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5" r:id="rId2"/>
  </p:sldMasterIdLst>
  <p:sldIdLst>
    <p:sldId id="267" r:id="rId3"/>
    <p:sldId id="257" r:id="rId4"/>
    <p:sldId id="271" r:id="rId5"/>
    <p:sldId id="277" r:id="rId6"/>
    <p:sldId id="278" r:id="rId7"/>
    <p:sldId id="258" r:id="rId8"/>
    <p:sldId id="261" r:id="rId9"/>
    <p:sldId id="260" r:id="rId10"/>
    <p:sldId id="275" r:id="rId11"/>
    <p:sldId id="269" r:id="rId12"/>
    <p:sldId id="262" r:id="rId13"/>
    <p:sldId id="263" r:id="rId14"/>
    <p:sldId id="276" r:id="rId15"/>
    <p:sldId id="264" r:id="rId16"/>
    <p:sldId id="272" r:id="rId17"/>
    <p:sldId id="270" r:id="rId18"/>
    <p:sldId id="266" r:id="rId19"/>
    <p:sldId id="273" r:id="rId2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354BC-4308-40CE-B910-32E3A69DD85F}" type="doc">
      <dgm:prSet loTypeId="urn:microsoft.com/office/officeart/2005/8/layout/process2" loCatId="process" qsTypeId="urn:microsoft.com/office/officeart/2005/8/quickstyle/simple1" qsCatId="simple" csTypeId="urn:microsoft.com/office/officeart/2005/8/colors/accent0_1" csCatId="mainScheme" phldr="1"/>
      <dgm:spPr/>
    </dgm:pt>
    <dgm:pt modelId="{CABA5B8A-340C-4506-BA1F-5B7F1609CBFF}">
      <dgm:prSet phldrT="[Text]"/>
      <dgm:spPr/>
      <dgm:t>
        <a:bodyPr/>
        <a:lstStyle/>
        <a:p>
          <a:r>
            <a:rPr lang="en-US">
              <a:latin typeface="Times New Roman" pitchFamily="18" charset="0"/>
              <a:cs typeface="Times New Roman" pitchFamily="18" charset="0"/>
            </a:rPr>
            <a:t>INPUT VIDEO</a:t>
          </a:r>
        </a:p>
      </dgm:t>
    </dgm:pt>
    <dgm:pt modelId="{41349163-B8EC-488B-A9B2-4E2BC416BAA5}" type="parTrans" cxnId="{623CCBCF-9A6D-44E7-A43D-7C3E9CE61ED4}">
      <dgm:prSet/>
      <dgm:spPr/>
      <dgm:t>
        <a:bodyPr/>
        <a:lstStyle/>
        <a:p>
          <a:endParaRPr lang="en-US"/>
        </a:p>
      </dgm:t>
    </dgm:pt>
    <dgm:pt modelId="{81D04D38-CB4C-4249-825E-2DEED91DE743}" type="sibTrans" cxnId="{623CCBCF-9A6D-44E7-A43D-7C3E9CE61ED4}">
      <dgm:prSet/>
      <dgm:spPr/>
      <dgm:t>
        <a:bodyPr/>
        <a:lstStyle/>
        <a:p>
          <a:endParaRPr lang="en-US"/>
        </a:p>
      </dgm:t>
    </dgm:pt>
    <dgm:pt modelId="{A4EFE17A-EC23-46D4-954F-8BEA31674454}">
      <dgm:prSet/>
      <dgm:spPr/>
      <dgm:t>
        <a:bodyPr/>
        <a:lstStyle/>
        <a:p>
          <a:r>
            <a:rPr lang="en-US">
              <a:latin typeface="Times New Roman" pitchFamily="18" charset="0"/>
              <a:cs typeface="Times New Roman" pitchFamily="18" charset="0"/>
            </a:rPr>
            <a:t>FEATURE EXTRACTION</a:t>
          </a:r>
        </a:p>
      </dgm:t>
    </dgm:pt>
    <dgm:pt modelId="{0556A399-4CED-4C09-9009-CD957C1CE73B}" type="parTrans" cxnId="{7D419D2B-499E-47B8-A678-6F48F5F04D37}">
      <dgm:prSet/>
      <dgm:spPr/>
      <dgm:t>
        <a:bodyPr/>
        <a:lstStyle/>
        <a:p>
          <a:endParaRPr lang="en-US"/>
        </a:p>
      </dgm:t>
    </dgm:pt>
    <dgm:pt modelId="{02A7E535-3A0A-40EA-B067-6147A87735AF}" type="sibTrans" cxnId="{7D419D2B-499E-47B8-A678-6F48F5F04D37}">
      <dgm:prSet/>
      <dgm:spPr/>
      <dgm:t>
        <a:bodyPr/>
        <a:lstStyle/>
        <a:p>
          <a:endParaRPr lang="en-US"/>
        </a:p>
      </dgm:t>
    </dgm:pt>
    <dgm:pt modelId="{13373392-6701-441C-897F-BB2FD68657B9}">
      <dgm:prSet/>
      <dgm:spPr/>
      <dgm:t>
        <a:bodyPr/>
        <a:lstStyle/>
        <a:p>
          <a:r>
            <a:rPr lang="en-US">
              <a:latin typeface="Times New Roman" pitchFamily="18" charset="0"/>
              <a:cs typeface="Times New Roman" pitchFamily="18" charset="0"/>
            </a:rPr>
            <a:t>CLASSIFICATION</a:t>
          </a:r>
        </a:p>
      </dgm:t>
    </dgm:pt>
    <dgm:pt modelId="{DA57D639-FFA3-4E42-80A1-EB2B8AF96969}" type="parTrans" cxnId="{793FDAAC-BBED-4077-A82B-95D42C0FE7F7}">
      <dgm:prSet/>
      <dgm:spPr/>
      <dgm:t>
        <a:bodyPr/>
        <a:lstStyle/>
        <a:p>
          <a:endParaRPr lang="en-US"/>
        </a:p>
      </dgm:t>
    </dgm:pt>
    <dgm:pt modelId="{6F4FE955-E060-432A-8BFC-0BD6973EE8FE}" type="sibTrans" cxnId="{793FDAAC-BBED-4077-A82B-95D42C0FE7F7}">
      <dgm:prSet/>
      <dgm:spPr/>
      <dgm:t>
        <a:bodyPr/>
        <a:lstStyle/>
        <a:p>
          <a:endParaRPr lang="en-US"/>
        </a:p>
      </dgm:t>
    </dgm:pt>
    <dgm:pt modelId="{99CFF4B8-1943-4E5A-B0EF-4D4D2E91D700}">
      <dgm:prSet/>
      <dgm:spPr/>
      <dgm:t>
        <a:bodyPr/>
        <a:lstStyle/>
        <a:p>
          <a:r>
            <a:rPr lang="en-US">
              <a:latin typeface="Times New Roman" pitchFamily="18" charset="0"/>
              <a:cs typeface="Times New Roman" pitchFamily="18" charset="0"/>
            </a:rPr>
            <a:t>MOVING OBJECT DETECTION</a:t>
          </a:r>
        </a:p>
      </dgm:t>
    </dgm:pt>
    <dgm:pt modelId="{07A1F6EF-A027-4131-B893-1BB5B4EA3F51}" type="parTrans" cxnId="{76BCC365-DA8D-42A4-B0F8-A72E738592C4}">
      <dgm:prSet/>
      <dgm:spPr/>
      <dgm:t>
        <a:bodyPr/>
        <a:lstStyle/>
        <a:p>
          <a:endParaRPr lang="en-US"/>
        </a:p>
      </dgm:t>
    </dgm:pt>
    <dgm:pt modelId="{1C6D3B13-BD2F-40D4-B439-AF3E7FBA186D}" type="sibTrans" cxnId="{76BCC365-DA8D-42A4-B0F8-A72E738592C4}">
      <dgm:prSet/>
      <dgm:spPr/>
      <dgm:t>
        <a:bodyPr/>
        <a:lstStyle/>
        <a:p>
          <a:endParaRPr lang="en-US"/>
        </a:p>
      </dgm:t>
    </dgm:pt>
    <dgm:pt modelId="{4EC10115-4505-4083-A2F7-447D78E49501}">
      <dgm:prSet phldrT="[Text]"/>
      <dgm:spPr/>
      <dgm:t>
        <a:bodyPr/>
        <a:lstStyle/>
        <a:p>
          <a:r>
            <a:rPr lang="en-US">
              <a:latin typeface="Times New Roman" pitchFamily="18" charset="0"/>
              <a:cs typeface="Times New Roman" pitchFamily="18" charset="0"/>
            </a:rPr>
            <a:t>PREPROCESSING</a:t>
          </a:r>
        </a:p>
      </dgm:t>
    </dgm:pt>
    <dgm:pt modelId="{C8A78A7D-37E5-4C43-9595-00986CB21934}" type="parTrans" cxnId="{01291311-8E30-4270-802B-490937DF70AF}">
      <dgm:prSet/>
      <dgm:spPr/>
      <dgm:t>
        <a:bodyPr/>
        <a:lstStyle/>
        <a:p>
          <a:endParaRPr lang="en-US"/>
        </a:p>
      </dgm:t>
    </dgm:pt>
    <dgm:pt modelId="{3A54DAE9-E2AF-468C-BFB9-B85746A281CA}" type="sibTrans" cxnId="{01291311-8E30-4270-802B-490937DF70AF}">
      <dgm:prSet/>
      <dgm:spPr/>
      <dgm:t>
        <a:bodyPr/>
        <a:lstStyle/>
        <a:p>
          <a:endParaRPr lang="en-US"/>
        </a:p>
      </dgm:t>
    </dgm:pt>
    <dgm:pt modelId="{F149C99B-B310-498B-AE4A-C4085B10EEB3}" type="pres">
      <dgm:prSet presAssocID="{374354BC-4308-40CE-B910-32E3A69DD85F}" presName="linearFlow" presStyleCnt="0">
        <dgm:presLayoutVars>
          <dgm:resizeHandles val="exact"/>
        </dgm:presLayoutVars>
      </dgm:prSet>
      <dgm:spPr/>
    </dgm:pt>
    <dgm:pt modelId="{0C166BFB-CF49-4C2A-9EB9-9353E590C35E}" type="pres">
      <dgm:prSet presAssocID="{CABA5B8A-340C-4506-BA1F-5B7F1609CBFF}" presName="node" presStyleLbl="node1" presStyleIdx="0" presStyleCnt="5" custLinFactNeighborX="1086" custLinFactNeighborY="11472">
        <dgm:presLayoutVars>
          <dgm:bulletEnabled val="1"/>
        </dgm:presLayoutVars>
      </dgm:prSet>
      <dgm:spPr/>
      <dgm:t>
        <a:bodyPr/>
        <a:lstStyle/>
        <a:p>
          <a:endParaRPr lang="en-US"/>
        </a:p>
      </dgm:t>
    </dgm:pt>
    <dgm:pt modelId="{CC1F11B2-DE4D-44A4-8755-584B80A0DE25}" type="pres">
      <dgm:prSet presAssocID="{81D04D38-CB4C-4249-825E-2DEED91DE743}" presName="sibTrans" presStyleLbl="sibTrans2D1" presStyleIdx="0" presStyleCnt="4"/>
      <dgm:spPr/>
      <dgm:t>
        <a:bodyPr/>
        <a:lstStyle/>
        <a:p>
          <a:endParaRPr lang="en-US"/>
        </a:p>
      </dgm:t>
    </dgm:pt>
    <dgm:pt modelId="{A4A7AB9E-3333-4075-835E-79E3A2613DD3}" type="pres">
      <dgm:prSet presAssocID="{81D04D38-CB4C-4249-825E-2DEED91DE743}" presName="connectorText" presStyleLbl="sibTrans2D1" presStyleIdx="0" presStyleCnt="4"/>
      <dgm:spPr/>
      <dgm:t>
        <a:bodyPr/>
        <a:lstStyle/>
        <a:p>
          <a:endParaRPr lang="en-US"/>
        </a:p>
      </dgm:t>
    </dgm:pt>
    <dgm:pt modelId="{6FA242BC-A10E-42D5-8265-4C0A285C9741}" type="pres">
      <dgm:prSet presAssocID="{4EC10115-4505-4083-A2F7-447D78E49501}" presName="node" presStyleLbl="node1" presStyleIdx="1" presStyleCnt="5">
        <dgm:presLayoutVars>
          <dgm:bulletEnabled val="1"/>
        </dgm:presLayoutVars>
      </dgm:prSet>
      <dgm:spPr/>
      <dgm:t>
        <a:bodyPr/>
        <a:lstStyle/>
        <a:p>
          <a:endParaRPr lang="en-US"/>
        </a:p>
      </dgm:t>
    </dgm:pt>
    <dgm:pt modelId="{1424AEC1-C7EA-4241-A45B-5E8C9B3334A1}" type="pres">
      <dgm:prSet presAssocID="{3A54DAE9-E2AF-468C-BFB9-B85746A281CA}" presName="sibTrans" presStyleLbl="sibTrans2D1" presStyleIdx="1" presStyleCnt="4"/>
      <dgm:spPr/>
      <dgm:t>
        <a:bodyPr/>
        <a:lstStyle/>
        <a:p>
          <a:endParaRPr lang="en-US"/>
        </a:p>
      </dgm:t>
    </dgm:pt>
    <dgm:pt modelId="{9933CBD8-4498-4C04-8E2A-9364B31A682F}" type="pres">
      <dgm:prSet presAssocID="{3A54DAE9-E2AF-468C-BFB9-B85746A281CA}" presName="connectorText" presStyleLbl="sibTrans2D1" presStyleIdx="1" presStyleCnt="4"/>
      <dgm:spPr/>
      <dgm:t>
        <a:bodyPr/>
        <a:lstStyle/>
        <a:p>
          <a:endParaRPr lang="en-US"/>
        </a:p>
      </dgm:t>
    </dgm:pt>
    <dgm:pt modelId="{25DAA26C-EE3E-43C9-9C55-635AB9A3637D}" type="pres">
      <dgm:prSet presAssocID="{99CFF4B8-1943-4E5A-B0EF-4D4D2E91D700}" presName="node" presStyleLbl="node1" presStyleIdx="2" presStyleCnt="5">
        <dgm:presLayoutVars>
          <dgm:bulletEnabled val="1"/>
        </dgm:presLayoutVars>
      </dgm:prSet>
      <dgm:spPr/>
      <dgm:t>
        <a:bodyPr/>
        <a:lstStyle/>
        <a:p>
          <a:endParaRPr lang="en-US"/>
        </a:p>
      </dgm:t>
    </dgm:pt>
    <dgm:pt modelId="{9147DF17-205D-406E-9EE1-7F4890D9053F}" type="pres">
      <dgm:prSet presAssocID="{1C6D3B13-BD2F-40D4-B439-AF3E7FBA186D}" presName="sibTrans" presStyleLbl="sibTrans2D1" presStyleIdx="2" presStyleCnt="4"/>
      <dgm:spPr/>
      <dgm:t>
        <a:bodyPr/>
        <a:lstStyle/>
        <a:p>
          <a:endParaRPr lang="en-US"/>
        </a:p>
      </dgm:t>
    </dgm:pt>
    <dgm:pt modelId="{6D4E4770-2E3D-4955-A73A-86346766630B}" type="pres">
      <dgm:prSet presAssocID="{1C6D3B13-BD2F-40D4-B439-AF3E7FBA186D}" presName="connectorText" presStyleLbl="sibTrans2D1" presStyleIdx="2" presStyleCnt="4"/>
      <dgm:spPr/>
      <dgm:t>
        <a:bodyPr/>
        <a:lstStyle/>
        <a:p>
          <a:endParaRPr lang="en-US"/>
        </a:p>
      </dgm:t>
    </dgm:pt>
    <dgm:pt modelId="{246BC258-3092-4545-80DE-298EA3B9C784}" type="pres">
      <dgm:prSet presAssocID="{A4EFE17A-EC23-46D4-954F-8BEA31674454}" presName="node" presStyleLbl="node1" presStyleIdx="3" presStyleCnt="5">
        <dgm:presLayoutVars>
          <dgm:bulletEnabled val="1"/>
        </dgm:presLayoutVars>
      </dgm:prSet>
      <dgm:spPr/>
      <dgm:t>
        <a:bodyPr/>
        <a:lstStyle/>
        <a:p>
          <a:endParaRPr lang="en-US"/>
        </a:p>
      </dgm:t>
    </dgm:pt>
    <dgm:pt modelId="{AA5BD475-8D26-4FD3-BA8A-DC16D39D97A3}" type="pres">
      <dgm:prSet presAssocID="{02A7E535-3A0A-40EA-B067-6147A87735AF}" presName="sibTrans" presStyleLbl="sibTrans2D1" presStyleIdx="3" presStyleCnt="4"/>
      <dgm:spPr/>
      <dgm:t>
        <a:bodyPr/>
        <a:lstStyle/>
        <a:p>
          <a:endParaRPr lang="en-US"/>
        </a:p>
      </dgm:t>
    </dgm:pt>
    <dgm:pt modelId="{CE4A320E-5CF1-4839-919F-2636C7CA7439}" type="pres">
      <dgm:prSet presAssocID="{02A7E535-3A0A-40EA-B067-6147A87735AF}" presName="connectorText" presStyleLbl="sibTrans2D1" presStyleIdx="3" presStyleCnt="4"/>
      <dgm:spPr/>
      <dgm:t>
        <a:bodyPr/>
        <a:lstStyle/>
        <a:p>
          <a:endParaRPr lang="en-US"/>
        </a:p>
      </dgm:t>
    </dgm:pt>
    <dgm:pt modelId="{AFF2DFAE-72EC-4EB6-B4A2-5360D146D4EE}" type="pres">
      <dgm:prSet presAssocID="{13373392-6701-441C-897F-BB2FD68657B9}" presName="node" presStyleLbl="node1" presStyleIdx="4" presStyleCnt="5" custScaleY="129913" custLinFactNeighborX="-557" custLinFactNeighborY="171">
        <dgm:presLayoutVars>
          <dgm:bulletEnabled val="1"/>
        </dgm:presLayoutVars>
      </dgm:prSet>
      <dgm:spPr/>
      <dgm:t>
        <a:bodyPr/>
        <a:lstStyle/>
        <a:p>
          <a:endParaRPr lang="en-US"/>
        </a:p>
      </dgm:t>
    </dgm:pt>
  </dgm:ptLst>
  <dgm:cxnLst>
    <dgm:cxn modelId="{9B7707BF-620E-4404-AA8F-DAA32BD92BCD}" type="presOf" srcId="{A4EFE17A-EC23-46D4-954F-8BEA31674454}" destId="{246BC258-3092-4545-80DE-298EA3B9C784}" srcOrd="0" destOrd="0" presId="urn:microsoft.com/office/officeart/2005/8/layout/process2"/>
    <dgm:cxn modelId="{DD766FF5-4A6D-403E-AE0D-9AB897842AB4}" type="presOf" srcId="{81D04D38-CB4C-4249-825E-2DEED91DE743}" destId="{CC1F11B2-DE4D-44A4-8755-584B80A0DE25}" srcOrd="0" destOrd="0" presId="urn:microsoft.com/office/officeart/2005/8/layout/process2"/>
    <dgm:cxn modelId="{623CCBCF-9A6D-44E7-A43D-7C3E9CE61ED4}" srcId="{374354BC-4308-40CE-B910-32E3A69DD85F}" destId="{CABA5B8A-340C-4506-BA1F-5B7F1609CBFF}" srcOrd="0" destOrd="0" parTransId="{41349163-B8EC-488B-A9B2-4E2BC416BAA5}" sibTransId="{81D04D38-CB4C-4249-825E-2DEED91DE743}"/>
    <dgm:cxn modelId="{793FDAAC-BBED-4077-A82B-95D42C0FE7F7}" srcId="{374354BC-4308-40CE-B910-32E3A69DD85F}" destId="{13373392-6701-441C-897F-BB2FD68657B9}" srcOrd="4" destOrd="0" parTransId="{DA57D639-FFA3-4E42-80A1-EB2B8AF96969}" sibTransId="{6F4FE955-E060-432A-8BFC-0BD6973EE8FE}"/>
    <dgm:cxn modelId="{F923867C-B975-4FE0-937B-328A6024EB3F}" type="presOf" srcId="{CABA5B8A-340C-4506-BA1F-5B7F1609CBFF}" destId="{0C166BFB-CF49-4C2A-9EB9-9353E590C35E}" srcOrd="0" destOrd="0" presId="urn:microsoft.com/office/officeart/2005/8/layout/process2"/>
    <dgm:cxn modelId="{441A1011-F1C4-489B-A841-AFE852C07AB0}" type="presOf" srcId="{4EC10115-4505-4083-A2F7-447D78E49501}" destId="{6FA242BC-A10E-42D5-8265-4C0A285C9741}" srcOrd="0" destOrd="0" presId="urn:microsoft.com/office/officeart/2005/8/layout/process2"/>
    <dgm:cxn modelId="{0C4511AD-BFE3-4EC3-A639-22C6D589111D}" type="presOf" srcId="{3A54DAE9-E2AF-468C-BFB9-B85746A281CA}" destId="{9933CBD8-4498-4C04-8E2A-9364B31A682F}" srcOrd="1" destOrd="0" presId="urn:microsoft.com/office/officeart/2005/8/layout/process2"/>
    <dgm:cxn modelId="{8D195305-2929-4D44-B994-59359BFAF23E}" type="presOf" srcId="{1C6D3B13-BD2F-40D4-B439-AF3E7FBA186D}" destId="{9147DF17-205D-406E-9EE1-7F4890D9053F}" srcOrd="0" destOrd="0" presId="urn:microsoft.com/office/officeart/2005/8/layout/process2"/>
    <dgm:cxn modelId="{1C8DFEE8-97B1-4F42-A2B5-1769BAE8A96D}" type="presOf" srcId="{81D04D38-CB4C-4249-825E-2DEED91DE743}" destId="{A4A7AB9E-3333-4075-835E-79E3A2613DD3}" srcOrd="1" destOrd="0" presId="urn:microsoft.com/office/officeart/2005/8/layout/process2"/>
    <dgm:cxn modelId="{01291311-8E30-4270-802B-490937DF70AF}" srcId="{374354BC-4308-40CE-B910-32E3A69DD85F}" destId="{4EC10115-4505-4083-A2F7-447D78E49501}" srcOrd="1" destOrd="0" parTransId="{C8A78A7D-37E5-4C43-9595-00986CB21934}" sibTransId="{3A54DAE9-E2AF-468C-BFB9-B85746A281CA}"/>
    <dgm:cxn modelId="{450DCA97-3BC2-433E-B9B4-1DE75FB716B8}" type="presOf" srcId="{1C6D3B13-BD2F-40D4-B439-AF3E7FBA186D}" destId="{6D4E4770-2E3D-4955-A73A-86346766630B}" srcOrd="1" destOrd="0" presId="urn:microsoft.com/office/officeart/2005/8/layout/process2"/>
    <dgm:cxn modelId="{BCCB25FA-14F0-45B7-B05D-8BFF8C46045E}" type="presOf" srcId="{02A7E535-3A0A-40EA-B067-6147A87735AF}" destId="{CE4A320E-5CF1-4839-919F-2636C7CA7439}" srcOrd="1" destOrd="0" presId="urn:microsoft.com/office/officeart/2005/8/layout/process2"/>
    <dgm:cxn modelId="{76BCC365-DA8D-42A4-B0F8-A72E738592C4}" srcId="{374354BC-4308-40CE-B910-32E3A69DD85F}" destId="{99CFF4B8-1943-4E5A-B0EF-4D4D2E91D700}" srcOrd="2" destOrd="0" parTransId="{07A1F6EF-A027-4131-B893-1BB5B4EA3F51}" sibTransId="{1C6D3B13-BD2F-40D4-B439-AF3E7FBA186D}"/>
    <dgm:cxn modelId="{408C27EA-9391-428D-A14E-E01DD12A3BCB}" type="presOf" srcId="{374354BC-4308-40CE-B910-32E3A69DD85F}" destId="{F149C99B-B310-498B-AE4A-C4085B10EEB3}" srcOrd="0" destOrd="0" presId="urn:microsoft.com/office/officeart/2005/8/layout/process2"/>
    <dgm:cxn modelId="{4107097C-1562-4BB0-BB6F-3AF956E0275F}" type="presOf" srcId="{99CFF4B8-1943-4E5A-B0EF-4D4D2E91D700}" destId="{25DAA26C-EE3E-43C9-9C55-635AB9A3637D}" srcOrd="0" destOrd="0" presId="urn:microsoft.com/office/officeart/2005/8/layout/process2"/>
    <dgm:cxn modelId="{7D419D2B-499E-47B8-A678-6F48F5F04D37}" srcId="{374354BC-4308-40CE-B910-32E3A69DD85F}" destId="{A4EFE17A-EC23-46D4-954F-8BEA31674454}" srcOrd="3" destOrd="0" parTransId="{0556A399-4CED-4C09-9009-CD957C1CE73B}" sibTransId="{02A7E535-3A0A-40EA-B067-6147A87735AF}"/>
    <dgm:cxn modelId="{454F4110-F5AE-46EA-95D4-4D31627D7632}" type="presOf" srcId="{3A54DAE9-E2AF-468C-BFB9-B85746A281CA}" destId="{1424AEC1-C7EA-4241-A45B-5E8C9B3334A1}" srcOrd="0" destOrd="0" presId="urn:microsoft.com/office/officeart/2005/8/layout/process2"/>
    <dgm:cxn modelId="{4C0D659F-90E8-4443-B048-42E2C5B4DF55}" type="presOf" srcId="{02A7E535-3A0A-40EA-B067-6147A87735AF}" destId="{AA5BD475-8D26-4FD3-BA8A-DC16D39D97A3}" srcOrd="0" destOrd="0" presId="urn:microsoft.com/office/officeart/2005/8/layout/process2"/>
    <dgm:cxn modelId="{A233CD0D-8D2A-4C87-BD17-4EDD9DAE9510}" type="presOf" srcId="{13373392-6701-441C-897F-BB2FD68657B9}" destId="{AFF2DFAE-72EC-4EB6-B4A2-5360D146D4EE}" srcOrd="0" destOrd="0" presId="urn:microsoft.com/office/officeart/2005/8/layout/process2"/>
    <dgm:cxn modelId="{82A6A060-EFEF-4B9E-ACE6-EA3729437D75}" type="presParOf" srcId="{F149C99B-B310-498B-AE4A-C4085B10EEB3}" destId="{0C166BFB-CF49-4C2A-9EB9-9353E590C35E}" srcOrd="0" destOrd="0" presId="urn:microsoft.com/office/officeart/2005/8/layout/process2"/>
    <dgm:cxn modelId="{9A4FC6A0-7F13-4B98-B676-1E5E3BF7E5B5}" type="presParOf" srcId="{F149C99B-B310-498B-AE4A-C4085B10EEB3}" destId="{CC1F11B2-DE4D-44A4-8755-584B80A0DE25}" srcOrd="1" destOrd="0" presId="urn:microsoft.com/office/officeart/2005/8/layout/process2"/>
    <dgm:cxn modelId="{8E9F1F44-CB39-47E3-86EF-B55BE1877337}" type="presParOf" srcId="{CC1F11B2-DE4D-44A4-8755-584B80A0DE25}" destId="{A4A7AB9E-3333-4075-835E-79E3A2613DD3}" srcOrd="0" destOrd="0" presId="urn:microsoft.com/office/officeart/2005/8/layout/process2"/>
    <dgm:cxn modelId="{4D6C3E2D-7B39-406A-86AD-9800B24D9B60}" type="presParOf" srcId="{F149C99B-B310-498B-AE4A-C4085B10EEB3}" destId="{6FA242BC-A10E-42D5-8265-4C0A285C9741}" srcOrd="2" destOrd="0" presId="urn:microsoft.com/office/officeart/2005/8/layout/process2"/>
    <dgm:cxn modelId="{15A7BC79-E32C-4968-AABC-48AA52462176}" type="presParOf" srcId="{F149C99B-B310-498B-AE4A-C4085B10EEB3}" destId="{1424AEC1-C7EA-4241-A45B-5E8C9B3334A1}" srcOrd="3" destOrd="0" presId="urn:microsoft.com/office/officeart/2005/8/layout/process2"/>
    <dgm:cxn modelId="{FE75C846-6A65-440B-A543-1AF025AD52A0}" type="presParOf" srcId="{1424AEC1-C7EA-4241-A45B-5E8C9B3334A1}" destId="{9933CBD8-4498-4C04-8E2A-9364B31A682F}" srcOrd="0" destOrd="0" presId="urn:microsoft.com/office/officeart/2005/8/layout/process2"/>
    <dgm:cxn modelId="{6CFB165E-68F1-4E83-BB46-1FA024E97FBA}" type="presParOf" srcId="{F149C99B-B310-498B-AE4A-C4085B10EEB3}" destId="{25DAA26C-EE3E-43C9-9C55-635AB9A3637D}" srcOrd="4" destOrd="0" presId="urn:microsoft.com/office/officeart/2005/8/layout/process2"/>
    <dgm:cxn modelId="{8245B97D-0A0B-4EC3-9C92-7F8FDC845B0E}" type="presParOf" srcId="{F149C99B-B310-498B-AE4A-C4085B10EEB3}" destId="{9147DF17-205D-406E-9EE1-7F4890D9053F}" srcOrd="5" destOrd="0" presId="urn:microsoft.com/office/officeart/2005/8/layout/process2"/>
    <dgm:cxn modelId="{A8254219-A355-441A-A386-461E79E53DE0}" type="presParOf" srcId="{9147DF17-205D-406E-9EE1-7F4890D9053F}" destId="{6D4E4770-2E3D-4955-A73A-86346766630B}" srcOrd="0" destOrd="0" presId="urn:microsoft.com/office/officeart/2005/8/layout/process2"/>
    <dgm:cxn modelId="{9377BA42-CB0B-4BDE-B368-8B0B52B40D3B}" type="presParOf" srcId="{F149C99B-B310-498B-AE4A-C4085B10EEB3}" destId="{246BC258-3092-4545-80DE-298EA3B9C784}" srcOrd="6" destOrd="0" presId="urn:microsoft.com/office/officeart/2005/8/layout/process2"/>
    <dgm:cxn modelId="{B0EFBEDC-1ADE-4C19-96A4-B25BDA33FDC9}" type="presParOf" srcId="{F149C99B-B310-498B-AE4A-C4085B10EEB3}" destId="{AA5BD475-8D26-4FD3-BA8A-DC16D39D97A3}" srcOrd="7" destOrd="0" presId="urn:microsoft.com/office/officeart/2005/8/layout/process2"/>
    <dgm:cxn modelId="{B075906F-B3BF-451F-955C-66F2A2F96663}" type="presParOf" srcId="{AA5BD475-8D26-4FD3-BA8A-DC16D39D97A3}" destId="{CE4A320E-5CF1-4839-919F-2636C7CA7439}" srcOrd="0" destOrd="0" presId="urn:microsoft.com/office/officeart/2005/8/layout/process2"/>
    <dgm:cxn modelId="{C013D463-A53C-4B8B-A6BB-0BD8CB49C595}" type="presParOf" srcId="{F149C99B-B310-498B-AE4A-C4085B10EEB3}" destId="{AFF2DFAE-72EC-4EB6-B4A2-5360D146D4EE}" srcOrd="8"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166BFB-CF49-4C2A-9EB9-9353E590C35E}">
      <dsp:nvSpPr>
        <dsp:cNvPr id="0" name=""/>
        <dsp:cNvSpPr/>
      </dsp:nvSpPr>
      <dsp:spPr>
        <a:xfrm>
          <a:off x="4240947" y="28338"/>
          <a:ext cx="1455723" cy="48508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latin typeface="Times New Roman" pitchFamily="18" charset="0"/>
              <a:cs typeface="Times New Roman" pitchFamily="18" charset="0"/>
            </a:rPr>
            <a:t>INPUT VIDEO</a:t>
          </a:r>
        </a:p>
      </dsp:txBody>
      <dsp:txXfrm>
        <a:off x="4240947" y="28338"/>
        <a:ext cx="1455723" cy="485083"/>
      </dsp:txXfrm>
    </dsp:sp>
    <dsp:sp modelId="{CC1F11B2-DE4D-44A4-8755-584B80A0DE25}">
      <dsp:nvSpPr>
        <dsp:cNvPr id="0" name=""/>
        <dsp:cNvSpPr/>
      </dsp:nvSpPr>
      <dsp:spPr>
        <a:xfrm rot="5477649">
          <a:off x="4880365" y="511636"/>
          <a:ext cx="161078" cy="21828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77649">
        <a:off x="4880365" y="511636"/>
        <a:ext cx="161078" cy="218287"/>
      </dsp:txXfrm>
    </dsp:sp>
    <dsp:sp modelId="{6FA242BC-A10E-42D5-8265-4C0A285C9741}">
      <dsp:nvSpPr>
        <dsp:cNvPr id="0" name=""/>
        <dsp:cNvSpPr/>
      </dsp:nvSpPr>
      <dsp:spPr>
        <a:xfrm>
          <a:off x="4225138" y="728138"/>
          <a:ext cx="1455723" cy="48508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latin typeface="Times New Roman" pitchFamily="18" charset="0"/>
              <a:cs typeface="Times New Roman" pitchFamily="18" charset="0"/>
            </a:rPr>
            <a:t>PREPROCESSING</a:t>
          </a:r>
        </a:p>
      </dsp:txBody>
      <dsp:txXfrm>
        <a:off x="4225138" y="728138"/>
        <a:ext cx="1455723" cy="485083"/>
      </dsp:txXfrm>
    </dsp:sp>
    <dsp:sp modelId="{1424AEC1-C7EA-4241-A45B-5E8C9B3334A1}">
      <dsp:nvSpPr>
        <dsp:cNvPr id="0" name=""/>
        <dsp:cNvSpPr/>
      </dsp:nvSpPr>
      <dsp:spPr>
        <a:xfrm rot="5400000">
          <a:off x="4862046" y="1225348"/>
          <a:ext cx="181906" cy="21828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62046" y="1225348"/>
        <a:ext cx="181906" cy="218287"/>
      </dsp:txXfrm>
    </dsp:sp>
    <dsp:sp modelId="{25DAA26C-EE3E-43C9-9C55-635AB9A3637D}">
      <dsp:nvSpPr>
        <dsp:cNvPr id="0" name=""/>
        <dsp:cNvSpPr/>
      </dsp:nvSpPr>
      <dsp:spPr>
        <a:xfrm>
          <a:off x="4225138" y="1455762"/>
          <a:ext cx="1455723" cy="48508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latin typeface="Times New Roman" pitchFamily="18" charset="0"/>
              <a:cs typeface="Times New Roman" pitchFamily="18" charset="0"/>
            </a:rPr>
            <a:t>MOVING OBJECT DETECTION</a:t>
          </a:r>
        </a:p>
      </dsp:txBody>
      <dsp:txXfrm>
        <a:off x="4225138" y="1455762"/>
        <a:ext cx="1455723" cy="485083"/>
      </dsp:txXfrm>
    </dsp:sp>
    <dsp:sp modelId="{9147DF17-205D-406E-9EE1-7F4890D9053F}">
      <dsp:nvSpPr>
        <dsp:cNvPr id="0" name=""/>
        <dsp:cNvSpPr/>
      </dsp:nvSpPr>
      <dsp:spPr>
        <a:xfrm rot="5400000">
          <a:off x="4862046" y="1952973"/>
          <a:ext cx="181906" cy="21828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862046" y="1952973"/>
        <a:ext cx="181906" cy="218287"/>
      </dsp:txXfrm>
    </dsp:sp>
    <dsp:sp modelId="{246BC258-3092-4545-80DE-298EA3B9C784}">
      <dsp:nvSpPr>
        <dsp:cNvPr id="0" name=""/>
        <dsp:cNvSpPr/>
      </dsp:nvSpPr>
      <dsp:spPr>
        <a:xfrm>
          <a:off x="4225138" y="2183387"/>
          <a:ext cx="1455723" cy="485083"/>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latin typeface="Times New Roman" pitchFamily="18" charset="0"/>
              <a:cs typeface="Times New Roman" pitchFamily="18" charset="0"/>
            </a:rPr>
            <a:t>FEATURE EXTRACTION</a:t>
          </a:r>
        </a:p>
      </dsp:txBody>
      <dsp:txXfrm>
        <a:off x="4225138" y="2183387"/>
        <a:ext cx="1455723" cy="485083"/>
      </dsp:txXfrm>
    </dsp:sp>
    <dsp:sp modelId="{AA5BD475-8D26-4FD3-BA8A-DC16D39D97A3}">
      <dsp:nvSpPr>
        <dsp:cNvPr id="0" name=""/>
        <dsp:cNvSpPr/>
      </dsp:nvSpPr>
      <dsp:spPr>
        <a:xfrm rot="5434816">
          <a:off x="4858199" y="2680805"/>
          <a:ext cx="182226" cy="21828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34816">
        <a:off x="4858199" y="2680805"/>
        <a:ext cx="182226" cy="218287"/>
      </dsp:txXfrm>
    </dsp:sp>
    <dsp:sp modelId="{AFF2DFAE-72EC-4EB6-B4A2-5360D146D4EE}">
      <dsp:nvSpPr>
        <dsp:cNvPr id="0" name=""/>
        <dsp:cNvSpPr/>
      </dsp:nvSpPr>
      <dsp:spPr>
        <a:xfrm>
          <a:off x="4217030" y="2911427"/>
          <a:ext cx="1455723" cy="63018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latin typeface="Times New Roman" pitchFamily="18" charset="0"/>
              <a:cs typeface="Times New Roman" pitchFamily="18" charset="0"/>
            </a:rPr>
            <a:t>CLASSIFICATION</a:t>
          </a:r>
        </a:p>
      </dsp:txBody>
      <dsp:txXfrm>
        <a:off x="4217030" y="2911427"/>
        <a:ext cx="1455723" cy="6301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58358"/>
            <a:ext cx="11061895" cy="384175"/>
          </a:xfrm>
          <a:prstGeom prst="rect">
            <a:avLst/>
          </a:prstGeom>
        </p:spPr>
        <p:txBody>
          <a:bodyPr lIns="91420" tIns="45710" rIns="91420" bIns="45710" anchor="b" anchorCtr="0">
            <a:noAutofit/>
          </a:bodyPr>
          <a:lstStyle>
            <a:lvl1pPr marL="0" indent="0" algn="l">
              <a:buNone/>
              <a:defRPr sz="2133"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78354"/>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67687"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tx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Text Placeholder 3"/>
          <p:cNvSpPr txBox="1">
            <a:spLocks/>
          </p:cNvSpPr>
          <p:nvPr/>
        </p:nvSpPr>
        <p:spPr>
          <a:xfrm>
            <a:off x="8711217" y="5798350"/>
            <a:ext cx="2924659" cy="384175"/>
          </a:xfrm>
          <a:prstGeom prst="rect">
            <a:avLst/>
          </a:prstGeom>
        </p:spPr>
        <p:txBody>
          <a:bodyPr lIns="121893" tIns="60947" rIns="121893" bIns="60947"/>
          <a:lstStyle>
            <a:lvl1pPr marL="0" indent="0" algn="l" defTabSz="684213" rtl="0" eaLnBrk="1" fontAlgn="base" hangingPunct="1">
              <a:lnSpc>
                <a:spcPct val="95000"/>
              </a:lnSpc>
              <a:spcBef>
                <a:spcPts val="1075"/>
              </a:spcBef>
              <a:spcAft>
                <a:spcPct val="0"/>
              </a:spcAft>
              <a:buClr>
                <a:schemeClr val="tx2"/>
              </a:buClr>
              <a:buSzPct val="90000"/>
              <a:buFontTx/>
              <a:buNone/>
              <a:defRPr lang="en-US" sz="1600" b="0" i="0" kern="1200" dirty="0" smtClean="0">
                <a:solidFill>
                  <a:schemeClr val="bg1"/>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2133" dirty="0" smtClean="0"/>
              <a:t>Updated</a:t>
            </a:r>
            <a:r>
              <a:rPr lang="en-US" sz="2133" baseline="0" dirty="0" smtClean="0"/>
              <a:t> </a:t>
            </a:r>
            <a:r>
              <a:rPr lang="en-US" sz="2133" dirty="0" smtClean="0"/>
              <a:t>May 2017</a:t>
            </a:r>
            <a:endParaRPr lang="en-US" sz="2133" dirty="0"/>
          </a:p>
        </p:txBody>
      </p:sp>
    </p:spTree>
    <p:extLst>
      <p:ext uri="{BB962C8B-B14F-4D97-AF65-F5344CB8AC3E}">
        <p14:creationId xmlns="" xmlns:p14="http://schemas.microsoft.com/office/powerpoint/2010/main" val="262596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smtClean="0"/>
              <a:t>Click to edit Master title style</a:t>
            </a:r>
            <a:endParaRPr lang="en-GB" dirty="0"/>
          </a:p>
        </p:txBody>
      </p:sp>
    </p:spTree>
    <p:extLst>
      <p:ext uri="{BB962C8B-B14F-4D97-AF65-F5344CB8AC3E}">
        <p14:creationId xmlns="" xmlns:p14="http://schemas.microsoft.com/office/powerpoint/2010/main" val="110632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smtClean="0"/>
              <a:t>Click to edit Master title style</a:t>
            </a:r>
            <a:endParaRPr lang="en-GB" dirty="0"/>
          </a:p>
        </p:txBody>
      </p:sp>
    </p:spTree>
    <p:extLst>
      <p:ext uri="{BB962C8B-B14F-4D97-AF65-F5344CB8AC3E}">
        <p14:creationId xmlns="" xmlns:p14="http://schemas.microsoft.com/office/powerpoint/2010/main" val="47836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smtClean="0"/>
              <a:t>Click to edit Master title style</a:t>
            </a:r>
            <a:endParaRPr lang="en-GB" dirty="0"/>
          </a:p>
        </p:txBody>
      </p:sp>
    </p:spTree>
    <p:extLst>
      <p:ext uri="{BB962C8B-B14F-4D97-AF65-F5344CB8AC3E}">
        <p14:creationId xmlns="" xmlns:p14="http://schemas.microsoft.com/office/powerpoint/2010/main" val="367009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3905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smtClean="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smtClean="0"/>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smtClean="0"/>
              <a:t>Click to edit Master title style</a:t>
            </a:r>
            <a:endParaRPr lang="en-GB" dirty="0"/>
          </a:p>
        </p:txBody>
      </p:sp>
    </p:spTree>
    <p:extLst>
      <p:ext uri="{BB962C8B-B14F-4D97-AF65-F5344CB8AC3E}">
        <p14:creationId xmlns="" xmlns:p14="http://schemas.microsoft.com/office/powerpoint/2010/main" val="415835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smtClean="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smtClean="0"/>
              <a:t>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 xmlns:p14="http://schemas.microsoft.com/office/powerpoint/2010/main" val="96800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smtClean="0"/>
              <a:t>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 xmlns:p14="http://schemas.microsoft.com/office/powerpoint/2010/main" val="19656868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Half_Page_Blank">
    <p:spTree>
      <p:nvGrpSpPr>
        <p:cNvPr id="1" name=""/>
        <p:cNvGrpSpPr/>
        <p:nvPr/>
      </p:nvGrpSpPr>
      <p:grpSpPr>
        <a:xfrm>
          <a:off x="0" y="0"/>
          <a:ext cx="0" cy="0"/>
          <a:chOff x="0" y="0"/>
          <a:chExt cx="0" cy="0"/>
        </a:xfrm>
      </p:grpSpPr>
      <p:sp>
        <p:nvSpPr>
          <p:cNvPr id="5" name="Rectangle 4"/>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bg1"/>
                </a:solidFill>
              </a:defRPr>
            </a:lvl1pPr>
          </a:lstStyle>
          <a:p>
            <a:pPr lvl="0"/>
            <a:r>
              <a:rPr lang="en-US" smtClean="0"/>
              <a:t>Click to edit Master title style</a:t>
            </a:r>
            <a:endParaRPr lang="en-GB" dirty="0"/>
          </a:p>
        </p:txBody>
      </p:sp>
      <p:sp>
        <p:nvSpPr>
          <p:cNvPr id="8" name="Rectangle 4"/>
          <p:cNvSpPr>
            <a:spLocks noChangeArrowheads="1"/>
          </p:cNvSpPr>
          <p:nvPr/>
        </p:nvSpPr>
        <p:spPr bwMode="ltGray">
          <a:xfrm>
            <a:off x="636905" y="6322205"/>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2506811582"/>
      </p:ext>
    </p:extLst>
  </p:cSld>
  <p:clrMapOvr>
    <a:masterClrMapping/>
  </p:clrMapOvr>
  <p:extLst mod="1">
    <p:ext uri="{DCECCB84-F9BA-43D5-87BE-67443E8EF086}">
      <p15:sldGuideLst xmlns=""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1384253530"/>
      </p:ext>
    </p:extLst>
  </p:cSld>
  <p:clrMapOvr>
    <a:masterClrMapping/>
  </p:clrMapOvr>
  <p:extLst mod="1">
    <p:ext uri="{DCECCB84-F9BA-43D5-87BE-67443E8EF086}">
      <p15:sldGuideLst xmlns=""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Half_Page_Text_2 colum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solidFill>
                <a:latin typeface="+mn-lt"/>
                <a:ea typeface="ＭＳ Ｐゴシック" charset="0"/>
                <a:cs typeface="CiscoSans"/>
              </a:defRPr>
            </a:lvl1pPr>
            <a:lvl2pPr marL="304792" indent="-152396">
              <a:buClr>
                <a:schemeClr val="tx2"/>
              </a:buClr>
              <a:buSzPct val="60000"/>
              <a:defRPr sz="2667">
                <a:solidFill>
                  <a:schemeClr val="bg1"/>
                </a:solidFill>
              </a:defRPr>
            </a:lvl2pPr>
            <a:lvl3pPr marL="457189" indent="-152396">
              <a:buClr>
                <a:schemeClr val="tx2"/>
              </a:buClr>
              <a:buSzPct val="60000"/>
              <a:defRPr sz="2400">
                <a:solidFill>
                  <a:schemeClr val="bg1"/>
                </a:solidFill>
              </a:defRPr>
            </a:lvl3pPr>
            <a:lvl4pPr marL="609585" indent="-165096">
              <a:buClr>
                <a:schemeClr val="tx2"/>
              </a:buClr>
              <a:buSzPct val="60000"/>
              <a:defRPr sz="2133">
                <a:solidFill>
                  <a:schemeClr val="bg1"/>
                </a:solidFill>
              </a:defRPr>
            </a:lvl4pPr>
            <a:lvl5pPr marL="766214" indent="-156629">
              <a:buClr>
                <a:schemeClr val="tx2"/>
              </a:buClr>
              <a:buSzPct val="60000"/>
              <a:defRPr sz="2133">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4"/>
          <p:cNvSpPr>
            <a:spLocks noChangeArrowheads="1"/>
          </p:cNvSpPr>
          <p:nvPr/>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1296086310"/>
      </p:ext>
    </p:extLst>
  </p:cSld>
  <p:clrMapOvr>
    <a:masterClrMapping/>
  </p:clrMapOvr>
  <p:extLst mod="1">
    <p:ext uri="{DCECCB84-F9BA-43D5-87BE-67443E8EF086}">
      <p15:sldGuideLst xmlns=""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 xmlns:p14="http://schemas.microsoft.com/office/powerpoint/2010/main" val="2528278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Half_Page_Picture_Caption">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r>
              <a:rPr lang="en-US" smtClean="0"/>
              <a:t>Click icon to add picture</a:t>
            </a:r>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smtClean="0"/>
              <a:t>Edit Master text styles</a:t>
            </a:r>
          </a:p>
        </p:txBody>
      </p:sp>
      <p:sp>
        <p:nvSpPr>
          <p:cNvPr id="10" name="Rectangle 4"/>
          <p:cNvSpPr>
            <a:spLocks noChangeArrowheads="1"/>
          </p:cNvSpPr>
          <p:nvPr/>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953022435"/>
      </p:ext>
    </p:extLst>
  </p:cSld>
  <p:clrMapOvr>
    <a:masterClrMapping/>
  </p:clrMapOvr>
  <p:extLst mod="1">
    <p:ext uri="{DCECCB84-F9BA-43D5-87BE-67443E8EF086}">
      <p15:sldGuideLst xmlns=""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Half_Page_Pictur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r>
              <a:rPr lang="en-US" smtClean="0"/>
              <a:t>Click icon to add picture</a:t>
            </a:r>
            <a:endParaRPr lang="en-US" dirty="0"/>
          </a:p>
        </p:txBody>
      </p:sp>
      <p:sp>
        <p:nvSpPr>
          <p:cNvPr id="8" name="Rectangle 4"/>
          <p:cNvSpPr>
            <a:spLocks noChangeArrowheads="1"/>
          </p:cNvSpPr>
          <p:nvPr/>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1001550642"/>
      </p:ext>
    </p:extLst>
  </p:cSld>
  <p:clrMapOvr>
    <a:masterClrMapping/>
  </p:clrMapOvr>
  <p:extLst mod="1">
    <p:ext uri="{DCECCB84-F9BA-43D5-87BE-67443E8EF086}">
      <p15:sldGuideLst xmlns=""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_Half_Page_Headline Only">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8" name="Rectangle 4"/>
          <p:cNvSpPr>
            <a:spLocks noChangeArrowheads="1"/>
          </p:cNvSpPr>
          <p:nvPr/>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4202203203"/>
      </p:ext>
    </p:extLst>
  </p:cSld>
  <p:clrMapOvr>
    <a:masterClrMapping/>
  </p:clrMapOvr>
  <p:extLst mod="1">
    <p:ext uri="{DCECCB84-F9BA-43D5-87BE-67443E8EF086}">
      <p15:sldGuideLst xmlns=""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Half_Page_Picture_Full">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r>
              <a:rPr lang="en-US" smtClean="0"/>
              <a:t>Click icon to add picture</a:t>
            </a:r>
            <a:endParaRPr lang="en-US" dirty="0"/>
          </a:p>
        </p:txBody>
      </p:sp>
      <p:sp>
        <p:nvSpPr>
          <p:cNvPr id="8" name="Rectangle 4"/>
          <p:cNvSpPr>
            <a:spLocks noChangeArrowheads="1"/>
          </p:cNvSpPr>
          <p:nvPr/>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4157499207"/>
      </p:ext>
    </p:extLst>
  </p:cSld>
  <p:clrMapOvr>
    <a:masterClrMapping/>
  </p:clrMapOvr>
  <p:extLst mod="1">
    <p:ext uri="{DCECCB84-F9BA-43D5-87BE-67443E8EF086}">
      <p15:sldGuideLst xmlns=""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8_Half_Page_Char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r>
              <a:rPr lang="en-US" smtClean="0"/>
              <a:t>Click icon to add chart</a:t>
            </a:r>
            <a:endParaRPr lang="en-US"/>
          </a:p>
        </p:txBody>
      </p:sp>
      <p:sp>
        <p:nvSpPr>
          <p:cNvPr id="8" name="Rectangle 4"/>
          <p:cNvSpPr>
            <a:spLocks noChangeArrowheads="1"/>
          </p:cNvSpPr>
          <p:nvPr/>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1887161437"/>
      </p:ext>
    </p:extLst>
  </p:cSld>
  <p:clrMapOvr>
    <a:masterClrMapping/>
  </p:clrMapOvr>
  <p:extLst mod="1">
    <p:ext uri="{DCECCB84-F9BA-43D5-87BE-67443E8EF086}">
      <p15:sldGuideLst xmlns=""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9_Half_Page_Table">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smtClean="0"/>
              <a:t>Click to edit Master title style</a:t>
            </a:r>
            <a:endParaRPr lang="en-GB" dirty="0"/>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r>
              <a:rPr lang="en-US" smtClean="0"/>
              <a:t>Click icon to add table</a:t>
            </a:r>
            <a:endParaRPr lang="en-US"/>
          </a:p>
        </p:txBody>
      </p:sp>
      <p:sp>
        <p:nvSpPr>
          <p:cNvPr id="8" name="Rectangle 4"/>
          <p:cNvSpPr>
            <a:spLocks noChangeArrowheads="1"/>
          </p:cNvSpPr>
          <p:nvPr/>
        </p:nvSpPr>
        <p:spPr bwMode="ltGray">
          <a:xfrm>
            <a:off x="636905" y="6322205"/>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1722887087"/>
      </p:ext>
    </p:extLst>
  </p:cSld>
  <p:clrMapOvr>
    <a:masterClrMapping/>
  </p:clrMapOvr>
  <p:extLst mod="1">
    <p:ext uri="{DCECCB84-F9BA-43D5-87BE-67443E8EF086}">
      <p15:sldGuideLst xmlns=""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Freeform 6"/>
          <p:cNvSpPr>
            <a:spLocks noChangeAspect="1" noEditPoints="1"/>
          </p:cNvSpPr>
          <p:nvPr/>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3"/>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 xmlns:p14="http://schemas.microsoft.com/office/powerpoint/2010/main" val="1000724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7F246-34E4-4CFA-B9DC-AFFA5CAD76A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682C2-8399-4B1B-96FF-4987C4F6A248}" type="slidenum">
              <a:rPr lang="en-US" smtClean="0"/>
              <a:pPr/>
              <a:t>‹#›</a:t>
            </a:fld>
            <a:endParaRPr lang="en-US"/>
          </a:p>
        </p:txBody>
      </p:sp>
    </p:spTree>
    <p:extLst>
      <p:ext uri="{BB962C8B-B14F-4D97-AF65-F5344CB8AC3E}">
        <p14:creationId xmlns="" xmlns:p14="http://schemas.microsoft.com/office/powerpoint/2010/main" val="1707551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AC9416C-C470-448D-9AF0-4D9B1052BE72}" type="datetimeFigureOut">
              <a:rPr lang="en-US" smtClean="0"/>
              <a:pPr/>
              <a:t>4/11/2018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B36480D-9B98-4ED3-BA05-DDB61E08F40B}" type="slidenum">
              <a:rPr lang="en-US" smtClean="0"/>
              <a:pPr/>
              <a:t>‹#›</a:t>
            </a:fld>
            <a:endParaRPr lang="en-US"/>
          </a:p>
        </p:txBody>
      </p:sp>
    </p:spTree>
    <p:extLst>
      <p:ext uri="{BB962C8B-B14F-4D97-AF65-F5344CB8AC3E}">
        <p14:creationId xmlns="" xmlns:p14="http://schemas.microsoft.com/office/powerpoint/2010/main" val="3095980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0008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gue_Whit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 xmlns:p14="http://schemas.microsoft.com/office/powerpoint/2010/main" val="4143039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C9416C-C470-448D-9AF0-4D9B1052BE72}"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6480D-9B98-4ED3-BA05-DDB61E08F40B}" type="slidenum">
              <a:rPr lang="en-US" smtClean="0"/>
              <a:pPr/>
              <a:t>‹#›</a:t>
            </a:fld>
            <a:endParaRPr lang="en-US"/>
          </a:p>
        </p:txBody>
      </p:sp>
    </p:spTree>
    <p:extLst>
      <p:ext uri="{BB962C8B-B14F-4D97-AF65-F5344CB8AC3E}">
        <p14:creationId xmlns="" xmlns:p14="http://schemas.microsoft.com/office/powerpoint/2010/main" val="3252993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89666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03329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9416C-C470-448D-9AF0-4D9B1052BE72}" type="datetimeFigureOut">
              <a:rPr lang="en-US" smtClean="0"/>
              <a:pPr/>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6480D-9B98-4ED3-BA05-DDB61E08F40B}" type="slidenum">
              <a:rPr lang="en-US" smtClean="0"/>
              <a:pPr/>
              <a:t>‹#›</a:t>
            </a:fld>
            <a:endParaRPr lang="en-US"/>
          </a:p>
        </p:txBody>
      </p:sp>
    </p:spTree>
    <p:extLst>
      <p:ext uri="{BB962C8B-B14F-4D97-AF65-F5344CB8AC3E}">
        <p14:creationId xmlns="" xmlns:p14="http://schemas.microsoft.com/office/powerpoint/2010/main" val="3604043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9416C-C470-448D-9AF0-4D9B1052BE72}" type="datetimeFigureOut">
              <a:rPr lang="en-US" smtClean="0"/>
              <a:pPr/>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6480D-9B98-4ED3-BA05-DDB61E08F40B}" type="slidenum">
              <a:rPr lang="en-US" smtClean="0"/>
              <a:pPr/>
              <a:t>‹#›</a:t>
            </a:fld>
            <a:endParaRPr lang="en-US"/>
          </a:p>
        </p:txBody>
      </p:sp>
    </p:spTree>
    <p:extLst>
      <p:ext uri="{BB962C8B-B14F-4D97-AF65-F5344CB8AC3E}">
        <p14:creationId xmlns="" xmlns:p14="http://schemas.microsoft.com/office/powerpoint/2010/main" val="3883128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476136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C9416C-C470-448D-9AF0-4D9B1052BE72}"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6480D-9B98-4ED3-BA05-DDB61E08F40B}" type="slidenum">
              <a:rPr lang="en-US" smtClean="0"/>
              <a:pPr/>
              <a:t>‹#›</a:t>
            </a:fld>
            <a:endParaRPr lang="en-US"/>
          </a:p>
        </p:txBody>
      </p:sp>
    </p:spTree>
    <p:extLst>
      <p:ext uri="{BB962C8B-B14F-4D97-AF65-F5344CB8AC3E}">
        <p14:creationId xmlns="" xmlns:p14="http://schemas.microsoft.com/office/powerpoint/2010/main" val="49054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18552552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2233687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95584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smtClean="0"/>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solidFill>
                <a:latin typeface="+mj-lt"/>
                <a:cs typeface="CiscoSans Thin"/>
              </a:defRPr>
            </a:lvl1pPr>
          </a:lstStyle>
          <a:p>
            <a:r>
              <a:rPr lang="en-US" smtClean="0"/>
              <a:t>Click to edit Master title style</a:t>
            </a:r>
            <a:endParaRPr lang="en-US" dirty="0"/>
          </a:p>
        </p:txBody>
      </p:sp>
    </p:spTree>
    <p:extLst>
      <p:ext uri="{BB962C8B-B14F-4D97-AF65-F5344CB8AC3E}">
        <p14:creationId xmlns="" xmlns:p14="http://schemas.microsoft.com/office/powerpoint/2010/main" val="32450326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3395611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2852631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 xmlns:p14="http://schemas.microsoft.com/office/powerpoint/2010/main" val="14277586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24228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2257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smtClean="0"/>
              <a:t>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smtClean="0"/>
              <a:t>Click to edit Master title style</a:t>
            </a:r>
            <a:endParaRPr lang="en-US" dirty="0"/>
          </a:p>
        </p:txBody>
      </p:sp>
    </p:spTree>
    <p:extLst>
      <p:ext uri="{BB962C8B-B14F-4D97-AF65-F5344CB8AC3E}">
        <p14:creationId xmlns="" xmlns:p14="http://schemas.microsoft.com/office/powerpoint/2010/main" val="334046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smtClean="0"/>
              <a:t>Click icon to add picture</a:t>
            </a:r>
            <a:endParaRPr lang="en-US" noProof="0" dirty="0"/>
          </a:p>
        </p:txBody>
      </p:sp>
      <p:sp>
        <p:nvSpPr>
          <p:cNvPr id="6" name="Text Placeholder 2"/>
          <p:cNvSpPr>
            <a:spLocks noGrp="1"/>
          </p:cNvSpPr>
          <p:nvPr>
            <p:ph type="body" sz="quarter" idx="11"/>
          </p:nvPr>
        </p:nvSpPr>
        <p:spPr bwMode="auto">
          <a:xfrm>
            <a:off x="666751" y="5222857"/>
            <a:ext cx="10852149" cy="684803"/>
          </a:xfrm>
          <a:prstGeom prst="rect">
            <a:avLst/>
          </a:prstGeom>
          <a:noFill/>
          <a:extLst/>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smtClean="0"/>
              <a:t>Edit Master text styles</a:t>
            </a:r>
          </a:p>
        </p:txBody>
      </p:sp>
    </p:spTree>
    <p:extLst>
      <p:ext uri="{BB962C8B-B14F-4D97-AF65-F5344CB8AC3E}">
        <p14:creationId xmlns="" xmlns:p14="http://schemas.microsoft.com/office/powerpoint/2010/main" val="342874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smtClean="0"/>
              <a:t>Click icon to add picture</a:t>
            </a:r>
            <a:endParaRPr lang="en-US" noProof="0" dirty="0"/>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smtClean="0"/>
              <a:t>Edit Master text styles</a:t>
            </a:r>
          </a:p>
        </p:txBody>
      </p:sp>
    </p:spTree>
    <p:extLst>
      <p:ext uri="{BB962C8B-B14F-4D97-AF65-F5344CB8AC3E}">
        <p14:creationId xmlns="" xmlns:p14="http://schemas.microsoft.com/office/powerpoint/2010/main" val="412948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smtClean="0"/>
              <a:t>Click icon to add picture</a:t>
            </a:r>
            <a:endParaRPr lang="en-US" noProof="0" dirty="0"/>
          </a:p>
        </p:txBody>
      </p:sp>
    </p:spTree>
    <p:extLst>
      <p:ext uri="{BB962C8B-B14F-4D97-AF65-F5344CB8AC3E}">
        <p14:creationId xmlns="" xmlns:p14="http://schemas.microsoft.com/office/powerpoint/2010/main" val="212222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p:nvSpPr>
        <p:spPr bwMode="ltGray">
          <a:xfrm>
            <a:off x="636906" y="6322205"/>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2017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smtClean="0"/>
              <a:t>Click icon to add picture</a:t>
            </a:r>
            <a:endParaRPr lang="en-US" noProof="0" dirty="0"/>
          </a:p>
        </p:txBody>
      </p:sp>
    </p:spTree>
    <p:extLst>
      <p:ext uri="{BB962C8B-B14F-4D97-AF65-F5344CB8AC3E}">
        <p14:creationId xmlns="" xmlns:p14="http://schemas.microsoft.com/office/powerpoint/2010/main" val="96588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2.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2017  Cisco and/or its affiliates. All rights reserved.   Cisco Confidential</a:t>
            </a:r>
          </a:p>
        </p:txBody>
      </p:sp>
    </p:spTree>
    <p:extLst>
      <p:ext uri="{BB962C8B-B14F-4D97-AF65-F5344CB8AC3E}">
        <p14:creationId xmlns="" xmlns:p14="http://schemas.microsoft.com/office/powerpoint/2010/main" val="2589872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print">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919221058"/>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hyperlink" Target="http://ieeexplore.ieee.org/document/7801078/?reload=true" TargetMode="Externa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99138"/>
            <a:ext cx="9905998" cy="1814733"/>
          </a:xfrm>
        </p:spPr>
        <p:txBody>
          <a:bodyPr>
            <a:normAutofit fontScale="90000"/>
          </a:bodyPr>
          <a:lstStyle/>
          <a:p>
            <a:pPr algn="ctr"/>
            <a:r>
              <a:rPr lang="en-US" b="1" dirty="0" smtClean="0"/>
              <a:t>		</a:t>
            </a:r>
            <a:br>
              <a:rPr lang="en-US" b="1" dirty="0" smtClean="0"/>
            </a:br>
            <a:r>
              <a:rPr lang="en-US" b="1" dirty="0" smtClean="0"/>
              <a:t>Real-Time Moving Object Segmentation and Classification from HEVC Compressed Surveillance Video</a:t>
            </a:r>
            <a:br>
              <a:rPr lang="en-US" b="1" dirty="0" smtClean="0"/>
            </a:br>
            <a:r>
              <a:rPr lang="en-US" dirty="0"/>
              <a:t/>
            </a:r>
            <a:br>
              <a:rPr lang="en-US" dirty="0"/>
            </a:br>
            <a:endParaRPr lang="en-US" dirty="0"/>
          </a:p>
        </p:txBody>
      </p:sp>
      <p:sp>
        <p:nvSpPr>
          <p:cNvPr id="3" name="Content Placeholder 2"/>
          <p:cNvSpPr>
            <a:spLocks noGrp="1"/>
          </p:cNvSpPr>
          <p:nvPr>
            <p:ph idx="1"/>
          </p:nvPr>
        </p:nvSpPr>
        <p:spPr>
          <a:xfrm>
            <a:off x="1141412" y="3488787"/>
            <a:ext cx="9905999" cy="2302413"/>
          </a:xfrm>
        </p:spPr>
        <p:txBody>
          <a:bodyPr>
            <a:normAutofit/>
          </a:bodyPr>
          <a:lstStyle/>
          <a:p>
            <a:r>
              <a:rPr lang="en-US" sz="3200" dirty="0" smtClean="0"/>
              <a:t>Name- Sumit Parwal</a:t>
            </a:r>
            <a:endParaRPr lang="en-US" sz="3200" dirty="0"/>
          </a:p>
          <a:p>
            <a:r>
              <a:rPr lang="en-US" sz="3200" dirty="0" smtClean="0"/>
              <a:t>Registration no - 14BCE0338</a:t>
            </a:r>
            <a:endParaRPr lang="en-US" sz="3200" dirty="0"/>
          </a:p>
          <a:p>
            <a:r>
              <a:rPr lang="en-US" sz="3200" dirty="0" smtClean="0"/>
              <a:t>Guide- </a:t>
            </a:r>
            <a:r>
              <a:rPr lang="en-US" sz="3200" dirty="0"/>
              <a:t>Prof</a:t>
            </a:r>
            <a:r>
              <a:rPr lang="en-US" sz="3200" dirty="0" smtClean="0"/>
              <a:t>. Shalini L</a:t>
            </a:r>
            <a:endParaRPr lang="en-US" sz="3200" dirty="0"/>
          </a:p>
          <a:p>
            <a:pPr marL="0" indent="0">
              <a:buNone/>
            </a:pPr>
            <a:endParaRPr lang="en-US" dirty="0"/>
          </a:p>
        </p:txBody>
      </p:sp>
      <p:pic>
        <p:nvPicPr>
          <p:cNvPr id="4" name="Picture 3" descr="VIT Logo asv"/>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4573172" y="225083"/>
            <a:ext cx="2647950" cy="1267460"/>
          </a:xfrm>
          <a:prstGeom prst="rect">
            <a:avLst/>
          </a:prstGeom>
          <a:noFill/>
          <a:ln>
            <a:noFill/>
          </a:ln>
        </p:spPr>
      </p:pic>
    </p:spTree>
    <p:extLst>
      <p:ext uri="{BB962C8B-B14F-4D97-AF65-F5344CB8AC3E}">
        <p14:creationId xmlns="" xmlns:p14="http://schemas.microsoft.com/office/powerpoint/2010/main" val="285750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the Proposed system</a:t>
            </a:r>
            <a:endParaRPr lang="en-US" dirty="0"/>
          </a:p>
        </p:txBody>
      </p:sp>
      <p:sp>
        <p:nvSpPr>
          <p:cNvPr id="5" name="Content Placeholder 4"/>
          <p:cNvSpPr>
            <a:spLocks noGrp="1"/>
          </p:cNvSpPr>
          <p:nvPr>
            <p:ph idx="1"/>
          </p:nvPr>
        </p:nvSpPr>
        <p:spPr/>
        <p:txBody>
          <a:bodyPr>
            <a:normAutofit/>
          </a:bodyPr>
          <a:lstStyle/>
          <a:p>
            <a:r>
              <a:rPr lang="en-US" dirty="0" smtClean="0">
                <a:latin typeface="Times New Roman" pitchFamily="18" charset="0"/>
                <a:cs typeface="Times New Roman" pitchFamily="18" charset="0"/>
              </a:rPr>
              <a:t>The computational complexity is so low, many in the Video Coding field have used the technique to estimate a motion vector at each pixel. </a:t>
            </a:r>
          </a:p>
          <a:p>
            <a:r>
              <a:rPr lang="en-US" dirty="0" smtClean="0">
                <a:latin typeface="Times New Roman" pitchFamily="18" charset="0"/>
                <a:cs typeface="Times New Roman" pitchFamily="18" charset="0"/>
              </a:rPr>
              <a:t>This is done so that there is less chance of the ‘motion averaging’ effect of block-wise manipulations. The approach is of limited use because some finite support region must always be employed to set up the necessary equations.</a:t>
            </a:r>
          </a:p>
          <a:p>
            <a:r>
              <a:rPr lang="en-US" dirty="0" smtClean="0"/>
              <a:t>Lastly, the accuracy of system is coming out to be very good so this system will work for lot of HEVC videos. </a:t>
            </a:r>
            <a:endParaRPr lang="en-US" dirty="0"/>
          </a:p>
        </p:txBody>
      </p:sp>
    </p:spTree>
    <p:extLst>
      <p:ext uri="{BB962C8B-B14F-4D97-AF65-F5344CB8AC3E}">
        <p14:creationId xmlns="" xmlns:p14="http://schemas.microsoft.com/office/powerpoint/2010/main" val="173627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REQUIREMENTS(hardware and software)</a:t>
            </a:r>
            <a:endParaRPr lang="en-US" dirty="0"/>
          </a:p>
        </p:txBody>
      </p:sp>
      <p:sp>
        <p:nvSpPr>
          <p:cNvPr id="5" name="Content Placeholder 4"/>
          <p:cNvSpPr>
            <a:spLocks noGrp="1"/>
          </p:cNvSpPr>
          <p:nvPr>
            <p:ph idx="1"/>
          </p:nvPr>
        </p:nvSpPr>
        <p:spPr>
          <a:xfrm>
            <a:off x="1141412" y="2003681"/>
            <a:ext cx="9905999" cy="4328294"/>
          </a:xfrm>
        </p:spPr>
        <p:txBody>
          <a:bodyPr>
            <a:normAutofit/>
          </a:bodyPr>
          <a:lstStyle/>
          <a:p>
            <a:r>
              <a:rPr lang="en-US" dirty="0" smtClean="0"/>
              <a:t>Hardware Requirements</a:t>
            </a:r>
          </a:p>
          <a:p>
            <a:pPr marL="0" indent="0">
              <a:buNone/>
            </a:pPr>
            <a:endParaRPr lang="en-US" dirty="0" smtClean="0"/>
          </a:p>
          <a:p>
            <a:pPr marL="0" indent="0">
              <a:buNone/>
            </a:pPr>
            <a:endParaRPr lang="en-US" dirty="0" smtClean="0"/>
          </a:p>
          <a:p>
            <a:pPr marL="0" indent="0">
              <a:buNone/>
            </a:pPr>
            <a:endParaRPr lang="en-US" dirty="0"/>
          </a:p>
          <a:p>
            <a:r>
              <a:rPr lang="en-US" dirty="0" smtClean="0"/>
              <a:t>Software Requirements </a:t>
            </a:r>
          </a:p>
          <a:p>
            <a:pPr>
              <a:buFont typeface="Wingdings" panose="05000000000000000000" pitchFamily="2" charset="2"/>
              <a:buChar char="§"/>
            </a:pPr>
            <a:r>
              <a:rPr lang="en-US" dirty="0" smtClean="0"/>
              <a:t>MATLAB 8.6 Version R2015b </a:t>
            </a:r>
          </a:p>
          <a:p>
            <a:pPr>
              <a:buFont typeface="Wingdings" panose="05000000000000000000" pitchFamily="2" charset="2"/>
              <a:buChar char="§"/>
            </a:pPr>
            <a:r>
              <a:rPr lang="en-US" dirty="0" smtClean="0"/>
              <a:t>VLC media player</a:t>
            </a:r>
          </a:p>
          <a:p>
            <a:pPr marL="0" indent="0">
              <a:buNone/>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graphicFrame>
        <p:nvGraphicFramePr>
          <p:cNvPr id="7" name="Table 6"/>
          <p:cNvGraphicFramePr>
            <a:graphicFrameLocks noGrp="1"/>
          </p:cNvGraphicFramePr>
          <p:nvPr>
            <p:extLst>
              <p:ext uri="{D42A27DB-BD31-4B8C-83A1-F6EECF244321}">
                <p14:modId xmlns="" xmlns:p14="http://schemas.microsoft.com/office/powerpoint/2010/main" val="437913518"/>
              </p:ext>
            </p:extLst>
          </p:nvPr>
        </p:nvGraphicFramePr>
        <p:xfrm>
          <a:off x="1802888" y="3048794"/>
          <a:ext cx="8347076" cy="971550"/>
        </p:xfrm>
        <a:graphic>
          <a:graphicData uri="http://schemas.openxmlformats.org/drawingml/2006/table">
            <a:tbl>
              <a:tblPr firstRow="1" firstCol="1" bandRow="1"/>
              <a:tblGrid>
                <a:gridCol w="4173538">
                  <a:extLst>
                    <a:ext uri="{9D8B030D-6E8A-4147-A177-3AD203B41FA5}">
                      <a16:colId xmlns="" xmlns:a16="http://schemas.microsoft.com/office/drawing/2014/main" val="3877185305"/>
                    </a:ext>
                  </a:extLst>
                </a:gridCol>
                <a:gridCol w="4173538">
                  <a:extLst>
                    <a:ext uri="{9D8B030D-6E8A-4147-A177-3AD203B41FA5}">
                      <a16:colId xmlns="" xmlns:a16="http://schemas.microsoft.com/office/drawing/2014/main" val="570912694"/>
                    </a:ext>
                  </a:extLst>
                </a:gridCol>
              </a:tblGrid>
              <a:tr h="0">
                <a:tc>
                  <a:txBody>
                    <a:bodyPr/>
                    <a:lstStyle/>
                    <a:p>
                      <a:pPr marL="0" marR="0" algn="just">
                        <a:lnSpc>
                          <a:spcPct val="150000"/>
                        </a:lnSpc>
                        <a:spcBef>
                          <a:spcPts val="0"/>
                        </a:spcBef>
                        <a:spcAft>
                          <a:spcPts val="15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CPU</a:t>
                      </a:r>
                      <a:endParaRPr lang="en-US" sz="1200" dirty="0">
                        <a:effectLst/>
                        <a:latin typeface="Times New Roman" panose="02020603050405020304" pitchFamily="18" charset="0"/>
                        <a:ea typeface="Batang"/>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500"/>
                        </a:spcAft>
                      </a:pPr>
                      <a:r>
                        <a:rPr lang="en-US" sz="1000" dirty="0" smtClean="0"/>
                        <a:t>Pentium Dual Core 2.00GHZ(minimum)</a:t>
                      </a:r>
                      <a:endParaRPr lang="en-US" sz="1200" dirty="0">
                        <a:effectLst/>
                        <a:latin typeface="Times New Roman" panose="02020603050405020304" pitchFamily="18" charset="0"/>
                        <a:ea typeface="Batang"/>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479086046"/>
                  </a:ext>
                </a:extLst>
              </a:tr>
              <a:tr h="0">
                <a:tc>
                  <a:txBody>
                    <a:bodyPr/>
                    <a:lstStyle/>
                    <a:p>
                      <a:pPr marL="0" marR="0" algn="just">
                        <a:lnSpc>
                          <a:spcPct val="150000"/>
                        </a:lnSpc>
                        <a:spcBef>
                          <a:spcPts val="0"/>
                        </a:spcBef>
                        <a:spcAft>
                          <a:spcPts val="1500"/>
                        </a:spcAft>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Memory</a:t>
                      </a:r>
                      <a:endParaRPr lang="en-US" sz="1200">
                        <a:effectLst/>
                        <a:latin typeface="Times New Roman" panose="02020603050405020304" pitchFamily="18" charset="0"/>
                        <a:ea typeface="Batang"/>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500"/>
                        </a:spcAft>
                      </a:pPr>
                      <a:r>
                        <a:rPr lang="en-US" sz="1000" dirty="0" smtClean="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0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smtClean="0">
                          <a:effectLst/>
                          <a:latin typeface="Times New Roman" panose="02020603050405020304" pitchFamily="18" charset="0"/>
                          <a:ea typeface="Times New Roman" panose="02020603050405020304" pitchFamily="18" charset="0"/>
                          <a:cs typeface="Times New Roman" panose="02020603050405020304" pitchFamily="18" charset="0"/>
                        </a:rPr>
                        <a:t>GB(minimum)</a:t>
                      </a:r>
                      <a:endParaRPr lang="en-US" sz="1200" dirty="0">
                        <a:effectLst/>
                        <a:latin typeface="Times New Roman" panose="02020603050405020304" pitchFamily="18" charset="0"/>
                        <a:ea typeface="Batang"/>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753501913"/>
                  </a:ext>
                </a:extLst>
              </a:tr>
              <a:tr h="0">
                <a:tc>
                  <a:txBody>
                    <a:bodyPr/>
                    <a:lstStyle/>
                    <a:p>
                      <a:pPr marL="0" marR="0" algn="just">
                        <a:lnSpc>
                          <a:spcPct val="150000"/>
                        </a:lnSpc>
                        <a:spcBef>
                          <a:spcPts val="0"/>
                        </a:spcBef>
                        <a:spcAft>
                          <a:spcPts val="15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Disk Space</a:t>
                      </a:r>
                      <a:endParaRPr lang="en-US" sz="1200" dirty="0">
                        <a:effectLst/>
                        <a:latin typeface="Times New Roman" panose="02020603050405020304" pitchFamily="18" charset="0"/>
                        <a:ea typeface="Batang"/>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5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80 GB</a:t>
                      </a:r>
                      <a:endParaRPr lang="en-US" sz="1200" dirty="0">
                        <a:effectLst/>
                        <a:latin typeface="Times New Roman" panose="02020603050405020304" pitchFamily="18" charset="0"/>
                        <a:ea typeface="Batang"/>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176475611"/>
                  </a:ext>
                </a:extLst>
              </a:tr>
            </a:tbl>
          </a:graphicData>
        </a:graphic>
      </p:graphicFrame>
    </p:spTree>
    <p:extLst>
      <p:ext uri="{BB962C8B-B14F-4D97-AF65-F5344CB8AC3E}">
        <p14:creationId xmlns="" xmlns:p14="http://schemas.microsoft.com/office/powerpoint/2010/main" val="2194844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 obtained </a:t>
            </a:r>
            <a:endParaRPr lang="en-US" dirty="0"/>
          </a:p>
        </p:txBody>
      </p:sp>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l="19265" t="8398" r="24853" b="28861"/>
          <a:stretch>
            <a:fillRect/>
          </a:stretch>
        </p:blipFill>
        <p:spPr bwMode="auto">
          <a:xfrm>
            <a:off x="1478355" y="2537191"/>
            <a:ext cx="3492496" cy="2797494"/>
          </a:xfrm>
          <a:prstGeom prst="rect">
            <a:avLst/>
          </a:prstGeom>
          <a:noFill/>
          <a:ln>
            <a:noFill/>
          </a:ln>
        </p:spPr>
      </p:pic>
      <p:pic>
        <p:nvPicPr>
          <p:cNvPr id="5" name="Picture 4"/>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l="17077" t="9139" r="17441" b="17997"/>
          <a:stretch>
            <a:fillRect/>
          </a:stretch>
        </p:blipFill>
        <p:spPr bwMode="auto">
          <a:xfrm>
            <a:off x="6428935" y="2628493"/>
            <a:ext cx="3502855" cy="2773499"/>
          </a:xfrm>
          <a:prstGeom prst="rect">
            <a:avLst/>
          </a:prstGeom>
          <a:noFill/>
          <a:ln>
            <a:noFill/>
          </a:ln>
        </p:spPr>
      </p:pic>
      <p:sp>
        <p:nvSpPr>
          <p:cNvPr id="6" name="TextBox 5"/>
          <p:cNvSpPr txBox="1"/>
          <p:nvPr/>
        </p:nvSpPr>
        <p:spPr>
          <a:xfrm>
            <a:off x="1434905" y="5613009"/>
            <a:ext cx="8370277" cy="369332"/>
          </a:xfrm>
          <a:prstGeom prst="rect">
            <a:avLst/>
          </a:prstGeom>
          <a:noFill/>
        </p:spPr>
        <p:txBody>
          <a:bodyPr wrap="square" rtlCol="0">
            <a:spAutoFit/>
          </a:bodyPr>
          <a:lstStyle/>
          <a:p>
            <a:r>
              <a:rPr lang="en-US" dirty="0" smtClean="0"/>
              <a:t>Preprocessing                                                          Object Region Tracking</a:t>
            </a:r>
            <a:endParaRPr lang="en-US" dirty="0"/>
          </a:p>
        </p:txBody>
      </p:sp>
    </p:spTree>
    <p:extLst>
      <p:ext uri="{BB962C8B-B14F-4D97-AF65-F5344CB8AC3E}">
        <p14:creationId xmlns="" xmlns:p14="http://schemas.microsoft.com/office/powerpoint/2010/main" val="4200990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l="17430" t="9139" r="17793" b="19232"/>
          <a:stretch>
            <a:fillRect/>
          </a:stretch>
        </p:blipFill>
        <p:spPr bwMode="auto">
          <a:xfrm>
            <a:off x="1256668" y="2170229"/>
            <a:ext cx="4048414" cy="3193792"/>
          </a:xfrm>
          <a:prstGeom prst="rect">
            <a:avLst/>
          </a:prstGeom>
          <a:noFill/>
          <a:ln>
            <a:noFill/>
          </a:ln>
        </p:spPr>
      </p:pic>
      <p:pic>
        <p:nvPicPr>
          <p:cNvPr id="5" name="Picture 4" descr="D:\Prasanna Backup 2017-2018\ITIMP23\Code\Output Frame\000389.jpg"/>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583679" y="2208627"/>
            <a:ext cx="4135902" cy="3179299"/>
          </a:xfrm>
          <a:prstGeom prst="rect">
            <a:avLst/>
          </a:prstGeom>
          <a:noFill/>
          <a:ln>
            <a:noFill/>
          </a:ln>
        </p:spPr>
      </p:pic>
      <p:sp>
        <p:nvSpPr>
          <p:cNvPr id="6" name="TextBox 5"/>
          <p:cNvSpPr txBox="1"/>
          <p:nvPr/>
        </p:nvSpPr>
        <p:spPr>
          <a:xfrm>
            <a:off x="1491175" y="5598942"/>
            <a:ext cx="9383151" cy="369332"/>
          </a:xfrm>
          <a:prstGeom prst="rect">
            <a:avLst/>
          </a:prstGeom>
          <a:noFill/>
        </p:spPr>
        <p:txBody>
          <a:bodyPr wrap="square" rtlCol="0">
            <a:spAutoFit/>
          </a:bodyPr>
          <a:lstStyle/>
          <a:p>
            <a:r>
              <a:rPr lang="en-US" dirty="0" smtClean="0"/>
              <a:t>Segmentation                                                                    Classification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SKILLS LEARNT DURING THE TENURE OF THE 	PROJECT</a:t>
            </a:r>
            <a:endParaRPr lang="en-US" dirty="0"/>
          </a:p>
        </p:txBody>
      </p:sp>
      <p:sp>
        <p:nvSpPr>
          <p:cNvPr id="3" name="Content Placeholder 2"/>
          <p:cNvSpPr>
            <a:spLocks noGrp="1"/>
          </p:cNvSpPr>
          <p:nvPr>
            <p:ph idx="1"/>
          </p:nvPr>
        </p:nvSpPr>
        <p:spPr>
          <a:xfrm>
            <a:off x="1141412" y="2982351"/>
            <a:ext cx="9905999" cy="2808849"/>
          </a:xfrm>
        </p:spPr>
        <p:txBody>
          <a:bodyPr/>
          <a:lstStyle/>
          <a:p>
            <a:r>
              <a:rPr lang="en-US" dirty="0" smtClean="0"/>
              <a:t>MATLAB</a:t>
            </a:r>
          </a:p>
          <a:p>
            <a:r>
              <a:rPr lang="en-US" dirty="0" smtClean="0"/>
              <a:t>Image </a:t>
            </a:r>
            <a:r>
              <a:rPr lang="en-US" dirty="0" smtClean="0"/>
              <a:t>processing</a:t>
            </a:r>
          </a:p>
          <a:p>
            <a:r>
              <a:rPr lang="en-US" dirty="0" smtClean="0"/>
              <a:t>Software Process Management</a:t>
            </a:r>
          </a:p>
          <a:p>
            <a:r>
              <a:rPr lang="en-US" dirty="0" smtClean="0"/>
              <a:t>Machine Learning</a:t>
            </a:r>
          </a:p>
          <a:p>
            <a:endParaRPr lang="en-US" dirty="0" smtClean="0"/>
          </a:p>
        </p:txBody>
      </p:sp>
    </p:spTree>
    <p:extLst>
      <p:ext uri="{BB962C8B-B14F-4D97-AF65-F5344CB8AC3E}">
        <p14:creationId xmlns="" xmlns:p14="http://schemas.microsoft.com/office/powerpoint/2010/main" val="326060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normAutofit fontScale="92500"/>
          </a:bodyPr>
          <a:lstStyle/>
          <a:p>
            <a:r>
              <a:rPr lang="en-US" dirty="0" smtClean="0"/>
              <a:t>The project has been tested rigorously and can be extremely beneficial for various Government and security agencies in maintaining security and save people from any terrorist activities.</a:t>
            </a:r>
          </a:p>
          <a:p>
            <a:r>
              <a:rPr lang="en-US" dirty="0" smtClean="0"/>
              <a:t>Moreover, it reduces the load of security officials as the system classifies various moving object. </a:t>
            </a:r>
          </a:p>
          <a:p>
            <a:r>
              <a:rPr lang="en-US" dirty="0" smtClean="0"/>
              <a:t>The project can be marketed to various governments of various countries for greater good of humanity after incorporating a few more functionalities to the project.</a:t>
            </a:r>
          </a:p>
          <a:p>
            <a:pPr marL="0" indent="0">
              <a:buNone/>
            </a:pPr>
            <a:endParaRPr lang="en-US" dirty="0"/>
          </a:p>
        </p:txBody>
      </p:sp>
    </p:spTree>
    <p:extLst>
      <p:ext uri="{BB962C8B-B14F-4D97-AF65-F5344CB8AC3E}">
        <p14:creationId xmlns="" xmlns:p14="http://schemas.microsoft.com/office/powerpoint/2010/main" val="32744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The system can be linked to “AADHAR” database or with the INTERPOL terrorists list . </a:t>
            </a:r>
          </a:p>
          <a:p>
            <a:r>
              <a:rPr lang="en-US" dirty="0" smtClean="0"/>
              <a:t>The system can be linked to Transport departments database.</a:t>
            </a:r>
          </a:p>
          <a:p>
            <a:r>
              <a:rPr lang="en-US" dirty="0" smtClean="0"/>
              <a:t> The project can be implemented for live videos as well so that they can do all the things on the live </a:t>
            </a:r>
            <a:r>
              <a:rPr lang="en-US" dirty="0" smtClean="0"/>
              <a:t>videos itself.</a:t>
            </a:r>
            <a:endParaRPr lang="en-US" dirty="0"/>
          </a:p>
        </p:txBody>
      </p:sp>
    </p:spTree>
    <p:extLst>
      <p:ext uri="{BB962C8B-B14F-4D97-AF65-F5344CB8AC3E}">
        <p14:creationId xmlns="" xmlns:p14="http://schemas.microsoft.com/office/powerpoint/2010/main" val="246050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smtClean="0">
                <a:latin typeface="Times New Roman" pitchFamily="18" charset="0"/>
                <a:cs typeface="Times New Roman" pitchFamily="18" charset="0"/>
              </a:rPr>
              <a:t>Weblinks</a:t>
            </a:r>
            <a:endParaRPr lang="en-US" u="sng" dirty="0" smtClean="0">
              <a:solidFill>
                <a:srgbClr val="92D050"/>
              </a:solidFill>
              <a:latin typeface="Times New Roman" pitchFamily="18" charset="0"/>
              <a:cs typeface="Times New Roman" pitchFamily="18" charset="0"/>
            </a:endParaRPr>
          </a:p>
          <a:p>
            <a:pPr>
              <a:buFont typeface="Wingdings" pitchFamily="2" charset="2"/>
              <a:buChar char="Ø"/>
            </a:pPr>
            <a:r>
              <a:rPr lang="en-US" u="sng" dirty="0" smtClean="0">
                <a:solidFill>
                  <a:srgbClr val="92D050"/>
                </a:solidFill>
                <a:latin typeface="Times New Roman" pitchFamily="18" charset="0"/>
                <a:cs typeface="Times New Roman" pitchFamily="18" charset="0"/>
                <a:hlinkClick r:id="rId2"/>
              </a:rPr>
              <a:t>http://ieeexplore.ieee.org/document/7801078/?reload=true</a:t>
            </a:r>
            <a:endParaRPr lang="en-US" u="sng" dirty="0" smtClean="0">
              <a:solidFill>
                <a:srgbClr val="92D050"/>
              </a:solidFill>
              <a:latin typeface="Times New Roman" pitchFamily="18" charset="0"/>
              <a:cs typeface="Times New Roman" pitchFamily="18" charset="0"/>
            </a:endParaRPr>
          </a:p>
          <a:p>
            <a:r>
              <a:rPr lang="en-US" b="1" dirty="0" smtClean="0">
                <a:latin typeface="Times New Roman" pitchFamily="18" charset="0"/>
                <a:cs typeface="Times New Roman" pitchFamily="18" charset="0"/>
              </a:rPr>
              <a:t>Journals</a:t>
            </a:r>
          </a:p>
          <a:p>
            <a:pPr>
              <a:buFont typeface="Wingdings" pitchFamily="2" charset="2"/>
              <a:buChar char="Ø"/>
            </a:pPr>
            <a:r>
              <a:rPr lang="en-US" dirty="0" smtClean="0">
                <a:latin typeface="Times New Roman" pitchFamily="18" charset="0"/>
                <a:cs typeface="Times New Roman" pitchFamily="18" charset="0"/>
              </a:rPr>
              <a:t>M. </a:t>
            </a:r>
            <a:r>
              <a:rPr lang="en-US" dirty="0" err="1" smtClean="0">
                <a:latin typeface="Times New Roman" pitchFamily="18" charset="0"/>
                <a:cs typeface="Times New Roman" pitchFamily="18" charset="0"/>
              </a:rPr>
              <a:t>Grundmann</a:t>
            </a:r>
            <a:r>
              <a:rPr lang="en-US" dirty="0" smtClean="0">
                <a:latin typeface="Times New Roman" pitchFamily="18" charset="0"/>
                <a:cs typeface="Times New Roman" pitchFamily="18" charset="0"/>
              </a:rPr>
              <a:t>, V. </a:t>
            </a:r>
            <a:r>
              <a:rPr lang="en-US" dirty="0" err="1" smtClean="0">
                <a:latin typeface="Times New Roman" pitchFamily="18" charset="0"/>
                <a:cs typeface="Times New Roman" pitchFamily="18" charset="0"/>
              </a:rPr>
              <a:t>Kwatra</a:t>
            </a:r>
            <a:r>
              <a:rPr lang="en-US" dirty="0" smtClean="0">
                <a:latin typeface="Times New Roman" pitchFamily="18" charset="0"/>
                <a:cs typeface="Times New Roman" pitchFamily="18" charset="0"/>
              </a:rPr>
              <a:t>, M. Han, and I. </a:t>
            </a:r>
            <a:r>
              <a:rPr lang="en-US" dirty="0" err="1" smtClean="0">
                <a:latin typeface="Times New Roman" pitchFamily="18" charset="0"/>
                <a:cs typeface="Times New Roman" pitchFamily="18" charset="0"/>
              </a:rPr>
              <a:t>Essa</a:t>
            </a:r>
            <a:r>
              <a:rPr lang="en-US" dirty="0" smtClean="0">
                <a:latin typeface="Times New Roman" pitchFamily="18" charset="0"/>
                <a:cs typeface="Times New Roman" pitchFamily="18" charset="0"/>
              </a:rPr>
              <a:t>, “Efficient hierarchical graph-based video segmentation,” in Proc. IEEE Conf. </a:t>
            </a:r>
            <a:r>
              <a:rPr lang="en-US" dirty="0" err="1" smtClean="0">
                <a:latin typeface="Times New Roman" pitchFamily="18" charset="0"/>
                <a:cs typeface="Times New Roman" pitchFamily="18" charset="0"/>
              </a:rPr>
              <a:t>Comput</a:t>
            </a:r>
            <a:r>
              <a:rPr lang="en-US" dirty="0" smtClean="0">
                <a:latin typeface="Times New Roman" pitchFamily="18" charset="0"/>
                <a:cs typeface="Times New Roman" pitchFamily="18" charset="0"/>
              </a:rPr>
              <a:t>. Vis. And Pattern </a:t>
            </a:r>
            <a:r>
              <a:rPr lang="en-US" dirty="0" err="1" smtClean="0">
                <a:latin typeface="Times New Roman" pitchFamily="18" charset="0"/>
                <a:cs typeface="Times New Roman" pitchFamily="18" charset="0"/>
              </a:rPr>
              <a:t>Recognit</a:t>
            </a:r>
            <a:r>
              <a:rPr lang="en-US" dirty="0" smtClean="0">
                <a:latin typeface="Times New Roman" pitchFamily="18" charset="0"/>
                <a:cs typeface="Times New Roman" pitchFamily="18" charset="0"/>
              </a:rPr>
              <a:t>., pp. 2141–2148, Jun. 2010</a:t>
            </a:r>
            <a:r>
              <a:rPr lang="en-US" dirty="0" smtClean="0"/>
              <a:t>.</a:t>
            </a:r>
          </a:p>
          <a:p>
            <a:pPr>
              <a:buFont typeface="Wingdings" pitchFamily="2" charset="2"/>
              <a:buChar char="Ø"/>
            </a:pPr>
            <a:r>
              <a:rPr lang="en-US" dirty="0" smtClean="0"/>
              <a:t>S. </a:t>
            </a:r>
            <a:r>
              <a:rPr lang="en-US" dirty="0" err="1" smtClean="0"/>
              <a:t>Chien</a:t>
            </a:r>
            <a:r>
              <a:rPr lang="en-US" dirty="0" smtClean="0"/>
              <a:t>, W. Chan, Y. Tseng, and H. Chen, “Video object segmentation and tracking framework with improved threshold decision and diffusion distance,” IEEE Trans. Circuits Syst. Video Technol., vol. 23, no. 6, pp. 921–634, Jun. 2013.</a:t>
            </a:r>
          </a:p>
          <a:p>
            <a:pPr>
              <a:buFont typeface="Wingdings" pitchFamily="2" charset="2"/>
              <a:buChar char="Ø"/>
            </a:pPr>
            <a:r>
              <a:rPr lang="en-US" dirty="0" smtClean="0">
                <a:latin typeface="Times New Roman" pitchFamily="18" charset="0"/>
                <a:cs typeface="Times New Roman" pitchFamily="18" charset="0"/>
              </a:rPr>
              <a:t>Real-Time Moving Object Segmentation and Classification from HEVC Compressed Surveillance Video by Liang Zhao, </a:t>
            </a:r>
            <a:r>
              <a:rPr lang="en-US" dirty="0" err="1" smtClean="0">
                <a:latin typeface="Times New Roman" pitchFamily="18" charset="0"/>
                <a:cs typeface="Times New Roman" pitchFamily="18" charset="0"/>
              </a:rPr>
              <a:t>Zhihai</a:t>
            </a:r>
            <a:r>
              <a:rPr lang="en-US" dirty="0" smtClean="0">
                <a:latin typeface="Times New Roman" pitchFamily="18" charset="0"/>
                <a:cs typeface="Times New Roman" pitchFamily="18" charset="0"/>
              </a:rPr>
              <a:t> He, </a:t>
            </a:r>
            <a:r>
              <a:rPr lang="en-US" i="1" dirty="0" smtClean="0">
                <a:latin typeface="Times New Roman" pitchFamily="18" charset="0"/>
                <a:cs typeface="Times New Roman" pitchFamily="18" charset="0"/>
              </a:rPr>
              <a:t>Fellow, IEEE, </a:t>
            </a:r>
            <a:r>
              <a:rPr lang="en-US" i="1" dirty="0" err="1" smtClean="0">
                <a:latin typeface="Times New Roman" pitchFamily="18" charset="0"/>
                <a:cs typeface="Times New Roman" pitchFamily="18" charset="0"/>
              </a:rPr>
              <a:t>Wenming</a:t>
            </a:r>
            <a:r>
              <a:rPr lang="en-US" i="1" dirty="0" smtClean="0">
                <a:latin typeface="Times New Roman" pitchFamily="18" charset="0"/>
                <a:cs typeface="Times New Roman" pitchFamily="18" charset="0"/>
              </a:rPr>
              <a:t> Cao, and </a:t>
            </a:r>
            <a:r>
              <a:rPr lang="en-US" i="1" dirty="0" err="1" smtClean="0">
                <a:latin typeface="Times New Roman" pitchFamily="18" charset="0"/>
                <a:cs typeface="Times New Roman" pitchFamily="18" charset="0"/>
              </a:rPr>
              <a:t>Debin</a:t>
            </a:r>
            <a:r>
              <a:rPr lang="en-US" i="1" dirty="0" smtClean="0">
                <a:latin typeface="Times New Roman" pitchFamily="18" charset="0"/>
                <a:cs typeface="Times New Roman" pitchFamily="18" charset="0"/>
              </a:rPr>
              <a:t> Zhao, Member, IEEE.</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Books</a:t>
            </a:r>
          </a:p>
          <a:p>
            <a:pPr>
              <a:buFont typeface="Wingdings" pitchFamily="2" charset="2"/>
              <a:buChar char="Ø"/>
            </a:pPr>
            <a:r>
              <a:rPr lang="en-US" dirty="0" smtClean="0"/>
              <a:t>Computer Vision : Model, Learning, and Inference by Simon Prince</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589020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035030"/>
          </a:xfrm>
        </p:spPr>
        <p:txBody>
          <a:bodyPr>
            <a:normAutofit/>
          </a:bodyPr>
          <a:lstStyle/>
          <a:p>
            <a:pPr algn="ctr"/>
            <a:r>
              <a:rPr lang="en-US" sz="8800" dirty="0" smtClean="0"/>
              <a:t>THANK-YOU !</a:t>
            </a:r>
            <a:endParaRPr lang="en-US" sz="8800" dirty="0"/>
          </a:p>
        </p:txBody>
      </p:sp>
    </p:spTree>
    <p:extLst>
      <p:ext uri="{BB962C8B-B14F-4D97-AF65-F5344CB8AC3E}">
        <p14:creationId xmlns="" xmlns:p14="http://schemas.microsoft.com/office/powerpoint/2010/main" val="131208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  statement </a:t>
            </a:r>
            <a:endParaRPr lang="en-US" dirty="0"/>
          </a:p>
        </p:txBody>
      </p:sp>
      <p:sp>
        <p:nvSpPr>
          <p:cNvPr id="3" name="Content Placeholder 2"/>
          <p:cNvSpPr>
            <a:spLocks noGrp="1"/>
          </p:cNvSpPr>
          <p:nvPr>
            <p:ph idx="1"/>
          </p:nvPr>
        </p:nvSpPr>
        <p:spPr/>
        <p:txBody>
          <a:bodyPr>
            <a:normAutofit lnSpcReduction="10000"/>
          </a:bodyPr>
          <a:lstStyle/>
          <a:p>
            <a:r>
              <a:rPr lang="en-US" dirty="0" smtClean="0"/>
              <a:t>Intelligent Video Surveillance is the need of the hour.</a:t>
            </a:r>
          </a:p>
          <a:p>
            <a:r>
              <a:rPr lang="en-US" dirty="0" smtClean="0"/>
              <a:t>H.264 which is generally used for video encoding is not so efficient so we will use HEVC compressed technique.</a:t>
            </a:r>
          </a:p>
          <a:p>
            <a:r>
              <a:rPr lang="en-US" dirty="0" smtClean="0"/>
              <a:t>In the existing system, only motion vector is used where it cannot estimate large displacements because of the limited effectiveness of the first order Taylor series expansion.</a:t>
            </a:r>
          </a:p>
          <a:p>
            <a:r>
              <a:rPr lang="en-US" dirty="0" smtClean="0"/>
              <a:t>In H.264 there are no “bag of words” to classify moving object.</a:t>
            </a:r>
          </a:p>
        </p:txBody>
      </p:sp>
    </p:spTree>
    <p:extLst>
      <p:ext uri="{BB962C8B-B14F-4D97-AF65-F5344CB8AC3E}">
        <p14:creationId xmlns="" xmlns:p14="http://schemas.microsoft.com/office/powerpoint/2010/main" val="3181090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232" y="436098"/>
            <a:ext cx="9905999" cy="5866380"/>
          </a:xfrm>
        </p:spPr>
        <p:txBody>
          <a:bodyPr>
            <a:normAutofit/>
          </a:bodyPr>
          <a:lstStyle/>
          <a:p>
            <a:pPr>
              <a:buNone/>
            </a:pPr>
            <a:r>
              <a:rPr lang="en-US" sz="3200" b="1" dirty="0" smtClean="0">
                <a:latin typeface="Times New Roman" pitchFamily="18" charset="0"/>
                <a:cs typeface="Times New Roman" pitchFamily="18" charset="0"/>
              </a:rPr>
              <a:t>AIM :</a:t>
            </a:r>
          </a:p>
          <a:p>
            <a:r>
              <a:rPr lang="en-US" dirty="0" smtClean="0">
                <a:latin typeface="Times New Roman" pitchFamily="18" charset="0"/>
                <a:cs typeface="Times New Roman" pitchFamily="18" charset="0"/>
              </a:rPr>
              <a:t>To perform Segmentation and Classification on Real-Time Moving Object from HEVC Compressed Surveillance Video.</a:t>
            </a:r>
          </a:p>
          <a:p>
            <a:pPr>
              <a:buNone/>
            </a:pPr>
            <a:r>
              <a:rPr lang="en-US" sz="2800" b="1" dirty="0" smtClean="0">
                <a:latin typeface="Times New Roman" pitchFamily="18" charset="0"/>
                <a:cs typeface="Times New Roman" pitchFamily="18" charset="0"/>
              </a:rPr>
              <a:t>OBJECTIVE </a:t>
            </a:r>
            <a:r>
              <a:rPr lang="en-US" sz="3200"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To perform segmentation, blocks with non-zero motion vectors are clustered into the connected foreground regions using the four connectivity component labeling algorithm. </a:t>
            </a:r>
          </a:p>
          <a:p>
            <a:pPr lvl="0">
              <a:buNone/>
            </a:pPr>
            <a:r>
              <a:rPr lang="en-US" dirty="0" smtClean="0">
                <a:latin typeface="Times New Roman" pitchFamily="18" charset="0"/>
                <a:cs typeface="Times New Roman" pitchFamily="18" charset="0"/>
              </a:rPr>
              <a:t>   To use Person-Vehicle model which will classify the objects in surveillance video.      </a:t>
            </a:r>
          </a:p>
          <a:p>
            <a:pPr lvl="0">
              <a:buNone/>
            </a:pPr>
            <a:r>
              <a:rPr lang="en-US" dirty="0" smtClean="0">
                <a:latin typeface="Times New Roman" pitchFamily="18" charset="0"/>
                <a:cs typeface="Times New Roman" pitchFamily="18" charset="0"/>
              </a:rPr>
              <a:t>   To use Machine learning concepts that will make implementation of the project easier and with higher Accuracy . </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258720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the age of technological advancements, where high end cars are creating lot of ruckus on the roads and number of thefts have exponentially increased video surveillance is the need of the hour to classify moving objects. </a:t>
            </a:r>
            <a:r>
              <a:rPr lang="en-US" dirty="0" smtClean="0"/>
              <a:t>In </a:t>
            </a:r>
            <a:r>
              <a:rPr lang="en-US" dirty="0" smtClean="0"/>
              <a:t>intelligent surveillance of compressed HEVC video the segmentation and classification of moving objects plays a crucial and highly important role. </a:t>
            </a:r>
            <a:endParaRPr lang="en-US" dirty="0" smtClean="0"/>
          </a:p>
          <a:p>
            <a:r>
              <a:rPr lang="en-US" dirty="0" smtClean="0"/>
              <a:t>Highly </a:t>
            </a:r>
            <a:r>
              <a:rPr lang="en-US" dirty="0" smtClean="0"/>
              <a:t>efficient video coding (HEVC) incorporates a number of new coding functions that can be used to segment and classify moving objects in a more efficient way as compared to H.264 / AVC . </a:t>
            </a:r>
            <a:endParaRPr lang="en-US" dirty="0" smtClean="0"/>
          </a:p>
          <a:p>
            <a:r>
              <a:rPr lang="en-US" dirty="0" smtClean="0"/>
              <a:t>In </a:t>
            </a:r>
            <a:r>
              <a:rPr lang="en-US" dirty="0" smtClean="0"/>
              <a:t>the approach we followed, first, the interpolation of motion vectors (MV) take place for the intra-coded prediction unit (PU) and then the elimination of outliers of MV are used for preprocessing.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Second, all blocks having motion vectors greater than zero are merged and grouped in foreground areas using the four-connectivity component labeling algorithm. </a:t>
            </a:r>
            <a:endParaRPr lang="en-US" dirty="0" smtClean="0"/>
          </a:p>
          <a:p>
            <a:r>
              <a:rPr lang="en-US" dirty="0" smtClean="0"/>
              <a:t>Third</a:t>
            </a:r>
            <a:r>
              <a:rPr lang="en-US" dirty="0" smtClean="0"/>
              <a:t>, we use temporal consistency tracking areas included in the connected foreground areas to eliminate the noise areas. Size of both coding and prediction unit are used to further define the boundary of the moving object. </a:t>
            </a:r>
          </a:p>
          <a:p>
            <a:r>
              <a:rPr lang="en-US" dirty="0" smtClean="0"/>
              <a:t>Lastly, for training, we use a model named person-vehicle classification that uses a bag of HEVC syntax words that help categorize the moving object as people or vehicles. The final results show that the system can efficiently classify between person and vehicle.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t>Related works/Existing Syste</a:t>
            </a:r>
            <a:r>
              <a:rPr lang="en-US" dirty="0" smtClean="0"/>
              <a:t>m</a:t>
            </a:r>
            <a:endParaRPr lang="en-US" dirty="0"/>
          </a:p>
        </p:txBody>
      </p:sp>
      <p:sp>
        <p:nvSpPr>
          <p:cNvPr id="3" name="Content Placeholder 2"/>
          <p:cNvSpPr>
            <a:spLocks noGrp="1"/>
          </p:cNvSpPr>
          <p:nvPr>
            <p:ph idx="1"/>
          </p:nvPr>
        </p:nvSpPr>
        <p:spPr/>
        <p:txBody>
          <a:bodyPr>
            <a:normAutofit/>
          </a:bodyPr>
          <a:lstStyle/>
          <a:p>
            <a:r>
              <a:rPr lang="en-US" dirty="0" smtClean="0"/>
              <a:t>This reliability information along with the MV magnitude is used to segment foreground objects from the background.  </a:t>
            </a:r>
          </a:p>
          <a:p>
            <a:r>
              <a:rPr lang="en-US" dirty="0" smtClean="0"/>
              <a:t>MVs are classified into multiple types, such as  background, edge, foreground, and noise. Then, the MVs and their associated class information are used to segment each blocks.  </a:t>
            </a:r>
          </a:p>
          <a:p>
            <a:r>
              <a:rPr lang="en-US" dirty="0" smtClean="0"/>
              <a:t>Global motion is first removed from the motion vector field, and moving object segmentation process is performed on the compensated motion vector filed.</a:t>
            </a:r>
          </a:p>
        </p:txBody>
      </p:sp>
    </p:spTree>
    <p:extLst>
      <p:ext uri="{BB962C8B-B14F-4D97-AF65-F5344CB8AC3E}">
        <p14:creationId xmlns="" xmlns:p14="http://schemas.microsoft.com/office/powerpoint/2010/main" val="2450925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Architecture of proposed work</a:t>
            </a:r>
            <a:endParaRPr lang="en-US" dirty="0"/>
          </a:p>
        </p:txBody>
      </p:sp>
      <p:pic>
        <p:nvPicPr>
          <p:cNvPr id="6" name="Content Placeholder 5" descr="C:\Users\Sumit\Pictures\Screenshots\Screenshot (57).png"/>
          <p:cNvPicPr>
            <a:picLocks noGrp="1"/>
          </p:cNvPicPr>
          <p:nvPr>
            <p:ph idx="1"/>
          </p:nvPr>
        </p:nvPicPr>
        <p:blipFill>
          <a:blip r:embed="rId2" cstate="print"/>
          <a:srcRect l="9634" t="19540" r="28441" b="28276"/>
          <a:stretch>
            <a:fillRect/>
          </a:stretch>
        </p:blipFill>
        <p:spPr bwMode="auto">
          <a:xfrm>
            <a:off x="1885070" y="1885071"/>
            <a:ext cx="8440615" cy="4107766"/>
          </a:xfrm>
          <a:prstGeom prst="rect">
            <a:avLst/>
          </a:prstGeom>
          <a:noFill/>
          <a:ln w="9525">
            <a:noFill/>
            <a:miter lim="800000"/>
            <a:headEnd/>
            <a:tailEnd/>
          </a:ln>
        </p:spPr>
      </p:pic>
    </p:spTree>
    <p:extLst>
      <p:ext uri="{BB962C8B-B14F-4D97-AF65-F5344CB8AC3E}">
        <p14:creationId xmlns="" xmlns:p14="http://schemas.microsoft.com/office/powerpoint/2010/main" val="166366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works and Design Methodologies     followed</a:t>
            </a:r>
          </a:p>
        </p:txBody>
      </p:sp>
      <p:sp>
        <p:nvSpPr>
          <p:cNvPr id="3" name="Content Placeholder 2"/>
          <p:cNvSpPr>
            <a:spLocks noGrp="1"/>
          </p:cNvSpPr>
          <p:nvPr>
            <p:ph idx="1"/>
          </p:nvPr>
        </p:nvSpPr>
        <p:spPr>
          <a:xfrm>
            <a:off x="1141412" y="1842868"/>
            <a:ext cx="9905999" cy="5015131"/>
          </a:xfrm>
        </p:spPr>
        <p:txBody>
          <a:bodyPr>
            <a:normAutofit fontScale="40000" lnSpcReduction="20000"/>
          </a:bodyPr>
          <a:lstStyle/>
          <a:p>
            <a:pPr algn="just"/>
            <a:r>
              <a:rPr lang="en-US" sz="4500" dirty="0" smtClean="0">
                <a:latin typeface="Times New Roman" pitchFamily="18" charset="0"/>
                <a:cs typeface="Times New Roman" pitchFamily="18" charset="0"/>
              </a:rPr>
              <a:t>The segmentation of Moving object is done by calculating Motion Vector and than using Four connectivity algorithm.</a:t>
            </a:r>
          </a:p>
          <a:p>
            <a:pPr algn="just"/>
            <a:r>
              <a:rPr lang="en-US" sz="4500" dirty="0" smtClean="0">
                <a:latin typeface="Times New Roman" pitchFamily="18" charset="0"/>
                <a:cs typeface="Times New Roman" pitchFamily="18" charset="0"/>
              </a:rPr>
              <a:t>For person-vehicle classification, it involves a training phase to learn the person-vehicle model using “bag of spatiotemporal HEVC syntax words” and a testing phase to apply the learned model to test videos.</a:t>
            </a:r>
          </a:p>
          <a:p>
            <a:pPr algn="just"/>
            <a:r>
              <a:rPr lang="en-US" sz="4500" dirty="0" smtClean="0">
                <a:latin typeface="Times New Roman" pitchFamily="18" charset="0"/>
                <a:cs typeface="Times New Roman" pitchFamily="18" charset="0"/>
              </a:rPr>
              <a:t>For the testing phase, we first extract the spatial and temporal information of each 4×4 block to obtain the feature descriptor. Then, the descriptors of all blocks are clustered into a number of codeword. The foreground object is represented by a histogram of the codeword.</a:t>
            </a:r>
          </a:p>
          <a:p>
            <a:pPr algn="just"/>
            <a:endParaRPr lang="en-US" sz="45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 Finally, for the segmented moving object, we apply the learned person-vehicle model to determine which category to assign.</a:t>
            </a:r>
          </a:p>
          <a:p>
            <a:pPr algn="just"/>
            <a:endParaRPr lang="en-US" sz="4500" dirty="0" smtClean="0">
              <a:latin typeface="Times New Roman" pitchFamily="18" charset="0"/>
              <a:cs typeface="Times New Roman" pitchFamily="18" charset="0"/>
            </a:endParaRPr>
          </a:p>
          <a:p>
            <a:pPr algn="just"/>
            <a:r>
              <a:rPr lang="en-US" sz="4500" dirty="0" smtClean="0">
                <a:latin typeface="Times New Roman" pitchFamily="18" charset="0"/>
                <a:cs typeface="Times New Roman" pitchFamily="18" charset="0"/>
              </a:rPr>
              <a:t>In the proposed system,  three techniques :Motion Vector Interpolation, Four connectivity component labeling algorithm, Temporal consistency.</a:t>
            </a:r>
          </a:p>
        </p:txBody>
      </p:sp>
    </p:spTree>
    <p:extLst>
      <p:ext uri="{BB962C8B-B14F-4D97-AF65-F5344CB8AC3E}">
        <p14:creationId xmlns="" xmlns:p14="http://schemas.microsoft.com/office/powerpoint/2010/main" val="2706391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82147"/>
          </a:xfrm>
        </p:spPr>
        <p:txBody>
          <a:bodyPr/>
          <a:lstStyle/>
          <a:p>
            <a:pPr algn="ctr"/>
            <a:r>
              <a:rPr lang="en-US" dirty="0" smtClean="0"/>
              <a:t>Module Diagram</a:t>
            </a:r>
            <a:endParaRPr lang="en-US" dirty="0"/>
          </a:p>
        </p:txBody>
      </p:sp>
      <p:graphicFrame>
        <p:nvGraphicFramePr>
          <p:cNvPr id="4" name="Content Placeholder 3"/>
          <p:cNvGraphicFramePr>
            <a:graphicFrameLocks noGrp="1"/>
          </p:cNvGraphicFramePr>
          <p:nvPr>
            <p:ph idx="1"/>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 xmlns:thm15="http://schemas.microsoft.com/office/thememl/2012/main" name="Theme1" id="{2226EBA7-B622-4129-8A41-4A1575B4CDF7}" vid="{BC0F3E89-73C1-4118-A1B7-630E46B522F5}"/>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Cisco 2017 Corporate Template - May 2017</Template>
  <TotalTime>1766</TotalTime>
  <Words>1087</Words>
  <Application>Microsoft Office PowerPoint</Application>
  <PresentationFormat>Custom</PresentationFormat>
  <Paragraphs>88</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Theme1</vt:lpstr>
      <vt:lpstr>Circuit</vt:lpstr>
      <vt:lpstr>   Real-Time Moving Object Segmentation and Classification from HEVC Compressed Surveillance Video  </vt:lpstr>
      <vt:lpstr>   Problem  statement </vt:lpstr>
      <vt:lpstr>Slide 3</vt:lpstr>
      <vt:lpstr>Abstract</vt:lpstr>
      <vt:lpstr>Cont…</vt:lpstr>
      <vt:lpstr> Related works/Existing System</vt:lpstr>
      <vt:lpstr> Architecture of proposed work</vt:lpstr>
      <vt:lpstr>Frame works and Design Methodologies     followed</vt:lpstr>
      <vt:lpstr>Module Diagram</vt:lpstr>
      <vt:lpstr>Advantages of the Proposed system</vt:lpstr>
      <vt:lpstr>REQUIREMENTS(hardware and software)</vt:lpstr>
      <vt:lpstr>   Result obtained </vt:lpstr>
      <vt:lpstr>CONT…</vt:lpstr>
      <vt:lpstr>SKILLS LEARNT DURING THE TENURE OF THE  PROJECT</vt:lpstr>
      <vt:lpstr>Conclusion </vt:lpstr>
      <vt:lpstr>Future scope</vt:lpstr>
      <vt:lpstr>          References</vt:lpstr>
      <vt:lpstr>THANK-YOU !</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Kejariwal (ykejariw)</dc:creator>
  <cp:lastModifiedBy>Sumit</cp:lastModifiedBy>
  <cp:revision>71</cp:revision>
  <dcterms:created xsi:type="dcterms:W3CDTF">2018-02-04T12:17:09Z</dcterms:created>
  <dcterms:modified xsi:type="dcterms:W3CDTF">2018-04-12T05:32:28Z</dcterms:modified>
</cp:coreProperties>
</file>