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handoutMasterIdLst>
    <p:handoutMasterId r:id="rId22"/>
  </p:handoutMasterIdLst>
  <p:sldIdLst>
    <p:sldId id="256" r:id="rId2"/>
    <p:sldId id="274" r:id="rId3"/>
    <p:sldId id="257" r:id="rId4"/>
    <p:sldId id="571" r:id="rId5"/>
    <p:sldId id="258" r:id="rId6"/>
    <p:sldId id="572" r:id="rId7"/>
    <p:sldId id="576" r:id="rId8"/>
    <p:sldId id="577" r:id="rId9"/>
    <p:sldId id="578" r:id="rId10"/>
    <p:sldId id="579" r:id="rId11"/>
    <p:sldId id="580" r:id="rId12"/>
    <p:sldId id="583" r:id="rId13"/>
    <p:sldId id="582" r:id="rId14"/>
    <p:sldId id="584" r:id="rId15"/>
    <p:sldId id="585" r:id="rId16"/>
    <p:sldId id="586" r:id="rId17"/>
    <p:sldId id="587" r:id="rId18"/>
    <p:sldId id="275" r:id="rId19"/>
    <p:sldId id="588" r:id="rId20"/>
    <p:sldId id="5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9EC5"/>
    <a:srgbClr val="DE7D1C"/>
    <a:srgbClr val="3C2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3" autoAdjust="0"/>
    <p:restoredTop sz="94660"/>
  </p:normalViewPr>
  <p:slideViewPr>
    <p:cSldViewPr snapToGrid="0">
      <p:cViewPr varScale="1">
        <p:scale>
          <a:sx n="69" d="100"/>
          <a:sy n="69" d="100"/>
        </p:scale>
        <p:origin x="798"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5C16CD-D076-4123-840C-881067D6BC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77EF17E-5599-4448-B064-F3D932F2E25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880871-A491-4E0D-B27E-69CC2687082F}" type="datetimeFigureOut">
              <a:rPr lang="en-US" smtClean="0"/>
              <a:t>8/2/2023</a:t>
            </a:fld>
            <a:endParaRPr lang="en-US"/>
          </a:p>
        </p:txBody>
      </p:sp>
      <p:sp>
        <p:nvSpPr>
          <p:cNvPr id="4" name="Footer Placeholder 3">
            <a:extLst>
              <a:ext uri="{FF2B5EF4-FFF2-40B4-BE49-F238E27FC236}">
                <a16:creationId xmlns:a16="http://schemas.microsoft.com/office/drawing/2014/main" id="{A35E292B-F90A-4BB4-8259-A954B9D724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9A54D03-DC40-44A3-A997-D5ED224D45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676EB5-0E83-42B6-87AF-DA4BD19E8791}" type="slidenum">
              <a:rPr lang="en-US" smtClean="0"/>
              <a:t>‹#›</a:t>
            </a:fld>
            <a:endParaRPr lang="en-US"/>
          </a:p>
        </p:txBody>
      </p:sp>
    </p:spTree>
    <p:extLst>
      <p:ext uri="{BB962C8B-B14F-4D97-AF65-F5344CB8AC3E}">
        <p14:creationId xmlns:p14="http://schemas.microsoft.com/office/powerpoint/2010/main" val="99616854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EC06-F3B8-4E2C-8B0F-6E15C4B215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000B03-2564-4425-BA16-870D3EA283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D8FBF5-D5EA-4600-B59B-54DC238F02CB}"/>
              </a:ext>
            </a:extLst>
          </p:cNvPr>
          <p:cNvSpPr>
            <a:spLocks noGrp="1"/>
          </p:cNvSpPr>
          <p:nvPr>
            <p:ph type="dt" sz="half" idx="10"/>
          </p:nvPr>
        </p:nvSpPr>
        <p:spPr/>
        <p:txBody>
          <a:bodyPr/>
          <a:lstStyle/>
          <a:p>
            <a:fld id="{4791294E-E5A8-4AC0-BC36-C2BA5440625C}" type="datetimeFigureOut">
              <a:rPr lang="en-US" smtClean="0"/>
              <a:t>8/2/2023</a:t>
            </a:fld>
            <a:endParaRPr lang="en-US"/>
          </a:p>
        </p:txBody>
      </p:sp>
      <p:sp>
        <p:nvSpPr>
          <p:cNvPr id="5" name="Footer Placeholder 4">
            <a:extLst>
              <a:ext uri="{FF2B5EF4-FFF2-40B4-BE49-F238E27FC236}">
                <a16:creationId xmlns:a16="http://schemas.microsoft.com/office/drawing/2014/main" id="{0ABF6611-B9C7-468A-840A-8D4C0A9BB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7871E0-1F8A-49E6-9539-65AE184BBD5C}"/>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372019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C6800-023A-43EF-A7EB-1EC254D8BC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905B04-597F-465E-851E-2661EAEAC5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8D492-F277-449C-811D-047EFA5A71DC}"/>
              </a:ext>
            </a:extLst>
          </p:cNvPr>
          <p:cNvSpPr>
            <a:spLocks noGrp="1"/>
          </p:cNvSpPr>
          <p:nvPr>
            <p:ph type="dt" sz="half" idx="10"/>
          </p:nvPr>
        </p:nvSpPr>
        <p:spPr/>
        <p:txBody>
          <a:bodyPr/>
          <a:lstStyle/>
          <a:p>
            <a:fld id="{4791294E-E5A8-4AC0-BC36-C2BA5440625C}" type="datetimeFigureOut">
              <a:rPr lang="en-US" smtClean="0"/>
              <a:t>8/2/2023</a:t>
            </a:fld>
            <a:endParaRPr lang="en-US"/>
          </a:p>
        </p:txBody>
      </p:sp>
      <p:sp>
        <p:nvSpPr>
          <p:cNvPr id="5" name="Footer Placeholder 4">
            <a:extLst>
              <a:ext uri="{FF2B5EF4-FFF2-40B4-BE49-F238E27FC236}">
                <a16:creationId xmlns:a16="http://schemas.microsoft.com/office/drawing/2014/main" id="{0D6E342B-75A7-4B70-9C03-0CE04872B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EDC5F0-D402-4200-A3DF-41341D675409}"/>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620775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1C786B-89FF-4B70-B413-CF9F4FE6EE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18D656-4DCF-4FCD-987B-3766B43B06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A09D1-F7EE-49FF-847F-2BA5B9D4AA39}"/>
              </a:ext>
            </a:extLst>
          </p:cNvPr>
          <p:cNvSpPr>
            <a:spLocks noGrp="1"/>
          </p:cNvSpPr>
          <p:nvPr>
            <p:ph type="dt" sz="half" idx="10"/>
          </p:nvPr>
        </p:nvSpPr>
        <p:spPr/>
        <p:txBody>
          <a:bodyPr/>
          <a:lstStyle/>
          <a:p>
            <a:fld id="{4791294E-E5A8-4AC0-BC36-C2BA5440625C}" type="datetimeFigureOut">
              <a:rPr lang="en-US" smtClean="0"/>
              <a:t>8/2/2023</a:t>
            </a:fld>
            <a:endParaRPr lang="en-US"/>
          </a:p>
        </p:txBody>
      </p:sp>
      <p:sp>
        <p:nvSpPr>
          <p:cNvPr id="5" name="Footer Placeholder 4">
            <a:extLst>
              <a:ext uri="{FF2B5EF4-FFF2-40B4-BE49-F238E27FC236}">
                <a16:creationId xmlns:a16="http://schemas.microsoft.com/office/drawing/2014/main" id="{E64B355D-B132-4F33-AB04-61E1A1489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A51A3-7091-48CF-B98C-03AF74F90CB3}"/>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124843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7DC1-8F11-48D6-A3A2-3252D48540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5BFE87-CE00-42FE-B480-C829ECDAF3A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B840DE-B859-48E9-BE07-084D52C37B2F}"/>
              </a:ext>
            </a:extLst>
          </p:cNvPr>
          <p:cNvSpPr>
            <a:spLocks noGrp="1"/>
          </p:cNvSpPr>
          <p:nvPr>
            <p:ph type="dt" sz="half" idx="10"/>
          </p:nvPr>
        </p:nvSpPr>
        <p:spPr/>
        <p:txBody>
          <a:bodyPr/>
          <a:lstStyle/>
          <a:p>
            <a:fld id="{4791294E-E5A8-4AC0-BC36-C2BA5440625C}" type="datetimeFigureOut">
              <a:rPr lang="en-US" smtClean="0"/>
              <a:t>8/2/2023</a:t>
            </a:fld>
            <a:endParaRPr lang="en-US"/>
          </a:p>
        </p:txBody>
      </p:sp>
      <p:sp>
        <p:nvSpPr>
          <p:cNvPr id="5" name="Footer Placeholder 4">
            <a:extLst>
              <a:ext uri="{FF2B5EF4-FFF2-40B4-BE49-F238E27FC236}">
                <a16:creationId xmlns:a16="http://schemas.microsoft.com/office/drawing/2014/main" id="{8706D3B7-FC82-4346-8E1C-1FA81D03C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C65B3-632A-4C2D-B0B0-067CA1915FCD}"/>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283309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1660-6677-46E5-8D05-3840691C4C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5B5E8E-8A1B-4972-A53D-5AF0BC2360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DE0AF27-02ED-46C8-BC37-3BD80F2965D2}"/>
              </a:ext>
            </a:extLst>
          </p:cNvPr>
          <p:cNvSpPr>
            <a:spLocks noGrp="1"/>
          </p:cNvSpPr>
          <p:nvPr>
            <p:ph type="dt" sz="half" idx="10"/>
          </p:nvPr>
        </p:nvSpPr>
        <p:spPr/>
        <p:txBody>
          <a:bodyPr/>
          <a:lstStyle/>
          <a:p>
            <a:fld id="{4791294E-E5A8-4AC0-BC36-C2BA5440625C}" type="datetimeFigureOut">
              <a:rPr lang="en-US" smtClean="0"/>
              <a:t>8/2/2023</a:t>
            </a:fld>
            <a:endParaRPr lang="en-US"/>
          </a:p>
        </p:txBody>
      </p:sp>
      <p:sp>
        <p:nvSpPr>
          <p:cNvPr id="5" name="Footer Placeholder 4">
            <a:extLst>
              <a:ext uri="{FF2B5EF4-FFF2-40B4-BE49-F238E27FC236}">
                <a16:creationId xmlns:a16="http://schemas.microsoft.com/office/drawing/2014/main" id="{09AAB325-7389-4A68-986F-39EB4BE40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1CDA2-18B1-4CF9-93FB-68013DA9DC70}"/>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319630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A090A-BD90-48D4-9136-DEA6B09DEE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1C3C9-0E62-4003-B26A-9504F8FDA8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7E72CC-6C57-47E3-87A6-B0C0EC510C0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551DFF-879F-452E-AF31-A17F02590B44}"/>
              </a:ext>
            </a:extLst>
          </p:cNvPr>
          <p:cNvSpPr>
            <a:spLocks noGrp="1"/>
          </p:cNvSpPr>
          <p:nvPr>
            <p:ph type="dt" sz="half" idx="10"/>
          </p:nvPr>
        </p:nvSpPr>
        <p:spPr/>
        <p:txBody>
          <a:bodyPr/>
          <a:lstStyle/>
          <a:p>
            <a:fld id="{4791294E-E5A8-4AC0-BC36-C2BA5440625C}" type="datetimeFigureOut">
              <a:rPr lang="en-US" smtClean="0"/>
              <a:t>8/2/2023</a:t>
            </a:fld>
            <a:endParaRPr lang="en-US"/>
          </a:p>
        </p:txBody>
      </p:sp>
      <p:sp>
        <p:nvSpPr>
          <p:cNvPr id="6" name="Footer Placeholder 5">
            <a:extLst>
              <a:ext uri="{FF2B5EF4-FFF2-40B4-BE49-F238E27FC236}">
                <a16:creationId xmlns:a16="http://schemas.microsoft.com/office/drawing/2014/main" id="{847DA84C-A37D-4CD6-BCC7-F7C3B5C85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EEF04B-3413-43B3-83AA-E6E303FF1E70}"/>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299095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F3B8-4BAC-4F18-B6E2-6963868B17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EFE6BB-5140-4F48-B8FD-6D66A962EF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A7C1CC-94E3-4E0F-A19F-BEC42FC457F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694BDC-9A07-49FC-BE01-80C7ED7E8C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2CB0BEE-F64D-409D-B96F-DBF20DA79A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7BC85C-F34C-40A1-88FD-62985A4F706F}"/>
              </a:ext>
            </a:extLst>
          </p:cNvPr>
          <p:cNvSpPr>
            <a:spLocks noGrp="1"/>
          </p:cNvSpPr>
          <p:nvPr>
            <p:ph type="dt" sz="half" idx="10"/>
          </p:nvPr>
        </p:nvSpPr>
        <p:spPr/>
        <p:txBody>
          <a:bodyPr/>
          <a:lstStyle/>
          <a:p>
            <a:fld id="{4791294E-E5A8-4AC0-BC36-C2BA5440625C}" type="datetimeFigureOut">
              <a:rPr lang="en-US" smtClean="0"/>
              <a:t>8/2/2023</a:t>
            </a:fld>
            <a:endParaRPr lang="en-US"/>
          </a:p>
        </p:txBody>
      </p:sp>
      <p:sp>
        <p:nvSpPr>
          <p:cNvPr id="8" name="Footer Placeholder 7">
            <a:extLst>
              <a:ext uri="{FF2B5EF4-FFF2-40B4-BE49-F238E27FC236}">
                <a16:creationId xmlns:a16="http://schemas.microsoft.com/office/drawing/2014/main" id="{AE7C68DC-DA55-4AF6-BA8A-D80E4D187C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E54A23-90C4-42DD-8424-9A2A67B789EB}"/>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67582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FB77-9AA9-459D-8447-3C446E7CF2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7C839-FAE4-47F3-B364-6F1BE115EAED}"/>
              </a:ext>
            </a:extLst>
          </p:cNvPr>
          <p:cNvSpPr>
            <a:spLocks noGrp="1"/>
          </p:cNvSpPr>
          <p:nvPr>
            <p:ph type="dt" sz="half" idx="10"/>
          </p:nvPr>
        </p:nvSpPr>
        <p:spPr/>
        <p:txBody>
          <a:bodyPr/>
          <a:lstStyle/>
          <a:p>
            <a:fld id="{4791294E-E5A8-4AC0-BC36-C2BA5440625C}" type="datetimeFigureOut">
              <a:rPr lang="en-US" smtClean="0"/>
              <a:t>8/2/2023</a:t>
            </a:fld>
            <a:endParaRPr lang="en-US"/>
          </a:p>
        </p:txBody>
      </p:sp>
      <p:sp>
        <p:nvSpPr>
          <p:cNvPr id="4" name="Footer Placeholder 3">
            <a:extLst>
              <a:ext uri="{FF2B5EF4-FFF2-40B4-BE49-F238E27FC236}">
                <a16:creationId xmlns:a16="http://schemas.microsoft.com/office/drawing/2014/main" id="{3044C169-1E38-48CA-806F-B10FC74840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EBD49A-B8FB-47E6-A413-E863D0BE7047}"/>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50029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B2F12A-6BCE-4716-A14B-01185B116DBF}"/>
              </a:ext>
            </a:extLst>
          </p:cNvPr>
          <p:cNvSpPr>
            <a:spLocks noGrp="1"/>
          </p:cNvSpPr>
          <p:nvPr>
            <p:ph type="dt" sz="half" idx="10"/>
          </p:nvPr>
        </p:nvSpPr>
        <p:spPr/>
        <p:txBody>
          <a:bodyPr/>
          <a:lstStyle/>
          <a:p>
            <a:fld id="{4791294E-E5A8-4AC0-BC36-C2BA5440625C}" type="datetimeFigureOut">
              <a:rPr lang="en-US" smtClean="0"/>
              <a:t>8/2/2023</a:t>
            </a:fld>
            <a:endParaRPr lang="en-US"/>
          </a:p>
        </p:txBody>
      </p:sp>
      <p:sp>
        <p:nvSpPr>
          <p:cNvPr id="3" name="Footer Placeholder 2">
            <a:extLst>
              <a:ext uri="{FF2B5EF4-FFF2-40B4-BE49-F238E27FC236}">
                <a16:creationId xmlns:a16="http://schemas.microsoft.com/office/drawing/2014/main" id="{0E7F0D77-FB58-42AD-B0D7-1EC3AEF9E3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08B63E-130B-4A65-A949-57AD253E751A}"/>
              </a:ext>
            </a:extLst>
          </p:cNvPr>
          <p:cNvSpPr>
            <a:spLocks noGrp="1"/>
          </p:cNvSpPr>
          <p:nvPr>
            <p:ph type="sldNum" sz="quarter" idx="12"/>
          </p:nvPr>
        </p:nvSpPr>
        <p:spPr/>
        <p:txBody>
          <a:bodyPr/>
          <a:lstStyle/>
          <a:p>
            <a:fld id="{02383E7E-9DFE-4A1E-AEC2-D2E19E891C2C}" type="slidenum">
              <a:rPr lang="en-US" smtClean="0"/>
              <a:t>‹#›</a:t>
            </a:fld>
            <a:endParaRPr lang="en-US"/>
          </a:p>
        </p:txBody>
      </p:sp>
      <p:sp>
        <p:nvSpPr>
          <p:cNvPr id="6" name="Picture Placeholder 5">
            <a:extLst>
              <a:ext uri="{FF2B5EF4-FFF2-40B4-BE49-F238E27FC236}">
                <a16:creationId xmlns:a16="http://schemas.microsoft.com/office/drawing/2014/main" id="{14D8D99B-236D-46C1-B8CC-F73A90F10BB5}"/>
              </a:ext>
            </a:extLst>
          </p:cNvPr>
          <p:cNvSpPr>
            <a:spLocks noGrp="1"/>
          </p:cNvSpPr>
          <p:nvPr>
            <p:ph type="pic" sz="quarter" idx="13" hasCustomPrompt="1"/>
          </p:nvPr>
        </p:nvSpPr>
        <p:spPr>
          <a:xfrm>
            <a:off x="291632"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9" name="Picture Placeholder 5">
            <a:extLst>
              <a:ext uri="{FF2B5EF4-FFF2-40B4-BE49-F238E27FC236}">
                <a16:creationId xmlns:a16="http://schemas.microsoft.com/office/drawing/2014/main" id="{71B9D871-D158-4635-8CD4-C3E09150D08A}"/>
              </a:ext>
            </a:extLst>
          </p:cNvPr>
          <p:cNvSpPr>
            <a:spLocks noGrp="1"/>
          </p:cNvSpPr>
          <p:nvPr>
            <p:ph type="pic" sz="quarter" idx="14" hasCustomPrompt="1"/>
          </p:nvPr>
        </p:nvSpPr>
        <p:spPr>
          <a:xfrm>
            <a:off x="2681746"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0" name="Picture Placeholder 5">
            <a:extLst>
              <a:ext uri="{FF2B5EF4-FFF2-40B4-BE49-F238E27FC236}">
                <a16:creationId xmlns:a16="http://schemas.microsoft.com/office/drawing/2014/main" id="{5BD24C01-3F9A-4DF6-B721-6943F82B3154}"/>
              </a:ext>
            </a:extLst>
          </p:cNvPr>
          <p:cNvSpPr>
            <a:spLocks noGrp="1"/>
          </p:cNvSpPr>
          <p:nvPr>
            <p:ph type="pic" sz="quarter" idx="15" hasCustomPrompt="1"/>
          </p:nvPr>
        </p:nvSpPr>
        <p:spPr>
          <a:xfrm>
            <a:off x="4990380"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1" name="Picture Placeholder 5">
            <a:extLst>
              <a:ext uri="{FF2B5EF4-FFF2-40B4-BE49-F238E27FC236}">
                <a16:creationId xmlns:a16="http://schemas.microsoft.com/office/drawing/2014/main" id="{E7167516-F082-4E72-A2F4-4A00553C6A83}"/>
              </a:ext>
            </a:extLst>
          </p:cNvPr>
          <p:cNvSpPr>
            <a:spLocks noGrp="1"/>
          </p:cNvSpPr>
          <p:nvPr>
            <p:ph type="pic" sz="quarter" idx="16" hasCustomPrompt="1"/>
          </p:nvPr>
        </p:nvSpPr>
        <p:spPr>
          <a:xfrm>
            <a:off x="7643045"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2" name="Picture Placeholder 5">
            <a:extLst>
              <a:ext uri="{FF2B5EF4-FFF2-40B4-BE49-F238E27FC236}">
                <a16:creationId xmlns:a16="http://schemas.microsoft.com/office/drawing/2014/main" id="{B7F1A3A0-91F1-43E9-ADFD-96C76FBB40BD}"/>
              </a:ext>
            </a:extLst>
          </p:cNvPr>
          <p:cNvSpPr>
            <a:spLocks noGrp="1"/>
          </p:cNvSpPr>
          <p:nvPr>
            <p:ph type="pic" sz="quarter" idx="17" hasCustomPrompt="1"/>
          </p:nvPr>
        </p:nvSpPr>
        <p:spPr>
          <a:xfrm>
            <a:off x="10032749"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3" name="Picture Placeholder 5">
            <a:extLst>
              <a:ext uri="{FF2B5EF4-FFF2-40B4-BE49-F238E27FC236}">
                <a16:creationId xmlns:a16="http://schemas.microsoft.com/office/drawing/2014/main" id="{73078B10-D96E-450F-BDAE-D96E911C2CA3}"/>
              </a:ext>
            </a:extLst>
          </p:cNvPr>
          <p:cNvSpPr>
            <a:spLocks noGrp="1"/>
          </p:cNvSpPr>
          <p:nvPr>
            <p:ph type="pic" sz="quarter" idx="18" hasCustomPrompt="1"/>
          </p:nvPr>
        </p:nvSpPr>
        <p:spPr>
          <a:xfrm>
            <a:off x="291632" y="2966629"/>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Tree>
    <p:extLst>
      <p:ext uri="{BB962C8B-B14F-4D97-AF65-F5344CB8AC3E}">
        <p14:creationId xmlns:p14="http://schemas.microsoft.com/office/powerpoint/2010/main" val="83216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4C7C-B380-4067-BD97-E5D7EF784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80E0AE-E5B9-4127-8E1F-93A7082B0E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952295-F7AA-48AC-B92E-F10FD2DC0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2BC37D-F2B8-45B5-8893-C63E8646AF87}"/>
              </a:ext>
            </a:extLst>
          </p:cNvPr>
          <p:cNvSpPr>
            <a:spLocks noGrp="1"/>
          </p:cNvSpPr>
          <p:nvPr>
            <p:ph type="dt" sz="half" idx="10"/>
          </p:nvPr>
        </p:nvSpPr>
        <p:spPr/>
        <p:txBody>
          <a:bodyPr/>
          <a:lstStyle/>
          <a:p>
            <a:fld id="{4791294E-E5A8-4AC0-BC36-C2BA5440625C}" type="datetimeFigureOut">
              <a:rPr lang="en-US" smtClean="0"/>
              <a:t>8/2/2023</a:t>
            </a:fld>
            <a:endParaRPr lang="en-US"/>
          </a:p>
        </p:txBody>
      </p:sp>
      <p:sp>
        <p:nvSpPr>
          <p:cNvPr id="6" name="Footer Placeholder 5">
            <a:extLst>
              <a:ext uri="{FF2B5EF4-FFF2-40B4-BE49-F238E27FC236}">
                <a16:creationId xmlns:a16="http://schemas.microsoft.com/office/drawing/2014/main" id="{8F55578D-3A5B-4AF5-AE0C-15E1890D5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CC7AD4-C715-4A4D-B82C-8D513D495614}"/>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166703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90AF68B-0660-4858-814B-940C4E66634B}"/>
              </a:ext>
            </a:extLst>
          </p:cNvPr>
          <p:cNvSpPr>
            <a:spLocks noGrp="1"/>
          </p:cNvSpPr>
          <p:nvPr>
            <p:ph type="pic" idx="1"/>
          </p:nvPr>
        </p:nvSpPr>
        <p:spPr>
          <a:xfrm>
            <a:off x="3192463" y="73025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5" name="Date Placeholder 4">
            <a:extLst>
              <a:ext uri="{FF2B5EF4-FFF2-40B4-BE49-F238E27FC236}">
                <a16:creationId xmlns:a16="http://schemas.microsoft.com/office/drawing/2014/main" id="{47B610E6-F570-4537-BAD5-9DDD739B570F}"/>
              </a:ext>
            </a:extLst>
          </p:cNvPr>
          <p:cNvSpPr>
            <a:spLocks noGrp="1"/>
          </p:cNvSpPr>
          <p:nvPr>
            <p:ph type="dt" sz="half" idx="10"/>
          </p:nvPr>
        </p:nvSpPr>
        <p:spPr/>
        <p:txBody>
          <a:bodyPr/>
          <a:lstStyle/>
          <a:p>
            <a:fld id="{4791294E-E5A8-4AC0-BC36-C2BA5440625C}" type="datetimeFigureOut">
              <a:rPr lang="en-US" smtClean="0"/>
              <a:t>8/2/2023</a:t>
            </a:fld>
            <a:endParaRPr lang="en-US"/>
          </a:p>
        </p:txBody>
      </p:sp>
      <p:sp>
        <p:nvSpPr>
          <p:cNvPr id="6" name="Footer Placeholder 5">
            <a:extLst>
              <a:ext uri="{FF2B5EF4-FFF2-40B4-BE49-F238E27FC236}">
                <a16:creationId xmlns:a16="http://schemas.microsoft.com/office/drawing/2014/main" id="{4749A2FD-081E-4523-B2E6-F9A0463064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804314-AFBC-4922-BE73-F80D33AB14CD}"/>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155183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579B4-3455-48EB-BC42-53EACC073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DBE214-C24F-4958-8779-3412B4196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BA94E-504A-40A5-A791-F646936AD6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1294E-E5A8-4AC0-BC36-C2BA5440625C}" type="datetimeFigureOut">
              <a:rPr lang="en-US" smtClean="0"/>
              <a:t>8/2/2023</a:t>
            </a:fld>
            <a:endParaRPr lang="en-US"/>
          </a:p>
        </p:txBody>
      </p:sp>
      <p:sp>
        <p:nvSpPr>
          <p:cNvPr id="5" name="Footer Placeholder 4">
            <a:extLst>
              <a:ext uri="{FF2B5EF4-FFF2-40B4-BE49-F238E27FC236}">
                <a16:creationId xmlns:a16="http://schemas.microsoft.com/office/drawing/2014/main" id="{C1F20237-BE98-4F01-A3D8-22364C89EF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19E9C7-15FC-4792-826E-056C89E48C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83E7E-9DFE-4A1E-AEC2-D2E19E891C2C}" type="slidenum">
              <a:rPr lang="en-US" smtClean="0"/>
              <a:t>‹#›</a:t>
            </a:fld>
            <a:endParaRPr lang="en-US"/>
          </a:p>
        </p:txBody>
      </p:sp>
    </p:spTree>
    <p:extLst>
      <p:ext uri="{BB962C8B-B14F-4D97-AF65-F5344CB8AC3E}">
        <p14:creationId xmlns:p14="http://schemas.microsoft.com/office/powerpoint/2010/main" val="1023636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hyperlink" Target="http://wxpython.org/" TargetMode="External"/><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realpython.com/python-gui-tkinter/" TargetMode="External"/><Relationship Id="rId2" Type="http://schemas.openxmlformats.org/officeDocument/2006/relationships/hyperlink" Target="https://www.askpython.com/python-modules/top-best-python-gui-libraries" TargetMode="External"/><Relationship Id="rId1" Type="http://schemas.openxmlformats.org/officeDocument/2006/relationships/slideLayout" Target="../slideLayouts/slideLayout2.xml"/><Relationship Id="rId6" Type="http://schemas.openxmlformats.org/officeDocument/2006/relationships/hyperlink" Target="https://www.geeksforgeeks.org/introduction-to-kivy/" TargetMode="External"/><Relationship Id="rId5" Type="http://schemas.openxmlformats.org/officeDocument/2006/relationships/hyperlink" Target="https://www.pythonguis.com/pyside6-tutorial/" TargetMode="External"/><Relationship Id="rId4" Type="http://schemas.openxmlformats.org/officeDocument/2006/relationships/hyperlink" Target="https://data-flair.training/blogs/python-pyqt5-tutoria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gradio-app/gradio." TargetMode="External"/><Relationship Id="rId2" Type="http://schemas.openxmlformats.org/officeDocument/2006/relationships/hyperlink" Target="https://gradio.app/docs/" TargetMode="External"/><Relationship Id="rId1" Type="http://schemas.openxmlformats.org/officeDocument/2006/relationships/slideLayout" Target="../slideLayouts/slideLayout2.xml"/><Relationship Id="rId4" Type="http://schemas.openxmlformats.org/officeDocument/2006/relationships/hyperlink" Target="https://www.youtube.com/channel/UCdyjiMAZMqyChLxXrSPk7iQ."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hyperlink" Target="https://gradio.app/blog/" TargetMode="External"/><Relationship Id="rId2" Type="http://schemas.openxmlformats.org/officeDocument/2006/relationships/hyperlink" Target="https://gitter.im/gradio-app/community."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askpython.com/python-modules/tkinter/tkinter-frame-and-label" TargetMode="External"/><Relationship Id="rId7" Type="http://schemas.openxmlformats.org/officeDocument/2006/relationships/image" Target="../media/image9.png"/><Relationship Id="rId2" Type="http://schemas.openxmlformats.org/officeDocument/2006/relationships/hyperlink" Target="https://www.askpython.com/tkinter" TargetMode="Externa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hyperlink" Target="https://www.askpython.com/python-modules/tkinter/tkinter-checkbox-and-checkbutton" TargetMode="External"/><Relationship Id="rId4" Type="http://schemas.openxmlformats.org/officeDocument/2006/relationships/hyperlink" Target="https://www.askpython.com/python-modules/tkinter/tkinter-button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javatpoint.com/windows" TargetMode="External"/><Relationship Id="rId7" Type="http://schemas.openxmlformats.org/officeDocument/2006/relationships/image" Target="../media/image15.png"/><Relationship Id="rId2" Type="http://schemas.openxmlformats.org/officeDocument/2006/relationships/hyperlink" Target="https://www.javatpoint.com/python-tutorial" TargetMode="Externa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hyperlink" Target="https://www.javatpoint.com/android-tutorial" TargetMode="External"/><Relationship Id="rId4" Type="http://schemas.openxmlformats.org/officeDocument/2006/relationships/hyperlink" Target="https://www.javatpoint.com/linux-tutori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6BF09116-5987-43DE-9F4D-C42314E70D2A}"/>
              </a:ext>
            </a:extLst>
          </p:cNvPr>
          <p:cNvSpPr/>
          <p:nvPr/>
        </p:nvSpPr>
        <p:spPr>
          <a:xfrm>
            <a:off x="8067675" y="-7144"/>
            <a:ext cx="4124325" cy="6867525"/>
          </a:xfrm>
          <a:custGeom>
            <a:avLst/>
            <a:gdLst>
              <a:gd name="connsiteX0" fmla="*/ 7144 w 4124325"/>
              <a:gd name="connsiteY0" fmla="*/ 7144 h 6867525"/>
              <a:gd name="connsiteX1" fmla="*/ 4122516 w 4124325"/>
              <a:gd name="connsiteY1" fmla="*/ 7144 h 6867525"/>
              <a:gd name="connsiteX2" fmla="*/ 4122516 w 4124325"/>
              <a:gd name="connsiteY2" fmla="*/ 6865144 h 6867525"/>
              <a:gd name="connsiteX3" fmla="*/ 7145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6" y="7144"/>
                </a:lnTo>
                <a:lnTo>
                  <a:pt x="4122516" y="6865144"/>
                </a:lnTo>
                <a:lnTo>
                  <a:pt x="7145" y="6865144"/>
                </a:lnTo>
                <a:close/>
              </a:path>
            </a:pathLst>
          </a:custGeom>
          <a:solidFill>
            <a:srgbClr val="0A1931"/>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305371C-206B-4101-83A0-C87DE6EC5605}"/>
              </a:ext>
            </a:extLst>
          </p:cNvPr>
          <p:cNvSpPr/>
          <p:nvPr/>
        </p:nvSpPr>
        <p:spPr>
          <a:xfrm>
            <a:off x="1354741" y="5498878"/>
            <a:ext cx="4552950" cy="1362075"/>
          </a:xfrm>
          <a:custGeom>
            <a:avLst/>
            <a:gdLst>
              <a:gd name="connsiteX0" fmla="*/ 7144 w 4552950"/>
              <a:gd name="connsiteY0" fmla="*/ 1359122 h 1362075"/>
              <a:gd name="connsiteX1" fmla="*/ 7144 w 4552950"/>
              <a:gd name="connsiteY1" fmla="*/ 1359122 h 1362075"/>
              <a:gd name="connsiteX2" fmla="*/ 1359122 w 4552950"/>
              <a:gd name="connsiteY2" fmla="*/ 7144 h 1362075"/>
              <a:gd name="connsiteX3" fmla="*/ 3194685 w 4552950"/>
              <a:gd name="connsiteY3" fmla="*/ 7144 h 1362075"/>
              <a:gd name="connsiteX4" fmla="*/ 4546664 w 4552950"/>
              <a:gd name="connsiteY4" fmla="*/ 1359122 h 1362075"/>
              <a:gd name="connsiteX5" fmla="*/ 4546664 w 4552950"/>
              <a:gd name="connsiteY5" fmla="*/ 1359122 h 1362075"/>
              <a:gd name="connsiteX6" fmla="*/ 7144 w 4552950"/>
              <a:gd name="connsiteY6" fmla="*/ 1359122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7144" y="1359122"/>
                </a:moveTo>
                <a:lnTo>
                  <a:pt x="7144" y="1359122"/>
                </a:lnTo>
                <a:cubicBezTo>
                  <a:pt x="7144" y="612457"/>
                  <a:pt x="612457" y="7144"/>
                  <a:pt x="1359122" y="7144"/>
                </a:cubicBezTo>
                <a:lnTo>
                  <a:pt x="3194685" y="7144"/>
                </a:lnTo>
                <a:cubicBezTo>
                  <a:pt x="3941350" y="7144"/>
                  <a:pt x="4546664" y="612457"/>
                  <a:pt x="4546664" y="1359122"/>
                </a:cubicBezTo>
                <a:lnTo>
                  <a:pt x="4546664" y="1359122"/>
                </a:lnTo>
                <a:lnTo>
                  <a:pt x="7144" y="1359122"/>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FDA61323-BC68-435E-88F1-9F58A3DAE52A}"/>
              </a:ext>
            </a:extLst>
          </p:cNvPr>
          <p:cNvSpPr/>
          <p:nvPr/>
        </p:nvSpPr>
        <p:spPr>
          <a:xfrm>
            <a:off x="1354836" y="-7144"/>
            <a:ext cx="4552950" cy="1362075"/>
          </a:xfrm>
          <a:custGeom>
            <a:avLst/>
            <a:gdLst>
              <a:gd name="connsiteX0" fmla="*/ 4546664 w 4552950"/>
              <a:gd name="connsiteY0" fmla="*/ 7144 h 1362075"/>
              <a:gd name="connsiteX1" fmla="*/ 4546664 w 4552950"/>
              <a:gd name="connsiteY1" fmla="*/ 7144 h 1362075"/>
              <a:gd name="connsiteX2" fmla="*/ 3194685 w 4552950"/>
              <a:gd name="connsiteY2" fmla="*/ 1359122 h 1362075"/>
              <a:gd name="connsiteX3" fmla="*/ 1359122 w 4552950"/>
              <a:gd name="connsiteY3" fmla="*/ 1359122 h 1362075"/>
              <a:gd name="connsiteX4" fmla="*/ 7144 w 4552950"/>
              <a:gd name="connsiteY4" fmla="*/ 7144 h 1362075"/>
              <a:gd name="connsiteX5" fmla="*/ 7144 w 4552950"/>
              <a:gd name="connsiteY5" fmla="*/ 7144 h 1362075"/>
              <a:gd name="connsiteX6" fmla="*/ 4546664 w 4552950"/>
              <a:gd name="connsiteY6" fmla="*/ 714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4546664" y="7144"/>
                </a:moveTo>
                <a:lnTo>
                  <a:pt x="4546664" y="7144"/>
                </a:lnTo>
                <a:cubicBezTo>
                  <a:pt x="4546664" y="753809"/>
                  <a:pt x="3941350" y="1359122"/>
                  <a:pt x="3194685" y="1359122"/>
                </a:cubicBezTo>
                <a:lnTo>
                  <a:pt x="1359122" y="1359122"/>
                </a:lnTo>
                <a:cubicBezTo>
                  <a:pt x="612457" y="1359122"/>
                  <a:pt x="7144" y="753809"/>
                  <a:pt x="7144" y="7144"/>
                </a:cubicBezTo>
                <a:lnTo>
                  <a:pt x="7144" y="7144"/>
                </a:lnTo>
                <a:lnTo>
                  <a:pt x="4546664" y="7144"/>
                </a:lnTo>
                <a:close/>
              </a:path>
            </a:pathLst>
          </a:custGeom>
          <a:solidFill>
            <a:srgbClr val="EFEFEF"/>
          </a:solidFill>
          <a:ln w="9525" cap="flat">
            <a:noFill/>
            <a:prstDash val="solid"/>
            <a:miter/>
          </a:ln>
        </p:spPr>
        <p:txBody>
          <a:bodyPr rtlCol="0" anchor="ctr"/>
          <a:lstStyle/>
          <a:p>
            <a:endParaRPr lang="en-US"/>
          </a:p>
        </p:txBody>
      </p:sp>
      <p:sp>
        <p:nvSpPr>
          <p:cNvPr id="16" name="Rectangle 15">
            <a:extLst>
              <a:ext uri="{FF2B5EF4-FFF2-40B4-BE49-F238E27FC236}">
                <a16:creationId xmlns:a16="http://schemas.microsoft.com/office/drawing/2014/main" id="{430865AC-6117-4062-9E0D-35AA2109A4BD}"/>
              </a:ext>
            </a:extLst>
          </p:cNvPr>
          <p:cNvSpPr/>
          <p:nvPr/>
        </p:nvSpPr>
        <p:spPr>
          <a:xfrm>
            <a:off x="9290598" y="3380044"/>
            <a:ext cx="2364573" cy="1477328"/>
          </a:xfrm>
          <a:prstGeom prst="rect">
            <a:avLst/>
          </a:prstGeom>
        </p:spPr>
        <p:txBody>
          <a:bodyPr wrap="square">
            <a:spAutoFit/>
          </a:bodyPr>
          <a:lstStyle/>
          <a:p>
            <a:pPr algn="ctr"/>
            <a:r>
              <a:rPr lang="en-US" b="1" dirty="0">
                <a:solidFill>
                  <a:schemeClr val="accent1"/>
                </a:solidFill>
              </a:rPr>
              <a:t>Enter Your Demo Text Here. Try To Keep It Short And Remove This Dummy Text</a:t>
            </a:r>
          </a:p>
        </p:txBody>
      </p:sp>
      <p:sp>
        <p:nvSpPr>
          <p:cNvPr id="18" name="Graphic 16">
            <a:extLst>
              <a:ext uri="{FF2B5EF4-FFF2-40B4-BE49-F238E27FC236}">
                <a16:creationId xmlns:a16="http://schemas.microsoft.com/office/drawing/2014/main" id="{A261940C-C176-4222-87B8-0CC41333B014}"/>
              </a:ext>
            </a:extLst>
          </p:cNvPr>
          <p:cNvSpPr/>
          <p:nvPr/>
        </p:nvSpPr>
        <p:spPr>
          <a:xfrm>
            <a:off x="11794331"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92" y="2217031"/>
            <a:ext cx="5031391" cy="1895387"/>
          </a:xfrm>
          <a:prstGeom prst="rect">
            <a:avLst/>
          </a:prstGeom>
        </p:spPr>
      </p:pic>
      <p:sp>
        <p:nvSpPr>
          <p:cNvPr id="20" name="Freeform: Shape 11">
            <a:extLst>
              <a:ext uri="{FF2B5EF4-FFF2-40B4-BE49-F238E27FC236}">
                <a16:creationId xmlns:a16="http://schemas.microsoft.com/office/drawing/2014/main" id="{C61132DE-F0DA-49AA-ABD4-100EFFD8E850}"/>
              </a:ext>
            </a:extLst>
          </p:cNvPr>
          <p:cNvSpPr/>
          <p:nvPr/>
        </p:nvSpPr>
        <p:spPr>
          <a:xfrm>
            <a:off x="3521587" y="6572869"/>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9" y="245650"/>
                  <a:pt x="126397" y="245650"/>
                </a:cubicBezTo>
                <a:cubicBezTo>
                  <a:pt x="60535" y="245650"/>
                  <a:pt x="7144" y="192258"/>
                  <a:pt x="7144" y="126397"/>
                </a:cubicBezTo>
                <a:cubicBezTo>
                  <a:pt x="7144" y="60535"/>
                  <a:pt x="60535" y="7144"/>
                  <a:pt x="126397" y="7144"/>
                </a:cubicBezTo>
                <a:cubicBezTo>
                  <a:pt x="192259" y="7144"/>
                  <a:pt x="245650" y="60535"/>
                  <a:pt x="245650" y="126397"/>
                </a:cubicBezTo>
                <a:close/>
              </a:path>
            </a:pathLst>
          </a:custGeom>
          <a:solidFill>
            <a:srgbClr val="E47F10"/>
          </a:solidFill>
          <a:ln w="9525" cap="flat">
            <a:noFill/>
            <a:prstDash val="solid"/>
            <a:miter/>
          </a:ln>
        </p:spPr>
        <p:txBody>
          <a:bodyPr rtlCol="0" anchor="ctr"/>
          <a:lstStyle/>
          <a:p>
            <a:endParaRPr lang="en-US">
              <a:solidFill>
                <a:srgbClr val="FF6600"/>
              </a:solidFill>
            </a:endParaRPr>
          </a:p>
        </p:txBody>
      </p:sp>
      <p:pic>
        <p:nvPicPr>
          <p:cNvPr id="2" name="Picture 1">
            <a:extLst>
              <a:ext uri="{FF2B5EF4-FFF2-40B4-BE49-F238E27FC236}">
                <a16:creationId xmlns:a16="http://schemas.microsoft.com/office/drawing/2014/main" id="{E3E15637-F447-CCDC-EABA-DA508653D0C2}"/>
              </a:ext>
            </a:extLst>
          </p:cNvPr>
          <p:cNvPicPr>
            <a:picLocks noChangeAspect="1"/>
          </p:cNvPicPr>
          <p:nvPr/>
        </p:nvPicPr>
        <p:blipFill rotWithShape="1">
          <a:blip r:embed="rId2">
            <a:extLst>
              <a:ext uri="{28A0092B-C50C-407E-A947-70E740481C1C}">
                <a14:useLocalDpi xmlns:a14="http://schemas.microsoft.com/office/drawing/2010/main" val="0"/>
              </a:ext>
            </a:extLst>
          </a:blip>
          <a:srcRect r="63333"/>
          <a:stretch/>
        </p:blipFill>
        <p:spPr>
          <a:xfrm>
            <a:off x="8197172" y="1562750"/>
            <a:ext cx="3343658" cy="3435260"/>
          </a:xfrm>
          <a:prstGeom prst="rect">
            <a:avLst/>
          </a:prstGeom>
        </p:spPr>
      </p:pic>
    </p:spTree>
    <p:extLst>
      <p:ext uri="{BB962C8B-B14F-4D97-AF65-F5344CB8AC3E}">
        <p14:creationId xmlns:p14="http://schemas.microsoft.com/office/powerpoint/2010/main" val="409177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1+#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000" fill="hold"/>
                                        <p:tgtEl>
                                          <p:spTgt spid="18"/>
                                        </p:tgtEl>
                                        <p:attrNameLst>
                                          <p:attrName>ppt_x</p:attrName>
                                        </p:attrNameLst>
                                      </p:cBhvr>
                                      <p:tavLst>
                                        <p:tav tm="0">
                                          <p:val>
                                            <p:strVal val="1+#ppt_w/2"/>
                                          </p:val>
                                        </p:tav>
                                        <p:tav tm="100000">
                                          <p:val>
                                            <p:strVal val="#ppt_x"/>
                                          </p:val>
                                        </p:tav>
                                      </p:tavLst>
                                    </p:anim>
                                    <p:anim calcmode="lin" valueType="num">
                                      <p:cBhvr additive="base">
                                        <p:cTn id="20" dur="1000" fill="hold"/>
                                        <p:tgtEl>
                                          <p:spTgt spid="18"/>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350"/>
                                  </p:stCondLst>
                                  <p:childTnLst>
                                    <p:set>
                                      <p:cBhvr>
                                        <p:cTn id="22" dur="1" fill="hold">
                                          <p:stCondLst>
                                            <p:cond delay="0"/>
                                          </p:stCondLst>
                                        </p:cTn>
                                        <p:tgtEl>
                                          <p:spTgt spid="16">
                                            <p:txEl>
                                              <p:pRg st="0" end="0"/>
                                            </p:txEl>
                                          </p:spTgt>
                                        </p:tgtEl>
                                        <p:attrNameLst>
                                          <p:attrName>style.visibility</p:attrName>
                                        </p:attrNameLst>
                                      </p:cBhvr>
                                      <p:to>
                                        <p:strVal val="visible"/>
                                      </p:to>
                                    </p:set>
                                    <p:animEffect transition="in" filter="fade">
                                      <p:cBhvr>
                                        <p:cTn id="23" dur="750"/>
                                        <p:tgtEl>
                                          <p:spTgt spid="16">
                                            <p:txEl>
                                              <p:pRg st="0" end="0"/>
                                            </p:txEl>
                                          </p:spTgt>
                                        </p:tgtEl>
                                      </p:cBhvr>
                                    </p:animEffect>
                                  </p:childTnLst>
                                </p:cTn>
                              </p:par>
                            </p:childTnLst>
                          </p:cTn>
                        </p:par>
                        <p:par>
                          <p:cTn id="24" fill="hold">
                            <p:stCondLst>
                              <p:cond delay="1100"/>
                            </p:stCondLst>
                            <p:childTnLst>
                              <p:par>
                                <p:cTn id="25" presetID="2" presetClass="entr" presetSubtype="4"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par>
                          <p:cTn id="33" fill="hold">
                            <p:stCondLst>
                              <p:cond delay="1600"/>
                            </p:stCondLst>
                            <p:childTnLst>
                              <p:par>
                                <p:cTn id="34" presetID="2" presetClass="entr" presetSubtype="4"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6" grpId="0" build="allAtOnce"/>
      <p:bldP spid="18" grpId="0" animBg="1"/>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E1FDC9E3-ED9E-46D0-B897-B98E7B917AFD}"/>
              </a:ext>
            </a:extLst>
          </p:cNvPr>
          <p:cNvSpPr/>
          <p:nvPr/>
        </p:nvSpPr>
        <p:spPr>
          <a:xfrm>
            <a:off x="2493974" y="397819"/>
            <a:ext cx="7502777" cy="1722199"/>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noFill/>
            <a:prstDash val="solid"/>
            <a:miter/>
          </a:ln>
          <a:effectLst/>
          <a:scene3d>
            <a:camera prst="orthographicFront">
              <a:rot lat="0" lon="0" rev="0"/>
            </a:camera>
            <a:lightRig rig="chilly" dir="t">
              <a:rot lat="0" lon="0" rev="18480000"/>
            </a:lightRig>
          </a:scene3d>
          <a:sp3d prstMaterial="clear">
            <a:bevelT h="63500"/>
          </a:sp3d>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 name="Rectangle 1">
            <a:extLst>
              <a:ext uri="{FF2B5EF4-FFF2-40B4-BE49-F238E27FC236}">
                <a16:creationId xmlns:a16="http://schemas.microsoft.com/office/drawing/2014/main" id="{38493CCC-2866-46CB-A818-7FBC3E4D426A}"/>
              </a:ext>
            </a:extLst>
          </p:cNvPr>
          <p:cNvSpPr/>
          <p:nvPr/>
        </p:nvSpPr>
        <p:spPr>
          <a:xfrm>
            <a:off x="2493974" y="410822"/>
            <a:ext cx="6813527" cy="1596847"/>
          </a:xfrm>
          <a:prstGeom prst="rect">
            <a:avLst/>
          </a:prstGeom>
          <a:ln>
            <a:noFill/>
          </a:ln>
          <a:effectLst/>
        </p:spPr>
        <p:txBody>
          <a:bodyPr wrap="square">
            <a:spAutoFit/>
          </a:bodyPr>
          <a:lstStyle/>
          <a:p>
            <a:pPr algn="just" fontAlgn="base"/>
            <a:r>
              <a:rPr lang="en-US" sz="2000" b="1" dirty="0">
                <a:latin typeface="Times New Roman" panose="02020603050405020304" pitchFamily="18" charset="0"/>
                <a:cs typeface="Times New Roman" panose="02020603050405020304" pitchFamily="18" charset="0"/>
              </a:rPr>
              <a:t>What is </a:t>
            </a:r>
            <a:r>
              <a:rPr lang="en-US" sz="2000"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wxPython</a:t>
            </a:r>
            <a:r>
              <a:rPr lang="en-US" sz="2000" b="1" dirty="0">
                <a:latin typeface="Times New Roman" panose="02020603050405020304" pitchFamily="18" charset="0"/>
                <a:cs typeface="Times New Roman" panose="02020603050405020304" pitchFamily="18" charset="0"/>
              </a:rPr>
              <a:t> used for?</a:t>
            </a:r>
            <a:endParaRPr lang="en-US" sz="2400" b="1" dirty="0">
              <a:solidFill>
                <a:srgbClr val="00B050"/>
              </a:solidFill>
              <a:latin typeface="Times New Roman" panose="02020603050405020304" pitchFamily="18" charset="0"/>
              <a:cs typeface="Times New Roman" panose="02020603050405020304" pitchFamily="18" charset="0"/>
            </a:endParaRPr>
          </a:p>
          <a:p>
            <a:pPr fontAlgn="base">
              <a:lnSpc>
                <a:spcPct val="150000"/>
              </a:lnSpc>
            </a:pPr>
            <a:r>
              <a:rPr lang="en-US" dirty="0">
                <a:solidFill>
                  <a:srgbClr val="00B05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wxPython</a:t>
            </a:r>
            <a:r>
              <a:rPr lang="en-US" dirty="0">
                <a:solidFill>
                  <a:srgbClr val="00B05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 cross-platform </a:t>
            </a:r>
            <a:r>
              <a:rPr lang="en-US" b="1" dirty="0">
                <a:latin typeface="Times New Roman" panose="02020603050405020304" pitchFamily="18" charset="0"/>
                <a:cs typeface="Times New Roman" panose="02020603050405020304" pitchFamily="18" charset="0"/>
              </a:rPr>
              <a:t>GUI toolkit</a:t>
            </a:r>
            <a:r>
              <a:rPr lang="en-US" dirty="0">
                <a:latin typeface="Times New Roman" panose="02020603050405020304" pitchFamily="18" charset="0"/>
                <a:cs typeface="Times New Roman" panose="02020603050405020304" pitchFamily="18" charset="0"/>
              </a:rPr>
              <a:t> for the </a:t>
            </a:r>
            <a:r>
              <a:rPr lang="en-US"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Python</a:t>
            </a:r>
            <a:r>
              <a:rPr lang="en-US" dirty="0">
                <a:latin typeface="Times New Roman" panose="02020603050405020304" pitchFamily="18" charset="0"/>
                <a:cs typeface="Times New Roman" panose="02020603050405020304" pitchFamily="18" charset="0"/>
              </a:rPr>
              <a:t> programming language. It allows Python programmers to create programs with a robust, highly functional graphical user interface, simply and easily.</a:t>
            </a:r>
            <a:endParaRPr lang="en-US" sz="2000" dirty="0">
              <a:latin typeface="Times New Roman" panose="02020603050405020304" pitchFamily="18" charset="0"/>
              <a:cs typeface="Times New Roman" panose="02020603050405020304" pitchFamily="18" charset="0"/>
            </a:endParaRPr>
          </a:p>
        </p:txBody>
      </p:sp>
      <p:sp>
        <p:nvSpPr>
          <p:cNvPr id="12" name="Rectangle 11"/>
          <p:cNvSpPr/>
          <p:nvPr/>
        </p:nvSpPr>
        <p:spPr>
          <a:xfrm>
            <a:off x="1277551" y="3156420"/>
            <a:ext cx="4099301" cy="3170099"/>
          </a:xfrm>
          <a:prstGeom prst="rect">
            <a:avLst/>
          </a:prstGeom>
          <a:ln/>
        </p:spPr>
        <p:style>
          <a:lnRef idx="1">
            <a:schemeClr val="accent4"/>
          </a:lnRef>
          <a:fillRef idx="2">
            <a:schemeClr val="accent4"/>
          </a:fillRef>
          <a:effectRef idx="1">
            <a:schemeClr val="accent4"/>
          </a:effectRef>
          <a:fontRef idx="minor">
            <a:schemeClr val="dk1"/>
          </a:fontRef>
        </p:style>
        <p:txBody>
          <a:bodyPr wrap="square">
            <a:spAutoFit/>
          </a:bodyPr>
          <a:lstStyle/>
          <a:p>
            <a:pPr fontAlgn="base"/>
            <a:r>
              <a:rPr lang="en-US" sz="1400" dirty="0">
                <a:latin typeface="Times New Roman" panose="02020603050405020304" pitchFamily="18" charset="0"/>
                <a:cs typeface="Times New Roman" panose="02020603050405020304" pitchFamily="18" charset="0"/>
              </a:rPr>
              <a:t># First things, first. Import the wxPython package.</a:t>
            </a:r>
          </a:p>
          <a:p>
            <a:pPr fontAlgn="base"/>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wx</a:t>
            </a:r>
            <a:endParaRPr lang="en-US" sz="1400" dirty="0">
              <a:latin typeface="Times New Roman" panose="02020603050405020304" pitchFamily="18" charset="0"/>
              <a:cs typeface="Times New Roman" panose="02020603050405020304" pitchFamily="18" charset="0"/>
            </a:endParaRPr>
          </a:p>
          <a:p>
            <a:pPr fontAlgn="base"/>
            <a:endParaRPr lang="en-US" sz="1400" dirty="0">
              <a:latin typeface="Times New Roman" panose="02020603050405020304" pitchFamily="18" charset="0"/>
              <a:cs typeface="Times New Roman" panose="02020603050405020304" pitchFamily="18" charset="0"/>
            </a:endParaRPr>
          </a:p>
          <a:p>
            <a:pPr fontAlgn="base"/>
            <a:r>
              <a:rPr lang="en-US" sz="1400" dirty="0">
                <a:latin typeface="Times New Roman" panose="02020603050405020304" pitchFamily="18" charset="0"/>
                <a:cs typeface="Times New Roman" panose="02020603050405020304" pitchFamily="18" charset="0"/>
              </a:rPr>
              <a:t># Next, create an application object.</a:t>
            </a:r>
          </a:p>
          <a:p>
            <a:pPr fontAlgn="base"/>
            <a:r>
              <a:rPr lang="en-US" sz="1400" dirty="0">
                <a:latin typeface="Times New Roman" panose="02020603050405020304" pitchFamily="18" charset="0"/>
                <a:cs typeface="Times New Roman" panose="02020603050405020304" pitchFamily="18" charset="0"/>
              </a:rPr>
              <a:t>app = </a:t>
            </a:r>
            <a:r>
              <a:rPr lang="en-US" sz="1400" dirty="0" err="1">
                <a:latin typeface="Times New Roman" panose="02020603050405020304" pitchFamily="18" charset="0"/>
                <a:cs typeface="Times New Roman" panose="02020603050405020304" pitchFamily="18" charset="0"/>
              </a:rPr>
              <a:t>wx.App</a:t>
            </a:r>
            <a:r>
              <a:rPr lang="en-US" sz="1400" dirty="0">
                <a:latin typeface="Times New Roman" panose="02020603050405020304" pitchFamily="18" charset="0"/>
                <a:cs typeface="Times New Roman" panose="02020603050405020304" pitchFamily="18" charset="0"/>
              </a:rPr>
              <a:t>()</a:t>
            </a:r>
          </a:p>
          <a:p>
            <a:pPr fontAlgn="base"/>
            <a:endParaRPr lang="en-US" sz="1400" dirty="0">
              <a:latin typeface="Times New Roman" panose="02020603050405020304" pitchFamily="18" charset="0"/>
              <a:cs typeface="Times New Roman" panose="02020603050405020304" pitchFamily="18" charset="0"/>
            </a:endParaRPr>
          </a:p>
          <a:p>
            <a:pPr fontAlgn="base"/>
            <a:r>
              <a:rPr lang="en-US" sz="1400" dirty="0">
                <a:latin typeface="Times New Roman" panose="02020603050405020304" pitchFamily="18" charset="0"/>
                <a:cs typeface="Times New Roman" panose="02020603050405020304" pitchFamily="18" charset="0"/>
              </a:rPr>
              <a:t># Then a frame.</a:t>
            </a:r>
          </a:p>
          <a:p>
            <a:pPr fontAlgn="base"/>
            <a:r>
              <a:rPr lang="en-US" sz="1400" dirty="0" err="1">
                <a:latin typeface="Times New Roman" panose="02020603050405020304" pitchFamily="18" charset="0"/>
                <a:cs typeface="Times New Roman" panose="02020603050405020304" pitchFamily="18" charset="0"/>
              </a:rPr>
              <a:t>frm</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wx.Frame</a:t>
            </a:r>
            <a:r>
              <a:rPr lang="en-US" sz="1400" dirty="0">
                <a:latin typeface="Times New Roman" panose="02020603050405020304" pitchFamily="18" charset="0"/>
                <a:cs typeface="Times New Roman" panose="02020603050405020304" pitchFamily="18" charset="0"/>
              </a:rPr>
              <a:t>(None, title="Hello World")</a:t>
            </a:r>
          </a:p>
          <a:p>
            <a:pPr fontAlgn="base"/>
            <a:endParaRPr lang="en-US" sz="1400" dirty="0">
              <a:latin typeface="Times New Roman" panose="02020603050405020304" pitchFamily="18" charset="0"/>
              <a:cs typeface="Times New Roman" panose="02020603050405020304" pitchFamily="18" charset="0"/>
            </a:endParaRPr>
          </a:p>
          <a:p>
            <a:pPr fontAlgn="base"/>
            <a:r>
              <a:rPr lang="en-US" sz="1400" dirty="0">
                <a:latin typeface="Times New Roman" panose="02020603050405020304" pitchFamily="18" charset="0"/>
                <a:cs typeface="Times New Roman" panose="02020603050405020304" pitchFamily="18" charset="0"/>
              </a:rPr>
              <a:t># Show it.</a:t>
            </a:r>
          </a:p>
          <a:p>
            <a:pPr fontAlgn="base"/>
            <a:r>
              <a:rPr lang="en-US" sz="1400" dirty="0" err="1">
                <a:latin typeface="Times New Roman" panose="02020603050405020304" pitchFamily="18" charset="0"/>
                <a:cs typeface="Times New Roman" panose="02020603050405020304" pitchFamily="18" charset="0"/>
              </a:rPr>
              <a:t>frm.Show</a:t>
            </a:r>
            <a:r>
              <a:rPr lang="en-US" sz="1400" dirty="0">
                <a:latin typeface="Times New Roman" panose="02020603050405020304" pitchFamily="18" charset="0"/>
                <a:cs typeface="Times New Roman" panose="02020603050405020304" pitchFamily="18" charset="0"/>
              </a:rPr>
              <a:t>()</a:t>
            </a:r>
          </a:p>
          <a:p>
            <a:pPr fontAlgn="base"/>
            <a:endParaRPr lang="en-US" sz="1400" dirty="0">
              <a:latin typeface="Times New Roman" panose="02020603050405020304" pitchFamily="18" charset="0"/>
              <a:cs typeface="Times New Roman" panose="02020603050405020304" pitchFamily="18" charset="0"/>
            </a:endParaRPr>
          </a:p>
          <a:p>
            <a:pPr fontAlgn="base"/>
            <a:r>
              <a:rPr lang="en-US" sz="1400" dirty="0">
                <a:latin typeface="Times New Roman" panose="02020603050405020304" pitchFamily="18" charset="0"/>
                <a:cs typeface="Times New Roman" panose="02020603050405020304" pitchFamily="18" charset="0"/>
              </a:rPr>
              <a:t># Start the event loop.</a:t>
            </a:r>
          </a:p>
          <a:p>
            <a:pPr fontAlgn="base"/>
            <a:r>
              <a:rPr lang="en-US" sz="1400" dirty="0" err="1">
                <a:latin typeface="Times New Roman" panose="02020603050405020304" pitchFamily="18" charset="0"/>
                <a:cs typeface="Times New Roman" panose="02020603050405020304" pitchFamily="18" charset="0"/>
              </a:rPr>
              <a:t>app.MainLoop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torial</a:t>
            </a:r>
            <a:r>
              <a:rPr lang="en-US" sz="1400" dirty="0">
                <a:latin typeface="Times New Roman" panose="02020603050405020304" pitchFamily="18" charset="0"/>
                <a:cs typeface="Times New Roman" panose="02020603050405020304" pitchFamily="18" charset="0"/>
              </a:rPr>
              <a:t>/</a:t>
            </a:r>
          </a:p>
        </p:txBody>
      </p:sp>
      <p:sp>
        <p:nvSpPr>
          <p:cNvPr id="14" name="AutoShape 2" descr="PyQ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6" name="Picture 4">
            <a:extLst>
              <a:ext uri="{FF2B5EF4-FFF2-40B4-BE49-F238E27FC236}">
                <a16:creationId xmlns:a16="http://schemas.microsoft.com/office/drawing/2014/main" id="{08E19C0A-31AB-9108-5BCF-35ACCAE181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3913" y="3734167"/>
            <a:ext cx="3810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ll images">
            <a:extLst>
              <a:ext uri="{FF2B5EF4-FFF2-40B4-BE49-F238E27FC236}">
                <a16:creationId xmlns:a16="http://schemas.microsoft.com/office/drawing/2014/main" id="{9C181C24-C2D6-AEB9-39CA-77D695D58F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225" y="160338"/>
            <a:ext cx="1809344" cy="1299016"/>
          </a:xfrm>
          <a:prstGeom prst="snip2DiagRect">
            <a:avLst/>
          </a:prstGeom>
          <a:solidFill>
            <a:srgbClr val="FFFFFF">
              <a:shade val="85000"/>
            </a:srgbClr>
          </a:solidFill>
          <a:ln w="88900" cap="sq">
            <a:solidFill>
              <a:srgbClr val="FFFFFF"/>
            </a:solidFill>
            <a:miter lim="800000"/>
          </a:ln>
          <a:effectLst>
            <a:outerShdw blurRad="76200" dir="18900000" sy="23000" kx="-1200000" algn="bl" rotWithShape="0">
              <a:prstClr val="black">
                <a:alpha val="20000"/>
              </a:prst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35691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078"/>
                                        </p:tgtEl>
                                        <p:attrNameLst>
                                          <p:attrName>style.visibility</p:attrName>
                                        </p:attrNameLst>
                                      </p:cBhvr>
                                      <p:to>
                                        <p:strVal val="visible"/>
                                      </p:to>
                                    </p:set>
                                    <p:anim calcmode="lin" valueType="num">
                                      <p:cBhvr>
                                        <p:cTn id="19" dur="500" fill="hold"/>
                                        <p:tgtEl>
                                          <p:spTgt spid="3078"/>
                                        </p:tgtEl>
                                        <p:attrNameLst>
                                          <p:attrName>ppt_w</p:attrName>
                                        </p:attrNameLst>
                                      </p:cBhvr>
                                      <p:tavLst>
                                        <p:tav tm="0">
                                          <p:val>
                                            <p:fltVal val="0"/>
                                          </p:val>
                                        </p:tav>
                                        <p:tav tm="100000">
                                          <p:val>
                                            <p:strVal val="#ppt_w"/>
                                          </p:val>
                                        </p:tav>
                                      </p:tavLst>
                                    </p:anim>
                                    <p:anim calcmode="lin" valueType="num">
                                      <p:cBhvr>
                                        <p:cTn id="20" dur="500" fill="hold"/>
                                        <p:tgtEl>
                                          <p:spTgt spid="3078"/>
                                        </p:tgtEl>
                                        <p:attrNameLst>
                                          <p:attrName>ppt_h</p:attrName>
                                        </p:attrNameLst>
                                      </p:cBhvr>
                                      <p:tavLst>
                                        <p:tav tm="0">
                                          <p:val>
                                            <p:fltVal val="0"/>
                                          </p:val>
                                        </p:tav>
                                        <p:tav tm="100000">
                                          <p:val>
                                            <p:strVal val="#ppt_h"/>
                                          </p:val>
                                        </p:tav>
                                      </p:tavLst>
                                    </p:anim>
                                    <p:animEffect transition="in" filter="fade">
                                      <p:cBhvr>
                                        <p:cTn id="21" dur="500"/>
                                        <p:tgtEl>
                                          <p:spTgt spid="3078"/>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nodePh="1">
                                  <p:stCondLst>
                                    <p:cond delay="0"/>
                                  </p:stCondLst>
                                  <p:endCondLst>
                                    <p:cond evt="begin" delay="0">
                                      <p:tn val="24"/>
                                    </p:cond>
                                  </p:endCondLst>
                                  <p:childTnLst>
                                    <p:set>
                                      <p:cBhvr>
                                        <p:cTn id="25" dur="1" fill="hold">
                                          <p:stCondLst>
                                            <p:cond delay="0"/>
                                          </p:stCondLst>
                                        </p:cTn>
                                        <p:tgtEl>
                                          <p:spTgt spid="6"/>
                                        </p:tgtEl>
                                        <p:attrNameLst>
                                          <p:attrName>style.visibility</p:attrName>
                                        </p:attrNameLst>
                                      </p:cBhvr>
                                      <p:to>
                                        <p:strVal val="visible"/>
                                      </p:to>
                                    </p:set>
                                    <p:animEffect transition="in" filter="randombar(horizontal)">
                                      <p:cBhvr>
                                        <p:cTn id="26" dur="500"/>
                                        <p:tgtEl>
                                          <p:spTgt spid="6"/>
                                        </p:tgtEl>
                                      </p:cBhvr>
                                    </p:animEffect>
                                  </p:childTnLst>
                                </p:cTn>
                              </p:par>
                              <p:par>
                                <p:cTn id="27" presetID="26" presetClass="entr" presetSubtype="0" fill="hold" nodeType="withEffect">
                                  <p:stCondLst>
                                    <p:cond delay="0"/>
                                  </p:stCondLst>
                                  <p:childTnLst>
                                    <p:set>
                                      <p:cBhvr>
                                        <p:cTn id="28" dur="1" fill="hold">
                                          <p:stCondLst>
                                            <p:cond delay="0"/>
                                          </p:stCondLst>
                                        </p:cTn>
                                        <p:tgtEl>
                                          <p:spTgt spid="2">
                                            <p:txEl>
                                              <p:pRg st="1" end="1"/>
                                            </p:txEl>
                                          </p:spTgt>
                                        </p:tgtEl>
                                        <p:attrNameLst>
                                          <p:attrName>style.visibility</p:attrName>
                                        </p:attrNameLst>
                                      </p:cBhvr>
                                      <p:to>
                                        <p:strVal val="visible"/>
                                      </p:to>
                                    </p:set>
                                    <p:animEffect transition="in" filter="wipe(down)">
                                      <p:cBhvr>
                                        <p:cTn id="29" dur="580">
                                          <p:stCondLst>
                                            <p:cond delay="0"/>
                                          </p:stCondLst>
                                        </p:cTn>
                                        <p:tgtEl>
                                          <p:spTgt spid="2">
                                            <p:txEl>
                                              <p:pRg st="1" end="1"/>
                                            </p:txEl>
                                          </p:spTgt>
                                        </p:tgtEl>
                                      </p:cBhvr>
                                    </p:animEffect>
                                    <p:anim calcmode="lin" valueType="num">
                                      <p:cBhvr>
                                        <p:cTn id="30" dur="1822" tmFilter="0,0; 0.14,0.36; 0.43,0.73; 0.71,0.91; 1.0,1.0">
                                          <p:stCondLst>
                                            <p:cond delay="0"/>
                                          </p:stCondLst>
                                        </p:cTn>
                                        <p:tgtEl>
                                          <p:spTgt spid="2">
                                            <p:txEl>
                                              <p:pRg st="1" end="1"/>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2">
                                            <p:txEl>
                                              <p:pRg st="1" end="1"/>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2">
                                            <p:txEl>
                                              <p:pRg st="1" end="1"/>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2">
                                            <p:txEl>
                                              <p:pRg st="1" end="1"/>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2">
                                            <p:txEl>
                                              <p:pRg st="1" end="1"/>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2">
                                            <p:txEl>
                                              <p:pRg st="1" end="1"/>
                                            </p:txEl>
                                          </p:spTgt>
                                        </p:tgtEl>
                                      </p:cBhvr>
                                      <p:to x="100000" y="60000"/>
                                    </p:animScale>
                                    <p:animScale>
                                      <p:cBhvr>
                                        <p:cTn id="36" dur="166" decel="50000">
                                          <p:stCondLst>
                                            <p:cond delay="676"/>
                                          </p:stCondLst>
                                        </p:cTn>
                                        <p:tgtEl>
                                          <p:spTgt spid="2">
                                            <p:txEl>
                                              <p:pRg st="1" end="1"/>
                                            </p:txEl>
                                          </p:spTgt>
                                        </p:tgtEl>
                                      </p:cBhvr>
                                      <p:to x="100000" y="100000"/>
                                    </p:animScale>
                                    <p:animScale>
                                      <p:cBhvr>
                                        <p:cTn id="37" dur="26">
                                          <p:stCondLst>
                                            <p:cond delay="1312"/>
                                          </p:stCondLst>
                                        </p:cTn>
                                        <p:tgtEl>
                                          <p:spTgt spid="2">
                                            <p:txEl>
                                              <p:pRg st="1" end="1"/>
                                            </p:txEl>
                                          </p:spTgt>
                                        </p:tgtEl>
                                      </p:cBhvr>
                                      <p:to x="100000" y="80000"/>
                                    </p:animScale>
                                    <p:animScale>
                                      <p:cBhvr>
                                        <p:cTn id="38" dur="166" decel="50000">
                                          <p:stCondLst>
                                            <p:cond delay="1338"/>
                                          </p:stCondLst>
                                        </p:cTn>
                                        <p:tgtEl>
                                          <p:spTgt spid="2">
                                            <p:txEl>
                                              <p:pRg st="1" end="1"/>
                                            </p:txEl>
                                          </p:spTgt>
                                        </p:tgtEl>
                                      </p:cBhvr>
                                      <p:to x="100000" y="100000"/>
                                    </p:animScale>
                                    <p:animScale>
                                      <p:cBhvr>
                                        <p:cTn id="39" dur="26">
                                          <p:stCondLst>
                                            <p:cond delay="1642"/>
                                          </p:stCondLst>
                                        </p:cTn>
                                        <p:tgtEl>
                                          <p:spTgt spid="2">
                                            <p:txEl>
                                              <p:pRg st="1" end="1"/>
                                            </p:txEl>
                                          </p:spTgt>
                                        </p:tgtEl>
                                      </p:cBhvr>
                                      <p:to x="100000" y="90000"/>
                                    </p:animScale>
                                    <p:animScale>
                                      <p:cBhvr>
                                        <p:cTn id="40" dur="166" decel="50000">
                                          <p:stCondLst>
                                            <p:cond delay="1668"/>
                                          </p:stCondLst>
                                        </p:cTn>
                                        <p:tgtEl>
                                          <p:spTgt spid="2">
                                            <p:txEl>
                                              <p:pRg st="1" end="1"/>
                                            </p:txEl>
                                          </p:spTgt>
                                        </p:tgtEl>
                                      </p:cBhvr>
                                      <p:to x="100000" y="100000"/>
                                    </p:animScale>
                                    <p:animScale>
                                      <p:cBhvr>
                                        <p:cTn id="41" dur="26">
                                          <p:stCondLst>
                                            <p:cond delay="1808"/>
                                          </p:stCondLst>
                                        </p:cTn>
                                        <p:tgtEl>
                                          <p:spTgt spid="2">
                                            <p:txEl>
                                              <p:pRg st="1" end="1"/>
                                            </p:txEl>
                                          </p:spTgt>
                                        </p:tgtEl>
                                      </p:cBhvr>
                                      <p:to x="100000" y="95000"/>
                                    </p:animScale>
                                    <p:animScale>
                                      <p:cBhvr>
                                        <p:cTn id="42" dur="166" decel="50000">
                                          <p:stCondLst>
                                            <p:cond delay="1834"/>
                                          </p:stCondLst>
                                        </p:cTn>
                                        <p:tgtEl>
                                          <p:spTgt spid="2">
                                            <p:txEl>
                                              <p:pRg st="1" end="1"/>
                                            </p:txEl>
                                          </p:spTgt>
                                        </p:tgtEl>
                                      </p:cBhvr>
                                      <p:to x="100000" y="100000"/>
                                    </p:animScale>
                                  </p:childTnLst>
                                </p:cTn>
                              </p:par>
                              <p:par>
                                <p:cTn id="43" presetID="26" presetClass="entr" presetSubtype="0" fill="hold" nodeType="withEffect">
                                  <p:stCondLst>
                                    <p:cond delay="0"/>
                                  </p:stCondLst>
                                  <p:childTnLst>
                                    <p:set>
                                      <p:cBhvr>
                                        <p:cTn id="44" dur="1" fill="hold">
                                          <p:stCondLst>
                                            <p:cond delay="0"/>
                                          </p:stCondLst>
                                        </p:cTn>
                                        <p:tgtEl>
                                          <p:spTgt spid="2">
                                            <p:txEl>
                                              <p:pRg st="0" end="0"/>
                                            </p:txEl>
                                          </p:spTgt>
                                        </p:tgtEl>
                                        <p:attrNameLst>
                                          <p:attrName>style.visibility</p:attrName>
                                        </p:attrNameLst>
                                      </p:cBhvr>
                                      <p:to>
                                        <p:strVal val="visible"/>
                                      </p:to>
                                    </p:set>
                                    <p:animEffect transition="in" filter="wipe(down)">
                                      <p:cBhvr>
                                        <p:cTn id="45" dur="580">
                                          <p:stCondLst>
                                            <p:cond delay="0"/>
                                          </p:stCondLst>
                                        </p:cTn>
                                        <p:tgtEl>
                                          <p:spTgt spid="2">
                                            <p:txEl>
                                              <p:pRg st="0" end="0"/>
                                            </p:txEl>
                                          </p:spTgt>
                                        </p:tgtEl>
                                      </p:cBhvr>
                                    </p:animEffect>
                                    <p:anim calcmode="lin" valueType="num">
                                      <p:cBhvr>
                                        <p:cTn id="46"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51" dur="26">
                                          <p:stCondLst>
                                            <p:cond delay="650"/>
                                          </p:stCondLst>
                                        </p:cTn>
                                        <p:tgtEl>
                                          <p:spTgt spid="2">
                                            <p:txEl>
                                              <p:pRg st="0" end="0"/>
                                            </p:txEl>
                                          </p:spTgt>
                                        </p:tgtEl>
                                      </p:cBhvr>
                                      <p:to x="100000" y="60000"/>
                                    </p:animScale>
                                    <p:animScale>
                                      <p:cBhvr>
                                        <p:cTn id="52" dur="166" decel="50000">
                                          <p:stCondLst>
                                            <p:cond delay="676"/>
                                          </p:stCondLst>
                                        </p:cTn>
                                        <p:tgtEl>
                                          <p:spTgt spid="2">
                                            <p:txEl>
                                              <p:pRg st="0" end="0"/>
                                            </p:txEl>
                                          </p:spTgt>
                                        </p:tgtEl>
                                      </p:cBhvr>
                                      <p:to x="100000" y="100000"/>
                                    </p:animScale>
                                    <p:animScale>
                                      <p:cBhvr>
                                        <p:cTn id="53" dur="26">
                                          <p:stCondLst>
                                            <p:cond delay="1312"/>
                                          </p:stCondLst>
                                        </p:cTn>
                                        <p:tgtEl>
                                          <p:spTgt spid="2">
                                            <p:txEl>
                                              <p:pRg st="0" end="0"/>
                                            </p:txEl>
                                          </p:spTgt>
                                        </p:tgtEl>
                                      </p:cBhvr>
                                      <p:to x="100000" y="80000"/>
                                    </p:animScale>
                                    <p:animScale>
                                      <p:cBhvr>
                                        <p:cTn id="54" dur="166" decel="50000">
                                          <p:stCondLst>
                                            <p:cond delay="1338"/>
                                          </p:stCondLst>
                                        </p:cTn>
                                        <p:tgtEl>
                                          <p:spTgt spid="2">
                                            <p:txEl>
                                              <p:pRg st="0" end="0"/>
                                            </p:txEl>
                                          </p:spTgt>
                                        </p:tgtEl>
                                      </p:cBhvr>
                                      <p:to x="100000" y="100000"/>
                                    </p:animScale>
                                    <p:animScale>
                                      <p:cBhvr>
                                        <p:cTn id="55" dur="26">
                                          <p:stCondLst>
                                            <p:cond delay="1642"/>
                                          </p:stCondLst>
                                        </p:cTn>
                                        <p:tgtEl>
                                          <p:spTgt spid="2">
                                            <p:txEl>
                                              <p:pRg st="0" end="0"/>
                                            </p:txEl>
                                          </p:spTgt>
                                        </p:tgtEl>
                                      </p:cBhvr>
                                      <p:to x="100000" y="90000"/>
                                    </p:animScale>
                                    <p:animScale>
                                      <p:cBhvr>
                                        <p:cTn id="56" dur="166" decel="50000">
                                          <p:stCondLst>
                                            <p:cond delay="1668"/>
                                          </p:stCondLst>
                                        </p:cTn>
                                        <p:tgtEl>
                                          <p:spTgt spid="2">
                                            <p:txEl>
                                              <p:pRg st="0" end="0"/>
                                            </p:txEl>
                                          </p:spTgt>
                                        </p:tgtEl>
                                      </p:cBhvr>
                                      <p:to x="100000" y="100000"/>
                                    </p:animScale>
                                    <p:animScale>
                                      <p:cBhvr>
                                        <p:cTn id="57" dur="26">
                                          <p:stCondLst>
                                            <p:cond delay="1808"/>
                                          </p:stCondLst>
                                        </p:cTn>
                                        <p:tgtEl>
                                          <p:spTgt spid="2">
                                            <p:txEl>
                                              <p:pRg st="0" end="0"/>
                                            </p:txEl>
                                          </p:spTgt>
                                        </p:tgtEl>
                                      </p:cBhvr>
                                      <p:to x="100000" y="95000"/>
                                    </p:animScale>
                                    <p:animScale>
                                      <p:cBhvr>
                                        <p:cTn id="58" dur="166" decel="50000">
                                          <p:stCondLst>
                                            <p:cond delay="1834"/>
                                          </p:stCondLst>
                                        </p:cTn>
                                        <p:tgtEl>
                                          <p:spTgt spid="2">
                                            <p:txEl>
                                              <p:pRg st="0" end="0"/>
                                            </p:txEl>
                                          </p:spTgt>
                                        </p:tgtEl>
                                      </p:cBhvr>
                                      <p:to x="100000" y="100000"/>
                                    </p:animScale>
                                  </p:childTnLst>
                                </p:cTn>
                              </p:par>
                            </p:childTnLst>
                          </p:cTn>
                        </p:par>
                      </p:childTnLst>
                    </p:cTn>
                  </p:par>
                  <p:par>
                    <p:cTn id="59" fill="hold">
                      <p:stCondLst>
                        <p:cond delay="indefinite"/>
                      </p:stCondLst>
                      <p:childTnLst>
                        <p:par>
                          <p:cTn id="60" fill="hold">
                            <p:stCondLst>
                              <p:cond delay="0"/>
                            </p:stCondLst>
                            <p:childTnLst>
                              <p:par>
                                <p:cTn id="61" presetID="26"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wipe(down)">
                                      <p:cBhvr>
                                        <p:cTn id="63" dur="580">
                                          <p:stCondLst>
                                            <p:cond delay="0"/>
                                          </p:stCondLst>
                                        </p:cTn>
                                        <p:tgtEl>
                                          <p:spTgt spid="12"/>
                                        </p:tgtEl>
                                      </p:cBhvr>
                                    </p:animEffect>
                                    <p:anim calcmode="lin" valueType="num">
                                      <p:cBhvr>
                                        <p:cTn id="6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9" dur="26">
                                          <p:stCondLst>
                                            <p:cond delay="650"/>
                                          </p:stCondLst>
                                        </p:cTn>
                                        <p:tgtEl>
                                          <p:spTgt spid="12"/>
                                        </p:tgtEl>
                                      </p:cBhvr>
                                      <p:to x="100000" y="60000"/>
                                    </p:animScale>
                                    <p:animScale>
                                      <p:cBhvr>
                                        <p:cTn id="70" dur="166" decel="50000">
                                          <p:stCondLst>
                                            <p:cond delay="676"/>
                                          </p:stCondLst>
                                        </p:cTn>
                                        <p:tgtEl>
                                          <p:spTgt spid="12"/>
                                        </p:tgtEl>
                                      </p:cBhvr>
                                      <p:to x="100000" y="100000"/>
                                    </p:animScale>
                                    <p:animScale>
                                      <p:cBhvr>
                                        <p:cTn id="71" dur="26">
                                          <p:stCondLst>
                                            <p:cond delay="1312"/>
                                          </p:stCondLst>
                                        </p:cTn>
                                        <p:tgtEl>
                                          <p:spTgt spid="12"/>
                                        </p:tgtEl>
                                      </p:cBhvr>
                                      <p:to x="100000" y="80000"/>
                                    </p:animScale>
                                    <p:animScale>
                                      <p:cBhvr>
                                        <p:cTn id="72" dur="166" decel="50000">
                                          <p:stCondLst>
                                            <p:cond delay="1338"/>
                                          </p:stCondLst>
                                        </p:cTn>
                                        <p:tgtEl>
                                          <p:spTgt spid="12"/>
                                        </p:tgtEl>
                                      </p:cBhvr>
                                      <p:to x="100000" y="100000"/>
                                    </p:animScale>
                                    <p:animScale>
                                      <p:cBhvr>
                                        <p:cTn id="73" dur="26">
                                          <p:stCondLst>
                                            <p:cond delay="1642"/>
                                          </p:stCondLst>
                                        </p:cTn>
                                        <p:tgtEl>
                                          <p:spTgt spid="12"/>
                                        </p:tgtEl>
                                      </p:cBhvr>
                                      <p:to x="100000" y="90000"/>
                                    </p:animScale>
                                    <p:animScale>
                                      <p:cBhvr>
                                        <p:cTn id="74" dur="166" decel="50000">
                                          <p:stCondLst>
                                            <p:cond delay="1668"/>
                                          </p:stCondLst>
                                        </p:cTn>
                                        <p:tgtEl>
                                          <p:spTgt spid="12"/>
                                        </p:tgtEl>
                                      </p:cBhvr>
                                      <p:to x="100000" y="100000"/>
                                    </p:animScale>
                                    <p:animScale>
                                      <p:cBhvr>
                                        <p:cTn id="75" dur="26">
                                          <p:stCondLst>
                                            <p:cond delay="1808"/>
                                          </p:stCondLst>
                                        </p:cTn>
                                        <p:tgtEl>
                                          <p:spTgt spid="12"/>
                                        </p:tgtEl>
                                      </p:cBhvr>
                                      <p:to x="100000" y="95000"/>
                                    </p:animScale>
                                    <p:animScale>
                                      <p:cBhvr>
                                        <p:cTn id="76" dur="166" decel="50000">
                                          <p:stCondLst>
                                            <p:cond delay="1834"/>
                                          </p:stCondLst>
                                        </p:cTn>
                                        <p:tgtEl>
                                          <p:spTgt spid="12"/>
                                        </p:tgtEl>
                                      </p:cBhvr>
                                      <p:to x="100000" y="100000"/>
                                    </p:animScale>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nodeType="clickEffect">
                                  <p:stCondLst>
                                    <p:cond delay="0"/>
                                  </p:stCondLst>
                                  <p:childTnLst>
                                    <p:set>
                                      <p:cBhvr>
                                        <p:cTn id="80" dur="1" fill="hold">
                                          <p:stCondLst>
                                            <p:cond delay="0"/>
                                          </p:stCondLst>
                                        </p:cTn>
                                        <p:tgtEl>
                                          <p:spTgt spid="3076"/>
                                        </p:tgtEl>
                                        <p:attrNameLst>
                                          <p:attrName>style.visibility</p:attrName>
                                        </p:attrNameLst>
                                      </p:cBhvr>
                                      <p:to>
                                        <p:strVal val="visible"/>
                                      </p:to>
                                    </p:set>
                                    <p:animEffect transition="in" filter="barn(inVertical)">
                                      <p:cBhvr>
                                        <p:cTn id="81"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E1FDC9E3-ED9E-46D0-B897-B98E7B917AFD}"/>
              </a:ext>
            </a:extLst>
          </p:cNvPr>
          <p:cNvSpPr/>
          <p:nvPr/>
        </p:nvSpPr>
        <p:spPr>
          <a:xfrm>
            <a:off x="2234083" y="1620059"/>
            <a:ext cx="8021782" cy="3269672"/>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noFill/>
            <a:prstDash val="solid"/>
            <a:miter/>
          </a:ln>
          <a:effectLst/>
          <a:scene3d>
            <a:camera prst="orthographicFront">
              <a:rot lat="0" lon="0" rev="0"/>
            </a:camera>
            <a:lightRig rig="chilly" dir="t">
              <a:rot lat="0" lon="0" rev="18480000"/>
            </a:lightRig>
          </a:scene3d>
          <a:sp3d prstMaterial="clear">
            <a:bevelT h="63500"/>
          </a:sp3d>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3460607" y="766894"/>
            <a:ext cx="5080074" cy="52322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fontAlgn="base"/>
            <a:r>
              <a:rPr lang="en-US" sz="2800" b="1" dirty="0">
                <a:solidFill>
                  <a:schemeClr val="accent2"/>
                </a:solidFill>
                <a:latin typeface="Times New Roman" panose="02020603050405020304" pitchFamily="18" charset="0"/>
                <a:cs typeface="Times New Roman" panose="02020603050405020304" pitchFamily="18" charset="0"/>
              </a:rPr>
              <a:t>What is Gradio? </a:t>
            </a:r>
          </a:p>
        </p:txBody>
      </p:sp>
      <p:sp>
        <p:nvSpPr>
          <p:cNvPr id="2" name="Rectangle 1">
            <a:extLst>
              <a:ext uri="{FF2B5EF4-FFF2-40B4-BE49-F238E27FC236}">
                <a16:creationId xmlns:a16="http://schemas.microsoft.com/office/drawing/2014/main" id="{38493CCC-2866-46CB-A818-7FBC3E4D426A}"/>
              </a:ext>
            </a:extLst>
          </p:cNvPr>
          <p:cNvSpPr/>
          <p:nvPr/>
        </p:nvSpPr>
        <p:spPr>
          <a:xfrm>
            <a:off x="2234083" y="1802446"/>
            <a:ext cx="7533123" cy="2904898"/>
          </a:xfrm>
          <a:prstGeom prst="rect">
            <a:avLst/>
          </a:prstGeom>
          <a:ln>
            <a:noFill/>
          </a:ln>
          <a:effectLst/>
        </p:spPr>
        <p:txBody>
          <a:bodyPr wrap="square">
            <a:spAutoFit/>
          </a:bodyPr>
          <a:lstStyle/>
          <a:p>
            <a:pPr algn="just" fontAlgn="base"/>
            <a:r>
              <a:rPr lang="en-US" sz="2400" b="1" dirty="0">
                <a:solidFill>
                  <a:srgbClr val="00B050"/>
                </a:solidFill>
                <a:latin typeface="Times New Roman" panose="02020603050405020304" pitchFamily="18" charset="0"/>
                <a:cs typeface="Times New Roman" panose="02020603050405020304" pitchFamily="18" charset="0"/>
              </a:rPr>
              <a:t>Gradio</a:t>
            </a:r>
          </a:p>
          <a:p>
            <a:pPr algn="just">
              <a:lnSpc>
                <a:spcPct val="150000"/>
              </a:lnSpc>
            </a:pPr>
            <a:r>
              <a:rPr lang="en-US" b="1" dirty="0">
                <a:solidFill>
                  <a:schemeClr val="accent1">
                    <a:lumMod val="75000"/>
                    <a:lumOff val="25000"/>
                  </a:schemeClr>
                </a:solidFill>
                <a:latin typeface="Times New Roman" panose="02020603050405020304" pitchFamily="18" charset="0"/>
                <a:cs typeface="Times New Roman" panose="02020603050405020304" pitchFamily="18" charset="0"/>
              </a:rPr>
              <a:t>Gradio</a:t>
            </a:r>
            <a:r>
              <a:rPr lang="en-US" dirty="0">
                <a:latin typeface="Times New Roman" panose="02020603050405020304" pitchFamily="18" charset="0"/>
                <a:cs typeface="Times New Roman" panose="02020603050405020304" pitchFamily="18" charset="0"/>
              </a:rPr>
              <a:t> is an open-source Python library that is used to build machine learning and data science demos and web applications.</a:t>
            </a:r>
          </a:p>
          <a:p>
            <a:pPr algn="just">
              <a:lnSpc>
                <a:spcPct val="150000"/>
              </a:lnSpc>
            </a:pPr>
            <a:r>
              <a:rPr lang="en-US" dirty="0">
                <a:latin typeface="Times New Roman" panose="02020603050405020304" pitchFamily="18" charset="0"/>
                <a:cs typeface="Times New Roman" panose="02020603050405020304" pitchFamily="18" charset="0"/>
              </a:rPr>
              <a:t>With </a:t>
            </a:r>
            <a:r>
              <a:rPr lang="en-US" b="1" dirty="0">
                <a:solidFill>
                  <a:schemeClr val="accent1">
                    <a:lumMod val="75000"/>
                    <a:lumOff val="25000"/>
                  </a:schemeClr>
                </a:solidFill>
                <a:latin typeface="Times New Roman" panose="02020603050405020304" pitchFamily="18" charset="0"/>
                <a:cs typeface="Times New Roman" panose="02020603050405020304" pitchFamily="18" charset="0"/>
              </a:rPr>
              <a:t>Gradio</a:t>
            </a:r>
            <a:r>
              <a:rPr lang="en-US" dirty="0">
                <a:latin typeface="Times New Roman" panose="02020603050405020304" pitchFamily="18" charset="0"/>
                <a:cs typeface="Times New Roman" panose="02020603050405020304" pitchFamily="18" charset="0"/>
              </a:rPr>
              <a:t>, you can quickly create a beautiful user interface around your machine learning models or data science workflow and let people "try it out" by dragging-and-dropping in their own images, pasting text, recording their own voice, and interacting with your demo, all through the browser.</a:t>
            </a:r>
          </a:p>
        </p:txBody>
      </p:sp>
      <p:sp>
        <p:nvSpPr>
          <p:cNvPr id="14" name="AutoShape 2" descr="PyQ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5696773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nodePh="1">
                                  <p:stCondLst>
                                    <p:cond delay="0"/>
                                  </p:stCondLst>
                                  <p:endCondLst>
                                    <p:cond evt="begin" delay="0">
                                      <p:tn val="23"/>
                                    </p:cond>
                                  </p:endCondLst>
                                  <p:childTnLst>
                                    <p:set>
                                      <p:cBhvr>
                                        <p:cTn id="24" dur="1" fill="hold">
                                          <p:stCondLst>
                                            <p:cond delay="0"/>
                                          </p:stCondLst>
                                        </p:cTn>
                                        <p:tgtEl>
                                          <p:spTgt spid="6"/>
                                        </p:tgtEl>
                                        <p:attrNameLst>
                                          <p:attrName>style.visibility</p:attrName>
                                        </p:attrNameLst>
                                      </p:cBhvr>
                                      <p:to>
                                        <p:strVal val="visible"/>
                                      </p:to>
                                    </p:set>
                                    <p:animEffect transition="in" filter="fade">
                                      <p:cBhvr>
                                        <p:cTn id="25" dur="2000"/>
                                        <p:tgtEl>
                                          <p:spTgt spid="6"/>
                                        </p:tgtEl>
                                      </p:cBhvr>
                                    </p:animEffect>
                                    <p:anim calcmode="lin" valueType="num">
                                      <p:cBhvr>
                                        <p:cTn id="26" dur="2000" fill="hold"/>
                                        <p:tgtEl>
                                          <p:spTgt spid="6"/>
                                        </p:tgtEl>
                                        <p:attrNameLst>
                                          <p:attrName>ppt_w</p:attrName>
                                        </p:attrNameLst>
                                      </p:cBhvr>
                                      <p:tavLst>
                                        <p:tav tm="0" fmla="#ppt_w*sin(2.5*pi*$)">
                                          <p:val>
                                            <p:fltVal val="0"/>
                                          </p:val>
                                        </p:tav>
                                        <p:tav tm="100000">
                                          <p:val>
                                            <p:fltVal val="1"/>
                                          </p:val>
                                        </p:tav>
                                      </p:tavLst>
                                    </p:anim>
                                    <p:anim calcmode="lin" valueType="num">
                                      <p:cBhvr>
                                        <p:cTn id="27"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randombar(horizontal)">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P spid="11"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E1FDC9E3-ED9E-46D0-B897-B98E7B917AFD}"/>
              </a:ext>
            </a:extLst>
          </p:cNvPr>
          <p:cNvSpPr/>
          <p:nvPr/>
        </p:nvSpPr>
        <p:spPr>
          <a:xfrm>
            <a:off x="2327564" y="1647161"/>
            <a:ext cx="8840568" cy="3714547"/>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noFill/>
            <a:prstDash val="solid"/>
            <a:miter/>
          </a:ln>
          <a:effectLst/>
          <a:scene3d>
            <a:camera prst="orthographicFront">
              <a:rot lat="0" lon="0" rev="0"/>
            </a:camera>
            <a:lightRig rig="chilly" dir="t">
              <a:rot lat="0" lon="0" rev="18480000"/>
            </a:lightRig>
          </a:scene3d>
          <a:sp3d prstMaterial="clear">
            <a:bevelT h="63500"/>
          </a:sp3d>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3543295" y="699082"/>
            <a:ext cx="4851442" cy="52322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fontAlgn="base"/>
            <a:r>
              <a:rPr lang="en-US" sz="2800" b="1" dirty="0">
                <a:solidFill>
                  <a:schemeClr val="accent2"/>
                </a:solidFill>
                <a:latin typeface="Times New Roman" panose="02020603050405020304" pitchFamily="18" charset="0"/>
                <a:cs typeface="Times New Roman" panose="02020603050405020304" pitchFamily="18" charset="0"/>
              </a:rPr>
              <a:t>Why use Gradio? </a:t>
            </a:r>
          </a:p>
        </p:txBody>
      </p:sp>
      <p:sp>
        <p:nvSpPr>
          <p:cNvPr id="2" name="Rectangle 1">
            <a:extLst>
              <a:ext uri="{FF2B5EF4-FFF2-40B4-BE49-F238E27FC236}">
                <a16:creationId xmlns:a16="http://schemas.microsoft.com/office/drawing/2014/main" id="{38493CCC-2866-46CB-A818-7FBC3E4D426A}"/>
              </a:ext>
            </a:extLst>
          </p:cNvPr>
          <p:cNvSpPr/>
          <p:nvPr/>
        </p:nvSpPr>
        <p:spPr>
          <a:xfrm>
            <a:off x="2479964" y="1710604"/>
            <a:ext cx="8625615" cy="3477875"/>
          </a:xfrm>
          <a:prstGeom prst="rect">
            <a:avLst/>
          </a:prstGeom>
          <a:ln>
            <a:noFill/>
          </a:ln>
          <a:effectLst/>
        </p:spPr>
        <p:txBody>
          <a:bodyPr wrap="square">
            <a:spAutoFit/>
          </a:bodyPr>
          <a:lstStyle/>
          <a:p>
            <a:r>
              <a:rPr lang="en-US" sz="2000" b="1" dirty="0">
                <a:solidFill>
                  <a:schemeClr val="accent2">
                    <a:lumMod val="75000"/>
                  </a:schemeClr>
                </a:solidFill>
                <a:latin typeface="Times New Roman" panose="02020603050405020304" pitchFamily="18" charset="0"/>
                <a:cs typeface="Times New Roman" panose="02020603050405020304" pitchFamily="18" charset="0"/>
              </a:rPr>
              <a:t>Gradio is useful for:</a:t>
            </a:r>
          </a:p>
          <a:p>
            <a:endParaRPr lang="en-US" sz="2000" b="1" dirty="0">
              <a:solidFill>
                <a:schemeClr val="accent2">
                  <a:lumMod val="75000"/>
                </a:schemeClr>
              </a:solidFill>
              <a:latin typeface="Times New Roman" panose="02020603050405020304" pitchFamily="18" charset="0"/>
              <a:cs typeface="Times New Roman" panose="02020603050405020304" pitchFamily="18" charset="0"/>
            </a:endParaRPr>
          </a:p>
          <a:p>
            <a:r>
              <a:rPr lang="en-US" b="1" dirty="0">
                <a:solidFill>
                  <a:srgbClr val="00B050"/>
                </a:solidFill>
                <a:latin typeface="Times New Roman" panose="02020603050405020304" pitchFamily="18" charset="0"/>
                <a:cs typeface="Times New Roman" panose="02020603050405020304" pitchFamily="18" charset="0"/>
              </a:rPr>
              <a:t>Demoing</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your machine learning models for clients/collaborators/users/students.</a:t>
            </a:r>
          </a:p>
          <a:p>
            <a:endParaRPr lang="en-US" dirty="0">
              <a:latin typeface="Times New Roman" panose="02020603050405020304" pitchFamily="18" charset="0"/>
              <a:cs typeface="Times New Roman" panose="02020603050405020304" pitchFamily="18" charset="0"/>
            </a:endParaRPr>
          </a:p>
          <a:p>
            <a:r>
              <a:rPr lang="en-US" b="1" dirty="0">
                <a:solidFill>
                  <a:srgbClr val="00B050"/>
                </a:solidFill>
                <a:latin typeface="Times New Roman" panose="02020603050405020304" pitchFamily="18" charset="0"/>
                <a:cs typeface="Times New Roman" panose="02020603050405020304" pitchFamily="18" charset="0"/>
              </a:rPr>
              <a:t>Deploying</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your models quickly with automatic shareable links and getting feedback on model performance.</a:t>
            </a:r>
          </a:p>
          <a:p>
            <a:endParaRPr lang="en-US" dirty="0">
              <a:latin typeface="Times New Roman" panose="02020603050405020304" pitchFamily="18" charset="0"/>
              <a:cs typeface="Times New Roman" panose="02020603050405020304" pitchFamily="18" charset="0"/>
            </a:endParaRPr>
          </a:p>
          <a:p>
            <a:r>
              <a:rPr lang="en-US" b="1" dirty="0">
                <a:solidFill>
                  <a:srgbClr val="00B050"/>
                </a:solidFill>
                <a:latin typeface="Times New Roman" panose="02020603050405020304" pitchFamily="18" charset="0"/>
                <a:cs typeface="Times New Roman" panose="02020603050405020304" pitchFamily="18" charset="0"/>
              </a:rPr>
              <a:t>Debugging</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your model interactively during development using built-in manipulation and interpretation tools.</a:t>
            </a:r>
          </a:p>
        </p:txBody>
      </p:sp>
      <p:sp>
        <p:nvSpPr>
          <p:cNvPr id="14" name="AutoShape 2" descr="PyQ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2226550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nodePh="1">
                                  <p:stCondLst>
                                    <p:cond delay="0"/>
                                  </p:stCondLst>
                                  <p:endCondLst>
                                    <p:cond evt="begin" delay="0">
                                      <p:tn val="23"/>
                                    </p:cond>
                                  </p:endCondLst>
                                  <p:childTnLst>
                                    <p:set>
                                      <p:cBhvr>
                                        <p:cTn id="24" dur="1" fill="hold">
                                          <p:stCondLst>
                                            <p:cond delay="0"/>
                                          </p:stCondLst>
                                        </p:cTn>
                                        <p:tgtEl>
                                          <p:spTgt spid="6"/>
                                        </p:tgtEl>
                                        <p:attrNameLst>
                                          <p:attrName>style.visibility</p:attrName>
                                        </p:attrNameLst>
                                      </p:cBhvr>
                                      <p:to>
                                        <p:strVal val="visible"/>
                                      </p:to>
                                    </p:set>
                                    <p:animEffect transition="in" filter="fade">
                                      <p:cBhvr>
                                        <p:cTn id="25" dur="2000"/>
                                        <p:tgtEl>
                                          <p:spTgt spid="6"/>
                                        </p:tgtEl>
                                      </p:cBhvr>
                                    </p:animEffect>
                                    <p:anim calcmode="lin" valueType="num">
                                      <p:cBhvr>
                                        <p:cTn id="26" dur="2000" fill="hold"/>
                                        <p:tgtEl>
                                          <p:spTgt spid="6"/>
                                        </p:tgtEl>
                                        <p:attrNameLst>
                                          <p:attrName>ppt_w</p:attrName>
                                        </p:attrNameLst>
                                      </p:cBhvr>
                                      <p:tavLst>
                                        <p:tav tm="0" fmla="#ppt_w*sin(2.5*pi*$)">
                                          <p:val>
                                            <p:fltVal val="0"/>
                                          </p:val>
                                        </p:tav>
                                        <p:tav tm="100000">
                                          <p:val>
                                            <p:fltVal val="1"/>
                                          </p:val>
                                        </p:tav>
                                      </p:tavLst>
                                    </p:anim>
                                    <p:anim calcmode="lin" valueType="num">
                                      <p:cBhvr>
                                        <p:cTn id="27"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randombar(horizontal)">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P spid="11"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E1FDC9E3-ED9E-46D0-B897-B98E7B917AFD}"/>
              </a:ext>
            </a:extLst>
          </p:cNvPr>
          <p:cNvSpPr/>
          <p:nvPr/>
        </p:nvSpPr>
        <p:spPr>
          <a:xfrm>
            <a:off x="962309" y="770192"/>
            <a:ext cx="10400158" cy="5833377"/>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noFill/>
            <a:prstDash val="solid"/>
            <a:miter/>
          </a:ln>
          <a:effectLst/>
          <a:scene3d>
            <a:camera prst="orthographicFront">
              <a:rot lat="0" lon="0" rev="0"/>
            </a:camera>
            <a:lightRig rig="chilly" dir="t">
              <a:rot lat="0" lon="0" rev="18480000"/>
            </a:lightRig>
          </a:scene3d>
          <a:sp3d prstMaterial="clear">
            <a:bevelT h="63500"/>
          </a:sp3d>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 name="Rectangle 1">
            <a:extLst>
              <a:ext uri="{FF2B5EF4-FFF2-40B4-BE49-F238E27FC236}">
                <a16:creationId xmlns:a16="http://schemas.microsoft.com/office/drawing/2014/main" id="{38493CCC-2866-46CB-A818-7FBC3E4D426A}"/>
              </a:ext>
            </a:extLst>
          </p:cNvPr>
          <p:cNvSpPr/>
          <p:nvPr/>
        </p:nvSpPr>
        <p:spPr>
          <a:xfrm>
            <a:off x="1152810" y="1024612"/>
            <a:ext cx="9886379" cy="5324535"/>
          </a:xfrm>
          <a:prstGeom prst="rect">
            <a:avLst/>
          </a:prstGeom>
          <a:ln>
            <a:noFill/>
          </a:ln>
          <a:effectLst/>
        </p:spPr>
        <p:txBody>
          <a:bodyPr wrap="square">
            <a:spAutoFit/>
          </a:bodyPr>
          <a:lstStyle/>
          <a:p>
            <a:pPr algn="just" fontAlgn="base"/>
            <a:r>
              <a:rPr lang="en-US" sz="1600" b="1" dirty="0">
                <a:solidFill>
                  <a:srgbClr val="0070C0"/>
                </a:solidFill>
                <a:latin typeface="Times New Roman" panose="02020603050405020304" pitchFamily="18" charset="0"/>
                <a:cs typeface="Times New Roman" panose="02020603050405020304" pitchFamily="18" charset="0"/>
              </a:rPr>
              <a:t>There are several reasons why you might want to use Gradio:</a:t>
            </a:r>
          </a:p>
          <a:p>
            <a:pPr algn="just" fontAlgn="base"/>
            <a:endParaRPr lang="en-US" sz="1600" dirty="0">
              <a:latin typeface="Times New Roman" panose="02020603050405020304" pitchFamily="18" charset="0"/>
              <a:cs typeface="Times New Roman" panose="02020603050405020304" pitchFamily="18" charset="0"/>
            </a:endParaRPr>
          </a:p>
          <a:p>
            <a:pPr algn="just" fontAlgn="base"/>
            <a:r>
              <a:rPr lang="en-US" sz="1600" b="1" dirty="0">
                <a:solidFill>
                  <a:srgbClr val="0070C0"/>
                </a:solidFill>
                <a:latin typeface="Times New Roman" panose="02020603050405020304" pitchFamily="18" charset="0"/>
                <a:cs typeface="Times New Roman" panose="02020603050405020304" pitchFamily="18" charset="0"/>
              </a:rPr>
              <a:t>1. Shareability: </a:t>
            </a:r>
            <a:r>
              <a:rPr lang="en-US" sz="1600" dirty="0">
                <a:solidFill>
                  <a:srgbClr val="00B050"/>
                </a:solidFill>
                <a:latin typeface="Times New Roman" panose="02020603050405020304" pitchFamily="18" charset="0"/>
                <a:cs typeface="Times New Roman" panose="02020603050405020304" pitchFamily="18" charset="0"/>
              </a:rPr>
              <a:t>Gradio</a:t>
            </a:r>
            <a:r>
              <a:rPr lang="en-US" sz="1600" dirty="0">
                <a:latin typeface="Times New Roman" panose="02020603050405020304" pitchFamily="18" charset="0"/>
                <a:cs typeface="Times New Roman" panose="02020603050405020304" pitchFamily="18" charset="0"/>
              </a:rPr>
              <a:t> provides an easy way to share your machine learning models and other functions with others, without requiring them to install any additional software or dependencies. This can be especially useful if you want to share your models with non-technical users or people who don't have the same development environment as you.</a:t>
            </a:r>
          </a:p>
          <a:p>
            <a:pPr algn="just" fontAlgn="base"/>
            <a:endParaRPr lang="en-US" sz="1600" dirty="0">
              <a:latin typeface="Times New Roman" panose="02020603050405020304" pitchFamily="18" charset="0"/>
              <a:cs typeface="Times New Roman" panose="02020603050405020304" pitchFamily="18" charset="0"/>
            </a:endParaRPr>
          </a:p>
          <a:p>
            <a:pPr algn="just" fontAlgn="base"/>
            <a:r>
              <a:rPr lang="en-US" sz="1600" b="1" dirty="0">
                <a:solidFill>
                  <a:srgbClr val="0070C0"/>
                </a:solidFill>
                <a:latin typeface="Times New Roman" panose="02020603050405020304" pitchFamily="18" charset="0"/>
                <a:cs typeface="Times New Roman" panose="02020603050405020304" pitchFamily="18" charset="0"/>
              </a:rPr>
              <a:t>2. Customizable Interface: </a:t>
            </a:r>
            <a:r>
              <a:rPr lang="en-US" sz="1600" dirty="0">
                <a:solidFill>
                  <a:srgbClr val="00B050"/>
                </a:solidFill>
                <a:latin typeface="Times New Roman" panose="02020603050405020304" pitchFamily="18" charset="0"/>
                <a:cs typeface="Times New Roman" panose="02020603050405020304" pitchFamily="18" charset="0"/>
              </a:rPr>
              <a:t>Gradio</a:t>
            </a:r>
            <a:r>
              <a:rPr lang="en-US" sz="1600" dirty="0">
                <a:latin typeface="Times New Roman" panose="02020603050405020304" pitchFamily="18" charset="0"/>
                <a:cs typeface="Times New Roman" panose="02020603050405020304" pitchFamily="18" charset="0"/>
              </a:rPr>
              <a:t> allows you to create a custom interface for your model that matches the style and branding of your application or website. This can help to improve the user experience and make your model more accessible to a wider audience.</a:t>
            </a:r>
          </a:p>
          <a:p>
            <a:pPr algn="just" fontAlgn="base"/>
            <a:endParaRPr lang="en-US" sz="1600" dirty="0">
              <a:latin typeface="Times New Roman" panose="02020603050405020304" pitchFamily="18" charset="0"/>
              <a:cs typeface="Times New Roman" panose="02020603050405020304" pitchFamily="18" charset="0"/>
            </a:endParaRPr>
          </a:p>
          <a:p>
            <a:pPr algn="just" fontAlgn="base"/>
            <a:r>
              <a:rPr lang="en-US" sz="1600" b="1" dirty="0">
                <a:solidFill>
                  <a:srgbClr val="0070C0"/>
                </a:solidFill>
                <a:latin typeface="Times New Roman" panose="02020603050405020304" pitchFamily="18" charset="0"/>
                <a:cs typeface="Times New Roman" panose="02020603050405020304" pitchFamily="18" charset="0"/>
              </a:rPr>
              <a:t>3. Real-time Feedback: </a:t>
            </a:r>
            <a:r>
              <a:rPr lang="en-US" sz="1600" dirty="0">
                <a:solidFill>
                  <a:srgbClr val="00B050"/>
                </a:solidFill>
                <a:latin typeface="Times New Roman" panose="02020603050405020304" pitchFamily="18" charset="0"/>
                <a:cs typeface="Times New Roman" panose="02020603050405020304" pitchFamily="18" charset="0"/>
              </a:rPr>
              <a:t>Gradio </a:t>
            </a:r>
            <a:r>
              <a:rPr lang="en-US" sz="1600" dirty="0">
                <a:latin typeface="Times New Roman" panose="02020603050405020304" pitchFamily="18" charset="0"/>
                <a:cs typeface="Times New Roman" panose="02020603050405020304" pitchFamily="18" charset="0"/>
              </a:rPr>
              <a:t>provides real-time feedback on the output of your model, allowing users to see the results of their input immediately. This can be especially useful for debugging and testing your model.</a:t>
            </a:r>
          </a:p>
          <a:p>
            <a:pPr algn="just" fontAlgn="base"/>
            <a:endParaRPr lang="en-US" sz="1600" dirty="0">
              <a:latin typeface="Times New Roman" panose="02020603050405020304" pitchFamily="18" charset="0"/>
              <a:cs typeface="Times New Roman" panose="02020603050405020304" pitchFamily="18" charset="0"/>
            </a:endParaRPr>
          </a:p>
          <a:p>
            <a:pPr algn="just" fontAlgn="base"/>
            <a:r>
              <a:rPr lang="en-US" sz="1600" b="1" dirty="0">
                <a:solidFill>
                  <a:srgbClr val="0070C0"/>
                </a:solidFill>
                <a:latin typeface="Times New Roman" panose="02020603050405020304" pitchFamily="18" charset="0"/>
                <a:cs typeface="Times New Roman" panose="02020603050405020304" pitchFamily="18" charset="0"/>
              </a:rPr>
              <a:t>4. Multi-Framework Support: </a:t>
            </a:r>
            <a:r>
              <a:rPr lang="en-US" sz="1600" dirty="0">
                <a:solidFill>
                  <a:srgbClr val="00B050"/>
                </a:solidFill>
                <a:latin typeface="Times New Roman" panose="02020603050405020304" pitchFamily="18" charset="0"/>
                <a:cs typeface="Times New Roman" panose="02020603050405020304" pitchFamily="18" charset="0"/>
              </a:rPr>
              <a:t>Gradio</a:t>
            </a:r>
            <a:r>
              <a:rPr lang="en-US" sz="1600" dirty="0">
                <a:latin typeface="Times New Roman" panose="02020603050405020304" pitchFamily="18" charset="0"/>
                <a:cs typeface="Times New Roman" panose="02020603050405020304" pitchFamily="18" charset="0"/>
              </a:rPr>
              <a:t> supports a wide range of popular machine learning frameworks, including TensorFlow, </a:t>
            </a:r>
            <a:r>
              <a:rPr lang="en-US" sz="1600" dirty="0" err="1">
                <a:latin typeface="Times New Roman" panose="02020603050405020304" pitchFamily="18" charset="0"/>
                <a:cs typeface="Times New Roman" panose="02020603050405020304" pitchFamily="18" charset="0"/>
              </a:rPr>
              <a:t>PyTorch</a:t>
            </a:r>
            <a:r>
              <a:rPr lang="en-US" sz="1600" dirty="0">
                <a:latin typeface="Times New Roman" panose="02020603050405020304" pitchFamily="18" charset="0"/>
                <a:cs typeface="Times New Roman" panose="02020603050405020304" pitchFamily="18" charset="0"/>
              </a:rPr>
              <a:t>, and scikit-learn. This means that you can use Gradio with the framework of your choice, without having to rewrite your code.</a:t>
            </a:r>
          </a:p>
          <a:p>
            <a:pPr algn="just" fontAlgn="base"/>
            <a:endParaRPr lang="en-US" sz="1600" dirty="0">
              <a:latin typeface="Times New Roman" panose="02020603050405020304" pitchFamily="18" charset="0"/>
              <a:cs typeface="Times New Roman" panose="02020603050405020304" pitchFamily="18" charset="0"/>
            </a:endParaRPr>
          </a:p>
          <a:p>
            <a:pPr algn="just" fontAlgn="base"/>
            <a:r>
              <a:rPr lang="en-US" sz="1600" b="1" dirty="0">
                <a:solidFill>
                  <a:srgbClr val="0070C0"/>
                </a:solidFill>
                <a:latin typeface="Times New Roman" panose="02020603050405020304" pitchFamily="18" charset="0"/>
                <a:cs typeface="Times New Roman" panose="02020603050405020304" pitchFamily="18" charset="0"/>
              </a:rPr>
              <a:t>5. Multi-Language Support: </a:t>
            </a:r>
            <a:r>
              <a:rPr lang="en-US" sz="1600" dirty="0">
                <a:solidFill>
                  <a:srgbClr val="00B050"/>
                </a:solidFill>
                <a:latin typeface="Times New Roman" panose="02020603050405020304" pitchFamily="18" charset="0"/>
                <a:cs typeface="Times New Roman" panose="02020603050405020304" pitchFamily="18" charset="0"/>
              </a:rPr>
              <a:t>Gradio</a:t>
            </a:r>
            <a:r>
              <a:rPr lang="en-US" sz="1600" dirty="0">
                <a:latin typeface="Times New Roman" panose="02020603050405020304" pitchFamily="18" charset="0"/>
                <a:cs typeface="Times New Roman" panose="02020603050405020304" pitchFamily="18" charset="0"/>
              </a:rPr>
              <a:t> supports multiple programming languages, including Python, R, and Julia. This means that you can use Gradio with the language of your choice, without having to learn a new language or switch to a different language.</a:t>
            </a:r>
          </a:p>
          <a:p>
            <a:pPr algn="just" fontAlgn="base"/>
            <a:endParaRPr lang="en-US" sz="1600" dirty="0">
              <a:latin typeface="Times New Roman" panose="02020603050405020304" pitchFamily="18" charset="0"/>
              <a:cs typeface="Times New Roman" panose="02020603050405020304" pitchFamily="18" charset="0"/>
            </a:endParaRPr>
          </a:p>
        </p:txBody>
      </p:sp>
      <p:sp>
        <p:nvSpPr>
          <p:cNvPr id="14" name="AutoShape 2" descr="PyQ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019836" y="167990"/>
            <a:ext cx="3299237" cy="523220"/>
          </a:xfrm>
          <a:prstGeom prst="rect">
            <a:avLst/>
          </a:prstGeom>
        </p:spPr>
        <p:txBody>
          <a:bodyPr wrap="none">
            <a:spAutoFit/>
          </a:bodyPr>
          <a:lstStyle/>
          <a:p>
            <a:r>
              <a:rPr lang="en-US" sz="2800" b="1" dirty="0">
                <a:solidFill>
                  <a:schemeClr val="accent2">
                    <a:lumMod val="50000"/>
                  </a:schemeClr>
                </a:solidFill>
                <a:latin typeface="Times New Roman" panose="02020603050405020304" pitchFamily="18" charset="0"/>
                <a:cs typeface="Times New Roman" panose="02020603050405020304" pitchFamily="18" charset="0"/>
              </a:rPr>
              <a:t>Features of Gradio: </a:t>
            </a:r>
          </a:p>
        </p:txBody>
      </p:sp>
    </p:spTree>
    <p:extLst>
      <p:ext uri="{BB962C8B-B14F-4D97-AF65-F5344CB8AC3E}">
        <p14:creationId xmlns:p14="http://schemas.microsoft.com/office/powerpoint/2010/main" val="219671709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nodePh="1">
                                  <p:stCondLst>
                                    <p:cond delay="0"/>
                                  </p:stCondLst>
                                  <p:endCondLst>
                                    <p:cond evt="begin" delay="0">
                                      <p:tn val="17"/>
                                    </p:cond>
                                  </p:end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anim calcmode="lin" valueType="num">
                                      <p:cBhvr>
                                        <p:cTn id="20" dur="2000" fill="hold"/>
                                        <p:tgtEl>
                                          <p:spTgt spid="6"/>
                                        </p:tgtEl>
                                        <p:attrNameLst>
                                          <p:attrName>ppt_w</p:attrName>
                                        </p:attrNameLst>
                                      </p:cBhvr>
                                      <p:tavLst>
                                        <p:tav tm="0" fmla="#ppt_w*sin(2.5*pi*$)">
                                          <p:val>
                                            <p:fltVal val="0"/>
                                          </p:val>
                                        </p:tav>
                                        <p:tav tm="100000">
                                          <p:val>
                                            <p:fltVal val="1"/>
                                          </p:val>
                                        </p:tav>
                                      </p:tavLst>
                                    </p:anim>
                                    <p:anim calcmode="lin" valueType="num">
                                      <p:cBhvr>
                                        <p:cTn id="21"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randombar(horizontal)">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42704" y="1303258"/>
            <a:ext cx="5953296" cy="3139321"/>
          </a:xfrm>
          <a:prstGeom prst="rect">
            <a:avLst/>
          </a:prstGeom>
          <a:ln/>
        </p:spPr>
        <p:style>
          <a:lnRef idx="1">
            <a:schemeClr val="accent4"/>
          </a:lnRef>
          <a:fillRef idx="2">
            <a:schemeClr val="accent4"/>
          </a:fillRef>
          <a:effectRef idx="1">
            <a:schemeClr val="accent4"/>
          </a:effectRef>
          <a:fontRef idx="minor">
            <a:schemeClr val="dk1"/>
          </a:fontRef>
        </p:style>
        <p:txBody>
          <a:bodyPr wrap="none">
            <a:spAutoFit/>
          </a:bodyPr>
          <a:lstStyle/>
          <a:p>
            <a:pPr fontAlgn="base"/>
            <a:r>
              <a:rPr lang="en-US" b="1" dirty="0">
                <a:solidFill>
                  <a:schemeClr val="accent1">
                    <a:lumMod val="75000"/>
                    <a:lumOff val="25000"/>
                  </a:schemeClr>
                </a:solidFill>
              </a:rPr>
              <a:t>pip install </a:t>
            </a:r>
            <a:r>
              <a:rPr lang="en-US" b="1" dirty="0" err="1">
                <a:solidFill>
                  <a:schemeClr val="accent1">
                    <a:lumMod val="75000"/>
                    <a:lumOff val="25000"/>
                  </a:schemeClr>
                </a:solidFill>
              </a:rPr>
              <a:t>gradio</a:t>
            </a:r>
            <a:endParaRPr lang="en-US" b="1" dirty="0">
              <a:solidFill>
                <a:schemeClr val="accent1">
                  <a:lumMod val="75000"/>
                  <a:lumOff val="25000"/>
                </a:schemeClr>
              </a:solidFill>
            </a:endParaRPr>
          </a:p>
          <a:p>
            <a:pPr fontAlgn="base"/>
            <a:endParaRPr lang="en-US" b="1" i="1" dirty="0">
              <a:latin typeface="-apple-system"/>
            </a:endParaRPr>
          </a:p>
          <a:p>
            <a:pPr fontAlgn="base"/>
            <a:r>
              <a:rPr lang="en-US" b="1" i="1" dirty="0">
                <a:latin typeface="-apple-system"/>
              </a:rPr>
              <a:t>import </a:t>
            </a:r>
            <a:r>
              <a:rPr lang="en-US" b="1" i="1" dirty="0" err="1">
                <a:solidFill>
                  <a:srgbClr val="00B050"/>
                </a:solidFill>
                <a:latin typeface="-apple-system"/>
              </a:rPr>
              <a:t>gradio</a:t>
            </a:r>
            <a:r>
              <a:rPr lang="en-US" b="1" i="1" dirty="0">
                <a:latin typeface="-apple-system"/>
              </a:rPr>
              <a:t> as gr</a:t>
            </a:r>
          </a:p>
          <a:p>
            <a:pPr fontAlgn="base"/>
            <a:endParaRPr lang="en-US" b="1" i="1" dirty="0">
              <a:latin typeface="-apple-system"/>
            </a:endParaRPr>
          </a:p>
          <a:p>
            <a:pPr fontAlgn="base"/>
            <a:r>
              <a:rPr lang="en-US" b="1" i="1" dirty="0" err="1">
                <a:latin typeface="-apple-system"/>
              </a:rPr>
              <a:t>def</a:t>
            </a:r>
            <a:r>
              <a:rPr lang="en-US" b="1" i="1" dirty="0">
                <a:latin typeface="-apple-system"/>
              </a:rPr>
              <a:t> greet(name):</a:t>
            </a:r>
          </a:p>
          <a:p>
            <a:pPr fontAlgn="base"/>
            <a:r>
              <a:rPr lang="en-US" b="1" i="1" dirty="0">
                <a:latin typeface="-apple-system"/>
              </a:rPr>
              <a:t>    return "Hello " + name + "!"</a:t>
            </a:r>
          </a:p>
          <a:p>
            <a:pPr fontAlgn="base"/>
            <a:endParaRPr lang="en-US" b="1" i="1" dirty="0">
              <a:latin typeface="-apple-system"/>
            </a:endParaRPr>
          </a:p>
          <a:p>
            <a:pPr fontAlgn="base"/>
            <a:r>
              <a:rPr lang="en-US" b="1" i="1" dirty="0">
                <a:latin typeface="-apple-system"/>
              </a:rPr>
              <a:t>demo = </a:t>
            </a:r>
            <a:r>
              <a:rPr lang="en-US" b="1" i="1" dirty="0" err="1">
                <a:latin typeface="-apple-system"/>
              </a:rPr>
              <a:t>gr.Interface</a:t>
            </a:r>
            <a:r>
              <a:rPr lang="en-US" b="1" i="1" dirty="0">
                <a:latin typeface="-apple-system"/>
              </a:rPr>
              <a:t>(</a:t>
            </a:r>
            <a:r>
              <a:rPr lang="en-US" b="1" i="1" dirty="0" err="1">
                <a:latin typeface="-apple-system"/>
              </a:rPr>
              <a:t>fn</a:t>
            </a:r>
            <a:r>
              <a:rPr lang="en-US" b="1" i="1" dirty="0">
                <a:latin typeface="-apple-system"/>
              </a:rPr>
              <a:t>=greet, inputs="text", outputs="text")</a:t>
            </a:r>
          </a:p>
          <a:p>
            <a:pPr fontAlgn="base"/>
            <a:r>
              <a:rPr lang="en-US" b="1" i="1" dirty="0">
                <a:latin typeface="-apple-system"/>
              </a:rPr>
              <a:t>    </a:t>
            </a:r>
          </a:p>
          <a:p>
            <a:pPr fontAlgn="base"/>
            <a:r>
              <a:rPr lang="en-US" b="1" i="1" dirty="0" err="1">
                <a:latin typeface="-apple-system"/>
              </a:rPr>
              <a:t>demo.launch</a:t>
            </a:r>
            <a:r>
              <a:rPr lang="en-US" b="1" i="1" dirty="0">
                <a:latin typeface="-apple-system"/>
              </a:rPr>
              <a:t>()</a:t>
            </a:r>
          </a:p>
          <a:p>
            <a:pPr fontAlgn="base"/>
            <a:endParaRPr lang="en-US" dirty="0"/>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5578126" y="160338"/>
            <a:ext cx="5080074" cy="52322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fontAlgn="base"/>
            <a:r>
              <a:rPr lang="en-US" sz="2800" b="1" dirty="0">
                <a:solidFill>
                  <a:schemeClr val="accent2"/>
                </a:solidFill>
                <a:latin typeface="Times New Roman" panose="02020603050405020304" pitchFamily="18" charset="0"/>
                <a:cs typeface="Times New Roman" panose="02020603050405020304" pitchFamily="18" charset="0"/>
              </a:rPr>
              <a:t>Installing Gradio:</a:t>
            </a:r>
          </a:p>
        </p:txBody>
      </p:sp>
      <p:sp>
        <p:nvSpPr>
          <p:cNvPr id="14" name="AutoShape 2" descr="PyQ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hello_world demo"/>
          <p:cNvPicPr>
            <a:picLocks noChangeAspect="1" noChangeArrowheads="1" noCrop="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922811" y="4185689"/>
            <a:ext cx="6390704" cy="214404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34625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028"/>
                                        </p:tgtEl>
                                        <p:attrNameLst>
                                          <p:attrName>style.visibility</p:attrName>
                                        </p:attrNameLst>
                                      </p:cBhvr>
                                      <p:to>
                                        <p:strVal val="visible"/>
                                      </p:to>
                                    </p:set>
                                    <p:animEffect transition="in" filter="wipe(down)">
                                      <p:cBhvr>
                                        <p:cTn id="25" dur="1160">
                                          <p:stCondLst>
                                            <p:cond delay="0"/>
                                          </p:stCondLst>
                                        </p:cTn>
                                        <p:tgtEl>
                                          <p:spTgt spid="1028"/>
                                        </p:tgtEl>
                                      </p:cBhvr>
                                    </p:animEffect>
                                    <p:anim calcmode="lin" valueType="num">
                                      <p:cBhvr>
                                        <p:cTn id="26" dur="3644" tmFilter="0,0; 0.14,0.36; 0.43,0.73; 0.71,0.91; 1.0,1.0">
                                          <p:stCondLst>
                                            <p:cond delay="0"/>
                                          </p:stCondLst>
                                        </p:cTn>
                                        <p:tgtEl>
                                          <p:spTgt spid="1028"/>
                                        </p:tgtEl>
                                        <p:attrNameLst>
                                          <p:attrName>ppt_x</p:attrName>
                                        </p:attrNameLst>
                                      </p:cBhvr>
                                      <p:tavLst>
                                        <p:tav tm="0">
                                          <p:val>
                                            <p:strVal val="#ppt_x-0.25"/>
                                          </p:val>
                                        </p:tav>
                                        <p:tav tm="100000">
                                          <p:val>
                                            <p:strVal val="#ppt_x"/>
                                          </p:val>
                                        </p:tav>
                                      </p:tavLst>
                                    </p:anim>
                                    <p:anim calcmode="lin" valueType="num">
                                      <p:cBhvr>
                                        <p:cTn id="27" dur="1328" tmFilter="0.0,0.0; 0.25,0.07; 0.50,0.2; 0.75,0.467; 1.0,1.0">
                                          <p:stCondLst>
                                            <p:cond delay="0"/>
                                          </p:stCondLst>
                                        </p:cTn>
                                        <p:tgtEl>
                                          <p:spTgt spid="1028"/>
                                        </p:tgtEl>
                                        <p:attrNameLst>
                                          <p:attrName>ppt_y</p:attrName>
                                        </p:attrNameLst>
                                      </p:cBhvr>
                                      <p:tavLst>
                                        <p:tav tm="0" fmla="#ppt_y-sin(pi*$)/3">
                                          <p:val>
                                            <p:fltVal val="0.5"/>
                                          </p:val>
                                        </p:tav>
                                        <p:tav tm="100000">
                                          <p:val>
                                            <p:fltVal val="1"/>
                                          </p:val>
                                        </p:tav>
                                      </p:tavLst>
                                    </p:anim>
                                    <p:anim calcmode="lin" valueType="num">
                                      <p:cBhvr>
                                        <p:cTn id="28" dur="1328" tmFilter="0, 0; 0.125,0.2665; 0.25,0.4; 0.375,0.465; 0.5,0.5;  0.625,0.535; 0.75,0.6; 0.875,0.7335; 1,1">
                                          <p:stCondLst>
                                            <p:cond delay="1328"/>
                                          </p:stCondLst>
                                        </p:cTn>
                                        <p:tgtEl>
                                          <p:spTgt spid="1028"/>
                                        </p:tgtEl>
                                        <p:attrNameLst>
                                          <p:attrName>ppt_y</p:attrName>
                                        </p:attrNameLst>
                                      </p:cBhvr>
                                      <p:tavLst>
                                        <p:tav tm="0" fmla="#ppt_y-sin(pi*$)/9">
                                          <p:val>
                                            <p:fltVal val="0"/>
                                          </p:val>
                                        </p:tav>
                                        <p:tav tm="100000">
                                          <p:val>
                                            <p:fltVal val="1"/>
                                          </p:val>
                                        </p:tav>
                                      </p:tavLst>
                                    </p:anim>
                                    <p:anim calcmode="lin" valueType="num">
                                      <p:cBhvr>
                                        <p:cTn id="29" dur="664" tmFilter="0, 0; 0.125,0.2665; 0.25,0.4; 0.375,0.465; 0.5,0.5;  0.625,0.535; 0.75,0.6; 0.875,0.7335; 1,1">
                                          <p:stCondLst>
                                            <p:cond delay="2648"/>
                                          </p:stCondLst>
                                        </p:cTn>
                                        <p:tgtEl>
                                          <p:spTgt spid="1028"/>
                                        </p:tgtEl>
                                        <p:attrNameLst>
                                          <p:attrName>ppt_y</p:attrName>
                                        </p:attrNameLst>
                                      </p:cBhvr>
                                      <p:tavLst>
                                        <p:tav tm="0" fmla="#ppt_y-sin(pi*$)/27">
                                          <p:val>
                                            <p:fltVal val="0"/>
                                          </p:val>
                                        </p:tav>
                                        <p:tav tm="100000">
                                          <p:val>
                                            <p:fltVal val="1"/>
                                          </p:val>
                                        </p:tav>
                                      </p:tavLst>
                                    </p:anim>
                                    <p:anim calcmode="lin" valueType="num">
                                      <p:cBhvr>
                                        <p:cTn id="30" dur="328" tmFilter="0, 0; 0.125,0.2665; 0.25,0.4; 0.375,0.465; 0.5,0.5;  0.625,0.535; 0.75,0.6; 0.875,0.7335; 1,1">
                                          <p:stCondLst>
                                            <p:cond delay="3312"/>
                                          </p:stCondLst>
                                        </p:cTn>
                                        <p:tgtEl>
                                          <p:spTgt spid="1028"/>
                                        </p:tgtEl>
                                        <p:attrNameLst>
                                          <p:attrName>ppt_y</p:attrName>
                                        </p:attrNameLst>
                                      </p:cBhvr>
                                      <p:tavLst>
                                        <p:tav tm="0" fmla="#ppt_y-sin(pi*$)/81">
                                          <p:val>
                                            <p:fltVal val="0"/>
                                          </p:val>
                                        </p:tav>
                                        <p:tav tm="100000">
                                          <p:val>
                                            <p:fltVal val="1"/>
                                          </p:val>
                                        </p:tav>
                                      </p:tavLst>
                                    </p:anim>
                                    <p:animScale>
                                      <p:cBhvr>
                                        <p:cTn id="31" dur="52">
                                          <p:stCondLst>
                                            <p:cond delay="1300"/>
                                          </p:stCondLst>
                                        </p:cTn>
                                        <p:tgtEl>
                                          <p:spTgt spid="1028"/>
                                        </p:tgtEl>
                                      </p:cBhvr>
                                      <p:to x="100000" y="60000"/>
                                    </p:animScale>
                                    <p:animScale>
                                      <p:cBhvr>
                                        <p:cTn id="32" dur="332" decel="50000">
                                          <p:stCondLst>
                                            <p:cond delay="1352"/>
                                          </p:stCondLst>
                                        </p:cTn>
                                        <p:tgtEl>
                                          <p:spTgt spid="1028"/>
                                        </p:tgtEl>
                                      </p:cBhvr>
                                      <p:to x="100000" y="100000"/>
                                    </p:animScale>
                                    <p:animScale>
                                      <p:cBhvr>
                                        <p:cTn id="33" dur="52">
                                          <p:stCondLst>
                                            <p:cond delay="2624"/>
                                          </p:stCondLst>
                                        </p:cTn>
                                        <p:tgtEl>
                                          <p:spTgt spid="1028"/>
                                        </p:tgtEl>
                                      </p:cBhvr>
                                      <p:to x="100000" y="80000"/>
                                    </p:animScale>
                                    <p:animScale>
                                      <p:cBhvr>
                                        <p:cTn id="34" dur="332" decel="50000">
                                          <p:stCondLst>
                                            <p:cond delay="2676"/>
                                          </p:stCondLst>
                                        </p:cTn>
                                        <p:tgtEl>
                                          <p:spTgt spid="1028"/>
                                        </p:tgtEl>
                                      </p:cBhvr>
                                      <p:to x="100000" y="100000"/>
                                    </p:animScale>
                                    <p:animScale>
                                      <p:cBhvr>
                                        <p:cTn id="35" dur="52">
                                          <p:stCondLst>
                                            <p:cond delay="3284"/>
                                          </p:stCondLst>
                                        </p:cTn>
                                        <p:tgtEl>
                                          <p:spTgt spid="1028"/>
                                        </p:tgtEl>
                                      </p:cBhvr>
                                      <p:to x="100000" y="90000"/>
                                    </p:animScale>
                                    <p:animScale>
                                      <p:cBhvr>
                                        <p:cTn id="36" dur="332" decel="50000">
                                          <p:stCondLst>
                                            <p:cond delay="3336"/>
                                          </p:stCondLst>
                                        </p:cTn>
                                        <p:tgtEl>
                                          <p:spTgt spid="1028"/>
                                        </p:tgtEl>
                                      </p:cBhvr>
                                      <p:to x="100000" y="100000"/>
                                    </p:animScale>
                                    <p:animScale>
                                      <p:cBhvr>
                                        <p:cTn id="37" dur="52">
                                          <p:stCondLst>
                                            <p:cond delay="3616"/>
                                          </p:stCondLst>
                                        </p:cTn>
                                        <p:tgtEl>
                                          <p:spTgt spid="1028"/>
                                        </p:tgtEl>
                                      </p:cBhvr>
                                      <p:to x="100000" y="95000"/>
                                    </p:animScale>
                                    <p:animScale>
                                      <p:cBhvr>
                                        <p:cTn id="38" dur="332" decel="50000">
                                          <p:stCondLst>
                                            <p:cond delay="3668"/>
                                          </p:stCondLst>
                                        </p:cTn>
                                        <p:tgtEl>
                                          <p:spTgt spid="1028"/>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1000" fill="hold"/>
                                        <p:tgtEl>
                                          <p:spTgt spid="13"/>
                                        </p:tgtEl>
                                        <p:attrNameLst>
                                          <p:attrName>ppt_w</p:attrName>
                                        </p:attrNameLst>
                                      </p:cBhvr>
                                      <p:tavLst>
                                        <p:tav tm="0">
                                          <p:val>
                                            <p:fltVal val="0"/>
                                          </p:val>
                                        </p:tav>
                                        <p:tav tm="100000">
                                          <p:val>
                                            <p:strVal val="#ppt_w"/>
                                          </p:val>
                                        </p:tav>
                                      </p:tavLst>
                                    </p:anim>
                                    <p:anim calcmode="lin" valueType="num">
                                      <p:cBhvr>
                                        <p:cTn id="44" dur="1000" fill="hold"/>
                                        <p:tgtEl>
                                          <p:spTgt spid="13"/>
                                        </p:tgtEl>
                                        <p:attrNameLst>
                                          <p:attrName>ppt_h</p:attrName>
                                        </p:attrNameLst>
                                      </p:cBhvr>
                                      <p:tavLst>
                                        <p:tav tm="0">
                                          <p:val>
                                            <p:fltVal val="0"/>
                                          </p:val>
                                        </p:tav>
                                        <p:tav tm="100000">
                                          <p:val>
                                            <p:strVal val="#ppt_h"/>
                                          </p:val>
                                        </p:tav>
                                      </p:tavLst>
                                    </p:anim>
                                    <p:anim calcmode="lin" valueType="num">
                                      <p:cBhvr>
                                        <p:cTn id="45" dur="1000" fill="hold"/>
                                        <p:tgtEl>
                                          <p:spTgt spid="13"/>
                                        </p:tgtEl>
                                        <p:attrNameLst>
                                          <p:attrName>style.rotation</p:attrName>
                                        </p:attrNameLst>
                                      </p:cBhvr>
                                      <p:tavLst>
                                        <p:tav tm="0">
                                          <p:val>
                                            <p:fltVal val="90"/>
                                          </p:val>
                                        </p:tav>
                                        <p:tav tm="100000">
                                          <p:val>
                                            <p:fltVal val="0"/>
                                          </p:val>
                                        </p:tav>
                                      </p:tavLst>
                                    </p:anim>
                                    <p:animEffect transition="in" filter="fade">
                                      <p:cBhvr>
                                        <p:cTn id="4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10" grpId="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307975" y="127170"/>
            <a:ext cx="7302502" cy="52322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fontAlgn="base"/>
            <a:r>
              <a:rPr lang="en-US" sz="2800" b="1" dirty="0">
                <a:solidFill>
                  <a:schemeClr val="accent2"/>
                </a:solidFill>
                <a:latin typeface="Times New Roman" panose="02020603050405020304" pitchFamily="18" charset="0"/>
                <a:cs typeface="Times New Roman" panose="02020603050405020304" pitchFamily="18" charset="0"/>
              </a:rPr>
              <a:t>Setting up a development environment Gradio</a:t>
            </a:r>
          </a:p>
        </p:txBody>
      </p:sp>
      <p:sp>
        <p:nvSpPr>
          <p:cNvPr id="12" name="Rectangle 11"/>
          <p:cNvSpPr/>
          <p:nvPr/>
        </p:nvSpPr>
        <p:spPr>
          <a:xfrm>
            <a:off x="854357" y="2775941"/>
            <a:ext cx="8521307" cy="1477328"/>
          </a:xfrm>
          <a:prstGeom prst="rect">
            <a:avLst/>
          </a:prstGeom>
          <a:ln/>
        </p:spPr>
        <p:style>
          <a:lnRef idx="1">
            <a:schemeClr val="accent4"/>
          </a:lnRef>
          <a:fillRef idx="2">
            <a:schemeClr val="accent4"/>
          </a:fillRef>
          <a:effectRef idx="1">
            <a:schemeClr val="accent4"/>
          </a:effectRef>
          <a:fontRef idx="minor">
            <a:schemeClr val="dk1"/>
          </a:fontRef>
        </p:style>
        <p:txBody>
          <a:bodyPr wrap="none">
            <a:spAutoFit/>
          </a:bodyPr>
          <a:lstStyle/>
          <a:p>
            <a:pPr fontAlgn="base"/>
            <a:r>
              <a:rPr lang="en-US" dirty="0">
                <a:solidFill>
                  <a:srgbClr val="00B050"/>
                </a:solidFill>
                <a:latin typeface="Times New Roman" panose="02020603050405020304" pitchFamily="18" charset="0"/>
                <a:cs typeface="Times New Roman" panose="02020603050405020304" pitchFamily="18" charset="0"/>
              </a:rPr>
              <a:t>#</a:t>
            </a:r>
            <a:r>
              <a:rPr lang="en-US" dirty="0">
                <a:solidFill>
                  <a:schemeClr val="accent2">
                    <a:lumMod val="50000"/>
                  </a:schemeClr>
                </a:solidFill>
                <a:latin typeface="Times New Roman" panose="02020603050405020304" pitchFamily="18" charset="0"/>
                <a:cs typeface="Times New Roman" panose="02020603050405020304" pitchFamily="18" charset="0"/>
              </a:rPr>
              <a:t>1-Create a new virtual environment (recommended):</a:t>
            </a:r>
          </a:p>
          <a:p>
            <a:pPr fontAlgn="base"/>
            <a:endParaRPr lang="en-US" dirty="0"/>
          </a:p>
          <a:p>
            <a:pPr fontAlgn="base"/>
            <a:r>
              <a:rPr lang="en-US" b="1" i="1" dirty="0">
                <a:latin typeface="Times New Roman" panose="02020603050405020304" pitchFamily="18" charset="0"/>
                <a:cs typeface="Times New Roman" panose="02020603050405020304" pitchFamily="18" charset="0"/>
              </a:rPr>
              <a:t>python -m </a:t>
            </a:r>
            <a:r>
              <a:rPr lang="en-US" b="1" i="1" dirty="0" err="1">
                <a:latin typeface="Times New Roman" panose="02020603050405020304" pitchFamily="18" charset="0"/>
                <a:cs typeface="Times New Roman" panose="02020603050405020304" pitchFamily="18" charset="0"/>
              </a:rPr>
              <a:t>venv</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gradio-env</a:t>
            </a:r>
            <a:endParaRPr lang="en-US" b="1" i="1" dirty="0">
              <a:latin typeface="Times New Roman" panose="02020603050405020304" pitchFamily="18" charset="0"/>
              <a:cs typeface="Times New Roman" panose="02020603050405020304" pitchFamily="18" charset="0"/>
            </a:endParaRPr>
          </a:p>
          <a:p>
            <a:pPr fontAlgn="base"/>
            <a:endParaRPr lang="en-US" dirty="0">
              <a:solidFill>
                <a:srgbClr val="00B050"/>
              </a:solidFill>
              <a:latin typeface="Times New Roman" panose="02020603050405020304" pitchFamily="18" charset="0"/>
              <a:cs typeface="Times New Roman" panose="02020603050405020304" pitchFamily="18" charset="0"/>
            </a:endParaRPr>
          </a:p>
          <a:p>
            <a:pPr fontAlgn="base"/>
            <a:r>
              <a:rPr lang="en-US" dirty="0">
                <a:solidFill>
                  <a:srgbClr val="00B050"/>
                </a:solidFill>
              </a:rPr>
              <a:t>#</a:t>
            </a:r>
            <a:r>
              <a:rPr lang="en-US" dirty="0">
                <a:solidFill>
                  <a:schemeClr val="accent2">
                    <a:lumMod val="50000"/>
                  </a:schemeClr>
                </a:solidFill>
                <a:latin typeface="Times New Roman" panose="02020603050405020304" pitchFamily="18" charset="0"/>
                <a:cs typeface="Times New Roman" panose="02020603050405020304" pitchFamily="18" charset="0"/>
              </a:rPr>
              <a:t>This will create a new virtual environment named "</a:t>
            </a:r>
            <a:r>
              <a:rPr lang="en-US" dirty="0" err="1">
                <a:solidFill>
                  <a:schemeClr val="accent2">
                    <a:lumMod val="50000"/>
                  </a:schemeClr>
                </a:solidFill>
                <a:latin typeface="Times New Roman" panose="02020603050405020304" pitchFamily="18" charset="0"/>
                <a:cs typeface="Times New Roman" panose="02020603050405020304" pitchFamily="18" charset="0"/>
              </a:rPr>
              <a:t>gradio-env</a:t>
            </a:r>
            <a:r>
              <a:rPr lang="en-US" dirty="0">
                <a:solidFill>
                  <a:schemeClr val="accent2">
                    <a:lumMod val="50000"/>
                  </a:schemeClr>
                </a:solidFill>
                <a:latin typeface="Times New Roman" panose="02020603050405020304" pitchFamily="18" charset="0"/>
                <a:cs typeface="Times New Roman" panose="02020603050405020304" pitchFamily="18" charset="0"/>
              </a:rPr>
              <a:t>" in your current directory.</a:t>
            </a:r>
          </a:p>
        </p:txBody>
      </p:sp>
      <p:sp>
        <p:nvSpPr>
          <p:cNvPr id="14" name="AutoShape 2" descr="PyQ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5">
            <a:extLst>
              <a:ext uri="{FF2B5EF4-FFF2-40B4-BE49-F238E27FC236}">
                <a16:creationId xmlns:a16="http://schemas.microsoft.com/office/drawing/2014/main" id="{E1FDC9E3-ED9E-46D0-B897-B98E7B917AFD}"/>
              </a:ext>
            </a:extLst>
          </p:cNvPr>
          <p:cNvSpPr/>
          <p:nvPr/>
        </p:nvSpPr>
        <p:spPr>
          <a:xfrm>
            <a:off x="895921" y="929846"/>
            <a:ext cx="8521307" cy="1262418"/>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noFill/>
            <a:prstDash val="solid"/>
            <a:miter/>
          </a:ln>
          <a:effectLst/>
          <a:scene3d>
            <a:camera prst="orthographicFront">
              <a:rot lat="0" lon="0" rev="0"/>
            </a:camera>
            <a:lightRig rig="chilly" dir="t">
              <a:rot lat="0" lon="0" rev="18480000"/>
            </a:lightRig>
          </a:scene3d>
          <a:sp3d prstMaterial="clear">
            <a:bevelT h="63500"/>
          </a:sp3d>
        </p:spPr>
        <p:txBody>
          <a:bodyPr rtlCol="0" anchor="ctr"/>
          <a:lstStyle/>
          <a:p>
            <a:endParaRPr lang="en-US"/>
          </a:p>
        </p:txBody>
      </p:sp>
      <p:sp>
        <p:nvSpPr>
          <p:cNvPr id="2" name="Rectangle 1"/>
          <p:cNvSpPr/>
          <p:nvPr/>
        </p:nvSpPr>
        <p:spPr>
          <a:xfrm>
            <a:off x="910410" y="965538"/>
            <a:ext cx="8358281" cy="1015663"/>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To set up a development environment for Gradio, you will need to have Python 3.8 or later installed on your computer. Here are the steps to set up a development environment for Gradio:</a:t>
            </a:r>
          </a:p>
        </p:txBody>
      </p:sp>
      <p:sp>
        <p:nvSpPr>
          <p:cNvPr id="15" name="Rectangle 14"/>
          <p:cNvSpPr/>
          <p:nvPr/>
        </p:nvSpPr>
        <p:spPr>
          <a:xfrm>
            <a:off x="910410" y="4464332"/>
            <a:ext cx="8521307" cy="1477328"/>
          </a:xfrm>
          <a:prstGeom prst="rect">
            <a:avLst/>
          </a:prstGeom>
          <a:ln/>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solidFill>
                  <a:schemeClr val="accent2">
                    <a:lumMod val="50000"/>
                  </a:schemeClr>
                </a:solidFill>
                <a:latin typeface="Times New Roman" panose="02020603050405020304" pitchFamily="18" charset="0"/>
                <a:cs typeface="Times New Roman" panose="02020603050405020304" pitchFamily="18" charset="0"/>
              </a:rPr>
              <a:t>Activate the virtual environment:</a:t>
            </a:r>
          </a:p>
          <a:p>
            <a:r>
              <a:rPr lang="en-US" dirty="0">
                <a:solidFill>
                  <a:schemeClr val="accent2">
                    <a:lumMod val="50000"/>
                  </a:schemeClr>
                </a:solidFill>
                <a:latin typeface="Times New Roman" panose="02020603050405020304" pitchFamily="18" charset="0"/>
                <a:cs typeface="Times New Roman" panose="02020603050405020304" pitchFamily="18" charset="0"/>
              </a:rPr>
              <a:t>Once the virtual environment is created, you can activate it using the following command:</a:t>
            </a:r>
          </a:p>
          <a:p>
            <a:pPr>
              <a:buFont typeface="Arial" panose="020B0604020202020204" pitchFamily="34" charset="0"/>
              <a:buChar char="•"/>
            </a:pPr>
            <a:r>
              <a:rPr lang="en-US" b="1" dirty="0">
                <a:solidFill>
                  <a:srgbClr val="050E17"/>
                </a:solidFill>
                <a:highlight>
                  <a:srgbClr val="FFFF00"/>
                </a:highlight>
                <a:latin typeface="Times New Roman" panose="02020603050405020304" pitchFamily="18" charset="0"/>
                <a:cs typeface="Times New Roman" panose="02020603050405020304" pitchFamily="18" charset="0"/>
              </a:rPr>
              <a:t>On Windows:</a:t>
            </a:r>
          </a:p>
          <a:p>
            <a:pPr>
              <a:buFont typeface="Arial" panose="020B0604020202020204" pitchFamily="34" charset="0"/>
              <a:buChar char="•"/>
            </a:pPr>
            <a:endParaRPr lang="en-US" dirty="0">
              <a:solidFill>
                <a:srgbClr val="050E17"/>
              </a:solidFill>
              <a:latin typeface="-apple-system"/>
            </a:endParaRPr>
          </a:p>
          <a:p>
            <a:r>
              <a:rPr lang="en-US" b="1" i="1" dirty="0" err="1">
                <a:latin typeface="-apple-system"/>
              </a:rPr>
              <a:t>gradio-env</a:t>
            </a:r>
            <a:r>
              <a:rPr lang="en-US" b="1" i="1" dirty="0">
                <a:latin typeface="-apple-system"/>
              </a:rPr>
              <a:t>\Scripts\activate.bat</a:t>
            </a:r>
          </a:p>
        </p:txBody>
      </p:sp>
    </p:spTree>
    <p:extLst>
      <p:ext uri="{BB962C8B-B14F-4D97-AF65-F5344CB8AC3E}">
        <p14:creationId xmlns:p14="http://schemas.microsoft.com/office/powerpoint/2010/main" val="44630092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1000" fill="hold"/>
                                        <p:tgtEl>
                                          <p:spTgt spid="12"/>
                                        </p:tgtEl>
                                        <p:attrNameLst>
                                          <p:attrName>ppt_w</p:attrName>
                                        </p:attrNameLst>
                                      </p:cBhvr>
                                      <p:tavLst>
                                        <p:tav tm="0">
                                          <p:val>
                                            <p:fltVal val="0"/>
                                          </p:val>
                                        </p:tav>
                                        <p:tav tm="100000">
                                          <p:val>
                                            <p:strVal val="#ppt_w"/>
                                          </p:val>
                                        </p:tav>
                                      </p:tavLst>
                                    </p:anim>
                                    <p:anim calcmode="lin" valueType="num">
                                      <p:cBhvr>
                                        <p:cTn id="26" dur="1000" fill="hold"/>
                                        <p:tgtEl>
                                          <p:spTgt spid="12"/>
                                        </p:tgtEl>
                                        <p:attrNameLst>
                                          <p:attrName>ppt_h</p:attrName>
                                        </p:attrNameLst>
                                      </p:cBhvr>
                                      <p:tavLst>
                                        <p:tav tm="0">
                                          <p:val>
                                            <p:fltVal val="0"/>
                                          </p:val>
                                        </p:tav>
                                        <p:tav tm="100000">
                                          <p:val>
                                            <p:strVal val="#ppt_h"/>
                                          </p:val>
                                        </p:tav>
                                      </p:tavLst>
                                    </p:anim>
                                    <p:anim calcmode="lin" valueType="num">
                                      <p:cBhvr>
                                        <p:cTn id="27" dur="1000" fill="hold"/>
                                        <p:tgtEl>
                                          <p:spTgt spid="12"/>
                                        </p:tgtEl>
                                        <p:attrNameLst>
                                          <p:attrName>style.rotation</p:attrName>
                                        </p:attrNameLst>
                                      </p:cBhvr>
                                      <p:tavLst>
                                        <p:tav tm="0">
                                          <p:val>
                                            <p:fltVal val="90"/>
                                          </p:val>
                                        </p:tav>
                                        <p:tav tm="100000">
                                          <p:val>
                                            <p:fltVal val="0"/>
                                          </p:val>
                                        </p:tav>
                                      </p:tavLst>
                                    </p:anim>
                                    <p:animEffect transition="in" filter="fade">
                                      <p:cBhvr>
                                        <p:cTn id="28" dur="10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45" presetClass="entr" presetSubtype="0" fill="hold" grpId="0" nodeType="clickEffect" nodePh="1">
                                  <p:stCondLst>
                                    <p:cond delay="0"/>
                                  </p:stCondLst>
                                  <p:endCondLst>
                                    <p:cond evt="begin" delay="0">
                                      <p:tn val="31"/>
                                    </p:cond>
                                  </p:endCondLst>
                                  <p:childTnLst>
                                    <p:set>
                                      <p:cBhvr>
                                        <p:cTn id="32" dur="1" fill="hold">
                                          <p:stCondLst>
                                            <p:cond delay="0"/>
                                          </p:stCondLst>
                                        </p:cTn>
                                        <p:tgtEl>
                                          <p:spTgt spid="13"/>
                                        </p:tgtEl>
                                        <p:attrNameLst>
                                          <p:attrName>style.visibility</p:attrName>
                                        </p:attrNameLst>
                                      </p:cBhvr>
                                      <p:to>
                                        <p:strVal val="visible"/>
                                      </p:to>
                                    </p:set>
                                    <p:animEffect transition="in" filter="fade">
                                      <p:cBhvr>
                                        <p:cTn id="33" dur="2000"/>
                                        <p:tgtEl>
                                          <p:spTgt spid="13"/>
                                        </p:tgtEl>
                                      </p:cBhvr>
                                    </p:animEffect>
                                    <p:anim calcmode="lin" valueType="num">
                                      <p:cBhvr>
                                        <p:cTn id="34" dur="2000" fill="hold"/>
                                        <p:tgtEl>
                                          <p:spTgt spid="13"/>
                                        </p:tgtEl>
                                        <p:attrNameLst>
                                          <p:attrName>ppt_w</p:attrName>
                                        </p:attrNameLst>
                                      </p:cBhvr>
                                      <p:tavLst>
                                        <p:tav tm="0" fmla="#ppt_w*sin(2.5*pi*$)">
                                          <p:val>
                                            <p:fltVal val="0"/>
                                          </p:val>
                                        </p:tav>
                                        <p:tav tm="100000">
                                          <p:val>
                                            <p:fltVal val="1"/>
                                          </p:val>
                                        </p:tav>
                                      </p:tavLst>
                                    </p:anim>
                                    <p:anim calcmode="lin" valueType="num">
                                      <p:cBhvr>
                                        <p:cTn id="35" dur="20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31"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p:cTn id="40" dur="1000" fill="hold"/>
                                        <p:tgtEl>
                                          <p:spTgt spid="15"/>
                                        </p:tgtEl>
                                        <p:attrNameLst>
                                          <p:attrName>ppt_w</p:attrName>
                                        </p:attrNameLst>
                                      </p:cBhvr>
                                      <p:tavLst>
                                        <p:tav tm="0">
                                          <p:val>
                                            <p:fltVal val="0"/>
                                          </p:val>
                                        </p:tav>
                                        <p:tav tm="100000">
                                          <p:val>
                                            <p:strVal val="#ppt_w"/>
                                          </p:val>
                                        </p:tav>
                                      </p:tavLst>
                                    </p:anim>
                                    <p:anim calcmode="lin" valueType="num">
                                      <p:cBhvr>
                                        <p:cTn id="41" dur="1000" fill="hold"/>
                                        <p:tgtEl>
                                          <p:spTgt spid="15"/>
                                        </p:tgtEl>
                                        <p:attrNameLst>
                                          <p:attrName>ppt_h</p:attrName>
                                        </p:attrNameLst>
                                      </p:cBhvr>
                                      <p:tavLst>
                                        <p:tav tm="0">
                                          <p:val>
                                            <p:fltVal val="0"/>
                                          </p:val>
                                        </p:tav>
                                        <p:tav tm="100000">
                                          <p:val>
                                            <p:strVal val="#ppt_h"/>
                                          </p:val>
                                        </p:tav>
                                      </p:tavLst>
                                    </p:anim>
                                    <p:anim calcmode="lin" valueType="num">
                                      <p:cBhvr>
                                        <p:cTn id="42" dur="1000" fill="hold"/>
                                        <p:tgtEl>
                                          <p:spTgt spid="15"/>
                                        </p:tgtEl>
                                        <p:attrNameLst>
                                          <p:attrName>style.rotation</p:attrName>
                                        </p:attrNameLst>
                                      </p:cBhvr>
                                      <p:tavLst>
                                        <p:tav tm="0">
                                          <p:val>
                                            <p:fltVal val="90"/>
                                          </p:val>
                                        </p:tav>
                                        <p:tav tm="100000">
                                          <p:val>
                                            <p:fltVal val="0"/>
                                          </p:val>
                                        </p:tav>
                                      </p:tavLst>
                                    </p:anim>
                                    <p:animEffect transition="in" filter="fade">
                                      <p:cBhvr>
                                        <p:cTn id="43"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animBg="1"/>
      <p:bldP spid="13" grpId="0"/>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368585" y="148649"/>
            <a:ext cx="7302502" cy="52322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Recap of Gradio features and benefits</a:t>
            </a:r>
          </a:p>
        </p:txBody>
      </p:sp>
      <p:sp>
        <p:nvSpPr>
          <p:cNvPr id="14" name="AutoShape 2" descr="PyQ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5">
            <a:extLst>
              <a:ext uri="{FF2B5EF4-FFF2-40B4-BE49-F238E27FC236}">
                <a16:creationId xmlns:a16="http://schemas.microsoft.com/office/drawing/2014/main" id="{E1FDC9E3-ED9E-46D0-B897-B98E7B917AFD}"/>
              </a:ext>
            </a:extLst>
          </p:cNvPr>
          <p:cNvSpPr/>
          <p:nvPr/>
        </p:nvSpPr>
        <p:spPr>
          <a:xfrm>
            <a:off x="1149927" y="972743"/>
            <a:ext cx="10252364" cy="5736608"/>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noFill/>
            <a:prstDash val="solid"/>
            <a:miter/>
          </a:ln>
          <a:effectLst/>
          <a:scene3d>
            <a:camera prst="orthographicFront">
              <a:rot lat="0" lon="0" rev="0"/>
            </a:camera>
            <a:lightRig rig="chilly" dir="t">
              <a:rot lat="0" lon="0" rev="18480000"/>
            </a:lightRig>
          </a:scene3d>
          <a:sp3d prstMaterial="clear">
            <a:bevelT h="63500"/>
          </a:sp3d>
        </p:spPr>
        <p:txBody>
          <a:bodyPr rtlCol="0" anchor="ctr"/>
          <a:lstStyle/>
          <a:p>
            <a:endParaRPr lang="en-US"/>
          </a:p>
        </p:txBody>
      </p:sp>
      <p:sp>
        <p:nvSpPr>
          <p:cNvPr id="2" name="Rectangle 1"/>
          <p:cNvSpPr/>
          <p:nvPr/>
        </p:nvSpPr>
        <p:spPr>
          <a:xfrm>
            <a:off x="1702810" y="1130110"/>
            <a:ext cx="9146598" cy="5324535"/>
          </a:xfrm>
          <a:prstGeom prst="rect">
            <a:avLst/>
          </a:prstGeom>
        </p:spPr>
        <p:txBody>
          <a:bodyPr wrap="square">
            <a:spAutoFit/>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Features:</a:t>
            </a:r>
          </a:p>
          <a:p>
            <a:endParaRPr lang="en-US" b="1" dirty="0">
              <a:solidFill>
                <a:schemeClr val="accent2">
                  <a:lumMod val="75000"/>
                </a:schemeClr>
              </a:solidFill>
              <a:latin typeface="Times New Roman" panose="02020603050405020304" pitchFamily="18" charset="0"/>
              <a:cs typeface="Times New Roman" panose="02020603050405020304" pitchFamily="18" charset="0"/>
            </a:endParaRPr>
          </a:p>
          <a:p>
            <a:r>
              <a:rPr lang="en-US" sz="1600" dirty="0">
                <a:solidFill>
                  <a:srgbClr val="00B050"/>
                </a:solidFill>
                <a:latin typeface="Times New Roman" panose="02020603050405020304" pitchFamily="18" charset="0"/>
                <a:cs typeface="Times New Roman" panose="02020603050405020304" pitchFamily="18" charset="0"/>
              </a:rPr>
              <a:t>Customizable input and output forms: </a:t>
            </a:r>
          </a:p>
          <a:p>
            <a:r>
              <a:rPr lang="en-US" sz="1600" dirty="0">
                <a:latin typeface="Times New Roman" panose="02020603050405020304" pitchFamily="18" charset="0"/>
                <a:cs typeface="Times New Roman" panose="02020603050405020304" pitchFamily="18" charset="0"/>
              </a:rPr>
              <a:t>Users can create custom forms for their models, allowing them to accept a wide range of inputs, including images, text, and other data types.</a:t>
            </a:r>
          </a:p>
          <a:p>
            <a:r>
              <a:rPr lang="en-US" sz="1600" dirty="0">
                <a:solidFill>
                  <a:srgbClr val="00B050"/>
                </a:solidFill>
                <a:latin typeface="Times New Roman" panose="02020603050405020304" pitchFamily="18" charset="0"/>
                <a:cs typeface="Times New Roman" panose="02020603050405020304" pitchFamily="18" charset="0"/>
              </a:rPr>
              <a:t>Real-time feedback: </a:t>
            </a:r>
          </a:p>
          <a:p>
            <a:r>
              <a:rPr lang="en-US" sz="1600" dirty="0">
                <a:latin typeface="Times New Roman" panose="02020603050405020304" pitchFamily="18" charset="0"/>
                <a:cs typeface="Times New Roman" panose="02020603050405020304" pitchFamily="18" charset="0"/>
              </a:rPr>
              <a:t>Gradio provides real-time feedback on the output of the model, allowing users to see the results of their input immediately.</a:t>
            </a:r>
          </a:p>
          <a:p>
            <a:r>
              <a:rPr lang="en-US" sz="1600" dirty="0">
                <a:solidFill>
                  <a:srgbClr val="00B050"/>
                </a:solidFill>
                <a:latin typeface="Times New Roman" panose="02020603050405020304" pitchFamily="18" charset="0"/>
                <a:cs typeface="Times New Roman" panose="02020603050405020304" pitchFamily="18" charset="0"/>
              </a:rPr>
              <a:t>Customizable UI: </a:t>
            </a:r>
          </a:p>
          <a:p>
            <a:r>
              <a:rPr lang="en-US" sz="1600" dirty="0">
                <a:latin typeface="Times New Roman" panose="02020603050405020304" pitchFamily="18" charset="0"/>
                <a:cs typeface="Times New Roman" panose="02020603050405020304" pitchFamily="18" charset="0"/>
              </a:rPr>
              <a:t>The Gradio interface can be customized to match the style and branding of the user's application or website.</a:t>
            </a:r>
          </a:p>
          <a:p>
            <a:r>
              <a:rPr lang="en-US" sz="1600" dirty="0">
                <a:solidFill>
                  <a:srgbClr val="00B050"/>
                </a:solidFill>
                <a:latin typeface="Times New Roman" panose="02020603050405020304" pitchFamily="18" charset="0"/>
                <a:cs typeface="Times New Roman" panose="02020603050405020304" pitchFamily="18" charset="0"/>
              </a:rPr>
              <a:t>Shareable: </a:t>
            </a:r>
          </a:p>
          <a:p>
            <a:r>
              <a:rPr lang="en-US" sz="1600" dirty="0">
                <a:latin typeface="Times New Roman" panose="02020603050405020304" pitchFamily="18" charset="0"/>
                <a:cs typeface="Times New Roman" panose="02020603050405020304" pitchFamily="18" charset="0"/>
              </a:rPr>
              <a:t>Gradio provides a simple way to share models with others, without requiring any additional software or dependencies.</a:t>
            </a:r>
          </a:p>
          <a:p>
            <a:r>
              <a:rPr lang="en-US" sz="1600" dirty="0">
                <a:solidFill>
                  <a:srgbClr val="00B050"/>
                </a:solidFill>
                <a:latin typeface="Times New Roman" panose="02020603050405020304" pitchFamily="18" charset="0"/>
                <a:cs typeface="Times New Roman" panose="02020603050405020304" pitchFamily="18" charset="0"/>
              </a:rPr>
              <a:t>Multi-Framework Support: </a:t>
            </a:r>
          </a:p>
          <a:p>
            <a:r>
              <a:rPr lang="en-US" sz="1600" dirty="0">
                <a:latin typeface="Times New Roman" panose="02020603050405020304" pitchFamily="18" charset="0"/>
                <a:cs typeface="Times New Roman" panose="02020603050405020304" pitchFamily="18" charset="0"/>
              </a:rPr>
              <a:t>Gradio supports a wide range of popular machine learning frameworks, including TensorFlow, </a:t>
            </a:r>
            <a:r>
              <a:rPr lang="en-US" sz="1600" dirty="0" err="1">
                <a:latin typeface="Times New Roman" panose="02020603050405020304" pitchFamily="18" charset="0"/>
                <a:cs typeface="Times New Roman" panose="02020603050405020304" pitchFamily="18" charset="0"/>
              </a:rPr>
              <a:t>PyTorch</a:t>
            </a:r>
            <a:r>
              <a:rPr lang="en-US" sz="1600" dirty="0">
                <a:latin typeface="Times New Roman" panose="02020603050405020304" pitchFamily="18" charset="0"/>
                <a:cs typeface="Times New Roman" panose="02020603050405020304" pitchFamily="18" charset="0"/>
              </a:rPr>
              <a:t>, and scikit-learn.</a:t>
            </a:r>
          </a:p>
          <a:p>
            <a:r>
              <a:rPr lang="en-US" sz="1600" dirty="0">
                <a:solidFill>
                  <a:srgbClr val="00B050"/>
                </a:solidFill>
                <a:latin typeface="Times New Roman" panose="02020603050405020304" pitchFamily="18" charset="0"/>
                <a:cs typeface="Times New Roman" panose="02020603050405020304" pitchFamily="18" charset="0"/>
              </a:rPr>
              <a:t>Multi-Language Support: </a:t>
            </a:r>
          </a:p>
          <a:p>
            <a:r>
              <a:rPr lang="en-US" sz="1600" dirty="0">
                <a:latin typeface="Times New Roman" panose="02020603050405020304" pitchFamily="18" charset="0"/>
                <a:cs typeface="Times New Roman" panose="02020603050405020304" pitchFamily="18" charset="0"/>
              </a:rPr>
              <a:t>Gradio supports multiple programming languages, including Python, R, and Julia.</a:t>
            </a:r>
          </a:p>
          <a:p>
            <a:r>
              <a:rPr lang="en-US" sz="1600" dirty="0">
                <a:solidFill>
                  <a:srgbClr val="00B050"/>
                </a:solidFill>
                <a:latin typeface="Times New Roman" panose="02020603050405020304" pitchFamily="18" charset="0"/>
                <a:cs typeface="Times New Roman" panose="02020603050405020304" pitchFamily="18" charset="0"/>
              </a:rPr>
              <a:t>Collaboration: </a:t>
            </a:r>
          </a:p>
          <a:p>
            <a:r>
              <a:rPr lang="en-US" sz="1600" dirty="0">
                <a:latin typeface="Times New Roman" panose="02020603050405020304" pitchFamily="18" charset="0"/>
                <a:cs typeface="Times New Roman" panose="02020603050405020304" pitchFamily="18" charset="0"/>
              </a:rPr>
              <a:t>Gradio allows multiple users to collaborate on a shared model, allowing them to work together to improve the model's performance or create new models from scratch.</a:t>
            </a:r>
          </a:p>
        </p:txBody>
      </p:sp>
    </p:spTree>
    <p:extLst>
      <p:ext uri="{BB962C8B-B14F-4D97-AF65-F5344CB8AC3E}">
        <p14:creationId xmlns:p14="http://schemas.microsoft.com/office/powerpoint/2010/main" val="154303018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nodePh="1">
                                  <p:stCondLst>
                                    <p:cond delay="0"/>
                                  </p:stCondLst>
                                  <p:endCondLst>
                                    <p:cond evt="begin" delay="0">
                                      <p:tn val="23"/>
                                    </p:cond>
                                  </p:endCondLst>
                                  <p:childTnLst>
                                    <p:set>
                                      <p:cBhvr>
                                        <p:cTn id="24" dur="1" fill="hold">
                                          <p:stCondLst>
                                            <p:cond delay="0"/>
                                          </p:stCondLst>
                                        </p:cTn>
                                        <p:tgtEl>
                                          <p:spTgt spid="13"/>
                                        </p:tgtEl>
                                        <p:attrNameLst>
                                          <p:attrName>style.visibility</p:attrName>
                                        </p:attrNameLst>
                                      </p:cBhvr>
                                      <p:to>
                                        <p:strVal val="visible"/>
                                      </p:to>
                                    </p:set>
                                    <p:animEffect transition="in" filter="fade">
                                      <p:cBhvr>
                                        <p:cTn id="25" dur="2000"/>
                                        <p:tgtEl>
                                          <p:spTgt spid="13"/>
                                        </p:tgtEl>
                                      </p:cBhvr>
                                    </p:animEffect>
                                    <p:anim calcmode="lin" valueType="num">
                                      <p:cBhvr>
                                        <p:cTn id="26" dur="2000" fill="hold"/>
                                        <p:tgtEl>
                                          <p:spTgt spid="13"/>
                                        </p:tgtEl>
                                        <p:attrNameLst>
                                          <p:attrName>ppt_w</p:attrName>
                                        </p:attrNameLst>
                                      </p:cBhvr>
                                      <p:tavLst>
                                        <p:tav tm="0" fmla="#ppt_w*sin(2.5*pi*$)">
                                          <p:val>
                                            <p:fltVal val="0"/>
                                          </p:val>
                                        </p:tav>
                                        <p:tav tm="100000">
                                          <p:val>
                                            <p:fltVal val="1"/>
                                          </p:val>
                                        </p:tav>
                                      </p:tavLst>
                                    </p:anim>
                                    <p:anim calcmode="lin" valueType="num">
                                      <p:cBhvr>
                                        <p:cTn id="27"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688972" y="71438"/>
            <a:ext cx="7302502" cy="52322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Recap of Gradio features and benefits</a:t>
            </a:r>
          </a:p>
        </p:txBody>
      </p:sp>
      <p:sp>
        <p:nvSpPr>
          <p:cNvPr id="14" name="AutoShape 2" descr="PyQ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5">
            <a:extLst>
              <a:ext uri="{FF2B5EF4-FFF2-40B4-BE49-F238E27FC236}">
                <a16:creationId xmlns:a16="http://schemas.microsoft.com/office/drawing/2014/main" id="{E1FDC9E3-ED9E-46D0-B897-B98E7B917AFD}"/>
              </a:ext>
            </a:extLst>
          </p:cNvPr>
          <p:cNvSpPr/>
          <p:nvPr/>
        </p:nvSpPr>
        <p:spPr>
          <a:xfrm>
            <a:off x="460375" y="945616"/>
            <a:ext cx="10569574" cy="5805841"/>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noFill/>
            <a:prstDash val="solid"/>
            <a:miter/>
          </a:ln>
          <a:effectLst/>
          <a:scene3d>
            <a:camera prst="orthographicFront">
              <a:rot lat="0" lon="0" rev="0"/>
            </a:camera>
            <a:lightRig rig="chilly" dir="t">
              <a:rot lat="0" lon="0" rev="18480000"/>
            </a:lightRig>
          </a:scene3d>
          <a:sp3d prstMaterial="clear">
            <a:bevelT h="63500"/>
          </a:sp3d>
        </p:spPr>
        <p:txBody>
          <a:bodyPr rtlCol="0" anchor="ctr"/>
          <a:lstStyle/>
          <a:p>
            <a:endParaRPr lang="en-US"/>
          </a:p>
        </p:txBody>
      </p:sp>
      <p:sp>
        <p:nvSpPr>
          <p:cNvPr id="2" name="Rectangle 1"/>
          <p:cNvSpPr/>
          <p:nvPr/>
        </p:nvSpPr>
        <p:spPr>
          <a:xfrm>
            <a:off x="858692" y="975766"/>
            <a:ext cx="7693025" cy="5775691"/>
          </a:xfrm>
          <a:prstGeom prst="rect">
            <a:avLst/>
          </a:prstGeom>
        </p:spPr>
        <p:txBody>
          <a:bodyPr wrap="square">
            <a:spAutoFit/>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Benefits</a:t>
            </a:r>
            <a:r>
              <a:rPr lang="en-US" sz="1600" dirty="0">
                <a:latin typeface="Times New Roman" panose="02020603050405020304" pitchFamily="18" charset="0"/>
                <a:cs typeface="Times New Roman" panose="02020603050405020304" pitchFamily="18" charset="0"/>
              </a:rPr>
              <a:t>:</a:t>
            </a:r>
          </a:p>
          <a:p>
            <a:r>
              <a:rPr lang="en-US" dirty="0">
                <a:solidFill>
                  <a:srgbClr val="00B0F0"/>
                </a:solidFill>
                <a:latin typeface="Times New Roman" panose="02020603050405020304" pitchFamily="18" charset="0"/>
                <a:cs typeface="Times New Roman" panose="02020603050405020304" pitchFamily="18" charset="0"/>
              </a:rPr>
              <a:t>Ease of use: </a:t>
            </a:r>
          </a:p>
          <a:p>
            <a:r>
              <a:rPr lang="en-US" sz="1600" dirty="0">
                <a:latin typeface="Times New Roman" panose="02020603050405020304" pitchFamily="18" charset="0"/>
                <a:cs typeface="Times New Roman" panose="02020603050405020304" pitchFamily="18" charset="0"/>
              </a:rPr>
              <a:t>Gradio provides an easy-to-use interface for creating web-based interfaces for machine learning models and other functions.</a:t>
            </a:r>
          </a:p>
          <a:p>
            <a:r>
              <a:rPr lang="en-US" dirty="0">
                <a:solidFill>
                  <a:srgbClr val="00B0F0"/>
                </a:solidFill>
                <a:latin typeface="Times New Roman" panose="02020603050405020304" pitchFamily="18" charset="0"/>
                <a:cs typeface="Times New Roman" panose="02020603050405020304" pitchFamily="18" charset="0"/>
              </a:rPr>
              <a:t>Customizability: </a:t>
            </a:r>
          </a:p>
          <a:p>
            <a:r>
              <a:rPr lang="en-US" sz="1600" dirty="0">
                <a:latin typeface="Times New Roman" panose="02020603050405020304" pitchFamily="18" charset="0"/>
                <a:cs typeface="Times New Roman" panose="02020603050405020304" pitchFamily="18" charset="0"/>
              </a:rPr>
              <a:t>Gradio allows users to create custom interfaces that match the specific needs of their application or website.</a:t>
            </a:r>
          </a:p>
          <a:p>
            <a:r>
              <a:rPr lang="en-US" dirty="0" err="1">
                <a:solidFill>
                  <a:srgbClr val="00B0F0"/>
                </a:solidFill>
                <a:latin typeface="Times New Roman" panose="02020603050405020304" pitchFamily="18" charset="0"/>
                <a:cs typeface="Times New Roman" panose="02020603050405020304" pitchFamily="18" charset="0"/>
              </a:rPr>
              <a:t>Shareability</a:t>
            </a:r>
            <a:r>
              <a:rPr lang="en-US" dirty="0">
                <a:solidFill>
                  <a:srgbClr val="00B0F0"/>
                </a:solidFill>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Gradio provides a simple way to share models with others, without requiring any additional software or dependencies.</a:t>
            </a:r>
          </a:p>
          <a:p>
            <a:r>
              <a:rPr lang="en-US" dirty="0">
                <a:solidFill>
                  <a:srgbClr val="00B0F0"/>
                </a:solidFill>
                <a:latin typeface="Times New Roman" panose="02020603050405020304" pitchFamily="18" charset="0"/>
                <a:cs typeface="Times New Roman" panose="02020603050405020304" pitchFamily="18" charset="0"/>
              </a:rPr>
              <a:t>Real-time feedback: </a:t>
            </a:r>
          </a:p>
          <a:p>
            <a:r>
              <a:rPr lang="en-US" sz="1600" dirty="0">
                <a:latin typeface="Times New Roman" panose="02020603050405020304" pitchFamily="18" charset="0"/>
                <a:cs typeface="Times New Roman" panose="02020603050405020304" pitchFamily="18" charset="0"/>
              </a:rPr>
              <a:t>Gradio provides real-time feedback on the output of the model, allowing users to see the results of their input immediately.</a:t>
            </a:r>
          </a:p>
          <a:p>
            <a:r>
              <a:rPr lang="en-US" dirty="0">
                <a:solidFill>
                  <a:srgbClr val="00B0F0"/>
                </a:solidFill>
                <a:latin typeface="Times New Roman" panose="02020603050405020304" pitchFamily="18" charset="0"/>
                <a:cs typeface="Times New Roman" panose="02020603050405020304" pitchFamily="18" charset="0"/>
              </a:rPr>
              <a:t>Multi-Framework Support: </a:t>
            </a:r>
          </a:p>
          <a:p>
            <a:r>
              <a:rPr lang="en-US" sz="1600" dirty="0">
                <a:latin typeface="Times New Roman" panose="02020603050405020304" pitchFamily="18" charset="0"/>
                <a:cs typeface="Times New Roman" panose="02020603050405020304" pitchFamily="18" charset="0"/>
              </a:rPr>
              <a:t>Gradio supports a wide range of popular machine learning frameworks, allowing users to use the framework of their choice.</a:t>
            </a:r>
          </a:p>
          <a:p>
            <a:r>
              <a:rPr lang="en-US" dirty="0">
                <a:solidFill>
                  <a:srgbClr val="00B0F0"/>
                </a:solidFill>
                <a:latin typeface="Times New Roman" panose="02020603050405020304" pitchFamily="18" charset="0"/>
                <a:cs typeface="Times New Roman" panose="02020603050405020304" pitchFamily="18" charset="0"/>
              </a:rPr>
              <a:t>Multi-Language Support: </a:t>
            </a:r>
          </a:p>
          <a:p>
            <a:r>
              <a:rPr lang="en-US" sz="1600" dirty="0">
                <a:latin typeface="Times New Roman" panose="02020603050405020304" pitchFamily="18" charset="0"/>
                <a:cs typeface="Times New Roman" panose="02020603050405020304" pitchFamily="18" charset="0"/>
              </a:rPr>
              <a:t>Gradio supports multiple programming languages, allowing users to use the language of their choice.</a:t>
            </a:r>
          </a:p>
          <a:p>
            <a:r>
              <a:rPr lang="en-US" dirty="0">
                <a:solidFill>
                  <a:srgbClr val="00B0F0"/>
                </a:solidFill>
                <a:latin typeface="Times New Roman" panose="02020603050405020304" pitchFamily="18" charset="0"/>
                <a:cs typeface="Times New Roman" panose="02020603050405020304" pitchFamily="18" charset="0"/>
              </a:rPr>
              <a:t>Collaboration: </a:t>
            </a:r>
          </a:p>
          <a:p>
            <a:r>
              <a:rPr lang="en-US" sz="1600" dirty="0">
                <a:latin typeface="Times New Roman" panose="02020603050405020304" pitchFamily="18" charset="0"/>
                <a:cs typeface="Times New Roman" panose="02020603050405020304" pitchFamily="18" charset="0"/>
              </a:rPr>
              <a:t>Gradio allows multiple users to collaborate on a shared model, allowing them to work together to improve the model's performance or create new models from scratch.</a:t>
            </a:r>
          </a:p>
        </p:txBody>
      </p:sp>
    </p:spTree>
    <p:extLst>
      <p:ext uri="{BB962C8B-B14F-4D97-AF65-F5344CB8AC3E}">
        <p14:creationId xmlns:p14="http://schemas.microsoft.com/office/powerpoint/2010/main" val="61330584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nodePh="1">
                                  <p:stCondLst>
                                    <p:cond delay="0"/>
                                  </p:stCondLst>
                                  <p:endCondLst>
                                    <p:cond evt="begin" delay="0">
                                      <p:tn val="23"/>
                                    </p:cond>
                                  </p:endCondLst>
                                  <p:childTnLst>
                                    <p:set>
                                      <p:cBhvr>
                                        <p:cTn id="24" dur="1" fill="hold">
                                          <p:stCondLst>
                                            <p:cond delay="0"/>
                                          </p:stCondLst>
                                        </p:cTn>
                                        <p:tgtEl>
                                          <p:spTgt spid="13"/>
                                        </p:tgtEl>
                                        <p:attrNameLst>
                                          <p:attrName>style.visibility</p:attrName>
                                        </p:attrNameLst>
                                      </p:cBhvr>
                                      <p:to>
                                        <p:strVal val="visible"/>
                                      </p:to>
                                    </p:set>
                                    <p:animEffect transition="in" filter="fade">
                                      <p:cBhvr>
                                        <p:cTn id="25" dur="2000"/>
                                        <p:tgtEl>
                                          <p:spTgt spid="13"/>
                                        </p:tgtEl>
                                      </p:cBhvr>
                                    </p:animEffect>
                                    <p:anim calcmode="lin" valueType="num">
                                      <p:cBhvr>
                                        <p:cTn id="26" dur="2000" fill="hold"/>
                                        <p:tgtEl>
                                          <p:spTgt spid="13"/>
                                        </p:tgtEl>
                                        <p:attrNameLst>
                                          <p:attrName>ppt_w</p:attrName>
                                        </p:attrNameLst>
                                      </p:cBhvr>
                                      <p:tavLst>
                                        <p:tav tm="0" fmla="#ppt_w*sin(2.5*pi*$)">
                                          <p:val>
                                            <p:fltVal val="0"/>
                                          </p:val>
                                        </p:tav>
                                        <p:tav tm="100000">
                                          <p:val>
                                            <p:fltVal val="1"/>
                                          </p:val>
                                        </p:tav>
                                      </p:tavLst>
                                    </p:anim>
                                    <p:anim calcmode="lin" valueType="num">
                                      <p:cBhvr>
                                        <p:cTn id="27"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CC4A70A1-C5CF-4C31-9DFF-D7FD65D8F9D7}"/>
              </a:ext>
            </a:extLst>
          </p:cNvPr>
          <p:cNvSpPr/>
          <p:nvPr/>
        </p:nvSpPr>
        <p:spPr>
          <a:xfrm>
            <a:off x="-7144" y="-7144"/>
            <a:ext cx="12201525" cy="6867525"/>
          </a:xfrm>
          <a:custGeom>
            <a:avLst/>
            <a:gdLst>
              <a:gd name="connsiteX0" fmla="*/ 10087927 w 12201525"/>
              <a:gd name="connsiteY0" fmla="*/ 7144 h 6867525"/>
              <a:gd name="connsiteX1" fmla="*/ 8134541 w 12201525"/>
              <a:gd name="connsiteY1" fmla="*/ 465296 h 6867525"/>
              <a:gd name="connsiteX2" fmla="*/ 8132350 w 12201525"/>
              <a:gd name="connsiteY2" fmla="*/ 455962 h 6867525"/>
              <a:gd name="connsiteX3" fmla="*/ 10046017 w 12201525"/>
              <a:gd name="connsiteY3" fmla="*/ 7144 h 6867525"/>
              <a:gd name="connsiteX4" fmla="*/ 10087927 w 12201525"/>
              <a:gd name="connsiteY4" fmla="*/ 7144 h 6867525"/>
              <a:gd name="connsiteX5" fmla="*/ 8132350 w 12201525"/>
              <a:gd name="connsiteY5" fmla="*/ 1094423 h 6867525"/>
              <a:gd name="connsiteX6" fmla="*/ 8134541 w 12201525"/>
              <a:gd name="connsiteY6" fmla="*/ 1103662 h 6867525"/>
              <a:gd name="connsiteX7" fmla="*/ 12200191 w 12201525"/>
              <a:gd name="connsiteY7" fmla="*/ 150114 h 6867525"/>
              <a:gd name="connsiteX8" fmla="*/ 12200191 w 12201525"/>
              <a:gd name="connsiteY8" fmla="*/ 140303 h 6867525"/>
              <a:gd name="connsiteX9" fmla="*/ 8132350 w 12201525"/>
              <a:gd name="connsiteY9" fmla="*/ 1094423 h 6867525"/>
              <a:gd name="connsiteX10" fmla="*/ 8132350 w 12201525"/>
              <a:gd name="connsiteY10" fmla="*/ 1732788 h 6867525"/>
              <a:gd name="connsiteX11" fmla="*/ 8134541 w 12201525"/>
              <a:gd name="connsiteY11" fmla="*/ 1742027 h 6867525"/>
              <a:gd name="connsiteX12" fmla="*/ 12200191 w 12201525"/>
              <a:gd name="connsiteY12" fmla="*/ 788480 h 6867525"/>
              <a:gd name="connsiteX13" fmla="*/ 12200191 w 12201525"/>
              <a:gd name="connsiteY13" fmla="*/ 778764 h 6867525"/>
              <a:gd name="connsiteX14" fmla="*/ 8132350 w 12201525"/>
              <a:gd name="connsiteY14" fmla="*/ 1732788 h 6867525"/>
              <a:gd name="connsiteX15" fmla="*/ 8132350 w 12201525"/>
              <a:gd name="connsiteY15" fmla="*/ 2371154 h 6867525"/>
              <a:gd name="connsiteX16" fmla="*/ 8134541 w 12201525"/>
              <a:gd name="connsiteY16" fmla="*/ 2380488 h 6867525"/>
              <a:gd name="connsiteX17" fmla="*/ 12200191 w 12201525"/>
              <a:gd name="connsiteY17" fmla="*/ 1426940 h 6867525"/>
              <a:gd name="connsiteX18" fmla="*/ 12200191 w 12201525"/>
              <a:gd name="connsiteY18" fmla="*/ 1417130 h 6867525"/>
              <a:gd name="connsiteX19" fmla="*/ 8132350 w 12201525"/>
              <a:gd name="connsiteY19" fmla="*/ 2371154 h 6867525"/>
              <a:gd name="connsiteX20" fmla="*/ 8132350 w 12201525"/>
              <a:gd name="connsiteY20" fmla="*/ 3009614 h 6867525"/>
              <a:gd name="connsiteX21" fmla="*/ 8134541 w 12201525"/>
              <a:gd name="connsiteY21" fmla="*/ 3018854 h 6867525"/>
              <a:gd name="connsiteX22" fmla="*/ 12200191 w 12201525"/>
              <a:gd name="connsiteY22" fmla="*/ 2065306 h 6867525"/>
              <a:gd name="connsiteX23" fmla="*/ 12200191 w 12201525"/>
              <a:gd name="connsiteY23" fmla="*/ 2055495 h 6867525"/>
              <a:gd name="connsiteX24" fmla="*/ 8132350 w 12201525"/>
              <a:gd name="connsiteY24" fmla="*/ 3009614 h 6867525"/>
              <a:gd name="connsiteX25" fmla="*/ 8132350 w 12201525"/>
              <a:gd name="connsiteY25" fmla="*/ 3647980 h 6867525"/>
              <a:gd name="connsiteX26" fmla="*/ 8134541 w 12201525"/>
              <a:gd name="connsiteY26" fmla="*/ 3657219 h 6867525"/>
              <a:gd name="connsiteX27" fmla="*/ 12200191 w 12201525"/>
              <a:gd name="connsiteY27" fmla="*/ 2703671 h 6867525"/>
              <a:gd name="connsiteX28" fmla="*/ 12200191 w 12201525"/>
              <a:gd name="connsiteY28" fmla="*/ 2693861 h 6867525"/>
              <a:gd name="connsiteX29" fmla="*/ 8132350 w 12201525"/>
              <a:gd name="connsiteY29" fmla="*/ 3647980 h 6867525"/>
              <a:gd name="connsiteX30" fmla="*/ 8132350 w 12201525"/>
              <a:gd name="connsiteY30" fmla="*/ 4286346 h 6867525"/>
              <a:gd name="connsiteX31" fmla="*/ 8134541 w 12201525"/>
              <a:gd name="connsiteY31" fmla="*/ 4295680 h 6867525"/>
              <a:gd name="connsiteX32" fmla="*/ 12200191 w 12201525"/>
              <a:gd name="connsiteY32" fmla="*/ 3342132 h 6867525"/>
              <a:gd name="connsiteX33" fmla="*/ 12200191 w 12201525"/>
              <a:gd name="connsiteY33" fmla="*/ 3332321 h 6867525"/>
              <a:gd name="connsiteX34" fmla="*/ 8132350 w 12201525"/>
              <a:gd name="connsiteY34" fmla="*/ 4286346 h 6867525"/>
              <a:gd name="connsiteX35" fmla="*/ 8132350 w 12201525"/>
              <a:gd name="connsiteY35" fmla="*/ 4924806 h 6867525"/>
              <a:gd name="connsiteX36" fmla="*/ 8134541 w 12201525"/>
              <a:gd name="connsiteY36" fmla="*/ 4934046 h 6867525"/>
              <a:gd name="connsiteX37" fmla="*/ 12200191 w 12201525"/>
              <a:gd name="connsiteY37" fmla="*/ 3980498 h 6867525"/>
              <a:gd name="connsiteX38" fmla="*/ 12200191 w 12201525"/>
              <a:gd name="connsiteY38" fmla="*/ 3970687 h 6867525"/>
              <a:gd name="connsiteX39" fmla="*/ 8132350 w 12201525"/>
              <a:gd name="connsiteY39" fmla="*/ 4924806 h 6867525"/>
              <a:gd name="connsiteX40" fmla="*/ 8132350 w 12201525"/>
              <a:gd name="connsiteY40" fmla="*/ 5563172 h 6867525"/>
              <a:gd name="connsiteX41" fmla="*/ 8134541 w 12201525"/>
              <a:gd name="connsiteY41" fmla="*/ 5572411 h 6867525"/>
              <a:gd name="connsiteX42" fmla="*/ 12200191 w 12201525"/>
              <a:gd name="connsiteY42" fmla="*/ 4618863 h 6867525"/>
              <a:gd name="connsiteX43" fmla="*/ 12200191 w 12201525"/>
              <a:gd name="connsiteY43" fmla="*/ 4609053 h 6867525"/>
              <a:gd name="connsiteX44" fmla="*/ 8132350 w 12201525"/>
              <a:gd name="connsiteY44" fmla="*/ 5563172 h 6867525"/>
              <a:gd name="connsiteX45" fmla="*/ 8132350 w 12201525"/>
              <a:gd name="connsiteY45" fmla="*/ 6201537 h 6867525"/>
              <a:gd name="connsiteX46" fmla="*/ 8134541 w 12201525"/>
              <a:gd name="connsiteY46" fmla="*/ 6210776 h 6867525"/>
              <a:gd name="connsiteX47" fmla="*/ 12200191 w 12201525"/>
              <a:gd name="connsiteY47" fmla="*/ 5257229 h 6867525"/>
              <a:gd name="connsiteX48" fmla="*/ 12200191 w 12201525"/>
              <a:gd name="connsiteY48" fmla="*/ 5247513 h 6867525"/>
              <a:gd name="connsiteX49" fmla="*/ 8132350 w 12201525"/>
              <a:gd name="connsiteY49" fmla="*/ 6201537 h 6867525"/>
              <a:gd name="connsiteX50" fmla="*/ 8132350 w 12201525"/>
              <a:gd name="connsiteY50" fmla="*/ 6839903 h 6867525"/>
              <a:gd name="connsiteX51" fmla="*/ 8134541 w 12201525"/>
              <a:gd name="connsiteY51" fmla="*/ 6849237 h 6867525"/>
              <a:gd name="connsiteX52" fmla="*/ 12200191 w 12201525"/>
              <a:gd name="connsiteY52" fmla="*/ 5895689 h 6867525"/>
              <a:gd name="connsiteX53" fmla="*/ 12200191 w 12201525"/>
              <a:gd name="connsiteY53" fmla="*/ 5885879 h 6867525"/>
              <a:gd name="connsiteX54" fmla="*/ 8132350 w 12201525"/>
              <a:gd name="connsiteY54" fmla="*/ 6839903 h 6867525"/>
              <a:gd name="connsiteX55" fmla="*/ 10746867 w 12201525"/>
              <a:gd name="connsiteY55" fmla="*/ 6865144 h 6867525"/>
              <a:gd name="connsiteX56" fmla="*/ 10788682 w 12201525"/>
              <a:gd name="connsiteY56" fmla="*/ 6865144 h 6867525"/>
              <a:gd name="connsiteX57" fmla="*/ 12200191 w 12201525"/>
              <a:gd name="connsiteY57" fmla="*/ 6534055 h 6867525"/>
              <a:gd name="connsiteX58" fmla="*/ 12200191 w 12201525"/>
              <a:gd name="connsiteY58" fmla="*/ 6524244 h 6867525"/>
              <a:gd name="connsiteX59" fmla="*/ 10746867 w 12201525"/>
              <a:gd name="connsiteY59" fmla="*/ 6865144 h 6867525"/>
              <a:gd name="connsiteX60" fmla="*/ 2663381 w 12201525"/>
              <a:gd name="connsiteY60" fmla="*/ 7144 h 6867525"/>
              <a:gd name="connsiteX61" fmla="*/ 2621661 w 12201525"/>
              <a:gd name="connsiteY61" fmla="*/ 7144 h 6867525"/>
              <a:gd name="connsiteX62" fmla="*/ 4574953 w 12201525"/>
              <a:gd name="connsiteY62" fmla="*/ 465296 h 6867525"/>
              <a:gd name="connsiteX63" fmla="*/ 4577144 w 12201525"/>
              <a:gd name="connsiteY63" fmla="*/ 455962 h 6867525"/>
              <a:gd name="connsiteX64" fmla="*/ 2663381 w 12201525"/>
              <a:gd name="connsiteY64" fmla="*/ 7144 h 6867525"/>
              <a:gd name="connsiteX65" fmla="*/ 4577144 w 12201525"/>
              <a:gd name="connsiteY65" fmla="*/ 1094423 h 6867525"/>
              <a:gd name="connsiteX66" fmla="*/ 9335 w 12201525"/>
              <a:gd name="connsiteY66" fmla="*/ 23051 h 6867525"/>
              <a:gd name="connsiteX67" fmla="*/ 7144 w 12201525"/>
              <a:gd name="connsiteY67" fmla="*/ 32385 h 6867525"/>
              <a:gd name="connsiteX68" fmla="*/ 4574953 w 12201525"/>
              <a:gd name="connsiteY68" fmla="*/ 1103757 h 6867525"/>
              <a:gd name="connsiteX69" fmla="*/ 4577144 w 12201525"/>
              <a:gd name="connsiteY69" fmla="*/ 1094423 h 6867525"/>
              <a:gd name="connsiteX70" fmla="*/ 4577144 w 12201525"/>
              <a:gd name="connsiteY70" fmla="*/ 1732788 h 6867525"/>
              <a:gd name="connsiteX71" fmla="*/ 9335 w 12201525"/>
              <a:gd name="connsiteY71" fmla="*/ 661511 h 6867525"/>
              <a:gd name="connsiteX72" fmla="*/ 7144 w 12201525"/>
              <a:gd name="connsiteY72" fmla="*/ 670751 h 6867525"/>
              <a:gd name="connsiteX73" fmla="*/ 4574953 w 12201525"/>
              <a:gd name="connsiteY73" fmla="*/ 1742123 h 6867525"/>
              <a:gd name="connsiteX74" fmla="*/ 4577144 w 12201525"/>
              <a:gd name="connsiteY74" fmla="*/ 1732788 h 6867525"/>
              <a:gd name="connsiteX75" fmla="*/ 4577144 w 12201525"/>
              <a:gd name="connsiteY75" fmla="*/ 2371154 h 6867525"/>
              <a:gd name="connsiteX76" fmla="*/ 9335 w 12201525"/>
              <a:gd name="connsiteY76" fmla="*/ 1299877 h 6867525"/>
              <a:gd name="connsiteX77" fmla="*/ 7144 w 12201525"/>
              <a:gd name="connsiteY77" fmla="*/ 1309116 h 6867525"/>
              <a:gd name="connsiteX78" fmla="*/ 4574953 w 12201525"/>
              <a:gd name="connsiteY78" fmla="*/ 2380488 h 6867525"/>
              <a:gd name="connsiteX79" fmla="*/ 4577144 w 12201525"/>
              <a:gd name="connsiteY79" fmla="*/ 2371154 h 6867525"/>
              <a:gd name="connsiteX80" fmla="*/ 4577144 w 12201525"/>
              <a:gd name="connsiteY80" fmla="*/ 3009614 h 6867525"/>
              <a:gd name="connsiteX81" fmla="*/ 9335 w 12201525"/>
              <a:gd name="connsiteY81" fmla="*/ 1938242 h 6867525"/>
              <a:gd name="connsiteX82" fmla="*/ 7144 w 12201525"/>
              <a:gd name="connsiteY82" fmla="*/ 1947482 h 6867525"/>
              <a:gd name="connsiteX83" fmla="*/ 4574953 w 12201525"/>
              <a:gd name="connsiteY83" fmla="*/ 3018854 h 6867525"/>
              <a:gd name="connsiteX84" fmla="*/ 4577144 w 12201525"/>
              <a:gd name="connsiteY84" fmla="*/ 3009614 h 6867525"/>
              <a:gd name="connsiteX85" fmla="*/ 4577144 w 12201525"/>
              <a:gd name="connsiteY85" fmla="*/ 3647980 h 6867525"/>
              <a:gd name="connsiteX86" fmla="*/ 9335 w 12201525"/>
              <a:gd name="connsiteY86" fmla="*/ 2576608 h 6867525"/>
              <a:gd name="connsiteX87" fmla="*/ 7144 w 12201525"/>
              <a:gd name="connsiteY87" fmla="*/ 2585942 h 6867525"/>
              <a:gd name="connsiteX88" fmla="*/ 4574953 w 12201525"/>
              <a:gd name="connsiteY88" fmla="*/ 3657314 h 6867525"/>
              <a:gd name="connsiteX89" fmla="*/ 4577144 w 12201525"/>
              <a:gd name="connsiteY89" fmla="*/ 3647980 h 6867525"/>
              <a:gd name="connsiteX90" fmla="*/ 4577144 w 12201525"/>
              <a:gd name="connsiteY90" fmla="*/ 4286346 h 6867525"/>
              <a:gd name="connsiteX91" fmla="*/ 9335 w 12201525"/>
              <a:gd name="connsiteY91" fmla="*/ 3215069 h 6867525"/>
              <a:gd name="connsiteX92" fmla="*/ 7144 w 12201525"/>
              <a:gd name="connsiteY92" fmla="*/ 3224308 h 6867525"/>
              <a:gd name="connsiteX93" fmla="*/ 4574953 w 12201525"/>
              <a:gd name="connsiteY93" fmla="*/ 4295680 h 6867525"/>
              <a:gd name="connsiteX94" fmla="*/ 4577144 w 12201525"/>
              <a:gd name="connsiteY94" fmla="*/ 4286346 h 6867525"/>
              <a:gd name="connsiteX95" fmla="*/ 4577144 w 12201525"/>
              <a:gd name="connsiteY95" fmla="*/ 4924806 h 6867525"/>
              <a:gd name="connsiteX96" fmla="*/ 9335 w 12201525"/>
              <a:gd name="connsiteY96" fmla="*/ 3853434 h 6867525"/>
              <a:gd name="connsiteX97" fmla="*/ 7144 w 12201525"/>
              <a:gd name="connsiteY97" fmla="*/ 3862673 h 6867525"/>
              <a:gd name="connsiteX98" fmla="*/ 4574953 w 12201525"/>
              <a:gd name="connsiteY98" fmla="*/ 4934046 h 6867525"/>
              <a:gd name="connsiteX99" fmla="*/ 4577144 w 12201525"/>
              <a:gd name="connsiteY99" fmla="*/ 4924806 h 6867525"/>
              <a:gd name="connsiteX100" fmla="*/ 4577144 w 12201525"/>
              <a:gd name="connsiteY100" fmla="*/ 5563172 h 6867525"/>
              <a:gd name="connsiteX101" fmla="*/ 9335 w 12201525"/>
              <a:gd name="connsiteY101" fmla="*/ 4491800 h 6867525"/>
              <a:gd name="connsiteX102" fmla="*/ 7144 w 12201525"/>
              <a:gd name="connsiteY102" fmla="*/ 4501134 h 6867525"/>
              <a:gd name="connsiteX103" fmla="*/ 4574953 w 12201525"/>
              <a:gd name="connsiteY103" fmla="*/ 5572506 h 6867525"/>
              <a:gd name="connsiteX104" fmla="*/ 4577144 w 12201525"/>
              <a:gd name="connsiteY104" fmla="*/ 5563172 h 6867525"/>
              <a:gd name="connsiteX105" fmla="*/ 4577144 w 12201525"/>
              <a:gd name="connsiteY105" fmla="*/ 6201537 h 6867525"/>
              <a:gd name="connsiteX106" fmla="*/ 9335 w 12201525"/>
              <a:gd name="connsiteY106" fmla="*/ 5130260 h 6867525"/>
              <a:gd name="connsiteX107" fmla="*/ 7144 w 12201525"/>
              <a:gd name="connsiteY107" fmla="*/ 5139500 h 6867525"/>
              <a:gd name="connsiteX108" fmla="*/ 4574953 w 12201525"/>
              <a:gd name="connsiteY108" fmla="*/ 6210776 h 6867525"/>
              <a:gd name="connsiteX109" fmla="*/ 4577144 w 12201525"/>
              <a:gd name="connsiteY109" fmla="*/ 6201537 h 6867525"/>
              <a:gd name="connsiteX110" fmla="*/ 4577144 w 12201525"/>
              <a:gd name="connsiteY110" fmla="*/ 6839903 h 6867525"/>
              <a:gd name="connsiteX111" fmla="*/ 9335 w 12201525"/>
              <a:gd name="connsiteY111" fmla="*/ 5768626 h 6867525"/>
              <a:gd name="connsiteX112" fmla="*/ 7144 w 12201525"/>
              <a:gd name="connsiteY112" fmla="*/ 5777865 h 6867525"/>
              <a:gd name="connsiteX113" fmla="*/ 4574953 w 12201525"/>
              <a:gd name="connsiteY113" fmla="*/ 6849237 h 6867525"/>
              <a:gd name="connsiteX114" fmla="*/ 4577144 w 12201525"/>
              <a:gd name="connsiteY114" fmla="*/ 6839903 h 6867525"/>
              <a:gd name="connsiteX115" fmla="*/ 9239 w 12201525"/>
              <a:gd name="connsiteY115" fmla="*/ 6406992 h 6867525"/>
              <a:gd name="connsiteX116" fmla="*/ 8192 w 12201525"/>
              <a:gd name="connsiteY116" fmla="*/ 6411659 h 6867525"/>
              <a:gd name="connsiteX117" fmla="*/ 7144 w 12201525"/>
              <a:gd name="connsiteY117" fmla="*/ 6416326 h 6867525"/>
              <a:gd name="connsiteX118" fmla="*/ 8192 w 12201525"/>
              <a:gd name="connsiteY118" fmla="*/ 6416611 h 6867525"/>
              <a:gd name="connsiteX119" fmla="*/ 1920812 w 12201525"/>
              <a:gd name="connsiteY119" fmla="*/ 6865144 h 6867525"/>
              <a:gd name="connsiteX120" fmla="*/ 1962626 w 12201525"/>
              <a:gd name="connsiteY120" fmla="*/ 6865144 h 6867525"/>
              <a:gd name="connsiteX121" fmla="*/ 9239 w 12201525"/>
              <a:gd name="connsiteY121" fmla="*/ 6406992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201525" h="6867525">
                <a:moveTo>
                  <a:pt x="10087927" y="7144"/>
                </a:moveTo>
                <a:lnTo>
                  <a:pt x="8134541" y="465296"/>
                </a:lnTo>
                <a:lnTo>
                  <a:pt x="8132350" y="455962"/>
                </a:lnTo>
                <a:lnTo>
                  <a:pt x="10046017" y="7144"/>
                </a:lnTo>
                <a:lnTo>
                  <a:pt x="10087927" y="7144"/>
                </a:lnTo>
                <a:close/>
                <a:moveTo>
                  <a:pt x="8132350" y="1094423"/>
                </a:moveTo>
                <a:lnTo>
                  <a:pt x="8134541" y="1103662"/>
                </a:lnTo>
                <a:lnTo>
                  <a:pt x="12200191" y="150114"/>
                </a:lnTo>
                <a:lnTo>
                  <a:pt x="12200191" y="140303"/>
                </a:lnTo>
                <a:lnTo>
                  <a:pt x="8132350" y="1094423"/>
                </a:lnTo>
                <a:close/>
                <a:moveTo>
                  <a:pt x="8132350" y="1732788"/>
                </a:moveTo>
                <a:lnTo>
                  <a:pt x="8134541" y="1742027"/>
                </a:lnTo>
                <a:lnTo>
                  <a:pt x="12200191" y="788480"/>
                </a:lnTo>
                <a:lnTo>
                  <a:pt x="12200191" y="778764"/>
                </a:lnTo>
                <a:lnTo>
                  <a:pt x="8132350" y="1732788"/>
                </a:lnTo>
                <a:close/>
                <a:moveTo>
                  <a:pt x="8132350" y="2371154"/>
                </a:moveTo>
                <a:lnTo>
                  <a:pt x="8134541" y="2380488"/>
                </a:lnTo>
                <a:lnTo>
                  <a:pt x="12200191" y="1426940"/>
                </a:lnTo>
                <a:lnTo>
                  <a:pt x="12200191" y="1417130"/>
                </a:lnTo>
                <a:lnTo>
                  <a:pt x="8132350" y="2371154"/>
                </a:lnTo>
                <a:close/>
                <a:moveTo>
                  <a:pt x="8132350" y="3009614"/>
                </a:moveTo>
                <a:lnTo>
                  <a:pt x="8134541" y="3018854"/>
                </a:lnTo>
                <a:lnTo>
                  <a:pt x="12200191" y="2065306"/>
                </a:lnTo>
                <a:lnTo>
                  <a:pt x="12200191" y="2055495"/>
                </a:lnTo>
                <a:lnTo>
                  <a:pt x="8132350" y="3009614"/>
                </a:lnTo>
                <a:close/>
                <a:moveTo>
                  <a:pt x="8132350" y="3647980"/>
                </a:moveTo>
                <a:lnTo>
                  <a:pt x="8134541" y="3657219"/>
                </a:lnTo>
                <a:lnTo>
                  <a:pt x="12200191" y="2703671"/>
                </a:lnTo>
                <a:lnTo>
                  <a:pt x="12200191" y="2693861"/>
                </a:lnTo>
                <a:lnTo>
                  <a:pt x="8132350" y="3647980"/>
                </a:lnTo>
                <a:close/>
                <a:moveTo>
                  <a:pt x="8132350" y="4286346"/>
                </a:moveTo>
                <a:lnTo>
                  <a:pt x="8134541" y="4295680"/>
                </a:lnTo>
                <a:lnTo>
                  <a:pt x="12200191" y="3342132"/>
                </a:lnTo>
                <a:lnTo>
                  <a:pt x="12200191" y="3332321"/>
                </a:lnTo>
                <a:lnTo>
                  <a:pt x="8132350" y="4286346"/>
                </a:lnTo>
                <a:close/>
                <a:moveTo>
                  <a:pt x="8132350" y="4924806"/>
                </a:moveTo>
                <a:lnTo>
                  <a:pt x="8134541" y="4934046"/>
                </a:lnTo>
                <a:lnTo>
                  <a:pt x="12200191" y="3980498"/>
                </a:lnTo>
                <a:lnTo>
                  <a:pt x="12200191" y="3970687"/>
                </a:lnTo>
                <a:lnTo>
                  <a:pt x="8132350" y="4924806"/>
                </a:lnTo>
                <a:close/>
                <a:moveTo>
                  <a:pt x="8132350" y="5563172"/>
                </a:moveTo>
                <a:lnTo>
                  <a:pt x="8134541" y="5572411"/>
                </a:lnTo>
                <a:lnTo>
                  <a:pt x="12200191" y="4618863"/>
                </a:lnTo>
                <a:lnTo>
                  <a:pt x="12200191" y="4609053"/>
                </a:lnTo>
                <a:lnTo>
                  <a:pt x="8132350" y="5563172"/>
                </a:lnTo>
                <a:close/>
                <a:moveTo>
                  <a:pt x="8132350" y="6201537"/>
                </a:moveTo>
                <a:lnTo>
                  <a:pt x="8134541" y="6210776"/>
                </a:lnTo>
                <a:lnTo>
                  <a:pt x="12200191" y="5257229"/>
                </a:lnTo>
                <a:lnTo>
                  <a:pt x="12200191" y="5247513"/>
                </a:lnTo>
                <a:lnTo>
                  <a:pt x="8132350" y="6201537"/>
                </a:lnTo>
                <a:close/>
                <a:moveTo>
                  <a:pt x="8132350" y="6839903"/>
                </a:moveTo>
                <a:lnTo>
                  <a:pt x="8134541" y="6849237"/>
                </a:lnTo>
                <a:lnTo>
                  <a:pt x="12200191" y="5895689"/>
                </a:lnTo>
                <a:lnTo>
                  <a:pt x="12200191" y="5885879"/>
                </a:lnTo>
                <a:lnTo>
                  <a:pt x="8132350" y="6839903"/>
                </a:lnTo>
                <a:close/>
                <a:moveTo>
                  <a:pt x="10746867" y="6865144"/>
                </a:moveTo>
                <a:lnTo>
                  <a:pt x="10788682" y="6865144"/>
                </a:lnTo>
                <a:lnTo>
                  <a:pt x="12200191" y="6534055"/>
                </a:lnTo>
                <a:lnTo>
                  <a:pt x="12200191" y="6524244"/>
                </a:lnTo>
                <a:lnTo>
                  <a:pt x="10746867" y="6865144"/>
                </a:lnTo>
                <a:close/>
                <a:moveTo>
                  <a:pt x="2663381" y="7144"/>
                </a:moveTo>
                <a:lnTo>
                  <a:pt x="2621661" y="7144"/>
                </a:lnTo>
                <a:lnTo>
                  <a:pt x="4574953" y="465296"/>
                </a:lnTo>
                <a:lnTo>
                  <a:pt x="4577144" y="455962"/>
                </a:lnTo>
                <a:lnTo>
                  <a:pt x="2663381" y="7144"/>
                </a:lnTo>
                <a:close/>
                <a:moveTo>
                  <a:pt x="4577144" y="1094423"/>
                </a:moveTo>
                <a:lnTo>
                  <a:pt x="9335" y="23051"/>
                </a:lnTo>
                <a:lnTo>
                  <a:pt x="7144" y="32385"/>
                </a:lnTo>
                <a:lnTo>
                  <a:pt x="4574953" y="1103757"/>
                </a:lnTo>
                <a:lnTo>
                  <a:pt x="4577144" y="1094423"/>
                </a:lnTo>
                <a:close/>
                <a:moveTo>
                  <a:pt x="4577144" y="1732788"/>
                </a:moveTo>
                <a:lnTo>
                  <a:pt x="9335" y="661511"/>
                </a:lnTo>
                <a:lnTo>
                  <a:pt x="7144" y="670751"/>
                </a:lnTo>
                <a:lnTo>
                  <a:pt x="4574953" y="1742123"/>
                </a:lnTo>
                <a:lnTo>
                  <a:pt x="4577144" y="1732788"/>
                </a:lnTo>
                <a:close/>
                <a:moveTo>
                  <a:pt x="4577144" y="2371154"/>
                </a:moveTo>
                <a:lnTo>
                  <a:pt x="9335" y="1299877"/>
                </a:lnTo>
                <a:lnTo>
                  <a:pt x="7144" y="1309116"/>
                </a:lnTo>
                <a:lnTo>
                  <a:pt x="4574953" y="2380488"/>
                </a:lnTo>
                <a:lnTo>
                  <a:pt x="4577144" y="2371154"/>
                </a:lnTo>
                <a:close/>
                <a:moveTo>
                  <a:pt x="4577144" y="3009614"/>
                </a:moveTo>
                <a:lnTo>
                  <a:pt x="9335" y="1938242"/>
                </a:lnTo>
                <a:lnTo>
                  <a:pt x="7144" y="1947482"/>
                </a:lnTo>
                <a:lnTo>
                  <a:pt x="4574953" y="3018854"/>
                </a:lnTo>
                <a:lnTo>
                  <a:pt x="4577144" y="3009614"/>
                </a:lnTo>
                <a:close/>
                <a:moveTo>
                  <a:pt x="4577144" y="3647980"/>
                </a:moveTo>
                <a:lnTo>
                  <a:pt x="9335" y="2576608"/>
                </a:lnTo>
                <a:lnTo>
                  <a:pt x="7144" y="2585942"/>
                </a:lnTo>
                <a:lnTo>
                  <a:pt x="4574953" y="3657314"/>
                </a:lnTo>
                <a:lnTo>
                  <a:pt x="4577144" y="3647980"/>
                </a:lnTo>
                <a:close/>
                <a:moveTo>
                  <a:pt x="4577144" y="4286346"/>
                </a:moveTo>
                <a:lnTo>
                  <a:pt x="9335" y="3215069"/>
                </a:lnTo>
                <a:lnTo>
                  <a:pt x="7144" y="3224308"/>
                </a:lnTo>
                <a:lnTo>
                  <a:pt x="4574953" y="4295680"/>
                </a:lnTo>
                <a:lnTo>
                  <a:pt x="4577144" y="4286346"/>
                </a:lnTo>
                <a:close/>
                <a:moveTo>
                  <a:pt x="4577144" y="4924806"/>
                </a:moveTo>
                <a:lnTo>
                  <a:pt x="9335" y="3853434"/>
                </a:lnTo>
                <a:lnTo>
                  <a:pt x="7144" y="3862673"/>
                </a:lnTo>
                <a:lnTo>
                  <a:pt x="4574953" y="4934046"/>
                </a:lnTo>
                <a:lnTo>
                  <a:pt x="4577144" y="4924806"/>
                </a:lnTo>
                <a:close/>
                <a:moveTo>
                  <a:pt x="4577144" y="5563172"/>
                </a:moveTo>
                <a:lnTo>
                  <a:pt x="9335" y="4491800"/>
                </a:lnTo>
                <a:lnTo>
                  <a:pt x="7144" y="4501134"/>
                </a:lnTo>
                <a:lnTo>
                  <a:pt x="4574953" y="5572506"/>
                </a:lnTo>
                <a:lnTo>
                  <a:pt x="4577144" y="5563172"/>
                </a:lnTo>
                <a:close/>
                <a:moveTo>
                  <a:pt x="4577144" y="6201537"/>
                </a:moveTo>
                <a:lnTo>
                  <a:pt x="9335" y="5130260"/>
                </a:lnTo>
                <a:lnTo>
                  <a:pt x="7144" y="5139500"/>
                </a:lnTo>
                <a:lnTo>
                  <a:pt x="4574953" y="6210776"/>
                </a:lnTo>
                <a:lnTo>
                  <a:pt x="4577144" y="6201537"/>
                </a:lnTo>
                <a:close/>
                <a:moveTo>
                  <a:pt x="4577144" y="6839903"/>
                </a:moveTo>
                <a:lnTo>
                  <a:pt x="9335" y="5768626"/>
                </a:lnTo>
                <a:lnTo>
                  <a:pt x="7144" y="5777865"/>
                </a:lnTo>
                <a:lnTo>
                  <a:pt x="4574953" y="6849237"/>
                </a:lnTo>
                <a:lnTo>
                  <a:pt x="4577144" y="6839903"/>
                </a:lnTo>
                <a:close/>
                <a:moveTo>
                  <a:pt x="9239" y="6406992"/>
                </a:moveTo>
                <a:lnTo>
                  <a:pt x="8192" y="6411659"/>
                </a:lnTo>
                <a:lnTo>
                  <a:pt x="7144" y="6416326"/>
                </a:lnTo>
                <a:lnTo>
                  <a:pt x="8192" y="6416611"/>
                </a:lnTo>
                <a:lnTo>
                  <a:pt x="1920812" y="6865144"/>
                </a:lnTo>
                <a:lnTo>
                  <a:pt x="1962626" y="6865144"/>
                </a:lnTo>
                <a:lnTo>
                  <a:pt x="9239" y="6406992"/>
                </a:lnTo>
                <a:close/>
              </a:path>
            </a:pathLst>
          </a:custGeom>
          <a:solidFill>
            <a:srgbClr val="EFEFEF"/>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7A1D1A0-3DC3-4F34-B721-352D5817FF15}"/>
              </a:ext>
            </a:extLst>
          </p:cNvPr>
          <p:cNvSpPr/>
          <p:nvPr/>
        </p:nvSpPr>
        <p:spPr>
          <a:xfrm>
            <a:off x="2914079" y="-7144"/>
            <a:ext cx="6362700" cy="6867525"/>
          </a:xfrm>
          <a:custGeom>
            <a:avLst/>
            <a:gdLst>
              <a:gd name="connsiteX0" fmla="*/ 7144 w 6362700"/>
              <a:gd name="connsiteY0" fmla="*/ 7144 h 6867525"/>
              <a:gd name="connsiteX1" fmla="*/ 6358890 w 6362700"/>
              <a:gd name="connsiteY1" fmla="*/ 7144 h 6867525"/>
              <a:gd name="connsiteX2" fmla="*/ 6358890 w 6362700"/>
              <a:gd name="connsiteY2" fmla="*/ 6865144 h 6867525"/>
              <a:gd name="connsiteX3" fmla="*/ 7143 w 63627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6362700" h="6867525">
                <a:moveTo>
                  <a:pt x="7144" y="7144"/>
                </a:moveTo>
                <a:lnTo>
                  <a:pt x="6358890" y="7144"/>
                </a:lnTo>
                <a:lnTo>
                  <a:pt x="6358890" y="6865144"/>
                </a:lnTo>
                <a:lnTo>
                  <a:pt x="7143" y="6865144"/>
                </a:lnTo>
                <a:close/>
              </a:path>
            </a:pathLst>
          </a:custGeom>
          <a:solidFill>
            <a:srgbClr val="FFFFFF"/>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136CD195-B8D1-1947-25F6-F8CE974F0387}"/>
              </a:ext>
            </a:extLst>
          </p:cNvPr>
          <p:cNvSpPr/>
          <p:nvPr/>
        </p:nvSpPr>
        <p:spPr>
          <a:xfrm>
            <a:off x="1593469" y="-7716"/>
            <a:ext cx="4552950" cy="1362075"/>
          </a:xfrm>
          <a:custGeom>
            <a:avLst/>
            <a:gdLst>
              <a:gd name="connsiteX0" fmla="*/ 4546663 w 4552950"/>
              <a:gd name="connsiteY0" fmla="*/ 7144 h 1362075"/>
              <a:gd name="connsiteX1" fmla="*/ 4546663 w 4552950"/>
              <a:gd name="connsiteY1" fmla="*/ 7144 h 1362075"/>
              <a:gd name="connsiteX2" fmla="*/ 3194685 w 4552950"/>
              <a:gd name="connsiteY2" fmla="*/ 1359122 h 1362075"/>
              <a:gd name="connsiteX3" fmla="*/ 1359122 w 4552950"/>
              <a:gd name="connsiteY3" fmla="*/ 1359122 h 1362075"/>
              <a:gd name="connsiteX4" fmla="*/ 7144 w 4552950"/>
              <a:gd name="connsiteY4" fmla="*/ 7144 h 1362075"/>
              <a:gd name="connsiteX5" fmla="*/ 7144 w 4552950"/>
              <a:gd name="connsiteY5" fmla="*/ 7144 h 1362075"/>
              <a:gd name="connsiteX6" fmla="*/ 4546663 w 4552950"/>
              <a:gd name="connsiteY6" fmla="*/ 714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4546663" y="7144"/>
                </a:moveTo>
                <a:lnTo>
                  <a:pt x="4546663" y="7144"/>
                </a:lnTo>
                <a:cubicBezTo>
                  <a:pt x="4546663" y="753809"/>
                  <a:pt x="3941350" y="1359122"/>
                  <a:pt x="3194685" y="1359122"/>
                </a:cubicBezTo>
                <a:lnTo>
                  <a:pt x="1359122" y="1359122"/>
                </a:lnTo>
                <a:cubicBezTo>
                  <a:pt x="612457" y="1359122"/>
                  <a:pt x="7144" y="753809"/>
                  <a:pt x="7144" y="7144"/>
                </a:cubicBezTo>
                <a:lnTo>
                  <a:pt x="7144" y="7144"/>
                </a:lnTo>
                <a:lnTo>
                  <a:pt x="4546663" y="7144"/>
                </a:lnTo>
                <a:close/>
              </a:path>
            </a:pathLst>
          </a:custGeom>
          <a:solidFill>
            <a:srgbClr val="185ADB"/>
          </a:solid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2DC71D7C-E55E-7432-9CC6-02F83772FB0A}"/>
              </a:ext>
            </a:extLst>
          </p:cNvPr>
          <p:cNvSpPr/>
          <p:nvPr/>
        </p:nvSpPr>
        <p:spPr>
          <a:xfrm>
            <a:off x="-22701" y="-11604"/>
            <a:ext cx="4552950" cy="1362075"/>
          </a:xfrm>
          <a:custGeom>
            <a:avLst/>
            <a:gdLst>
              <a:gd name="connsiteX0" fmla="*/ 4546663 w 4552950"/>
              <a:gd name="connsiteY0" fmla="*/ 7144 h 1362075"/>
              <a:gd name="connsiteX1" fmla="*/ 4546663 w 4552950"/>
              <a:gd name="connsiteY1" fmla="*/ 7144 h 1362075"/>
              <a:gd name="connsiteX2" fmla="*/ 3194685 w 4552950"/>
              <a:gd name="connsiteY2" fmla="*/ 1359122 h 1362075"/>
              <a:gd name="connsiteX3" fmla="*/ 1359122 w 4552950"/>
              <a:gd name="connsiteY3" fmla="*/ 1359122 h 1362075"/>
              <a:gd name="connsiteX4" fmla="*/ 7144 w 4552950"/>
              <a:gd name="connsiteY4" fmla="*/ 7144 h 1362075"/>
              <a:gd name="connsiteX5" fmla="*/ 7144 w 4552950"/>
              <a:gd name="connsiteY5" fmla="*/ 7144 h 1362075"/>
              <a:gd name="connsiteX6" fmla="*/ 4546663 w 4552950"/>
              <a:gd name="connsiteY6" fmla="*/ 714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4546663" y="7144"/>
                </a:moveTo>
                <a:lnTo>
                  <a:pt x="4546663" y="7144"/>
                </a:lnTo>
                <a:cubicBezTo>
                  <a:pt x="4546663" y="753809"/>
                  <a:pt x="3941350" y="1359122"/>
                  <a:pt x="3194685" y="1359122"/>
                </a:cubicBezTo>
                <a:lnTo>
                  <a:pt x="1359122" y="1359122"/>
                </a:lnTo>
                <a:cubicBezTo>
                  <a:pt x="612457" y="1359122"/>
                  <a:pt x="7144" y="753809"/>
                  <a:pt x="7144" y="7144"/>
                </a:cubicBezTo>
                <a:lnTo>
                  <a:pt x="7144" y="7144"/>
                </a:lnTo>
                <a:lnTo>
                  <a:pt x="4546663" y="7144"/>
                </a:lnTo>
                <a:close/>
              </a:path>
            </a:pathLst>
          </a:custGeom>
          <a:solidFill>
            <a:srgbClr val="185ADB"/>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4E6867A9-4783-46CB-889C-607E0C952DB7}"/>
              </a:ext>
            </a:extLst>
          </p:cNvPr>
          <p:cNvSpPr/>
          <p:nvPr/>
        </p:nvSpPr>
        <p:spPr>
          <a:xfrm>
            <a:off x="3820192" y="5498878"/>
            <a:ext cx="4552950" cy="1362075"/>
          </a:xfrm>
          <a:custGeom>
            <a:avLst/>
            <a:gdLst>
              <a:gd name="connsiteX0" fmla="*/ 7144 w 4552950"/>
              <a:gd name="connsiteY0" fmla="*/ 1359122 h 1362075"/>
              <a:gd name="connsiteX1" fmla="*/ 7144 w 4552950"/>
              <a:gd name="connsiteY1" fmla="*/ 1359122 h 1362075"/>
              <a:gd name="connsiteX2" fmla="*/ 1359122 w 4552950"/>
              <a:gd name="connsiteY2" fmla="*/ 7144 h 1362075"/>
              <a:gd name="connsiteX3" fmla="*/ 3194685 w 4552950"/>
              <a:gd name="connsiteY3" fmla="*/ 7144 h 1362075"/>
              <a:gd name="connsiteX4" fmla="*/ 4546663 w 4552950"/>
              <a:gd name="connsiteY4" fmla="*/ 1359122 h 1362075"/>
              <a:gd name="connsiteX5" fmla="*/ 4546663 w 4552950"/>
              <a:gd name="connsiteY5" fmla="*/ 1359122 h 1362075"/>
              <a:gd name="connsiteX6" fmla="*/ 7144 w 4552950"/>
              <a:gd name="connsiteY6" fmla="*/ 1359122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7144" y="1359122"/>
                </a:moveTo>
                <a:lnTo>
                  <a:pt x="7144" y="1359122"/>
                </a:lnTo>
                <a:cubicBezTo>
                  <a:pt x="7144" y="612457"/>
                  <a:pt x="612457" y="7144"/>
                  <a:pt x="1359122" y="7144"/>
                </a:cubicBezTo>
                <a:lnTo>
                  <a:pt x="3194685" y="7144"/>
                </a:lnTo>
                <a:cubicBezTo>
                  <a:pt x="3941350" y="7144"/>
                  <a:pt x="4546663" y="612457"/>
                  <a:pt x="4546663" y="1359122"/>
                </a:cubicBezTo>
                <a:lnTo>
                  <a:pt x="4546663" y="1359122"/>
                </a:lnTo>
                <a:lnTo>
                  <a:pt x="7144" y="1359122"/>
                </a:lnTo>
                <a:close/>
              </a:path>
            </a:pathLst>
          </a:custGeom>
          <a:solidFill>
            <a:srgbClr val="0A1931"/>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5CD2FE6-76B4-43EB-A996-22126A3876DE}"/>
              </a:ext>
            </a:extLst>
          </p:cNvPr>
          <p:cNvSpPr/>
          <p:nvPr/>
        </p:nvSpPr>
        <p:spPr>
          <a:xfrm>
            <a:off x="3820192" y="-7144"/>
            <a:ext cx="4552950" cy="1362075"/>
          </a:xfrm>
          <a:custGeom>
            <a:avLst/>
            <a:gdLst>
              <a:gd name="connsiteX0" fmla="*/ 4546663 w 4552950"/>
              <a:gd name="connsiteY0" fmla="*/ 7144 h 1362075"/>
              <a:gd name="connsiteX1" fmla="*/ 4546663 w 4552950"/>
              <a:gd name="connsiteY1" fmla="*/ 7144 h 1362075"/>
              <a:gd name="connsiteX2" fmla="*/ 3194685 w 4552950"/>
              <a:gd name="connsiteY2" fmla="*/ 1359122 h 1362075"/>
              <a:gd name="connsiteX3" fmla="*/ 1359122 w 4552950"/>
              <a:gd name="connsiteY3" fmla="*/ 1359122 h 1362075"/>
              <a:gd name="connsiteX4" fmla="*/ 7144 w 4552950"/>
              <a:gd name="connsiteY4" fmla="*/ 7144 h 1362075"/>
              <a:gd name="connsiteX5" fmla="*/ 7144 w 4552950"/>
              <a:gd name="connsiteY5" fmla="*/ 7144 h 1362075"/>
              <a:gd name="connsiteX6" fmla="*/ 4546663 w 4552950"/>
              <a:gd name="connsiteY6" fmla="*/ 714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4546663" y="7144"/>
                </a:moveTo>
                <a:lnTo>
                  <a:pt x="4546663" y="7144"/>
                </a:lnTo>
                <a:cubicBezTo>
                  <a:pt x="4546663" y="753809"/>
                  <a:pt x="3941350" y="1359122"/>
                  <a:pt x="3194685" y="1359122"/>
                </a:cubicBezTo>
                <a:lnTo>
                  <a:pt x="1359122" y="1359122"/>
                </a:lnTo>
                <a:cubicBezTo>
                  <a:pt x="612457" y="1359122"/>
                  <a:pt x="7144" y="753809"/>
                  <a:pt x="7144" y="7144"/>
                </a:cubicBezTo>
                <a:lnTo>
                  <a:pt x="7144" y="7144"/>
                </a:lnTo>
                <a:lnTo>
                  <a:pt x="4546663" y="7144"/>
                </a:lnTo>
                <a:close/>
              </a:path>
            </a:pathLst>
          </a:custGeom>
          <a:solidFill>
            <a:srgbClr val="185ADB"/>
          </a:solidFill>
          <a:ln w="9525" cap="flat">
            <a:noFill/>
            <a:prstDash val="solid"/>
            <a:miter/>
          </a:ln>
        </p:spPr>
        <p:txBody>
          <a:bodyPr rtlCol="0" anchor="ctr"/>
          <a:lstStyle/>
          <a:p>
            <a:endParaRPr lang="en-US"/>
          </a:p>
        </p:txBody>
      </p:sp>
      <p:grpSp>
        <p:nvGrpSpPr>
          <p:cNvPr id="14" name="Group 13">
            <a:extLst>
              <a:ext uri="{FF2B5EF4-FFF2-40B4-BE49-F238E27FC236}">
                <a16:creationId xmlns:a16="http://schemas.microsoft.com/office/drawing/2014/main" id="{8F1558E7-D06E-4C9E-B7A8-04BF819976E0}"/>
              </a:ext>
            </a:extLst>
          </p:cNvPr>
          <p:cNvGrpSpPr/>
          <p:nvPr/>
        </p:nvGrpSpPr>
        <p:grpSpPr>
          <a:xfrm>
            <a:off x="-7144" y="5498878"/>
            <a:ext cx="5105400" cy="1362075"/>
            <a:chOff x="3543490" y="2436876"/>
            <a:chExt cx="5105400" cy="1323975"/>
          </a:xfrm>
        </p:grpSpPr>
        <p:sp>
          <p:nvSpPr>
            <p:cNvPr id="8" name="Freeform: Shape 7">
              <a:extLst>
                <a:ext uri="{FF2B5EF4-FFF2-40B4-BE49-F238E27FC236}">
                  <a16:creationId xmlns:a16="http://schemas.microsoft.com/office/drawing/2014/main" id="{DBB7095D-DF89-40FE-9A5D-2C1BFC877382}"/>
                </a:ext>
              </a:extLst>
            </p:cNvPr>
            <p:cNvSpPr/>
            <p:nvPr/>
          </p:nvSpPr>
          <p:spPr>
            <a:xfrm>
              <a:off x="3543490" y="2436876"/>
              <a:ext cx="5105400" cy="1323975"/>
            </a:xfrm>
            <a:custGeom>
              <a:avLst/>
              <a:gdLst>
                <a:gd name="connsiteX0" fmla="*/ 5004721 w 5105400"/>
                <a:gd name="connsiteY0" fmla="*/ 1317403 h 1323975"/>
                <a:gd name="connsiteX1" fmla="*/ 102394 w 5105400"/>
                <a:gd name="connsiteY1" fmla="*/ 1317403 h 1323975"/>
                <a:gd name="connsiteX2" fmla="*/ 7144 w 5105400"/>
                <a:gd name="connsiteY2" fmla="*/ 1222153 h 1323975"/>
                <a:gd name="connsiteX3" fmla="*/ 7144 w 5105400"/>
                <a:gd name="connsiteY3" fmla="*/ 102394 h 1323975"/>
                <a:gd name="connsiteX4" fmla="*/ 102394 w 5105400"/>
                <a:gd name="connsiteY4" fmla="*/ 7144 h 1323975"/>
                <a:gd name="connsiteX5" fmla="*/ 5004721 w 5105400"/>
                <a:gd name="connsiteY5" fmla="*/ 7144 h 1323975"/>
                <a:gd name="connsiteX6" fmla="*/ 5099971 w 5105400"/>
                <a:gd name="connsiteY6" fmla="*/ 102394 h 1323975"/>
                <a:gd name="connsiteX7" fmla="*/ 5099971 w 5105400"/>
                <a:gd name="connsiteY7" fmla="*/ 1222153 h 1323975"/>
                <a:gd name="connsiteX8" fmla="*/ 5004721 w 5105400"/>
                <a:gd name="connsiteY8" fmla="*/ 1317403 h 13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05400" h="1323975">
                  <a:moveTo>
                    <a:pt x="5004721" y="1317403"/>
                  </a:moveTo>
                  <a:lnTo>
                    <a:pt x="102394" y="1317403"/>
                  </a:lnTo>
                  <a:cubicBezTo>
                    <a:pt x="49816" y="1317403"/>
                    <a:pt x="7144" y="1274731"/>
                    <a:pt x="7144" y="1222153"/>
                  </a:cubicBezTo>
                  <a:lnTo>
                    <a:pt x="7144" y="102394"/>
                  </a:lnTo>
                  <a:cubicBezTo>
                    <a:pt x="7144" y="49816"/>
                    <a:pt x="49816" y="7144"/>
                    <a:pt x="102394" y="7144"/>
                  </a:cubicBezTo>
                  <a:lnTo>
                    <a:pt x="5004721" y="7144"/>
                  </a:lnTo>
                  <a:cubicBezTo>
                    <a:pt x="5057299" y="7144"/>
                    <a:pt x="5099971" y="49816"/>
                    <a:pt x="5099971" y="102394"/>
                  </a:cubicBezTo>
                  <a:lnTo>
                    <a:pt x="5099971" y="1222153"/>
                  </a:lnTo>
                  <a:cubicBezTo>
                    <a:pt x="5099971" y="1274826"/>
                    <a:pt x="5057394" y="1317403"/>
                    <a:pt x="5004721" y="1317403"/>
                  </a:cubicBezTo>
                  <a:close/>
                </a:path>
              </a:pathLst>
            </a:custGeom>
            <a:solidFill>
              <a:srgbClr val="0A1931"/>
            </a:solidFill>
            <a:ln w="9525" cap="flat">
              <a:noFill/>
              <a:prstDash val="solid"/>
              <a:miter/>
            </a:ln>
          </p:spPr>
          <p:txBody>
            <a:bodyPr rtlCol="0" anchor="ctr"/>
            <a:lstStyle/>
            <a:p>
              <a:endParaRPr lang="en-US" dirty="0"/>
            </a:p>
          </p:txBody>
        </p:sp>
        <p:grpSp>
          <p:nvGrpSpPr>
            <p:cNvPr id="2" name="Group 1">
              <a:extLst>
                <a:ext uri="{FF2B5EF4-FFF2-40B4-BE49-F238E27FC236}">
                  <a16:creationId xmlns:a16="http://schemas.microsoft.com/office/drawing/2014/main" id="{93B49959-5514-4078-BEF2-9B0C9EBCEB11}"/>
                </a:ext>
              </a:extLst>
            </p:cNvPr>
            <p:cNvGrpSpPr/>
            <p:nvPr/>
          </p:nvGrpSpPr>
          <p:grpSpPr>
            <a:xfrm>
              <a:off x="7502557" y="2701734"/>
              <a:ext cx="638841" cy="590550"/>
              <a:chOff x="7502557" y="2701734"/>
              <a:chExt cx="638841" cy="590550"/>
            </a:xfrm>
          </p:grpSpPr>
          <p:sp>
            <p:nvSpPr>
              <p:cNvPr id="9" name="Freeform: Shape 8">
                <a:extLst>
                  <a:ext uri="{FF2B5EF4-FFF2-40B4-BE49-F238E27FC236}">
                    <a16:creationId xmlns:a16="http://schemas.microsoft.com/office/drawing/2014/main" id="{55850F6A-0F2F-40B1-8B18-8A297D774B8C}"/>
                  </a:ext>
                </a:extLst>
              </p:cNvPr>
              <p:cNvSpPr/>
              <p:nvPr/>
            </p:nvSpPr>
            <p:spPr>
              <a:xfrm>
                <a:off x="7655623" y="2701734"/>
                <a:ext cx="485775" cy="590550"/>
              </a:xfrm>
              <a:custGeom>
                <a:avLst/>
                <a:gdLst>
                  <a:gd name="connsiteX0" fmla="*/ 7430 w 485775"/>
                  <a:gd name="connsiteY0" fmla="*/ 565531 h 590550"/>
                  <a:gd name="connsiteX1" fmla="*/ 11239 w 485775"/>
                  <a:gd name="connsiteY1" fmla="*/ 566484 h 590550"/>
                  <a:gd name="connsiteX2" fmla="*/ 106204 w 485775"/>
                  <a:gd name="connsiteY2" fmla="*/ 581247 h 590550"/>
                  <a:gd name="connsiteX3" fmla="*/ 215646 w 485775"/>
                  <a:gd name="connsiteY3" fmla="*/ 590582 h 590550"/>
                  <a:gd name="connsiteX4" fmla="*/ 309086 w 485775"/>
                  <a:gd name="connsiteY4" fmla="*/ 589820 h 590550"/>
                  <a:gd name="connsiteX5" fmla="*/ 355473 w 485775"/>
                  <a:gd name="connsiteY5" fmla="*/ 583819 h 590550"/>
                  <a:gd name="connsiteX6" fmla="*/ 392049 w 485775"/>
                  <a:gd name="connsiteY6" fmla="*/ 552958 h 590550"/>
                  <a:gd name="connsiteX7" fmla="*/ 396240 w 485775"/>
                  <a:gd name="connsiteY7" fmla="*/ 528765 h 590550"/>
                  <a:gd name="connsiteX8" fmla="*/ 406622 w 485775"/>
                  <a:gd name="connsiteY8" fmla="*/ 512477 h 590550"/>
                  <a:gd name="connsiteX9" fmla="*/ 435673 w 485775"/>
                  <a:gd name="connsiteY9" fmla="*/ 478854 h 590550"/>
                  <a:gd name="connsiteX10" fmla="*/ 433578 w 485775"/>
                  <a:gd name="connsiteY10" fmla="*/ 438182 h 590550"/>
                  <a:gd name="connsiteX11" fmla="*/ 438817 w 485775"/>
                  <a:gd name="connsiteY11" fmla="*/ 417608 h 590550"/>
                  <a:gd name="connsiteX12" fmla="*/ 441674 w 485775"/>
                  <a:gd name="connsiteY12" fmla="*/ 415322 h 590550"/>
                  <a:gd name="connsiteX13" fmla="*/ 474916 w 485775"/>
                  <a:gd name="connsiteY13" fmla="*/ 346456 h 590550"/>
                  <a:gd name="connsiteX14" fmla="*/ 468154 w 485775"/>
                  <a:gd name="connsiteY14" fmla="*/ 314166 h 590550"/>
                  <a:gd name="connsiteX15" fmla="*/ 468535 w 485775"/>
                  <a:gd name="connsiteY15" fmla="*/ 300546 h 590550"/>
                  <a:gd name="connsiteX16" fmla="*/ 480822 w 485775"/>
                  <a:gd name="connsiteY16" fmla="*/ 269970 h 590550"/>
                  <a:gd name="connsiteX17" fmla="*/ 462915 w 485775"/>
                  <a:gd name="connsiteY17" fmla="*/ 218726 h 590550"/>
                  <a:gd name="connsiteX18" fmla="*/ 417100 w 485775"/>
                  <a:gd name="connsiteY18" fmla="*/ 200628 h 590550"/>
                  <a:gd name="connsiteX19" fmla="*/ 330137 w 485775"/>
                  <a:gd name="connsiteY19" fmla="*/ 200343 h 590550"/>
                  <a:gd name="connsiteX20" fmla="*/ 258413 w 485775"/>
                  <a:gd name="connsiteY20" fmla="*/ 216059 h 590550"/>
                  <a:gd name="connsiteX21" fmla="*/ 247459 w 485775"/>
                  <a:gd name="connsiteY21" fmla="*/ 215583 h 590550"/>
                  <a:gd name="connsiteX22" fmla="*/ 241268 w 485775"/>
                  <a:gd name="connsiteY22" fmla="*/ 194532 h 590550"/>
                  <a:gd name="connsiteX23" fmla="*/ 261175 w 485775"/>
                  <a:gd name="connsiteY23" fmla="*/ 140526 h 590550"/>
                  <a:gd name="connsiteX24" fmla="*/ 261938 w 485775"/>
                  <a:gd name="connsiteY24" fmla="*/ 56991 h 590550"/>
                  <a:gd name="connsiteX25" fmla="*/ 246316 w 485775"/>
                  <a:gd name="connsiteY25" fmla="*/ 17558 h 590550"/>
                  <a:gd name="connsiteX26" fmla="*/ 218027 w 485775"/>
                  <a:gd name="connsiteY26" fmla="*/ 9843 h 590550"/>
                  <a:gd name="connsiteX27" fmla="*/ 206502 w 485775"/>
                  <a:gd name="connsiteY27" fmla="*/ 22987 h 590550"/>
                  <a:gd name="connsiteX28" fmla="*/ 182880 w 485775"/>
                  <a:gd name="connsiteY28" fmla="*/ 66707 h 590550"/>
                  <a:gd name="connsiteX29" fmla="*/ 121444 w 485775"/>
                  <a:gd name="connsiteY29" fmla="*/ 166434 h 590550"/>
                  <a:gd name="connsiteX30" fmla="*/ 51149 w 485775"/>
                  <a:gd name="connsiteY30" fmla="*/ 253301 h 590550"/>
                  <a:gd name="connsiteX31" fmla="*/ 10478 w 485775"/>
                  <a:gd name="connsiteY31" fmla="*/ 281305 h 590550"/>
                  <a:gd name="connsiteX32" fmla="*/ 7334 w 485775"/>
                  <a:gd name="connsiteY32" fmla="*/ 285972 h 590550"/>
                  <a:gd name="connsiteX33" fmla="*/ 7144 w 485775"/>
                  <a:gd name="connsiteY33" fmla="*/ 422275 h 590550"/>
                  <a:gd name="connsiteX34" fmla="*/ 7430 w 485775"/>
                  <a:gd name="connsiteY34" fmla="*/ 494665 h 590550"/>
                  <a:gd name="connsiteX35" fmla="*/ 7430 w 485775"/>
                  <a:gd name="connsiteY35" fmla="*/ 560197 h 590550"/>
                  <a:gd name="connsiteX36" fmla="*/ 7430 w 485775"/>
                  <a:gd name="connsiteY36" fmla="*/ 565531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5775" h="590550">
                    <a:moveTo>
                      <a:pt x="7430" y="565531"/>
                    </a:moveTo>
                    <a:cubicBezTo>
                      <a:pt x="8858" y="565912"/>
                      <a:pt x="10001" y="566293"/>
                      <a:pt x="11239" y="566484"/>
                    </a:cubicBezTo>
                    <a:cubicBezTo>
                      <a:pt x="42863" y="571437"/>
                      <a:pt x="74486" y="576675"/>
                      <a:pt x="106204" y="581247"/>
                    </a:cubicBezTo>
                    <a:cubicBezTo>
                      <a:pt x="142494" y="586486"/>
                      <a:pt x="179070" y="589915"/>
                      <a:pt x="215646" y="590582"/>
                    </a:cubicBezTo>
                    <a:cubicBezTo>
                      <a:pt x="246793" y="591058"/>
                      <a:pt x="277939" y="590487"/>
                      <a:pt x="309086" y="589820"/>
                    </a:cubicBezTo>
                    <a:cubicBezTo>
                      <a:pt x="324708" y="589439"/>
                      <a:pt x="340233" y="588010"/>
                      <a:pt x="355473" y="583819"/>
                    </a:cubicBezTo>
                    <a:cubicBezTo>
                      <a:pt x="372523" y="579152"/>
                      <a:pt x="386429" y="570675"/>
                      <a:pt x="392049" y="552958"/>
                    </a:cubicBezTo>
                    <a:cubicBezTo>
                      <a:pt x="394525" y="545243"/>
                      <a:pt x="395478" y="536956"/>
                      <a:pt x="396240" y="528765"/>
                    </a:cubicBezTo>
                    <a:cubicBezTo>
                      <a:pt x="396907" y="521240"/>
                      <a:pt x="399669" y="516001"/>
                      <a:pt x="406622" y="512477"/>
                    </a:cubicBezTo>
                    <a:cubicBezTo>
                      <a:pt x="420814" y="505333"/>
                      <a:pt x="430721" y="494093"/>
                      <a:pt x="435673" y="478854"/>
                    </a:cubicBezTo>
                    <a:cubicBezTo>
                      <a:pt x="440150" y="465138"/>
                      <a:pt x="439388" y="451517"/>
                      <a:pt x="433578" y="438182"/>
                    </a:cubicBezTo>
                    <a:cubicBezTo>
                      <a:pt x="429768" y="429419"/>
                      <a:pt x="431197" y="423704"/>
                      <a:pt x="438817" y="417608"/>
                    </a:cubicBezTo>
                    <a:cubicBezTo>
                      <a:pt x="439769" y="416846"/>
                      <a:pt x="440722" y="416084"/>
                      <a:pt x="441674" y="415322"/>
                    </a:cubicBezTo>
                    <a:cubicBezTo>
                      <a:pt x="463296" y="397510"/>
                      <a:pt x="475012" y="374841"/>
                      <a:pt x="474916" y="346456"/>
                    </a:cubicBezTo>
                    <a:cubicBezTo>
                      <a:pt x="474916" y="335217"/>
                      <a:pt x="472250" y="324549"/>
                      <a:pt x="468154" y="314166"/>
                    </a:cubicBezTo>
                    <a:cubicBezTo>
                      <a:pt x="466344" y="309499"/>
                      <a:pt x="466058" y="304927"/>
                      <a:pt x="468535" y="300546"/>
                    </a:cubicBezTo>
                    <a:cubicBezTo>
                      <a:pt x="473869" y="290830"/>
                      <a:pt x="478346" y="280829"/>
                      <a:pt x="480822" y="269970"/>
                    </a:cubicBezTo>
                    <a:cubicBezTo>
                      <a:pt x="485490" y="249110"/>
                      <a:pt x="479965" y="231870"/>
                      <a:pt x="462915" y="218726"/>
                    </a:cubicBezTo>
                    <a:cubicBezTo>
                      <a:pt x="449389" y="208343"/>
                      <a:pt x="433578" y="203581"/>
                      <a:pt x="417100" y="200628"/>
                    </a:cubicBezTo>
                    <a:cubicBezTo>
                      <a:pt x="388144" y="195390"/>
                      <a:pt x="359093" y="196437"/>
                      <a:pt x="330137" y="200343"/>
                    </a:cubicBezTo>
                    <a:cubicBezTo>
                      <a:pt x="305753" y="203581"/>
                      <a:pt x="282035" y="209296"/>
                      <a:pt x="258413" y="216059"/>
                    </a:cubicBezTo>
                    <a:cubicBezTo>
                      <a:pt x="255080" y="217011"/>
                      <a:pt x="250793" y="216726"/>
                      <a:pt x="247459" y="215583"/>
                    </a:cubicBezTo>
                    <a:cubicBezTo>
                      <a:pt x="239363" y="212630"/>
                      <a:pt x="236697" y="203105"/>
                      <a:pt x="241268" y="194532"/>
                    </a:cubicBezTo>
                    <a:cubicBezTo>
                      <a:pt x="250413" y="177387"/>
                      <a:pt x="256984" y="159385"/>
                      <a:pt x="261175" y="140526"/>
                    </a:cubicBezTo>
                    <a:cubicBezTo>
                      <a:pt x="267462" y="112808"/>
                      <a:pt x="267367" y="84900"/>
                      <a:pt x="261938" y="56991"/>
                    </a:cubicBezTo>
                    <a:cubicBezTo>
                      <a:pt x="259175" y="42894"/>
                      <a:pt x="255080" y="29274"/>
                      <a:pt x="246316" y="17558"/>
                    </a:cubicBezTo>
                    <a:cubicBezTo>
                      <a:pt x="238601" y="7271"/>
                      <a:pt x="228315" y="4413"/>
                      <a:pt x="218027" y="9843"/>
                    </a:cubicBezTo>
                    <a:cubicBezTo>
                      <a:pt x="212598" y="12795"/>
                      <a:pt x="209359" y="17653"/>
                      <a:pt x="206502" y="22987"/>
                    </a:cubicBezTo>
                    <a:cubicBezTo>
                      <a:pt x="198787" y="37656"/>
                      <a:pt x="190976" y="52229"/>
                      <a:pt x="182880" y="66707"/>
                    </a:cubicBezTo>
                    <a:cubicBezTo>
                      <a:pt x="163735" y="100711"/>
                      <a:pt x="143542" y="134239"/>
                      <a:pt x="121444" y="166434"/>
                    </a:cubicBezTo>
                    <a:cubicBezTo>
                      <a:pt x="100299" y="197294"/>
                      <a:pt x="78200" y="227298"/>
                      <a:pt x="51149" y="253301"/>
                    </a:cubicBezTo>
                    <a:cubicBezTo>
                      <a:pt x="39148" y="264827"/>
                      <a:pt x="26289" y="275209"/>
                      <a:pt x="10478" y="281305"/>
                    </a:cubicBezTo>
                    <a:cubicBezTo>
                      <a:pt x="7906" y="282258"/>
                      <a:pt x="7334" y="283591"/>
                      <a:pt x="7334" y="285972"/>
                    </a:cubicBezTo>
                    <a:cubicBezTo>
                      <a:pt x="7334" y="331407"/>
                      <a:pt x="7144" y="376841"/>
                      <a:pt x="7144" y="422275"/>
                    </a:cubicBezTo>
                    <a:cubicBezTo>
                      <a:pt x="7144" y="446373"/>
                      <a:pt x="7334" y="470472"/>
                      <a:pt x="7430" y="494665"/>
                    </a:cubicBezTo>
                    <a:cubicBezTo>
                      <a:pt x="7430" y="516477"/>
                      <a:pt x="7430" y="538385"/>
                      <a:pt x="7430" y="560197"/>
                    </a:cubicBezTo>
                    <a:cubicBezTo>
                      <a:pt x="7430" y="561912"/>
                      <a:pt x="7430" y="563626"/>
                      <a:pt x="7430" y="565531"/>
                    </a:cubicBezTo>
                    <a:close/>
                  </a:path>
                </a:pathLst>
              </a:custGeom>
              <a:solidFill>
                <a:srgbClr val="FFFFFF"/>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FF952C9-0F21-4784-8C8B-0B763F559AA8}"/>
                  </a:ext>
                </a:extLst>
              </p:cNvPr>
              <p:cNvSpPr/>
              <p:nvPr/>
            </p:nvSpPr>
            <p:spPr>
              <a:xfrm>
                <a:off x="7502557" y="2956941"/>
                <a:ext cx="133350" cy="333375"/>
              </a:xfrm>
              <a:custGeom>
                <a:avLst/>
                <a:gdLst>
                  <a:gd name="connsiteX0" fmla="*/ 7144 w 133350"/>
                  <a:gd name="connsiteY0" fmla="*/ 328231 h 333375"/>
                  <a:gd name="connsiteX1" fmla="*/ 131064 w 133350"/>
                  <a:gd name="connsiteY1" fmla="*/ 328231 h 333375"/>
                  <a:gd name="connsiteX2" fmla="*/ 131064 w 133350"/>
                  <a:gd name="connsiteY2" fmla="*/ 7144 h 333375"/>
                  <a:gd name="connsiteX3" fmla="*/ 7144 w 133350"/>
                  <a:gd name="connsiteY3" fmla="*/ 7144 h 333375"/>
                  <a:gd name="connsiteX4" fmla="*/ 7144 w 133350"/>
                  <a:gd name="connsiteY4" fmla="*/ 328231 h 33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333375">
                    <a:moveTo>
                      <a:pt x="7144" y="328231"/>
                    </a:moveTo>
                    <a:cubicBezTo>
                      <a:pt x="48578" y="328231"/>
                      <a:pt x="89821" y="328231"/>
                      <a:pt x="131064" y="328231"/>
                    </a:cubicBezTo>
                    <a:cubicBezTo>
                      <a:pt x="131064" y="221075"/>
                      <a:pt x="131064" y="114205"/>
                      <a:pt x="131064" y="7144"/>
                    </a:cubicBezTo>
                    <a:cubicBezTo>
                      <a:pt x="89631" y="7144"/>
                      <a:pt x="48483" y="7144"/>
                      <a:pt x="7144" y="7144"/>
                    </a:cubicBezTo>
                    <a:cubicBezTo>
                      <a:pt x="7144" y="114395"/>
                      <a:pt x="7144" y="221171"/>
                      <a:pt x="7144" y="328231"/>
                    </a:cubicBezTo>
                    <a:close/>
                  </a:path>
                </a:pathLst>
              </a:custGeom>
              <a:solidFill>
                <a:srgbClr val="FFFFFF"/>
              </a:solidFill>
              <a:ln w="9525" cap="flat">
                <a:noFill/>
                <a:prstDash val="solid"/>
                <a:miter/>
              </a:ln>
            </p:spPr>
            <p:txBody>
              <a:bodyPr rtlCol="0" anchor="ctr"/>
              <a:lstStyle/>
              <a:p>
                <a:endParaRPr lang="en-US"/>
              </a:p>
            </p:txBody>
          </p:sp>
        </p:grpSp>
        <p:grpSp>
          <p:nvGrpSpPr>
            <p:cNvPr id="3" name="Group 2">
              <a:extLst>
                <a:ext uri="{FF2B5EF4-FFF2-40B4-BE49-F238E27FC236}">
                  <a16:creationId xmlns:a16="http://schemas.microsoft.com/office/drawing/2014/main" id="{A01D1509-578B-4351-9798-457B5A115C6E}"/>
                </a:ext>
              </a:extLst>
            </p:cNvPr>
            <p:cNvGrpSpPr/>
            <p:nvPr/>
          </p:nvGrpSpPr>
          <p:grpSpPr>
            <a:xfrm>
              <a:off x="4102354" y="2701734"/>
              <a:ext cx="637762" cy="590550"/>
              <a:chOff x="4102354" y="2701734"/>
              <a:chExt cx="637762" cy="590550"/>
            </a:xfrm>
          </p:grpSpPr>
          <p:sp>
            <p:nvSpPr>
              <p:cNvPr id="11" name="Freeform: Shape 10">
                <a:extLst>
                  <a:ext uri="{FF2B5EF4-FFF2-40B4-BE49-F238E27FC236}">
                    <a16:creationId xmlns:a16="http://schemas.microsoft.com/office/drawing/2014/main" id="{B4B4D09B-5BD7-46A6-B037-F20B9E3463C1}"/>
                  </a:ext>
                </a:extLst>
              </p:cNvPr>
              <p:cNvSpPr/>
              <p:nvPr/>
            </p:nvSpPr>
            <p:spPr>
              <a:xfrm>
                <a:off x="4102354" y="2701734"/>
                <a:ext cx="485775" cy="590550"/>
              </a:xfrm>
              <a:custGeom>
                <a:avLst/>
                <a:gdLst>
                  <a:gd name="connsiteX0" fmla="*/ 482124 w 485775"/>
                  <a:gd name="connsiteY0" fmla="*/ 565531 h 590550"/>
                  <a:gd name="connsiteX1" fmla="*/ 478314 w 485775"/>
                  <a:gd name="connsiteY1" fmla="*/ 566484 h 590550"/>
                  <a:gd name="connsiteX2" fmla="*/ 383349 w 485775"/>
                  <a:gd name="connsiteY2" fmla="*/ 581247 h 590550"/>
                  <a:gd name="connsiteX3" fmla="*/ 273907 w 485775"/>
                  <a:gd name="connsiteY3" fmla="*/ 590582 h 590550"/>
                  <a:gd name="connsiteX4" fmla="*/ 180467 w 485775"/>
                  <a:gd name="connsiteY4" fmla="*/ 589820 h 590550"/>
                  <a:gd name="connsiteX5" fmla="*/ 134080 w 485775"/>
                  <a:gd name="connsiteY5" fmla="*/ 583819 h 590550"/>
                  <a:gd name="connsiteX6" fmla="*/ 97504 w 485775"/>
                  <a:gd name="connsiteY6" fmla="*/ 552958 h 590550"/>
                  <a:gd name="connsiteX7" fmla="*/ 93313 w 485775"/>
                  <a:gd name="connsiteY7" fmla="*/ 528765 h 590550"/>
                  <a:gd name="connsiteX8" fmla="*/ 82931 w 485775"/>
                  <a:gd name="connsiteY8" fmla="*/ 512477 h 590550"/>
                  <a:gd name="connsiteX9" fmla="*/ 53880 w 485775"/>
                  <a:gd name="connsiteY9" fmla="*/ 478854 h 590550"/>
                  <a:gd name="connsiteX10" fmla="*/ 55975 w 485775"/>
                  <a:gd name="connsiteY10" fmla="*/ 438182 h 590550"/>
                  <a:gd name="connsiteX11" fmla="*/ 50736 w 485775"/>
                  <a:gd name="connsiteY11" fmla="*/ 417608 h 590550"/>
                  <a:gd name="connsiteX12" fmla="*/ 47879 w 485775"/>
                  <a:gd name="connsiteY12" fmla="*/ 415322 h 590550"/>
                  <a:gd name="connsiteX13" fmla="*/ 14637 w 485775"/>
                  <a:gd name="connsiteY13" fmla="*/ 346456 h 590550"/>
                  <a:gd name="connsiteX14" fmla="*/ 21399 w 485775"/>
                  <a:gd name="connsiteY14" fmla="*/ 314166 h 590550"/>
                  <a:gd name="connsiteX15" fmla="*/ 21018 w 485775"/>
                  <a:gd name="connsiteY15" fmla="*/ 300546 h 590550"/>
                  <a:gd name="connsiteX16" fmla="*/ 8731 w 485775"/>
                  <a:gd name="connsiteY16" fmla="*/ 269970 h 590550"/>
                  <a:gd name="connsiteX17" fmla="*/ 26638 w 485775"/>
                  <a:gd name="connsiteY17" fmla="*/ 218726 h 590550"/>
                  <a:gd name="connsiteX18" fmla="*/ 72453 w 485775"/>
                  <a:gd name="connsiteY18" fmla="*/ 200628 h 590550"/>
                  <a:gd name="connsiteX19" fmla="*/ 159417 w 485775"/>
                  <a:gd name="connsiteY19" fmla="*/ 200343 h 590550"/>
                  <a:gd name="connsiteX20" fmla="*/ 231140 w 485775"/>
                  <a:gd name="connsiteY20" fmla="*/ 216059 h 590550"/>
                  <a:gd name="connsiteX21" fmla="*/ 242094 w 485775"/>
                  <a:gd name="connsiteY21" fmla="*/ 215583 h 590550"/>
                  <a:gd name="connsiteX22" fmla="*/ 248285 w 485775"/>
                  <a:gd name="connsiteY22" fmla="*/ 194532 h 590550"/>
                  <a:gd name="connsiteX23" fmla="*/ 228378 w 485775"/>
                  <a:gd name="connsiteY23" fmla="*/ 140526 h 590550"/>
                  <a:gd name="connsiteX24" fmla="*/ 227616 w 485775"/>
                  <a:gd name="connsiteY24" fmla="*/ 56991 h 590550"/>
                  <a:gd name="connsiteX25" fmla="*/ 243237 w 485775"/>
                  <a:gd name="connsiteY25" fmla="*/ 17558 h 590550"/>
                  <a:gd name="connsiteX26" fmla="*/ 271526 w 485775"/>
                  <a:gd name="connsiteY26" fmla="*/ 9843 h 590550"/>
                  <a:gd name="connsiteX27" fmla="*/ 283051 w 485775"/>
                  <a:gd name="connsiteY27" fmla="*/ 22987 h 590550"/>
                  <a:gd name="connsiteX28" fmla="*/ 306673 w 485775"/>
                  <a:gd name="connsiteY28" fmla="*/ 66707 h 590550"/>
                  <a:gd name="connsiteX29" fmla="*/ 368109 w 485775"/>
                  <a:gd name="connsiteY29" fmla="*/ 166434 h 590550"/>
                  <a:gd name="connsiteX30" fmla="*/ 438404 w 485775"/>
                  <a:gd name="connsiteY30" fmla="*/ 253301 h 590550"/>
                  <a:gd name="connsiteX31" fmla="*/ 479076 w 485775"/>
                  <a:gd name="connsiteY31" fmla="*/ 281305 h 590550"/>
                  <a:gd name="connsiteX32" fmla="*/ 482219 w 485775"/>
                  <a:gd name="connsiteY32" fmla="*/ 285972 h 590550"/>
                  <a:gd name="connsiteX33" fmla="*/ 482409 w 485775"/>
                  <a:gd name="connsiteY33" fmla="*/ 422275 h 590550"/>
                  <a:gd name="connsiteX34" fmla="*/ 482124 w 485775"/>
                  <a:gd name="connsiteY34" fmla="*/ 494665 h 590550"/>
                  <a:gd name="connsiteX35" fmla="*/ 482124 w 485775"/>
                  <a:gd name="connsiteY35" fmla="*/ 560197 h 590550"/>
                  <a:gd name="connsiteX36" fmla="*/ 482124 w 485775"/>
                  <a:gd name="connsiteY36" fmla="*/ 565531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5775" h="590550">
                    <a:moveTo>
                      <a:pt x="482124" y="565531"/>
                    </a:moveTo>
                    <a:cubicBezTo>
                      <a:pt x="480695" y="565912"/>
                      <a:pt x="479552" y="566293"/>
                      <a:pt x="478314" y="566484"/>
                    </a:cubicBezTo>
                    <a:cubicBezTo>
                      <a:pt x="446691" y="571437"/>
                      <a:pt x="415068" y="576675"/>
                      <a:pt x="383349" y="581247"/>
                    </a:cubicBezTo>
                    <a:cubicBezTo>
                      <a:pt x="347059" y="586486"/>
                      <a:pt x="310483" y="589915"/>
                      <a:pt x="273907" y="590582"/>
                    </a:cubicBezTo>
                    <a:cubicBezTo>
                      <a:pt x="242760" y="591058"/>
                      <a:pt x="211614" y="590487"/>
                      <a:pt x="180467" y="589820"/>
                    </a:cubicBezTo>
                    <a:cubicBezTo>
                      <a:pt x="164846" y="589439"/>
                      <a:pt x="149320" y="588010"/>
                      <a:pt x="134080" y="583819"/>
                    </a:cubicBezTo>
                    <a:cubicBezTo>
                      <a:pt x="117031" y="579152"/>
                      <a:pt x="103124" y="570675"/>
                      <a:pt x="97504" y="552958"/>
                    </a:cubicBezTo>
                    <a:cubicBezTo>
                      <a:pt x="95028" y="545243"/>
                      <a:pt x="94075" y="536956"/>
                      <a:pt x="93313" y="528765"/>
                    </a:cubicBezTo>
                    <a:cubicBezTo>
                      <a:pt x="92647" y="521240"/>
                      <a:pt x="89884" y="516001"/>
                      <a:pt x="82931" y="512477"/>
                    </a:cubicBezTo>
                    <a:cubicBezTo>
                      <a:pt x="68739" y="505333"/>
                      <a:pt x="58833" y="494093"/>
                      <a:pt x="53880" y="478854"/>
                    </a:cubicBezTo>
                    <a:cubicBezTo>
                      <a:pt x="49403" y="465138"/>
                      <a:pt x="50165" y="451517"/>
                      <a:pt x="55975" y="438182"/>
                    </a:cubicBezTo>
                    <a:cubicBezTo>
                      <a:pt x="59785" y="429419"/>
                      <a:pt x="58356" y="423704"/>
                      <a:pt x="50736" y="417608"/>
                    </a:cubicBezTo>
                    <a:cubicBezTo>
                      <a:pt x="49784" y="416846"/>
                      <a:pt x="48831" y="416084"/>
                      <a:pt x="47879" y="415322"/>
                    </a:cubicBezTo>
                    <a:cubicBezTo>
                      <a:pt x="26257" y="397510"/>
                      <a:pt x="14541" y="374841"/>
                      <a:pt x="14637" y="346456"/>
                    </a:cubicBezTo>
                    <a:cubicBezTo>
                      <a:pt x="14637" y="335217"/>
                      <a:pt x="17304" y="324549"/>
                      <a:pt x="21399" y="314166"/>
                    </a:cubicBezTo>
                    <a:cubicBezTo>
                      <a:pt x="23209" y="309499"/>
                      <a:pt x="23495" y="304927"/>
                      <a:pt x="21018" y="300546"/>
                    </a:cubicBezTo>
                    <a:cubicBezTo>
                      <a:pt x="15684" y="290830"/>
                      <a:pt x="11208" y="280829"/>
                      <a:pt x="8731" y="269970"/>
                    </a:cubicBezTo>
                    <a:cubicBezTo>
                      <a:pt x="4064" y="249110"/>
                      <a:pt x="9589" y="231870"/>
                      <a:pt x="26638" y="218726"/>
                    </a:cubicBezTo>
                    <a:cubicBezTo>
                      <a:pt x="40164" y="208343"/>
                      <a:pt x="55975" y="203581"/>
                      <a:pt x="72453" y="200628"/>
                    </a:cubicBezTo>
                    <a:cubicBezTo>
                      <a:pt x="101409" y="195390"/>
                      <a:pt x="130461" y="196437"/>
                      <a:pt x="159417" y="200343"/>
                    </a:cubicBezTo>
                    <a:cubicBezTo>
                      <a:pt x="183801" y="203581"/>
                      <a:pt x="207518" y="209296"/>
                      <a:pt x="231140" y="216059"/>
                    </a:cubicBezTo>
                    <a:cubicBezTo>
                      <a:pt x="234474" y="217011"/>
                      <a:pt x="238760" y="216726"/>
                      <a:pt x="242094" y="215583"/>
                    </a:cubicBezTo>
                    <a:cubicBezTo>
                      <a:pt x="250190" y="212630"/>
                      <a:pt x="252857" y="203105"/>
                      <a:pt x="248285" y="194532"/>
                    </a:cubicBezTo>
                    <a:cubicBezTo>
                      <a:pt x="239141" y="177387"/>
                      <a:pt x="232569" y="159385"/>
                      <a:pt x="228378" y="140526"/>
                    </a:cubicBezTo>
                    <a:cubicBezTo>
                      <a:pt x="222091" y="112808"/>
                      <a:pt x="222186" y="84900"/>
                      <a:pt x="227616" y="56991"/>
                    </a:cubicBezTo>
                    <a:cubicBezTo>
                      <a:pt x="230378" y="42894"/>
                      <a:pt x="234474" y="29274"/>
                      <a:pt x="243237" y="17558"/>
                    </a:cubicBezTo>
                    <a:cubicBezTo>
                      <a:pt x="250952" y="7271"/>
                      <a:pt x="261239" y="4413"/>
                      <a:pt x="271526" y="9843"/>
                    </a:cubicBezTo>
                    <a:cubicBezTo>
                      <a:pt x="276955" y="12795"/>
                      <a:pt x="280194" y="17653"/>
                      <a:pt x="283051" y="22987"/>
                    </a:cubicBezTo>
                    <a:cubicBezTo>
                      <a:pt x="290766" y="37656"/>
                      <a:pt x="298577" y="52229"/>
                      <a:pt x="306673" y="66707"/>
                    </a:cubicBezTo>
                    <a:cubicBezTo>
                      <a:pt x="325818" y="100711"/>
                      <a:pt x="346011" y="134239"/>
                      <a:pt x="368109" y="166434"/>
                    </a:cubicBezTo>
                    <a:cubicBezTo>
                      <a:pt x="389255" y="197294"/>
                      <a:pt x="411353" y="227298"/>
                      <a:pt x="438404" y="253301"/>
                    </a:cubicBezTo>
                    <a:cubicBezTo>
                      <a:pt x="450406" y="264827"/>
                      <a:pt x="463264" y="275209"/>
                      <a:pt x="479076" y="281305"/>
                    </a:cubicBezTo>
                    <a:cubicBezTo>
                      <a:pt x="481648" y="282258"/>
                      <a:pt x="482219" y="283591"/>
                      <a:pt x="482219" y="285972"/>
                    </a:cubicBezTo>
                    <a:cubicBezTo>
                      <a:pt x="482219" y="331407"/>
                      <a:pt x="482409" y="376841"/>
                      <a:pt x="482409" y="422275"/>
                    </a:cubicBezTo>
                    <a:cubicBezTo>
                      <a:pt x="482409" y="446373"/>
                      <a:pt x="482219" y="470472"/>
                      <a:pt x="482124" y="494665"/>
                    </a:cubicBezTo>
                    <a:cubicBezTo>
                      <a:pt x="482124" y="516477"/>
                      <a:pt x="482124" y="538385"/>
                      <a:pt x="482124" y="560197"/>
                    </a:cubicBezTo>
                    <a:cubicBezTo>
                      <a:pt x="482124" y="561912"/>
                      <a:pt x="482124" y="563626"/>
                      <a:pt x="482124" y="565531"/>
                    </a:cubicBezTo>
                    <a:close/>
                  </a:path>
                </a:pathLst>
              </a:custGeom>
              <a:solidFill>
                <a:srgbClr val="FFFFFF"/>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406DDD5-A9AA-49BD-A0B0-83BA01C01CBF}"/>
                  </a:ext>
                </a:extLst>
              </p:cNvPr>
              <p:cNvSpPr/>
              <p:nvPr/>
            </p:nvSpPr>
            <p:spPr>
              <a:xfrm>
                <a:off x="4606766" y="2956941"/>
                <a:ext cx="133350" cy="333375"/>
              </a:xfrm>
              <a:custGeom>
                <a:avLst/>
                <a:gdLst>
                  <a:gd name="connsiteX0" fmla="*/ 131064 w 133350"/>
                  <a:gd name="connsiteY0" fmla="*/ 328231 h 333375"/>
                  <a:gd name="connsiteX1" fmla="*/ 7144 w 133350"/>
                  <a:gd name="connsiteY1" fmla="*/ 328231 h 333375"/>
                  <a:gd name="connsiteX2" fmla="*/ 7144 w 133350"/>
                  <a:gd name="connsiteY2" fmla="*/ 7144 h 333375"/>
                  <a:gd name="connsiteX3" fmla="*/ 131064 w 133350"/>
                  <a:gd name="connsiteY3" fmla="*/ 7144 h 333375"/>
                  <a:gd name="connsiteX4" fmla="*/ 131064 w 133350"/>
                  <a:gd name="connsiteY4" fmla="*/ 328231 h 33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333375">
                    <a:moveTo>
                      <a:pt x="131064" y="328231"/>
                    </a:moveTo>
                    <a:cubicBezTo>
                      <a:pt x="89630" y="328231"/>
                      <a:pt x="48387" y="328231"/>
                      <a:pt x="7144" y="328231"/>
                    </a:cubicBezTo>
                    <a:cubicBezTo>
                      <a:pt x="7144" y="221075"/>
                      <a:pt x="7144" y="114205"/>
                      <a:pt x="7144" y="7144"/>
                    </a:cubicBezTo>
                    <a:cubicBezTo>
                      <a:pt x="48578" y="7144"/>
                      <a:pt x="89726" y="7144"/>
                      <a:pt x="131064" y="7144"/>
                    </a:cubicBezTo>
                    <a:cubicBezTo>
                      <a:pt x="131064" y="114395"/>
                      <a:pt x="131064" y="221171"/>
                      <a:pt x="131064" y="328231"/>
                    </a:cubicBezTo>
                    <a:close/>
                  </a:path>
                </a:pathLst>
              </a:custGeom>
              <a:solidFill>
                <a:srgbClr val="FFFFFF"/>
              </a:solidFill>
              <a:ln w="9525" cap="flat">
                <a:noFill/>
                <a:prstDash val="solid"/>
                <a:miter/>
              </a:ln>
            </p:spPr>
            <p:txBody>
              <a:bodyPr rtlCol="0" anchor="ctr"/>
              <a:lstStyle/>
              <a:p>
                <a:endParaRPr lang="en-US"/>
              </a:p>
            </p:txBody>
          </p:sp>
        </p:grpSp>
        <p:sp>
          <p:nvSpPr>
            <p:cNvPr id="13" name="TextBox 12">
              <a:extLst>
                <a:ext uri="{FF2B5EF4-FFF2-40B4-BE49-F238E27FC236}">
                  <a16:creationId xmlns:a16="http://schemas.microsoft.com/office/drawing/2014/main" id="{CD2EEA76-D42C-449A-892F-AE6DB02D343E}"/>
                </a:ext>
              </a:extLst>
            </p:cNvPr>
            <p:cNvSpPr txBox="1"/>
            <p:nvPr/>
          </p:nvSpPr>
          <p:spPr>
            <a:xfrm>
              <a:off x="4694036" y="2739015"/>
              <a:ext cx="2799164" cy="707886"/>
            </a:xfrm>
            <a:prstGeom prst="rect">
              <a:avLst/>
            </a:prstGeom>
            <a:noFill/>
          </p:spPr>
          <p:txBody>
            <a:bodyPr wrap="none" rtlCol="0">
              <a:spAutoFit/>
            </a:bodyPr>
            <a:lstStyle/>
            <a:p>
              <a:pPr algn="ctr"/>
              <a:r>
                <a:rPr lang="en-US" sz="4000" b="1" dirty="0">
                  <a:solidFill>
                    <a:schemeClr val="bg1"/>
                  </a:solidFill>
                  <a:latin typeface="+mj-lt"/>
                </a:rPr>
                <a:t>Thank You</a:t>
              </a:r>
            </a:p>
          </p:txBody>
        </p:sp>
      </p:grpSp>
      <p:sp>
        <p:nvSpPr>
          <p:cNvPr id="16" name="Rectangle 15">
            <a:extLst>
              <a:ext uri="{FF2B5EF4-FFF2-40B4-BE49-F238E27FC236}">
                <a16:creationId xmlns:a16="http://schemas.microsoft.com/office/drawing/2014/main" id="{BCFB7946-9719-5C54-5D45-EB759A2A2267}"/>
              </a:ext>
            </a:extLst>
          </p:cNvPr>
          <p:cNvSpPr/>
          <p:nvPr/>
        </p:nvSpPr>
        <p:spPr>
          <a:xfrm>
            <a:off x="133978" y="1601987"/>
            <a:ext cx="9142801" cy="5308505"/>
          </a:xfrm>
          <a:prstGeom prst="rect">
            <a:avLst/>
          </a:prstGeom>
        </p:spPr>
        <p:txBody>
          <a:bodyPr wrap="square">
            <a:spAutoFit/>
          </a:bodyPr>
          <a:lstStyle/>
          <a:p>
            <a:pPr marL="342900" indent="-342900">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hlinkClick r:id="rId2"/>
              </a:rPr>
              <a:t>https://www.askpython.com/python-modules/top-best-python-gui-libraries</a:t>
            </a:r>
            <a:endParaRPr lang="en-US" sz="2000" dirty="0">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hlinkClick r:id="rId3"/>
              </a:rPr>
              <a:t>https://realpython.com/python-gui-tkinter/</a:t>
            </a:r>
            <a:endParaRPr lang="en-US" sz="2000" dirty="0">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hlinkClick r:id="rId4"/>
              </a:rPr>
              <a:t>https://data-flair.training/blogs/python-pyqt5-tutorial/</a:t>
            </a:r>
            <a:endParaRPr lang="en-US" sz="2000" dirty="0">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hlinkClick r:id="rId5"/>
              </a:rPr>
              <a:t>https://www.pythonguis.com/pyside6-tutorial/</a:t>
            </a:r>
            <a:endParaRPr lang="en-US" sz="2000" dirty="0">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hlinkClick r:id="rId6"/>
              </a:rPr>
              <a:t>https://www.geeksforgeeks.org/introduction-to-kivy/</a:t>
            </a:r>
            <a:endParaRPr lang="en-US" sz="2000" dirty="0">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Ø"/>
            </a:pPr>
            <a:endParaRPr lang="en-US" dirty="0"/>
          </a:p>
          <a:p>
            <a:pPr marL="285750" indent="-285750">
              <a:lnSpc>
                <a:spcPct val="200000"/>
              </a:lnSpc>
              <a:buFont typeface="Wingdings" panose="05000000000000000000" pitchFamily="2" charset="2"/>
              <a:buChar char="Ø"/>
            </a:pPr>
            <a:endParaRPr lang="en-US" dirty="0"/>
          </a:p>
          <a:p>
            <a:pPr marL="285750" indent="-285750">
              <a:lnSpc>
                <a:spcPct val="200000"/>
              </a:lnSpc>
              <a:buFont typeface="Wingdings" panose="05000000000000000000" pitchFamily="2" charset="2"/>
              <a:buChar char="Ø"/>
            </a:pPr>
            <a:endParaRPr lang="en-US" dirty="0"/>
          </a:p>
          <a:p>
            <a:pPr marL="285750" indent="-285750">
              <a:lnSpc>
                <a:spcPct val="200000"/>
              </a:lnSpc>
              <a:buFont typeface="Wingdings" panose="05000000000000000000" pitchFamily="2" charset="2"/>
              <a:buChar char="Ø"/>
            </a:pPr>
            <a:endParaRPr lang="en-US" dirty="0"/>
          </a:p>
        </p:txBody>
      </p:sp>
      <p:sp>
        <p:nvSpPr>
          <p:cNvPr id="18" name="TextBox 17">
            <a:extLst>
              <a:ext uri="{FF2B5EF4-FFF2-40B4-BE49-F238E27FC236}">
                <a16:creationId xmlns:a16="http://schemas.microsoft.com/office/drawing/2014/main" id="{2AB64FDC-202D-9439-BB54-D14F0C489FA6}"/>
              </a:ext>
            </a:extLst>
          </p:cNvPr>
          <p:cNvSpPr txBox="1"/>
          <p:nvPr/>
        </p:nvSpPr>
        <p:spPr>
          <a:xfrm>
            <a:off x="672171" y="8226"/>
            <a:ext cx="6865636" cy="661207"/>
          </a:xfrm>
          <a:prstGeom prst="rect">
            <a:avLst/>
          </a:prstGeom>
          <a:noFill/>
        </p:spPr>
        <p:txBody>
          <a:bodyPr wrap="square">
            <a:spAutoFit/>
          </a:bodyPr>
          <a:lstStyle/>
          <a:p>
            <a:pPr>
              <a:lnSpc>
                <a:spcPct val="150000"/>
              </a:lnSpc>
            </a:pPr>
            <a:r>
              <a:rPr lang="en-US" sz="2800" b="1" dirty="0">
                <a:solidFill>
                  <a:srgbClr val="92D050"/>
                </a:solidFill>
                <a:latin typeface="Times New Roman" panose="02020603050405020304" pitchFamily="18" charset="0"/>
                <a:cs typeface="Times New Roman" panose="02020603050405020304" pitchFamily="18" charset="0"/>
              </a:rPr>
              <a:t>Resources and Documentation for Gradio:</a:t>
            </a:r>
          </a:p>
        </p:txBody>
      </p:sp>
    </p:spTree>
    <p:extLst>
      <p:ext uri="{BB962C8B-B14F-4D97-AF65-F5344CB8AC3E}">
        <p14:creationId xmlns:p14="http://schemas.microsoft.com/office/powerpoint/2010/main" val="279671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2" presetClass="entr" presetSubtype="1" decel="10000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1000" fill="hold"/>
                                        <p:tgtEl>
                                          <p:spTgt spid="19"/>
                                        </p:tgtEl>
                                        <p:attrNameLst>
                                          <p:attrName>ppt_x</p:attrName>
                                        </p:attrNameLst>
                                      </p:cBhvr>
                                      <p:tavLst>
                                        <p:tav tm="0">
                                          <p:val>
                                            <p:strVal val="#ppt_x"/>
                                          </p:val>
                                        </p:tav>
                                        <p:tav tm="100000">
                                          <p:val>
                                            <p:strVal val="#ppt_x"/>
                                          </p:val>
                                        </p:tav>
                                      </p:tavLst>
                                    </p:anim>
                                    <p:anim calcmode="lin" valueType="num">
                                      <p:cBhvr additive="base">
                                        <p:cTn id="21" dur="1000" fill="hold"/>
                                        <p:tgtEl>
                                          <p:spTgt spid="19"/>
                                        </p:tgtEl>
                                        <p:attrNameLst>
                                          <p:attrName>ppt_y</p:attrName>
                                        </p:attrNameLst>
                                      </p:cBhvr>
                                      <p:tavLst>
                                        <p:tav tm="0">
                                          <p:val>
                                            <p:strVal val="0-#ppt_h/2"/>
                                          </p:val>
                                        </p:tav>
                                        <p:tav tm="100000">
                                          <p:val>
                                            <p:strVal val="#ppt_y"/>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1000" fill="hold"/>
                                        <p:tgtEl>
                                          <p:spTgt spid="20"/>
                                        </p:tgtEl>
                                        <p:attrNameLst>
                                          <p:attrName>ppt_x</p:attrName>
                                        </p:attrNameLst>
                                      </p:cBhvr>
                                      <p:tavLst>
                                        <p:tav tm="0">
                                          <p:val>
                                            <p:strVal val="#ppt_x"/>
                                          </p:val>
                                        </p:tav>
                                        <p:tav tm="100000">
                                          <p:val>
                                            <p:strVal val="#ppt_x"/>
                                          </p:val>
                                        </p:tav>
                                      </p:tavLst>
                                    </p:anim>
                                    <p:anim calcmode="lin" valueType="num">
                                      <p:cBhvr additive="base">
                                        <p:cTn id="25" dur="1000" fill="hold"/>
                                        <p:tgtEl>
                                          <p:spTgt spid="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CC4A70A1-C5CF-4C31-9DFF-D7FD65D8F9D7}"/>
              </a:ext>
            </a:extLst>
          </p:cNvPr>
          <p:cNvSpPr/>
          <p:nvPr/>
        </p:nvSpPr>
        <p:spPr>
          <a:xfrm>
            <a:off x="-7144" y="-7144"/>
            <a:ext cx="12201525" cy="6867525"/>
          </a:xfrm>
          <a:custGeom>
            <a:avLst/>
            <a:gdLst>
              <a:gd name="connsiteX0" fmla="*/ 10087927 w 12201525"/>
              <a:gd name="connsiteY0" fmla="*/ 7144 h 6867525"/>
              <a:gd name="connsiteX1" fmla="*/ 8134541 w 12201525"/>
              <a:gd name="connsiteY1" fmla="*/ 465296 h 6867525"/>
              <a:gd name="connsiteX2" fmla="*/ 8132350 w 12201525"/>
              <a:gd name="connsiteY2" fmla="*/ 455962 h 6867525"/>
              <a:gd name="connsiteX3" fmla="*/ 10046017 w 12201525"/>
              <a:gd name="connsiteY3" fmla="*/ 7144 h 6867525"/>
              <a:gd name="connsiteX4" fmla="*/ 10087927 w 12201525"/>
              <a:gd name="connsiteY4" fmla="*/ 7144 h 6867525"/>
              <a:gd name="connsiteX5" fmla="*/ 8132350 w 12201525"/>
              <a:gd name="connsiteY5" fmla="*/ 1094423 h 6867525"/>
              <a:gd name="connsiteX6" fmla="*/ 8134541 w 12201525"/>
              <a:gd name="connsiteY6" fmla="*/ 1103662 h 6867525"/>
              <a:gd name="connsiteX7" fmla="*/ 12200191 w 12201525"/>
              <a:gd name="connsiteY7" fmla="*/ 150114 h 6867525"/>
              <a:gd name="connsiteX8" fmla="*/ 12200191 w 12201525"/>
              <a:gd name="connsiteY8" fmla="*/ 140303 h 6867525"/>
              <a:gd name="connsiteX9" fmla="*/ 8132350 w 12201525"/>
              <a:gd name="connsiteY9" fmla="*/ 1094423 h 6867525"/>
              <a:gd name="connsiteX10" fmla="*/ 8132350 w 12201525"/>
              <a:gd name="connsiteY10" fmla="*/ 1732788 h 6867525"/>
              <a:gd name="connsiteX11" fmla="*/ 8134541 w 12201525"/>
              <a:gd name="connsiteY11" fmla="*/ 1742027 h 6867525"/>
              <a:gd name="connsiteX12" fmla="*/ 12200191 w 12201525"/>
              <a:gd name="connsiteY12" fmla="*/ 788480 h 6867525"/>
              <a:gd name="connsiteX13" fmla="*/ 12200191 w 12201525"/>
              <a:gd name="connsiteY13" fmla="*/ 778764 h 6867525"/>
              <a:gd name="connsiteX14" fmla="*/ 8132350 w 12201525"/>
              <a:gd name="connsiteY14" fmla="*/ 1732788 h 6867525"/>
              <a:gd name="connsiteX15" fmla="*/ 8132350 w 12201525"/>
              <a:gd name="connsiteY15" fmla="*/ 2371154 h 6867525"/>
              <a:gd name="connsiteX16" fmla="*/ 8134541 w 12201525"/>
              <a:gd name="connsiteY16" fmla="*/ 2380488 h 6867525"/>
              <a:gd name="connsiteX17" fmla="*/ 12200191 w 12201525"/>
              <a:gd name="connsiteY17" fmla="*/ 1426940 h 6867525"/>
              <a:gd name="connsiteX18" fmla="*/ 12200191 w 12201525"/>
              <a:gd name="connsiteY18" fmla="*/ 1417130 h 6867525"/>
              <a:gd name="connsiteX19" fmla="*/ 8132350 w 12201525"/>
              <a:gd name="connsiteY19" fmla="*/ 2371154 h 6867525"/>
              <a:gd name="connsiteX20" fmla="*/ 8132350 w 12201525"/>
              <a:gd name="connsiteY20" fmla="*/ 3009614 h 6867525"/>
              <a:gd name="connsiteX21" fmla="*/ 8134541 w 12201525"/>
              <a:gd name="connsiteY21" fmla="*/ 3018854 h 6867525"/>
              <a:gd name="connsiteX22" fmla="*/ 12200191 w 12201525"/>
              <a:gd name="connsiteY22" fmla="*/ 2065306 h 6867525"/>
              <a:gd name="connsiteX23" fmla="*/ 12200191 w 12201525"/>
              <a:gd name="connsiteY23" fmla="*/ 2055495 h 6867525"/>
              <a:gd name="connsiteX24" fmla="*/ 8132350 w 12201525"/>
              <a:gd name="connsiteY24" fmla="*/ 3009614 h 6867525"/>
              <a:gd name="connsiteX25" fmla="*/ 8132350 w 12201525"/>
              <a:gd name="connsiteY25" fmla="*/ 3647980 h 6867525"/>
              <a:gd name="connsiteX26" fmla="*/ 8134541 w 12201525"/>
              <a:gd name="connsiteY26" fmla="*/ 3657219 h 6867525"/>
              <a:gd name="connsiteX27" fmla="*/ 12200191 w 12201525"/>
              <a:gd name="connsiteY27" fmla="*/ 2703671 h 6867525"/>
              <a:gd name="connsiteX28" fmla="*/ 12200191 w 12201525"/>
              <a:gd name="connsiteY28" fmla="*/ 2693861 h 6867525"/>
              <a:gd name="connsiteX29" fmla="*/ 8132350 w 12201525"/>
              <a:gd name="connsiteY29" fmla="*/ 3647980 h 6867525"/>
              <a:gd name="connsiteX30" fmla="*/ 8132350 w 12201525"/>
              <a:gd name="connsiteY30" fmla="*/ 4286346 h 6867525"/>
              <a:gd name="connsiteX31" fmla="*/ 8134541 w 12201525"/>
              <a:gd name="connsiteY31" fmla="*/ 4295680 h 6867525"/>
              <a:gd name="connsiteX32" fmla="*/ 12200191 w 12201525"/>
              <a:gd name="connsiteY32" fmla="*/ 3342132 h 6867525"/>
              <a:gd name="connsiteX33" fmla="*/ 12200191 w 12201525"/>
              <a:gd name="connsiteY33" fmla="*/ 3332321 h 6867525"/>
              <a:gd name="connsiteX34" fmla="*/ 8132350 w 12201525"/>
              <a:gd name="connsiteY34" fmla="*/ 4286346 h 6867525"/>
              <a:gd name="connsiteX35" fmla="*/ 8132350 w 12201525"/>
              <a:gd name="connsiteY35" fmla="*/ 4924806 h 6867525"/>
              <a:gd name="connsiteX36" fmla="*/ 8134541 w 12201525"/>
              <a:gd name="connsiteY36" fmla="*/ 4934046 h 6867525"/>
              <a:gd name="connsiteX37" fmla="*/ 12200191 w 12201525"/>
              <a:gd name="connsiteY37" fmla="*/ 3980498 h 6867525"/>
              <a:gd name="connsiteX38" fmla="*/ 12200191 w 12201525"/>
              <a:gd name="connsiteY38" fmla="*/ 3970687 h 6867525"/>
              <a:gd name="connsiteX39" fmla="*/ 8132350 w 12201525"/>
              <a:gd name="connsiteY39" fmla="*/ 4924806 h 6867525"/>
              <a:gd name="connsiteX40" fmla="*/ 8132350 w 12201525"/>
              <a:gd name="connsiteY40" fmla="*/ 5563172 h 6867525"/>
              <a:gd name="connsiteX41" fmla="*/ 8134541 w 12201525"/>
              <a:gd name="connsiteY41" fmla="*/ 5572411 h 6867525"/>
              <a:gd name="connsiteX42" fmla="*/ 12200191 w 12201525"/>
              <a:gd name="connsiteY42" fmla="*/ 4618863 h 6867525"/>
              <a:gd name="connsiteX43" fmla="*/ 12200191 w 12201525"/>
              <a:gd name="connsiteY43" fmla="*/ 4609053 h 6867525"/>
              <a:gd name="connsiteX44" fmla="*/ 8132350 w 12201525"/>
              <a:gd name="connsiteY44" fmla="*/ 5563172 h 6867525"/>
              <a:gd name="connsiteX45" fmla="*/ 8132350 w 12201525"/>
              <a:gd name="connsiteY45" fmla="*/ 6201537 h 6867525"/>
              <a:gd name="connsiteX46" fmla="*/ 8134541 w 12201525"/>
              <a:gd name="connsiteY46" fmla="*/ 6210776 h 6867525"/>
              <a:gd name="connsiteX47" fmla="*/ 12200191 w 12201525"/>
              <a:gd name="connsiteY47" fmla="*/ 5257229 h 6867525"/>
              <a:gd name="connsiteX48" fmla="*/ 12200191 w 12201525"/>
              <a:gd name="connsiteY48" fmla="*/ 5247513 h 6867525"/>
              <a:gd name="connsiteX49" fmla="*/ 8132350 w 12201525"/>
              <a:gd name="connsiteY49" fmla="*/ 6201537 h 6867525"/>
              <a:gd name="connsiteX50" fmla="*/ 8132350 w 12201525"/>
              <a:gd name="connsiteY50" fmla="*/ 6839903 h 6867525"/>
              <a:gd name="connsiteX51" fmla="*/ 8134541 w 12201525"/>
              <a:gd name="connsiteY51" fmla="*/ 6849237 h 6867525"/>
              <a:gd name="connsiteX52" fmla="*/ 12200191 w 12201525"/>
              <a:gd name="connsiteY52" fmla="*/ 5895689 h 6867525"/>
              <a:gd name="connsiteX53" fmla="*/ 12200191 w 12201525"/>
              <a:gd name="connsiteY53" fmla="*/ 5885879 h 6867525"/>
              <a:gd name="connsiteX54" fmla="*/ 8132350 w 12201525"/>
              <a:gd name="connsiteY54" fmla="*/ 6839903 h 6867525"/>
              <a:gd name="connsiteX55" fmla="*/ 10746867 w 12201525"/>
              <a:gd name="connsiteY55" fmla="*/ 6865144 h 6867525"/>
              <a:gd name="connsiteX56" fmla="*/ 10788682 w 12201525"/>
              <a:gd name="connsiteY56" fmla="*/ 6865144 h 6867525"/>
              <a:gd name="connsiteX57" fmla="*/ 12200191 w 12201525"/>
              <a:gd name="connsiteY57" fmla="*/ 6534055 h 6867525"/>
              <a:gd name="connsiteX58" fmla="*/ 12200191 w 12201525"/>
              <a:gd name="connsiteY58" fmla="*/ 6524244 h 6867525"/>
              <a:gd name="connsiteX59" fmla="*/ 10746867 w 12201525"/>
              <a:gd name="connsiteY59" fmla="*/ 6865144 h 6867525"/>
              <a:gd name="connsiteX60" fmla="*/ 2663381 w 12201525"/>
              <a:gd name="connsiteY60" fmla="*/ 7144 h 6867525"/>
              <a:gd name="connsiteX61" fmla="*/ 2621661 w 12201525"/>
              <a:gd name="connsiteY61" fmla="*/ 7144 h 6867525"/>
              <a:gd name="connsiteX62" fmla="*/ 4574953 w 12201525"/>
              <a:gd name="connsiteY62" fmla="*/ 465296 h 6867525"/>
              <a:gd name="connsiteX63" fmla="*/ 4577144 w 12201525"/>
              <a:gd name="connsiteY63" fmla="*/ 455962 h 6867525"/>
              <a:gd name="connsiteX64" fmla="*/ 2663381 w 12201525"/>
              <a:gd name="connsiteY64" fmla="*/ 7144 h 6867525"/>
              <a:gd name="connsiteX65" fmla="*/ 4577144 w 12201525"/>
              <a:gd name="connsiteY65" fmla="*/ 1094423 h 6867525"/>
              <a:gd name="connsiteX66" fmla="*/ 9335 w 12201525"/>
              <a:gd name="connsiteY66" fmla="*/ 23051 h 6867525"/>
              <a:gd name="connsiteX67" fmla="*/ 7144 w 12201525"/>
              <a:gd name="connsiteY67" fmla="*/ 32385 h 6867525"/>
              <a:gd name="connsiteX68" fmla="*/ 4574953 w 12201525"/>
              <a:gd name="connsiteY68" fmla="*/ 1103757 h 6867525"/>
              <a:gd name="connsiteX69" fmla="*/ 4577144 w 12201525"/>
              <a:gd name="connsiteY69" fmla="*/ 1094423 h 6867525"/>
              <a:gd name="connsiteX70" fmla="*/ 4577144 w 12201525"/>
              <a:gd name="connsiteY70" fmla="*/ 1732788 h 6867525"/>
              <a:gd name="connsiteX71" fmla="*/ 9335 w 12201525"/>
              <a:gd name="connsiteY71" fmla="*/ 661511 h 6867525"/>
              <a:gd name="connsiteX72" fmla="*/ 7144 w 12201525"/>
              <a:gd name="connsiteY72" fmla="*/ 670751 h 6867525"/>
              <a:gd name="connsiteX73" fmla="*/ 4574953 w 12201525"/>
              <a:gd name="connsiteY73" fmla="*/ 1742123 h 6867525"/>
              <a:gd name="connsiteX74" fmla="*/ 4577144 w 12201525"/>
              <a:gd name="connsiteY74" fmla="*/ 1732788 h 6867525"/>
              <a:gd name="connsiteX75" fmla="*/ 4577144 w 12201525"/>
              <a:gd name="connsiteY75" fmla="*/ 2371154 h 6867525"/>
              <a:gd name="connsiteX76" fmla="*/ 9335 w 12201525"/>
              <a:gd name="connsiteY76" fmla="*/ 1299877 h 6867525"/>
              <a:gd name="connsiteX77" fmla="*/ 7144 w 12201525"/>
              <a:gd name="connsiteY77" fmla="*/ 1309116 h 6867525"/>
              <a:gd name="connsiteX78" fmla="*/ 4574953 w 12201525"/>
              <a:gd name="connsiteY78" fmla="*/ 2380488 h 6867525"/>
              <a:gd name="connsiteX79" fmla="*/ 4577144 w 12201525"/>
              <a:gd name="connsiteY79" fmla="*/ 2371154 h 6867525"/>
              <a:gd name="connsiteX80" fmla="*/ 4577144 w 12201525"/>
              <a:gd name="connsiteY80" fmla="*/ 3009614 h 6867525"/>
              <a:gd name="connsiteX81" fmla="*/ 9335 w 12201525"/>
              <a:gd name="connsiteY81" fmla="*/ 1938242 h 6867525"/>
              <a:gd name="connsiteX82" fmla="*/ 7144 w 12201525"/>
              <a:gd name="connsiteY82" fmla="*/ 1947482 h 6867525"/>
              <a:gd name="connsiteX83" fmla="*/ 4574953 w 12201525"/>
              <a:gd name="connsiteY83" fmla="*/ 3018854 h 6867525"/>
              <a:gd name="connsiteX84" fmla="*/ 4577144 w 12201525"/>
              <a:gd name="connsiteY84" fmla="*/ 3009614 h 6867525"/>
              <a:gd name="connsiteX85" fmla="*/ 4577144 w 12201525"/>
              <a:gd name="connsiteY85" fmla="*/ 3647980 h 6867525"/>
              <a:gd name="connsiteX86" fmla="*/ 9335 w 12201525"/>
              <a:gd name="connsiteY86" fmla="*/ 2576608 h 6867525"/>
              <a:gd name="connsiteX87" fmla="*/ 7144 w 12201525"/>
              <a:gd name="connsiteY87" fmla="*/ 2585942 h 6867525"/>
              <a:gd name="connsiteX88" fmla="*/ 4574953 w 12201525"/>
              <a:gd name="connsiteY88" fmla="*/ 3657314 h 6867525"/>
              <a:gd name="connsiteX89" fmla="*/ 4577144 w 12201525"/>
              <a:gd name="connsiteY89" fmla="*/ 3647980 h 6867525"/>
              <a:gd name="connsiteX90" fmla="*/ 4577144 w 12201525"/>
              <a:gd name="connsiteY90" fmla="*/ 4286346 h 6867525"/>
              <a:gd name="connsiteX91" fmla="*/ 9335 w 12201525"/>
              <a:gd name="connsiteY91" fmla="*/ 3215069 h 6867525"/>
              <a:gd name="connsiteX92" fmla="*/ 7144 w 12201525"/>
              <a:gd name="connsiteY92" fmla="*/ 3224308 h 6867525"/>
              <a:gd name="connsiteX93" fmla="*/ 4574953 w 12201525"/>
              <a:gd name="connsiteY93" fmla="*/ 4295680 h 6867525"/>
              <a:gd name="connsiteX94" fmla="*/ 4577144 w 12201525"/>
              <a:gd name="connsiteY94" fmla="*/ 4286346 h 6867525"/>
              <a:gd name="connsiteX95" fmla="*/ 4577144 w 12201525"/>
              <a:gd name="connsiteY95" fmla="*/ 4924806 h 6867525"/>
              <a:gd name="connsiteX96" fmla="*/ 9335 w 12201525"/>
              <a:gd name="connsiteY96" fmla="*/ 3853434 h 6867525"/>
              <a:gd name="connsiteX97" fmla="*/ 7144 w 12201525"/>
              <a:gd name="connsiteY97" fmla="*/ 3862673 h 6867525"/>
              <a:gd name="connsiteX98" fmla="*/ 4574953 w 12201525"/>
              <a:gd name="connsiteY98" fmla="*/ 4934046 h 6867525"/>
              <a:gd name="connsiteX99" fmla="*/ 4577144 w 12201525"/>
              <a:gd name="connsiteY99" fmla="*/ 4924806 h 6867525"/>
              <a:gd name="connsiteX100" fmla="*/ 4577144 w 12201525"/>
              <a:gd name="connsiteY100" fmla="*/ 5563172 h 6867525"/>
              <a:gd name="connsiteX101" fmla="*/ 9335 w 12201525"/>
              <a:gd name="connsiteY101" fmla="*/ 4491800 h 6867525"/>
              <a:gd name="connsiteX102" fmla="*/ 7144 w 12201525"/>
              <a:gd name="connsiteY102" fmla="*/ 4501134 h 6867525"/>
              <a:gd name="connsiteX103" fmla="*/ 4574953 w 12201525"/>
              <a:gd name="connsiteY103" fmla="*/ 5572506 h 6867525"/>
              <a:gd name="connsiteX104" fmla="*/ 4577144 w 12201525"/>
              <a:gd name="connsiteY104" fmla="*/ 5563172 h 6867525"/>
              <a:gd name="connsiteX105" fmla="*/ 4577144 w 12201525"/>
              <a:gd name="connsiteY105" fmla="*/ 6201537 h 6867525"/>
              <a:gd name="connsiteX106" fmla="*/ 9335 w 12201525"/>
              <a:gd name="connsiteY106" fmla="*/ 5130260 h 6867525"/>
              <a:gd name="connsiteX107" fmla="*/ 7144 w 12201525"/>
              <a:gd name="connsiteY107" fmla="*/ 5139500 h 6867525"/>
              <a:gd name="connsiteX108" fmla="*/ 4574953 w 12201525"/>
              <a:gd name="connsiteY108" fmla="*/ 6210776 h 6867525"/>
              <a:gd name="connsiteX109" fmla="*/ 4577144 w 12201525"/>
              <a:gd name="connsiteY109" fmla="*/ 6201537 h 6867525"/>
              <a:gd name="connsiteX110" fmla="*/ 4577144 w 12201525"/>
              <a:gd name="connsiteY110" fmla="*/ 6839903 h 6867525"/>
              <a:gd name="connsiteX111" fmla="*/ 9335 w 12201525"/>
              <a:gd name="connsiteY111" fmla="*/ 5768626 h 6867525"/>
              <a:gd name="connsiteX112" fmla="*/ 7144 w 12201525"/>
              <a:gd name="connsiteY112" fmla="*/ 5777865 h 6867525"/>
              <a:gd name="connsiteX113" fmla="*/ 4574953 w 12201525"/>
              <a:gd name="connsiteY113" fmla="*/ 6849237 h 6867525"/>
              <a:gd name="connsiteX114" fmla="*/ 4577144 w 12201525"/>
              <a:gd name="connsiteY114" fmla="*/ 6839903 h 6867525"/>
              <a:gd name="connsiteX115" fmla="*/ 9239 w 12201525"/>
              <a:gd name="connsiteY115" fmla="*/ 6406992 h 6867525"/>
              <a:gd name="connsiteX116" fmla="*/ 8192 w 12201525"/>
              <a:gd name="connsiteY116" fmla="*/ 6411659 h 6867525"/>
              <a:gd name="connsiteX117" fmla="*/ 7144 w 12201525"/>
              <a:gd name="connsiteY117" fmla="*/ 6416326 h 6867525"/>
              <a:gd name="connsiteX118" fmla="*/ 8192 w 12201525"/>
              <a:gd name="connsiteY118" fmla="*/ 6416611 h 6867525"/>
              <a:gd name="connsiteX119" fmla="*/ 1920812 w 12201525"/>
              <a:gd name="connsiteY119" fmla="*/ 6865144 h 6867525"/>
              <a:gd name="connsiteX120" fmla="*/ 1962626 w 12201525"/>
              <a:gd name="connsiteY120" fmla="*/ 6865144 h 6867525"/>
              <a:gd name="connsiteX121" fmla="*/ 9239 w 12201525"/>
              <a:gd name="connsiteY121" fmla="*/ 6406992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201525" h="6867525">
                <a:moveTo>
                  <a:pt x="10087927" y="7144"/>
                </a:moveTo>
                <a:lnTo>
                  <a:pt x="8134541" y="465296"/>
                </a:lnTo>
                <a:lnTo>
                  <a:pt x="8132350" y="455962"/>
                </a:lnTo>
                <a:lnTo>
                  <a:pt x="10046017" y="7144"/>
                </a:lnTo>
                <a:lnTo>
                  <a:pt x="10087927" y="7144"/>
                </a:lnTo>
                <a:close/>
                <a:moveTo>
                  <a:pt x="8132350" y="1094423"/>
                </a:moveTo>
                <a:lnTo>
                  <a:pt x="8134541" y="1103662"/>
                </a:lnTo>
                <a:lnTo>
                  <a:pt x="12200191" y="150114"/>
                </a:lnTo>
                <a:lnTo>
                  <a:pt x="12200191" y="140303"/>
                </a:lnTo>
                <a:lnTo>
                  <a:pt x="8132350" y="1094423"/>
                </a:lnTo>
                <a:close/>
                <a:moveTo>
                  <a:pt x="8132350" y="1732788"/>
                </a:moveTo>
                <a:lnTo>
                  <a:pt x="8134541" y="1742027"/>
                </a:lnTo>
                <a:lnTo>
                  <a:pt x="12200191" y="788480"/>
                </a:lnTo>
                <a:lnTo>
                  <a:pt x="12200191" y="778764"/>
                </a:lnTo>
                <a:lnTo>
                  <a:pt x="8132350" y="1732788"/>
                </a:lnTo>
                <a:close/>
                <a:moveTo>
                  <a:pt x="8132350" y="2371154"/>
                </a:moveTo>
                <a:lnTo>
                  <a:pt x="8134541" y="2380488"/>
                </a:lnTo>
                <a:lnTo>
                  <a:pt x="12200191" y="1426940"/>
                </a:lnTo>
                <a:lnTo>
                  <a:pt x="12200191" y="1417130"/>
                </a:lnTo>
                <a:lnTo>
                  <a:pt x="8132350" y="2371154"/>
                </a:lnTo>
                <a:close/>
                <a:moveTo>
                  <a:pt x="8132350" y="3009614"/>
                </a:moveTo>
                <a:lnTo>
                  <a:pt x="8134541" y="3018854"/>
                </a:lnTo>
                <a:lnTo>
                  <a:pt x="12200191" y="2065306"/>
                </a:lnTo>
                <a:lnTo>
                  <a:pt x="12200191" y="2055495"/>
                </a:lnTo>
                <a:lnTo>
                  <a:pt x="8132350" y="3009614"/>
                </a:lnTo>
                <a:close/>
                <a:moveTo>
                  <a:pt x="8132350" y="3647980"/>
                </a:moveTo>
                <a:lnTo>
                  <a:pt x="8134541" y="3657219"/>
                </a:lnTo>
                <a:lnTo>
                  <a:pt x="12200191" y="2703671"/>
                </a:lnTo>
                <a:lnTo>
                  <a:pt x="12200191" y="2693861"/>
                </a:lnTo>
                <a:lnTo>
                  <a:pt x="8132350" y="3647980"/>
                </a:lnTo>
                <a:close/>
                <a:moveTo>
                  <a:pt x="8132350" y="4286346"/>
                </a:moveTo>
                <a:lnTo>
                  <a:pt x="8134541" y="4295680"/>
                </a:lnTo>
                <a:lnTo>
                  <a:pt x="12200191" y="3342132"/>
                </a:lnTo>
                <a:lnTo>
                  <a:pt x="12200191" y="3332321"/>
                </a:lnTo>
                <a:lnTo>
                  <a:pt x="8132350" y="4286346"/>
                </a:lnTo>
                <a:close/>
                <a:moveTo>
                  <a:pt x="8132350" y="4924806"/>
                </a:moveTo>
                <a:lnTo>
                  <a:pt x="8134541" y="4934046"/>
                </a:lnTo>
                <a:lnTo>
                  <a:pt x="12200191" y="3980498"/>
                </a:lnTo>
                <a:lnTo>
                  <a:pt x="12200191" y="3970687"/>
                </a:lnTo>
                <a:lnTo>
                  <a:pt x="8132350" y="4924806"/>
                </a:lnTo>
                <a:close/>
                <a:moveTo>
                  <a:pt x="8132350" y="5563172"/>
                </a:moveTo>
                <a:lnTo>
                  <a:pt x="8134541" y="5572411"/>
                </a:lnTo>
                <a:lnTo>
                  <a:pt x="12200191" y="4618863"/>
                </a:lnTo>
                <a:lnTo>
                  <a:pt x="12200191" y="4609053"/>
                </a:lnTo>
                <a:lnTo>
                  <a:pt x="8132350" y="5563172"/>
                </a:lnTo>
                <a:close/>
                <a:moveTo>
                  <a:pt x="8132350" y="6201537"/>
                </a:moveTo>
                <a:lnTo>
                  <a:pt x="8134541" y="6210776"/>
                </a:lnTo>
                <a:lnTo>
                  <a:pt x="12200191" y="5257229"/>
                </a:lnTo>
                <a:lnTo>
                  <a:pt x="12200191" y="5247513"/>
                </a:lnTo>
                <a:lnTo>
                  <a:pt x="8132350" y="6201537"/>
                </a:lnTo>
                <a:close/>
                <a:moveTo>
                  <a:pt x="8132350" y="6839903"/>
                </a:moveTo>
                <a:lnTo>
                  <a:pt x="8134541" y="6849237"/>
                </a:lnTo>
                <a:lnTo>
                  <a:pt x="12200191" y="5895689"/>
                </a:lnTo>
                <a:lnTo>
                  <a:pt x="12200191" y="5885879"/>
                </a:lnTo>
                <a:lnTo>
                  <a:pt x="8132350" y="6839903"/>
                </a:lnTo>
                <a:close/>
                <a:moveTo>
                  <a:pt x="10746867" y="6865144"/>
                </a:moveTo>
                <a:lnTo>
                  <a:pt x="10788682" y="6865144"/>
                </a:lnTo>
                <a:lnTo>
                  <a:pt x="12200191" y="6534055"/>
                </a:lnTo>
                <a:lnTo>
                  <a:pt x="12200191" y="6524244"/>
                </a:lnTo>
                <a:lnTo>
                  <a:pt x="10746867" y="6865144"/>
                </a:lnTo>
                <a:close/>
                <a:moveTo>
                  <a:pt x="2663381" y="7144"/>
                </a:moveTo>
                <a:lnTo>
                  <a:pt x="2621661" y="7144"/>
                </a:lnTo>
                <a:lnTo>
                  <a:pt x="4574953" y="465296"/>
                </a:lnTo>
                <a:lnTo>
                  <a:pt x="4577144" y="455962"/>
                </a:lnTo>
                <a:lnTo>
                  <a:pt x="2663381" y="7144"/>
                </a:lnTo>
                <a:close/>
                <a:moveTo>
                  <a:pt x="4577144" y="1094423"/>
                </a:moveTo>
                <a:lnTo>
                  <a:pt x="9335" y="23051"/>
                </a:lnTo>
                <a:lnTo>
                  <a:pt x="7144" y="32385"/>
                </a:lnTo>
                <a:lnTo>
                  <a:pt x="4574953" y="1103757"/>
                </a:lnTo>
                <a:lnTo>
                  <a:pt x="4577144" y="1094423"/>
                </a:lnTo>
                <a:close/>
                <a:moveTo>
                  <a:pt x="4577144" y="1732788"/>
                </a:moveTo>
                <a:lnTo>
                  <a:pt x="9335" y="661511"/>
                </a:lnTo>
                <a:lnTo>
                  <a:pt x="7144" y="670751"/>
                </a:lnTo>
                <a:lnTo>
                  <a:pt x="4574953" y="1742123"/>
                </a:lnTo>
                <a:lnTo>
                  <a:pt x="4577144" y="1732788"/>
                </a:lnTo>
                <a:close/>
                <a:moveTo>
                  <a:pt x="4577144" y="2371154"/>
                </a:moveTo>
                <a:lnTo>
                  <a:pt x="9335" y="1299877"/>
                </a:lnTo>
                <a:lnTo>
                  <a:pt x="7144" y="1309116"/>
                </a:lnTo>
                <a:lnTo>
                  <a:pt x="4574953" y="2380488"/>
                </a:lnTo>
                <a:lnTo>
                  <a:pt x="4577144" y="2371154"/>
                </a:lnTo>
                <a:close/>
                <a:moveTo>
                  <a:pt x="4577144" y="3009614"/>
                </a:moveTo>
                <a:lnTo>
                  <a:pt x="9335" y="1938242"/>
                </a:lnTo>
                <a:lnTo>
                  <a:pt x="7144" y="1947482"/>
                </a:lnTo>
                <a:lnTo>
                  <a:pt x="4574953" y="3018854"/>
                </a:lnTo>
                <a:lnTo>
                  <a:pt x="4577144" y="3009614"/>
                </a:lnTo>
                <a:close/>
                <a:moveTo>
                  <a:pt x="4577144" y="3647980"/>
                </a:moveTo>
                <a:lnTo>
                  <a:pt x="9335" y="2576608"/>
                </a:lnTo>
                <a:lnTo>
                  <a:pt x="7144" y="2585942"/>
                </a:lnTo>
                <a:lnTo>
                  <a:pt x="4574953" y="3657314"/>
                </a:lnTo>
                <a:lnTo>
                  <a:pt x="4577144" y="3647980"/>
                </a:lnTo>
                <a:close/>
                <a:moveTo>
                  <a:pt x="4577144" y="4286346"/>
                </a:moveTo>
                <a:lnTo>
                  <a:pt x="9335" y="3215069"/>
                </a:lnTo>
                <a:lnTo>
                  <a:pt x="7144" y="3224308"/>
                </a:lnTo>
                <a:lnTo>
                  <a:pt x="4574953" y="4295680"/>
                </a:lnTo>
                <a:lnTo>
                  <a:pt x="4577144" y="4286346"/>
                </a:lnTo>
                <a:close/>
                <a:moveTo>
                  <a:pt x="4577144" y="4924806"/>
                </a:moveTo>
                <a:lnTo>
                  <a:pt x="9335" y="3853434"/>
                </a:lnTo>
                <a:lnTo>
                  <a:pt x="7144" y="3862673"/>
                </a:lnTo>
                <a:lnTo>
                  <a:pt x="4574953" y="4934046"/>
                </a:lnTo>
                <a:lnTo>
                  <a:pt x="4577144" y="4924806"/>
                </a:lnTo>
                <a:close/>
                <a:moveTo>
                  <a:pt x="4577144" y="5563172"/>
                </a:moveTo>
                <a:lnTo>
                  <a:pt x="9335" y="4491800"/>
                </a:lnTo>
                <a:lnTo>
                  <a:pt x="7144" y="4501134"/>
                </a:lnTo>
                <a:lnTo>
                  <a:pt x="4574953" y="5572506"/>
                </a:lnTo>
                <a:lnTo>
                  <a:pt x="4577144" y="5563172"/>
                </a:lnTo>
                <a:close/>
                <a:moveTo>
                  <a:pt x="4577144" y="6201537"/>
                </a:moveTo>
                <a:lnTo>
                  <a:pt x="9335" y="5130260"/>
                </a:lnTo>
                <a:lnTo>
                  <a:pt x="7144" y="5139500"/>
                </a:lnTo>
                <a:lnTo>
                  <a:pt x="4574953" y="6210776"/>
                </a:lnTo>
                <a:lnTo>
                  <a:pt x="4577144" y="6201537"/>
                </a:lnTo>
                <a:close/>
                <a:moveTo>
                  <a:pt x="4577144" y="6839903"/>
                </a:moveTo>
                <a:lnTo>
                  <a:pt x="9335" y="5768626"/>
                </a:lnTo>
                <a:lnTo>
                  <a:pt x="7144" y="5777865"/>
                </a:lnTo>
                <a:lnTo>
                  <a:pt x="4574953" y="6849237"/>
                </a:lnTo>
                <a:lnTo>
                  <a:pt x="4577144" y="6839903"/>
                </a:lnTo>
                <a:close/>
                <a:moveTo>
                  <a:pt x="9239" y="6406992"/>
                </a:moveTo>
                <a:lnTo>
                  <a:pt x="8192" y="6411659"/>
                </a:lnTo>
                <a:lnTo>
                  <a:pt x="7144" y="6416326"/>
                </a:lnTo>
                <a:lnTo>
                  <a:pt x="8192" y="6416611"/>
                </a:lnTo>
                <a:lnTo>
                  <a:pt x="1920812" y="6865144"/>
                </a:lnTo>
                <a:lnTo>
                  <a:pt x="1962626" y="6865144"/>
                </a:lnTo>
                <a:lnTo>
                  <a:pt x="9239" y="6406992"/>
                </a:lnTo>
                <a:close/>
              </a:path>
            </a:pathLst>
          </a:custGeom>
          <a:solidFill>
            <a:srgbClr val="EFEFEF"/>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7A1D1A0-3DC3-4F34-B721-352D5817FF15}"/>
              </a:ext>
            </a:extLst>
          </p:cNvPr>
          <p:cNvSpPr/>
          <p:nvPr/>
        </p:nvSpPr>
        <p:spPr>
          <a:xfrm>
            <a:off x="501957" y="673893"/>
            <a:ext cx="9297136" cy="5372975"/>
          </a:xfrm>
          <a:custGeom>
            <a:avLst/>
            <a:gdLst>
              <a:gd name="connsiteX0" fmla="*/ 7144 w 6362700"/>
              <a:gd name="connsiteY0" fmla="*/ 7144 h 6867525"/>
              <a:gd name="connsiteX1" fmla="*/ 6358890 w 6362700"/>
              <a:gd name="connsiteY1" fmla="*/ 7144 h 6867525"/>
              <a:gd name="connsiteX2" fmla="*/ 6358890 w 6362700"/>
              <a:gd name="connsiteY2" fmla="*/ 6865144 h 6867525"/>
              <a:gd name="connsiteX3" fmla="*/ 7143 w 63627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6362700" h="6867525">
                <a:moveTo>
                  <a:pt x="7144" y="7144"/>
                </a:moveTo>
                <a:lnTo>
                  <a:pt x="6358890" y="7144"/>
                </a:lnTo>
                <a:lnTo>
                  <a:pt x="6358890" y="6865144"/>
                </a:lnTo>
                <a:lnTo>
                  <a:pt x="7143" y="6865144"/>
                </a:lnTo>
                <a:close/>
              </a:path>
            </a:pathLst>
          </a:custGeom>
          <a:solidFill>
            <a:srgbClr val="FFFFFF"/>
          </a:solidFill>
          <a:ln w="9525" cap="flat">
            <a:noFill/>
            <a:prstDash val="solid"/>
            <a:miter/>
          </a:ln>
        </p:spPr>
        <p:txBody>
          <a:bodyPr rtlCol="0" anchor="ctr"/>
          <a:lstStyle/>
          <a:p>
            <a:pPr marL="342900" indent="-342900" algn="just">
              <a:buFont typeface="Wingdings" panose="05000000000000000000" pitchFamily="2" charset="2"/>
              <a:buChar char="Ø"/>
            </a:pPr>
            <a:r>
              <a:rPr lang="en-US" sz="2000" dirty="0">
                <a:solidFill>
                  <a:srgbClr val="050E17"/>
                </a:solidFill>
                <a:latin typeface="Times New Roman" panose="02020603050405020304" pitchFamily="18" charset="0"/>
                <a:cs typeface="Times New Roman" panose="02020603050405020304" pitchFamily="18" charset="0"/>
              </a:rPr>
              <a:t>Gradio Documentation: The official Gradio documentation provides a comprehensive guide for getting started with Gradio, including tutorials, API reference, and examples. You can visit the documentation at </a:t>
            </a:r>
            <a:r>
              <a:rPr lang="en-US" sz="2000" b="1" dirty="0">
                <a:solidFill>
                  <a:srgbClr val="050E17"/>
                </a:solidFill>
                <a:latin typeface="Times New Roman" panose="02020603050405020304" pitchFamily="18" charset="0"/>
                <a:cs typeface="Times New Roman" panose="02020603050405020304" pitchFamily="18" charset="0"/>
                <a:hlinkClick r:id="rId2"/>
              </a:rPr>
              <a:t>https://gradio.app/docs/. ↗</a:t>
            </a:r>
            <a:endParaRPr lang="en-US" sz="2000" b="1" dirty="0">
              <a:solidFill>
                <a:srgbClr val="050E17"/>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solidFill>
                <a:srgbClr val="050E17"/>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solidFill>
                  <a:srgbClr val="050E17"/>
                </a:solidFill>
                <a:latin typeface="Times New Roman" panose="02020603050405020304" pitchFamily="18" charset="0"/>
                <a:cs typeface="Times New Roman" panose="02020603050405020304" pitchFamily="18" charset="0"/>
              </a:rPr>
              <a:t>Gradio GitHub Repository: The Gradio GitHub repository contains the source code for Gradio, including examples, documentation, and issue tracking. You can visit the repository at </a:t>
            </a:r>
            <a:r>
              <a:rPr lang="en-US" sz="2000" b="1" dirty="0">
                <a:solidFill>
                  <a:srgbClr val="050E17"/>
                </a:solidFill>
                <a:latin typeface="Times New Roman" panose="02020603050405020304" pitchFamily="18" charset="0"/>
                <a:cs typeface="Times New Roman" panose="02020603050405020304" pitchFamily="18" charset="0"/>
                <a:hlinkClick r:id="rId3"/>
              </a:rPr>
              <a:t>https://github.com/gradio-app/gradio. ↗</a:t>
            </a:r>
            <a:endParaRPr lang="en-US" sz="2000" b="1" dirty="0">
              <a:solidFill>
                <a:srgbClr val="050E17"/>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solidFill>
                <a:srgbClr val="050E17"/>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solidFill>
                  <a:srgbClr val="050E17"/>
                </a:solidFill>
                <a:latin typeface="Times New Roman" panose="02020603050405020304" pitchFamily="18" charset="0"/>
                <a:cs typeface="Times New Roman" panose="02020603050405020304" pitchFamily="18" charset="0"/>
              </a:rPr>
              <a:t>Gradio YouTube Channel: The Gradio YouTube channel contains a series of video tutorials and demos of Gradio features and functionality. You can visit the channel at </a:t>
            </a:r>
            <a:r>
              <a:rPr lang="en-US" sz="2000" b="1" dirty="0">
                <a:solidFill>
                  <a:srgbClr val="050E17"/>
                </a:solidFill>
                <a:latin typeface="Times New Roman" panose="02020603050405020304" pitchFamily="18" charset="0"/>
                <a:cs typeface="Times New Roman" panose="02020603050405020304" pitchFamily="18" charset="0"/>
                <a:hlinkClick r:id="rId4"/>
              </a:rPr>
              <a:t>https://www.youtube.com/channel/UCdyjiMAZMqyChLxXrSPk7iQ. ↗</a:t>
            </a:r>
            <a:endParaRPr lang="en-US" sz="2000" b="1" dirty="0">
              <a:solidFill>
                <a:srgbClr val="050E17"/>
              </a:solidFill>
              <a:latin typeface="Times New Roman" panose="02020603050405020304" pitchFamily="18" charset="0"/>
              <a:cs typeface="Times New Roman" panose="02020603050405020304" pitchFamily="18" charset="0"/>
            </a:endParaRPr>
          </a:p>
        </p:txBody>
      </p:sp>
      <p:sp>
        <p:nvSpPr>
          <p:cNvPr id="6" name="Freeform: Shape 5">
            <a:extLst>
              <a:ext uri="{FF2B5EF4-FFF2-40B4-BE49-F238E27FC236}">
                <a16:creationId xmlns:a16="http://schemas.microsoft.com/office/drawing/2014/main" id="{4E6867A9-4783-46CB-889C-607E0C952DB7}"/>
              </a:ext>
            </a:extLst>
          </p:cNvPr>
          <p:cNvSpPr/>
          <p:nvPr/>
        </p:nvSpPr>
        <p:spPr>
          <a:xfrm>
            <a:off x="3820192" y="5498878"/>
            <a:ext cx="4552950" cy="1362075"/>
          </a:xfrm>
          <a:custGeom>
            <a:avLst/>
            <a:gdLst>
              <a:gd name="connsiteX0" fmla="*/ 7144 w 4552950"/>
              <a:gd name="connsiteY0" fmla="*/ 1359122 h 1362075"/>
              <a:gd name="connsiteX1" fmla="*/ 7144 w 4552950"/>
              <a:gd name="connsiteY1" fmla="*/ 1359122 h 1362075"/>
              <a:gd name="connsiteX2" fmla="*/ 1359122 w 4552950"/>
              <a:gd name="connsiteY2" fmla="*/ 7144 h 1362075"/>
              <a:gd name="connsiteX3" fmla="*/ 3194685 w 4552950"/>
              <a:gd name="connsiteY3" fmla="*/ 7144 h 1362075"/>
              <a:gd name="connsiteX4" fmla="*/ 4546663 w 4552950"/>
              <a:gd name="connsiteY4" fmla="*/ 1359122 h 1362075"/>
              <a:gd name="connsiteX5" fmla="*/ 4546663 w 4552950"/>
              <a:gd name="connsiteY5" fmla="*/ 1359122 h 1362075"/>
              <a:gd name="connsiteX6" fmla="*/ 7144 w 4552950"/>
              <a:gd name="connsiteY6" fmla="*/ 1359122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7144" y="1359122"/>
                </a:moveTo>
                <a:lnTo>
                  <a:pt x="7144" y="1359122"/>
                </a:lnTo>
                <a:cubicBezTo>
                  <a:pt x="7144" y="612457"/>
                  <a:pt x="612457" y="7144"/>
                  <a:pt x="1359122" y="7144"/>
                </a:cubicBezTo>
                <a:lnTo>
                  <a:pt x="3194685" y="7144"/>
                </a:lnTo>
                <a:cubicBezTo>
                  <a:pt x="3941350" y="7144"/>
                  <a:pt x="4546663" y="612457"/>
                  <a:pt x="4546663" y="1359122"/>
                </a:cubicBezTo>
                <a:lnTo>
                  <a:pt x="4546663" y="1359122"/>
                </a:lnTo>
                <a:lnTo>
                  <a:pt x="7144" y="1359122"/>
                </a:lnTo>
                <a:close/>
              </a:path>
            </a:pathLst>
          </a:custGeom>
          <a:solidFill>
            <a:srgbClr val="0A1931"/>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5CD2FE6-76B4-43EB-A996-22126A3876DE}"/>
              </a:ext>
            </a:extLst>
          </p:cNvPr>
          <p:cNvSpPr/>
          <p:nvPr/>
        </p:nvSpPr>
        <p:spPr>
          <a:xfrm>
            <a:off x="3820192" y="-7144"/>
            <a:ext cx="4552950" cy="1362075"/>
          </a:xfrm>
          <a:custGeom>
            <a:avLst/>
            <a:gdLst>
              <a:gd name="connsiteX0" fmla="*/ 4546663 w 4552950"/>
              <a:gd name="connsiteY0" fmla="*/ 7144 h 1362075"/>
              <a:gd name="connsiteX1" fmla="*/ 4546663 w 4552950"/>
              <a:gd name="connsiteY1" fmla="*/ 7144 h 1362075"/>
              <a:gd name="connsiteX2" fmla="*/ 3194685 w 4552950"/>
              <a:gd name="connsiteY2" fmla="*/ 1359122 h 1362075"/>
              <a:gd name="connsiteX3" fmla="*/ 1359122 w 4552950"/>
              <a:gd name="connsiteY3" fmla="*/ 1359122 h 1362075"/>
              <a:gd name="connsiteX4" fmla="*/ 7144 w 4552950"/>
              <a:gd name="connsiteY4" fmla="*/ 7144 h 1362075"/>
              <a:gd name="connsiteX5" fmla="*/ 7144 w 4552950"/>
              <a:gd name="connsiteY5" fmla="*/ 7144 h 1362075"/>
              <a:gd name="connsiteX6" fmla="*/ 4546663 w 4552950"/>
              <a:gd name="connsiteY6" fmla="*/ 714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4546663" y="7144"/>
                </a:moveTo>
                <a:lnTo>
                  <a:pt x="4546663" y="7144"/>
                </a:lnTo>
                <a:cubicBezTo>
                  <a:pt x="4546663" y="753809"/>
                  <a:pt x="3941350" y="1359122"/>
                  <a:pt x="3194685" y="1359122"/>
                </a:cubicBezTo>
                <a:lnTo>
                  <a:pt x="1359122" y="1359122"/>
                </a:lnTo>
                <a:cubicBezTo>
                  <a:pt x="612457" y="1359122"/>
                  <a:pt x="7144" y="753809"/>
                  <a:pt x="7144" y="7144"/>
                </a:cubicBezTo>
                <a:lnTo>
                  <a:pt x="7144" y="7144"/>
                </a:lnTo>
                <a:lnTo>
                  <a:pt x="4546663" y="7144"/>
                </a:lnTo>
                <a:close/>
              </a:path>
            </a:pathLst>
          </a:custGeom>
          <a:solidFill>
            <a:srgbClr val="185ADB"/>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7489C6D-398B-F9A6-923E-ACC9BFD2AF7F}"/>
              </a:ext>
            </a:extLst>
          </p:cNvPr>
          <p:cNvSpPr/>
          <p:nvPr/>
        </p:nvSpPr>
        <p:spPr>
          <a:xfrm>
            <a:off x="-7144" y="5498878"/>
            <a:ext cx="5105400" cy="1323975"/>
          </a:xfrm>
          <a:custGeom>
            <a:avLst/>
            <a:gdLst>
              <a:gd name="connsiteX0" fmla="*/ 5004721 w 5105400"/>
              <a:gd name="connsiteY0" fmla="*/ 1317403 h 1323975"/>
              <a:gd name="connsiteX1" fmla="*/ 102394 w 5105400"/>
              <a:gd name="connsiteY1" fmla="*/ 1317403 h 1323975"/>
              <a:gd name="connsiteX2" fmla="*/ 7144 w 5105400"/>
              <a:gd name="connsiteY2" fmla="*/ 1222153 h 1323975"/>
              <a:gd name="connsiteX3" fmla="*/ 7144 w 5105400"/>
              <a:gd name="connsiteY3" fmla="*/ 102394 h 1323975"/>
              <a:gd name="connsiteX4" fmla="*/ 102394 w 5105400"/>
              <a:gd name="connsiteY4" fmla="*/ 7144 h 1323975"/>
              <a:gd name="connsiteX5" fmla="*/ 5004721 w 5105400"/>
              <a:gd name="connsiteY5" fmla="*/ 7144 h 1323975"/>
              <a:gd name="connsiteX6" fmla="*/ 5099971 w 5105400"/>
              <a:gd name="connsiteY6" fmla="*/ 102394 h 1323975"/>
              <a:gd name="connsiteX7" fmla="*/ 5099971 w 5105400"/>
              <a:gd name="connsiteY7" fmla="*/ 1222153 h 1323975"/>
              <a:gd name="connsiteX8" fmla="*/ 5004721 w 5105400"/>
              <a:gd name="connsiteY8" fmla="*/ 1317403 h 13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05400" h="1323975">
                <a:moveTo>
                  <a:pt x="5004721" y="1317403"/>
                </a:moveTo>
                <a:lnTo>
                  <a:pt x="102394" y="1317403"/>
                </a:lnTo>
                <a:cubicBezTo>
                  <a:pt x="49816" y="1317403"/>
                  <a:pt x="7144" y="1274731"/>
                  <a:pt x="7144" y="1222153"/>
                </a:cubicBezTo>
                <a:lnTo>
                  <a:pt x="7144" y="102394"/>
                </a:lnTo>
                <a:cubicBezTo>
                  <a:pt x="7144" y="49816"/>
                  <a:pt x="49816" y="7144"/>
                  <a:pt x="102394" y="7144"/>
                </a:cubicBezTo>
                <a:lnTo>
                  <a:pt x="5004721" y="7144"/>
                </a:lnTo>
                <a:cubicBezTo>
                  <a:pt x="5057299" y="7144"/>
                  <a:pt x="5099971" y="49816"/>
                  <a:pt x="5099971" y="102394"/>
                </a:cubicBezTo>
                <a:lnTo>
                  <a:pt x="5099971" y="1222153"/>
                </a:lnTo>
                <a:cubicBezTo>
                  <a:pt x="5099971" y="1274826"/>
                  <a:pt x="5057394" y="1317403"/>
                  <a:pt x="5004721" y="1317403"/>
                </a:cubicBezTo>
                <a:close/>
              </a:path>
            </a:pathLst>
          </a:custGeom>
          <a:solidFill>
            <a:srgbClr val="0A1931"/>
          </a:solidFill>
          <a:ln w="9525" cap="flat">
            <a:noFill/>
            <a:prstDash val="solid"/>
            <a:miter/>
          </a:ln>
        </p:spPr>
        <p:txBody>
          <a:bodyPr rtlCol="0" anchor="ctr"/>
          <a:lstStyle/>
          <a:p>
            <a:endParaRPr lang="en-US" dirty="0"/>
          </a:p>
        </p:txBody>
      </p:sp>
      <p:sp>
        <p:nvSpPr>
          <p:cNvPr id="17" name="TextBox 16">
            <a:extLst>
              <a:ext uri="{FF2B5EF4-FFF2-40B4-BE49-F238E27FC236}">
                <a16:creationId xmlns:a16="http://schemas.microsoft.com/office/drawing/2014/main" id="{D922DB6A-2059-97DD-6EE7-F6157FB4BF2F}"/>
              </a:ext>
            </a:extLst>
          </p:cNvPr>
          <p:cNvSpPr txBox="1"/>
          <p:nvPr/>
        </p:nvSpPr>
        <p:spPr>
          <a:xfrm>
            <a:off x="1143402" y="5801017"/>
            <a:ext cx="2799164" cy="707886"/>
          </a:xfrm>
          <a:prstGeom prst="rect">
            <a:avLst/>
          </a:prstGeom>
          <a:noFill/>
        </p:spPr>
        <p:txBody>
          <a:bodyPr wrap="none" rtlCol="0">
            <a:spAutoFit/>
          </a:bodyPr>
          <a:lstStyle/>
          <a:p>
            <a:pPr algn="ctr"/>
            <a:r>
              <a:rPr lang="en-US" sz="4000" b="1" dirty="0">
                <a:solidFill>
                  <a:schemeClr val="bg1"/>
                </a:solidFill>
                <a:latin typeface="+mj-lt"/>
              </a:rPr>
              <a:t>Thank You</a:t>
            </a:r>
          </a:p>
        </p:txBody>
      </p:sp>
    </p:spTree>
    <p:extLst>
      <p:ext uri="{BB962C8B-B14F-4D97-AF65-F5344CB8AC3E}">
        <p14:creationId xmlns:p14="http://schemas.microsoft.com/office/powerpoint/2010/main" val="136952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5" name="Group 194">
            <a:extLst>
              <a:ext uri="{FF2B5EF4-FFF2-40B4-BE49-F238E27FC236}">
                <a16:creationId xmlns:a16="http://schemas.microsoft.com/office/drawing/2014/main" id="{C4444E12-5D78-445E-A747-6E015ABB067C}"/>
              </a:ext>
            </a:extLst>
          </p:cNvPr>
          <p:cNvGrpSpPr/>
          <p:nvPr/>
        </p:nvGrpSpPr>
        <p:grpSpPr>
          <a:xfrm>
            <a:off x="9164296" y="617700"/>
            <a:ext cx="2574134" cy="3452722"/>
            <a:chOff x="4903660" y="1616392"/>
            <a:chExt cx="2352675" cy="3562160"/>
          </a:xfrm>
        </p:grpSpPr>
        <p:sp>
          <p:nvSpPr>
            <p:cNvPr id="196" name="Freeform: Shape 80">
              <a:extLst>
                <a:ext uri="{FF2B5EF4-FFF2-40B4-BE49-F238E27FC236}">
                  <a16:creationId xmlns:a16="http://schemas.microsoft.com/office/drawing/2014/main" id="{53F2D4DC-9807-45F6-BA3A-4BBCF37B17E9}"/>
                </a:ext>
              </a:extLst>
            </p:cNvPr>
            <p:cNvSpPr/>
            <p:nvPr/>
          </p:nvSpPr>
          <p:spPr>
            <a:xfrm>
              <a:off x="5285041" y="1616392"/>
              <a:ext cx="485775" cy="485775"/>
            </a:xfrm>
            <a:custGeom>
              <a:avLst/>
              <a:gdLst>
                <a:gd name="connsiteX0" fmla="*/ 388811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1 w 485775"/>
                <a:gd name="connsiteY5" fmla="*/ 7144 h 485775"/>
                <a:gd name="connsiteX6" fmla="*/ 484061 w 485775"/>
                <a:gd name="connsiteY6" fmla="*/ 102394 h 485775"/>
                <a:gd name="connsiteX7" fmla="*/ 484061 w 485775"/>
                <a:gd name="connsiteY7" fmla="*/ 388811 h 485775"/>
                <a:gd name="connsiteX8" fmla="*/ 388811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1" y="484061"/>
                  </a:moveTo>
                  <a:lnTo>
                    <a:pt x="102394" y="484061"/>
                  </a:lnTo>
                  <a:cubicBezTo>
                    <a:pt x="49816" y="484061"/>
                    <a:pt x="7144" y="441388"/>
                    <a:pt x="7144" y="388811"/>
                  </a:cubicBezTo>
                  <a:lnTo>
                    <a:pt x="7144" y="102394"/>
                  </a:lnTo>
                  <a:cubicBezTo>
                    <a:pt x="7144" y="49816"/>
                    <a:pt x="49816" y="7144"/>
                    <a:pt x="102394" y="7144"/>
                  </a:cubicBezTo>
                  <a:lnTo>
                    <a:pt x="388811" y="7144"/>
                  </a:lnTo>
                  <a:cubicBezTo>
                    <a:pt x="441389" y="7144"/>
                    <a:pt x="484061" y="49816"/>
                    <a:pt x="484061" y="102394"/>
                  </a:cubicBezTo>
                  <a:lnTo>
                    <a:pt x="484061" y="388811"/>
                  </a:lnTo>
                  <a:cubicBezTo>
                    <a:pt x="484061" y="441388"/>
                    <a:pt x="441484" y="484061"/>
                    <a:pt x="388811" y="484061"/>
                  </a:cubicBezTo>
                  <a:close/>
                </a:path>
              </a:pathLst>
            </a:custGeom>
            <a:solidFill>
              <a:srgbClr val="BF9735"/>
            </a:solidFill>
            <a:ln w="9525" cap="flat">
              <a:noFill/>
              <a:prstDash val="solid"/>
              <a:miter/>
            </a:ln>
          </p:spPr>
          <p:txBody>
            <a:bodyPr rtlCol="0" anchor="ctr"/>
            <a:lstStyle/>
            <a:p>
              <a:endParaRPr lang="en-US"/>
            </a:p>
          </p:txBody>
        </p:sp>
        <p:sp>
          <p:nvSpPr>
            <p:cNvPr id="197" name="Freeform: Shape 81">
              <a:extLst>
                <a:ext uri="{FF2B5EF4-FFF2-40B4-BE49-F238E27FC236}">
                  <a16:creationId xmlns:a16="http://schemas.microsoft.com/office/drawing/2014/main" id="{5B4F55E8-C816-4AE7-85F0-39418FD6DC89}"/>
                </a:ext>
              </a:extLst>
            </p:cNvPr>
            <p:cNvSpPr/>
            <p:nvPr/>
          </p:nvSpPr>
          <p:spPr>
            <a:xfrm>
              <a:off x="4903660" y="1738122"/>
              <a:ext cx="2352675" cy="1809750"/>
            </a:xfrm>
            <a:custGeom>
              <a:avLst/>
              <a:gdLst>
                <a:gd name="connsiteX0" fmla="*/ 2350485 w 2352675"/>
                <a:gd name="connsiteY0" fmla="*/ 1804892 h 1809750"/>
                <a:gd name="connsiteX1" fmla="*/ 7144 w 2352675"/>
                <a:gd name="connsiteY1" fmla="*/ 1804892 h 1809750"/>
                <a:gd name="connsiteX2" fmla="*/ 7144 w 2352675"/>
                <a:gd name="connsiteY2" fmla="*/ 197644 h 1809750"/>
                <a:gd name="connsiteX3" fmla="*/ 197644 w 2352675"/>
                <a:gd name="connsiteY3" fmla="*/ 7144 h 1809750"/>
                <a:gd name="connsiteX4" fmla="*/ 2160079 w 2352675"/>
                <a:gd name="connsiteY4" fmla="*/ 7144 h 1809750"/>
                <a:gd name="connsiteX5" fmla="*/ 2350579 w 2352675"/>
                <a:gd name="connsiteY5" fmla="*/ 197644 h 1809750"/>
                <a:gd name="connsiteX6" fmla="*/ 2350579 w 2352675"/>
                <a:gd name="connsiteY6" fmla="*/ 1804892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2675" h="1809750">
                  <a:moveTo>
                    <a:pt x="2350485" y="1804892"/>
                  </a:moveTo>
                  <a:lnTo>
                    <a:pt x="7144" y="1804892"/>
                  </a:lnTo>
                  <a:lnTo>
                    <a:pt x="7144" y="197644"/>
                  </a:lnTo>
                  <a:cubicBezTo>
                    <a:pt x="7144" y="92392"/>
                    <a:pt x="92392" y="7144"/>
                    <a:pt x="197644" y="7144"/>
                  </a:cubicBezTo>
                  <a:lnTo>
                    <a:pt x="2160079" y="7144"/>
                  </a:lnTo>
                  <a:cubicBezTo>
                    <a:pt x="2265331" y="7144"/>
                    <a:pt x="2350579" y="92392"/>
                    <a:pt x="2350579" y="197644"/>
                  </a:cubicBezTo>
                  <a:lnTo>
                    <a:pt x="2350579" y="1804892"/>
                  </a:lnTo>
                  <a:close/>
                </a:path>
              </a:pathLst>
            </a:custGeom>
            <a:solidFill>
              <a:srgbClr val="FFC947"/>
            </a:solidFill>
            <a:ln w="9525" cap="flat">
              <a:noFill/>
              <a:prstDash val="solid"/>
              <a:miter/>
            </a:ln>
          </p:spPr>
          <p:txBody>
            <a:bodyPr rtlCol="0" anchor="ctr"/>
            <a:lstStyle/>
            <a:p>
              <a:endParaRPr lang="en-US"/>
            </a:p>
          </p:txBody>
        </p:sp>
        <p:sp>
          <p:nvSpPr>
            <p:cNvPr id="198" name="Freeform: Shape 82">
              <a:extLst>
                <a:ext uri="{FF2B5EF4-FFF2-40B4-BE49-F238E27FC236}">
                  <a16:creationId xmlns:a16="http://schemas.microsoft.com/office/drawing/2014/main" id="{91252754-491C-48EB-A158-7C9C32DC3315}"/>
                </a:ext>
              </a:extLst>
            </p:cNvPr>
            <p:cNvSpPr/>
            <p:nvPr/>
          </p:nvSpPr>
          <p:spPr>
            <a:xfrm>
              <a:off x="5004720" y="1892427"/>
              <a:ext cx="2152650" cy="3286125"/>
            </a:xfrm>
            <a:custGeom>
              <a:avLst/>
              <a:gdLst>
                <a:gd name="connsiteX0" fmla="*/ 1957864 w 2152650"/>
                <a:gd name="connsiteY0" fmla="*/ 3283553 h 3286125"/>
                <a:gd name="connsiteX1" fmla="*/ 197644 w 2152650"/>
                <a:gd name="connsiteY1" fmla="*/ 3283553 h 3286125"/>
                <a:gd name="connsiteX2" fmla="*/ 7144 w 2152650"/>
                <a:gd name="connsiteY2" fmla="*/ 3093053 h 3286125"/>
                <a:gd name="connsiteX3" fmla="*/ 7144 w 2152650"/>
                <a:gd name="connsiteY3" fmla="*/ 197644 h 3286125"/>
                <a:gd name="connsiteX4" fmla="*/ 197644 w 2152650"/>
                <a:gd name="connsiteY4" fmla="*/ 7144 h 3286125"/>
                <a:gd name="connsiteX5" fmla="*/ 1957864 w 2152650"/>
                <a:gd name="connsiteY5" fmla="*/ 7144 h 3286125"/>
                <a:gd name="connsiteX6" fmla="*/ 2148364 w 2152650"/>
                <a:gd name="connsiteY6" fmla="*/ 197644 h 3286125"/>
                <a:gd name="connsiteX7" fmla="*/ 2148364 w 2152650"/>
                <a:gd name="connsiteY7" fmla="*/ 3093053 h 3286125"/>
                <a:gd name="connsiteX8" fmla="*/ 1957864 w 2152650"/>
                <a:gd name="connsiteY8" fmla="*/ 3283553 h 328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2650" h="3286125">
                  <a:moveTo>
                    <a:pt x="1957864" y="3283553"/>
                  </a:moveTo>
                  <a:lnTo>
                    <a:pt x="197644" y="3283553"/>
                  </a:lnTo>
                  <a:cubicBezTo>
                    <a:pt x="92393" y="3283553"/>
                    <a:pt x="7144" y="3198305"/>
                    <a:pt x="7144" y="3093053"/>
                  </a:cubicBezTo>
                  <a:lnTo>
                    <a:pt x="7144" y="197644"/>
                  </a:lnTo>
                  <a:cubicBezTo>
                    <a:pt x="7144" y="92393"/>
                    <a:pt x="92393" y="7144"/>
                    <a:pt x="197644" y="7144"/>
                  </a:cubicBezTo>
                  <a:lnTo>
                    <a:pt x="1957864" y="7144"/>
                  </a:lnTo>
                  <a:cubicBezTo>
                    <a:pt x="2063115" y="7144"/>
                    <a:pt x="2148364" y="92393"/>
                    <a:pt x="2148364" y="197644"/>
                  </a:cubicBezTo>
                  <a:lnTo>
                    <a:pt x="2148364" y="3093053"/>
                  </a:lnTo>
                  <a:cubicBezTo>
                    <a:pt x="2148364" y="3198305"/>
                    <a:pt x="2063020" y="3283553"/>
                    <a:pt x="1957864" y="3283553"/>
                  </a:cubicBezTo>
                  <a:close/>
                </a:path>
              </a:pathLst>
            </a:custGeom>
            <a:solidFill>
              <a:srgbClr val="FFFFFF"/>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199" name="Freeform: Shape 118">
              <a:extLst>
                <a:ext uri="{FF2B5EF4-FFF2-40B4-BE49-F238E27FC236}">
                  <a16:creationId xmlns:a16="http://schemas.microsoft.com/office/drawing/2014/main" id="{F2464CCE-0C79-40D2-9B0E-575FA64576DD}"/>
                </a:ext>
              </a:extLst>
            </p:cNvPr>
            <p:cNvSpPr/>
            <p:nvPr/>
          </p:nvSpPr>
          <p:spPr>
            <a:xfrm>
              <a:off x="5003576" y="4463838"/>
              <a:ext cx="2152650" cy="714375"/>
            </a:xfrm>
            <a:custGeom>
              <a:avLst/>
              <a:gdLst>
                <a:gd name="connsiteX0" fmla="*/ 2148459 w 2152650"/>
                <a:gd name="connsiteY0" fmla="*/ 7144 h 714375"/>
                <a:gd name="connsiteX1" fmla="*/ 2148459 w 2152650"/>
                <a:gd name="connsiteY1" fmla="*/ 544640 h 714375"/>
                <a:gd name="connsiteX2" fmla="*/ 1976723 w 2152650"/>
                <a:gd name="connsiteY2" fmla="*/ 716375 h 714375"/>
                <a:gd name="connsiteX3" fmla="*/ 178880 w 2152650"/>
                <a:gd name="connsiteY3" fmla="*/ 716375 h 714375"/>
                <a:gd name="connsiteX4" fmla="*/ 7144 w 2152650"/>
                <a:gd name="connsiteY4" fmla="*/ 544640 h 714375"/>
                <a:gd name="connsiteX5" fmla="*/ 7144 w 2152650"/>
                <a:gd name="connsiteY5" fmla="*/ 7144 h 714375"/>
                <a:gd name="connsiteX6" fmla="*/ 2148459 w 2152650"/>
                <a:gd name="connsiteY6" fmla="*/ 7144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2650" h="714375">
                  <a:moveTo>
                    <a:pt x="2148459" y="7144"/>
                  </a:moveTo>
                  <a:lnTo>
                    <a:pt x="2148459" y="544640"/>
                  </a:lnTo>
                  <a:cubicBezTo>
                    <a:pt x="2148459" y="639509"/>
                    <a:pt x="2071592" y="716375"/>
                    <a:pt x="1976723" y="716375"/>
                  </a:cubicBezTo>
                  <a:lnTo>
                    <a:pt x="178880" y="716375"/>
                  </a:lnTo>
                  <a:cubicBezTo>
                    <a:pt x="84011" y="716375"/>
                    <a:pt x="7144" y="639509"/>
                    <a:pt x="7144" y="544640"/>
                  </a:cubicBezTo>
                  <a:lnTo>
                    <a:pt x="7144" y="7144"/>
                  </a:lnTo>
                  <a:lnTo>
                    <a:pt x="2148459" y="7144"/>
                  </a:lnTo>
                  <a:close/>
                </a:path>
              </a:pathLst>
            </a:custGeom>
            <a:solidFill>
              <a:srgbClr val="FFC947"/>
            </a:solidFill>
            <a:ln w="9525" cap="flat">
              <a:noFill/>
              <a:prstDash val="solid"/>
              <a:miter/>
            </a:ln>
          </p:spPr>
          <p:txBody>
            <a:bodyPr rtlCol="0" anchor="ctr"/>
            <a:lstStyle/>
            <a:p>
              <a:endParaRPr lang="en-US"/>
            </a:p>
          </p:txBody>
        </p:sp>
        <p:sp>
          <p:nvSpPr>
            <p:cNvPr id="200" name="Freeform: Shape 83">
              <a:extLst>
                <a:ext uri="{FF2B5EF4-FFF2-40B4-BE49-F238E27FC236}">
                  <a16:creationId xmlns:a16="http://schemas.microsoft.com/office/drawing/2014/main" id="{C6DD7C4A-093C-4CF0-8918-EE134314B282}"/>
                </a:ext>
              </a:extLst>
            </p:cNvPr>
            <p:cNvSpPr/>
            <p:nvPr/>
          </p:nvSpPr>
          <p:spPr>
            <a:xfrm>
              <a:off x="5237130" y="1658493"/>
              <a:ext cx="485775" cy="485775"/>
            </a:xfrm>
            <a:custGeom>
              <a:avLst/>
              <a:gdLst>
                <a:gd name="connsiteX0" fmla="*/ 388811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1 w 485775"/>
                <a:gd name="connsiteY5" fmla="*/ 7144 h 485775"/>
                <a:gd name="connsiteX6" fmla="*/ 484061 w 485775"/>
                <a:gd name="connsiteY6" fmla="*/ 102394 h 485775"/>
                <a:gd name="connsiteX7" fmla="*/ 484061 w 485775"/>
                <a:gd name="connsiteY7" fmla="*/ 388811 h 485775"/>
                <a:gd name="connsiteX8" fmla="*/ 388811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1" y="484061"/>
                  </a:moveTo>
                  <a:lnTo>
                    <a:pt x="102394" y="484061"/>
                  </a:lnTo>
                  <a:cubicBezTo>
                    <a:pt x="49816" y="484061"/>
                    <a:pt x="7144" y="441389"/>
                    <a:pt x="7144" y="388811"/>
                  </a:cubicBezTo>
                  <a:lnTo>
                    <a:pt x="7144" y="102394"/>
                  </a:lnTo>
                  <a:cubicBezTo>
                    <a:pt x="7144" y="49816"/>
                    <a:pt x="49816" y="7144"/>
                    <a:pt x="102394" y="7144"/>
                  </a:cubicBezTo>
                  <a:lnTo>
                    <a:pt x="388811" y="7144"/>
                  </a:lnTo>
                  <a:cubicBezTo>
                    <a:pt x="441388" y="7144"/>
                    <a:pt x="484061" y="49816"/>
                    <a:pt x="484061" y="102394"/>
                  </a:cubicBezTo>
                  <a:lnTo>
                    <a:pt x="484061" y="388811"/>
                  </a:lnTo>
                  <a:cubicBezTo>
                    <a:pt x="484061" y="441389"/>
                    <a:pt x="441484" y="484061"/>
                    <a:pt x="388811" y="484061"/>
                  </a:cubicBezTo>
                  <a:close/>
                </a:path>
              </a:pathLst>
            </a:custGeom>
            <a:solidFill>
              <a:srgbClr val="FFC947"/>
            </a:solidFill>
            <a:ln w="9525" cap="flat">
              <a:noFill/>
              <a:prstDash val="solid"/>
              <a:miter/>
            </a:ln>
          </p:spPr>
          <p:txBody>
            <a:bodyPr rtlCol="0" anchor="ctr"/>
            <a:lstStyle/>
            <a:p>
              <a:endParaRPr lang="en-US"/>
            </a:p>
          </p:txBody>
        </p:sp>
        <p:sp>
          <p:nvSpPr>
            <p:cNvPr id="201" name="Freeform: Shape 84">
              <a:extLst>
                <a:ext uri="{FF2B5EF4-FFF2-40B4-BE49-F238E27FC236}">
                  <a16:creationId xmlns:a16="http://schemas.microsoft.com/office/drawing/2014/main" id="{26E46E2D-5DAB-42CC-996D-89023DC8EDD3}"/>
                </a:ext>
              </a:extLst>
            </p:cNvPr>
            <p:cNvSpPr/>
            <p:nvPr/>
          </p:nvSpPr>
          <p:spPr>
            <a:xfrm>
              <a:off x="5372480" y="1809464"/>
              <a:ext cx="219075" cy="180975"/>
            </a:xfrm>
            <a:custGeom>
              <a:avLst/>
              <a:gdLst>
                <a:gd name="connsiteX0" fmla="*/ 85916 w 219075"/>
                <a:gd name="connsiteY0" fmla="*/ 182118 h 180975"/>
                <a:gd name="connsiteX1" fmla="*/ 7144 w 219075"/>
                <a:gd name="connsiteY1" fmla="*/ 182118 h 180975"/>
                <a:gd name="connsiteX2" fmla="*/ 7144 w 219075"/>
                <a:gd name="connsiteY2" fmla="*/ 138779 h 180975"/>
                <a:gd name="connsiteX3" fmla="*/ 17336 w 219075"/>
                <a:gd name="connsiteY3" fmla="*/ 68104 h 180975"/>
                <a:gd name="connsiteX4" fmla="*/ 51531 w 219075"/>
                <a:gd name="connsiteY4" fmla="*/ 7144 h 180975"/>
                <a:gd name="connsiteX5" fmla="*/ 82201 w 219075"/>
                <a:gd name="connsiteY5" fmla="*/ 31242 h 180975"/>
                <a:gd name="connsiteX6" fmla="*/ 65151 w 219075"/>
                <a:gd name="connsiteY6" fmla="*/ 60293 h 180975"/>
                <a:gd name="connsiteX7" fmla="*/ 54388 w 219075"/>
                <a:gd name="connsiteY7" fmla="*/ 92774 h 180975"/>
                <a:gd name="connsiteX8" fmla="*/ 85916 w 219075"/>
                <a:gd name="connsiteY8" fmla="*/ 92774 h 180975"/>
                <a:gd name="connsiteX9" fmla="*/ 85916 w 219075"/>
                <a:gd name="connsiteY9" fmla="*/ 182118 h 180975"/>
                <a:gd name="connsiteX10" fmla="*/ 213360 w 219075"/>
                <a:gd name="connsiteY10" fmla="*/ 182118 h 180975"/>
                <a:gd name="connsiteX11" fmla="*/ 134588 w 219075"/>
                <a:gd name="connsiteY11" fmla="*/ 182118 h 180975"/>
                <a:gd name="connsiteX12" fmla="*/ 134588 w 219075"/>
                <a:gd name="connsiteY12" fmla="*/ 138779 h 180975"/>
                <a:gd name="connsiteX13" fmla="*/ 144589 w 219075"/>
                <a:gd name="connsiteY13" fmla="*/ 68104 h 180975"/>
                <a:gd name="connsiteX14" fmla="*/ 178975 w 219075"/>
                <a:gd name="connsiteY14" fmla="*/ 7144 h 180975"/>
                <a:gd name="connsiteX15" fmla="*/ 209550 w 219075"/>
                <a:gd name="connsiteY15" fmla="*/ 31242 h 180975"/>
                <a:gd name="connsiteX16" fmla="*/ 192500 w 219075"/>
                <a:gd name="connsiteY16" fmla="*/ 60293 h 180975"/>
                <a:gd name="connsiteX17" fmla="*/ 181737 w 219075"/>
                <a:gd name="connsiteY17" fmla="*/ 92774 h 180975"/>
                <a:gd name="connsiteX18" fmla="*/ 213265 w 219075"/>
                <a:gd name="connsiteY18" fmla="*/ 92774 h 180975"/>
                <a:gd name="connsiteX19" fmla="*/ 213265 w 219075"/>
                <a:gd name="connsiteY19" fmla="*/ 182118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9075" h="180975">
                  <a:moveTo>
                    <a:pt x="85916" y="182118"/>
                  </a:moveTo>
                  <a:lnTo>
                    <a:pt x="7144" y="182118"/>
                  </a:lnTo>
                  <a:lnTo>
                    <a:pt x="7144" y="138779"/>
                  </a:lnTo>
                  <a:cubicBezTo>
                    <a:pt x="7144" y="111538"/>
                    <a:pt x="10573" y="88011"/>
                    <a:pt x="17336" y="68104"/>
                  </a:cubicBezTo>
                  <a:cubicBezTo>
                    <a:pt x="24099" y="48292"/>
                    <a:pt x="35529" y="27908"/>
                    <a:pt x="51531" y="7144"/>
                  </a:cubicBezTo>
                  <a:lnTo>
                    <a:pt x="82201" y="31242"/>
                  </a:lnTo>
                  <a:cubicBezTo>
                    <a:pt x="74486" y="42481"/>
                    <a:pt x="68771" y="52197"/>
                    <a:pt x="65151" y="60293"/>
                  </a:cubicBezTo>
                  <a:cubicBezTo>
                    <a:pt x="61532" y="68389"/>
                    <a:pt x="57912" y="79248"/>
                    <a:pt x="54388" y="92774"/>
                  </a:cubicBezTo>
                  <a:lnTo>
                    <a:pt x="85916" y="92774"/>
                  </a:lnTo>
                  <a:lnTo>
                    <a:pt x="85916" y="182118"/>
                  </a:lnTo>
                  <a:close/>
                  <a:moveTo>
                    <a:pt x="213360" y="182118"/>
                  </a:moveTo>
                  <a:lnTo>
                    <a:pt x="134588" y="182118"/>
                  </a:lnTo>
                  <a:lnTo>
                    <a:pt x="134588" y="138779"/>
                  </a:lnTo>
                  <a:cubicBezTo>
                    <a:pt x="134588" y="111538"/>
                    <a:pt x="137922" y="88011"/>
                    <a:pt x="144589" y="68104"/>
                  </a:cubicBezTo>
                  <a:cubicBezTo>
                    <a:pt x="151257" y="48292"/>
                    <a:pt x="162687" y="27908"/>
                    <a:pt x="178975" y="7144"/>
                  </a:cubicBezTo>
                  <a:lnTo>
                    <a:pt x="209550" y="31242"/>
                  </a:lnTo>
                  <a:cubicBezTo>
                    <a:pt x="201835" y="42481"/>
                    <a:pt x="196120" y="52197"/>
                    <a:pt x="192500" y="60293"/>
                  </a:cubicBezTo>
                  <a:cubicBezTo>
                    <a:pt x="188881" y="68389"/>
                    <a:pt x="185261" y="79248"/>
                    <a:pt x="181737" y="92774"/>
                  </a:cubicBezTo>
                  <a:lnTo>
                    <a:pt x="213265" y="92774"/>
                  </a:lnTo>
                  <a:lnTo>
                    <a:pt x="213265" y="182118"/>
                  </a:lnTo>
                  <a:close/>
                </a:path>
              </a:pathLst>
            </a:custGeom>
            <a:solidFill>
              <a:srgbClr val="185ADB"/>
            </a:solidFill>
            <a:ln w="9525" cap="flat">
              <a:noFill/>
              <a:prstDash val="solid"/>
              <a:miter/>
            </a:ln>
          </p:spPr>
          <p:txBody>
            <a:bodyPr rtlCol="0" anchor="ctr"/>
            <a:lstStyle/>
            <a:p>
              <a:endParaRPr lang="en-US"/>
            </a:p>
          </p:txBody>
        </p:sp>
        <p:grpSp>
          <p:nvGrpSpPr>
            <p:cNvPr id="202" name="Group 201">
              <a:extLst>
                <a:ext uri="{FF2B5EF4-FFF2-40B4-BE49-F238E27FC236}">
                  <a16:creationId xmlns:a16="http://schemas.microsoft.com/office/drawing/2014/main" id="{1D067EB8-ECAE-4210-AA5D-6F8D0AADD937}"/>
                </a:ext>
              </a:extLst>
            </p:cNvPr>
            <p:cNvGrpSpPr/>
            <p:nvPr/>
          </p:nvGrpSpPr>
          <p:grpSpPr>
            <a:xfrm>
              <a:off x="5307615" y="4694682"/>
              <a:ext cx="1217867" cy="219075"/>
              <a:chOff x="5307615" y="4694682"/>
              <a:chExt cx="1217867" cy="219075"/>
            </a:xfrm>
          </p:grpSpPr>
          <p:sp>
            <p:nvSpPr>
              <p:cNvPr id="205" name="Freeform: Shape 86">
                <a:extLst>
                  <a:ext uri="{FF2B5EF4-FFF2-40B4-BE49-F238E27FC236}">
                    <a16:creationId xmlns:a16="http://schemas.microsoft.com/office/drawing/2014/main" id="{CFB440A2-4D16-41A1-85D7-2EA27A5A58BD}"/>
                  </a:ext>
                </a:extLst>
              </p:cNvPr>
              <p:cNvSpPr/>
              <p:nvPr/>
            </p:nvSpPr>
            <p:spPr>
              <a:xfrm>
                <a:off x="5307615" y="4694682"/>
                <a:ext cx="228600" cy="219075"/>
              </a:xfrm>
              <a:custGeom>
                <a:avLst/>
                <a:gdLst>
                  <a:gd name="connsiteX0" fmla="*/ 115348 w 228600"/>
                  <a:gd name="connsiteY0" fmla="*/ 7144 h 219075"/>
                  <a:gd name="connsiteX1" fmla="*/ 140875 w 228600"/>
                  <a:gd name="connsiteY1" fmla="*/ 85820 h 219075"/>
                  <a:gd name="connsiteX2" fmla="*/ 223552 w 228600"/>
                  <a:gd name="connsiteY2" fmla="*/ 85820 h 219075"/>
                  <a:gd name="connsiteX3" fmla="*/ 156591 w 228600"/>
                  <a:gd name="connsiteY3" fmla="*/ 134398 h 219075"/>
                  <a:gd name="connsiteX4" fmla="*/ 182213 w 228600"/>
                  <a:gd name="connsiteY4" fmla="*/ 212979 h 219075"/>
                  <a:gd name="connsiteX5" fmla="*/ 115348 w 228600"/>
                  <a:gd name="connsiteY5" fmla="*/ 164402 h 219075"/>
                  <a:gd name="connsiteX6" fmla="*/ 48387 w 228600"/>
                  <a:gd name="connsiteY6" fmla="*/ 212979 h 219075"/>
                  <a:gd name="connsiteX7" fmla="*/ 74009 w 228600"/>
                  <a:gd name="connsiteY7" fmla="*/ 134398 h 219075"/>
                  <a:gd name="connsiteX8" fmla="*/ 7144 w 228600"/>
                  <a:gd name="connsiteY8" fmla="*/ 85820 h 219075"/>
                  <a:gd name="connsiteX9" fmla="*/ 89726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2" y="85820"/>
                    </a:lnTo>
                    <a:lnTo>
                      <a:pt x="156591" y="134398"/>
                    </a:lnTo>
                    <a:lnTo>
                      <a:pt x="182213" y="212979"/>
                    </a:lnTo>
                    <a:lnTo>
                      <a:pt x="115348" y="164402"/>
                    </a:lnTo>
                    <a:lnTo>
                      <a:pt x="48387" y="212979"/>
                    </a:lnTo>
                    <a:lnTo>
                      <a:pt x="74009" y="134398"/>
                    </a:lnTo>
                    <a:lnTo>
                      <a:pt x="7144" y="85820"/>
                    </a:lnTo>
                    <a:lnTo>
                      <a:pt x="89726" y="85820"/>
                    </a:lnTo>
                    <a:close/>
                  </a:path>
                </a:pathLst>
              </a:custGeom>
              <a:solidFill>
                <a:srgbClr val="185ADB"/>
              </a:solidFill>
              <a:ln w="9525" cap="flat">
                <a:noFill/>
                <a:prstDash val="solid"/>
                <a:miter/>
              </a:ln>
            </p:spPr>
            <p:txBody>
              <a:bodyPr rtlCol="0" anchor="ctr"/>
              <a:lstStyle/>
              <a:p>
                <a:endParaRPr lang="en-US"/>
              </a:p>
            </p:txBody>
          </p:sp>
          <p:sp>
            <p:nvSpPr>
              <p:cNvPr id="206" name="Freeform: Shape 87">
                <a:extLst>
                  <a:ext uri="{FF2B5EF4-FFF2-40B4-BE49-F238E27FC236}">
                    <a16:creationId xmlns:a16="http://schemas.microsoft.com/office/drawing/2014/main" id="{DE41CCCA-F89F-49F7-A024-78684A879032}"/>
                  </a:ext>
                </a:extLst>
              </p:cNvPr>
              <p:cNvSpPr/>
              <p:nvPr/>
            </p:nvSpPr>
            <p:spPr>
              <a:xfrm>
                <a:off x="5637371" y="4694682"/>
                <a:ext cx="228600" cy="219075"/>
              </a:xfrm>
              <a:custGeom>
                <a:avLst/>
                <a:gdLst>
                  <a:gd name="connsiteX0" fmla="*/ 115348 w 228600"/>
                  <a:gd name="connsiteY0" fmla="*/ 7144 h 219075"/>
                  <a:gd name="connsiteX1" fmla="*/ 140875 w 228600"/>
                  <a:gd name="connsiteY1" fmla="*/ 85820 h 219075"/>
                  <a:gd name="connsiteX2" fmla="*/ 223552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3 w 228600"/>
                  <a:gd name="connsiteY6" fmla="*/ 212979 h 219075"/>
                  <a:gd name="connsiteX7" fmla="*/ 74009 w 228600"/>
                  <a:gd name="connsiteY7" fmla="*/ 134398 h 219075"/>
                  <a:gd name="connsiteX8" fmla="*/ 7144 w 228600"/>
                  <a:gd name="connsiteY8" fmla="*/ 85820 h 219075"/>
                  <a:gd name="connsiteX9" fmla="*/ 89726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2" y="85820"/>
                    </a:lnTo>
                    <a:lnTo>
                      <a:pt x="156686" y="134398"/>
                    </a:lnTo>
                    <a:lnTo>
                      <a:pt x="182213" y="212979"/>
                    </a:lnTo>
                    <a:lnTo>
                      <a:pt x="115348" y="164402"/>
                    </a:lnTo>
                    <a:lnTo>
                      <a:pt x="48483" y="212979"/>
                    </a:lnTo>
                    <a:lnTo>
                      <a:pt x="74009" y="134398"/>
                    </a:lnTo>
                    <a:lnTo>
                      <a:pt x="7144" y="85820"/>
                    </a:lnTo>
                    <a:lnTo>
                      <a:pt x="89726" y="85820"/>
                    </a:lnTo>
                    <a:close/>
                  </a:path>
                </a:pathLst>
              </a:custGeom>
              <a:solidFill>
                <a:srgbClr val="185ADB"/>
              </a:solidFill>
              <a:ln w="9525" cap="flat">
                <a:noFill/>
                <a:prstDash val="solid"/>
                <a:miter/>
              </a:ln>
            </p:spPr>
            <p:txBody>
              <a:bodyPr rtlCol="0" anchor="ctr"/>
              <a:lstStyle/>
              <a:p>
                <a:endParaRPr lang="en-US"/>
              </a:p>
            </p:txBody>
          </p:sp>
          <p:sp>
            <p:nvSpPr>
              <p:cNvPr id="207" name="Freeform: Shape 88">
                <a:extLst>
                  <a:ext uri="{FF2B5EF4-FFF2-40B4-BE49-F238E27FC236}">
                    <a16:creationId xmlns:a16="http://schemas.microsoft.com/office/drawing/2014/main" id="{2C73B579-0849-44FB-B560-C9354C69CADF}"/>
                  </a:ext>
                </a:extLst>
              </p:cNvPr>
              <p:cNvSpPr/>
              <p:nvPr/>
            </p:nvSpPr>
            <p:spPr>
              <a:xfrm>
                <a:off x="5967126" y="4694682"/>
                <a:ext cx="228600" cy="219075"/>
              </a:xfrm>
              <a:custGeom>
                <a:avLst/>
                <a:gdLst>
                  <a:gd name="connsiteX0" fmla="*/ 115348 w 228600"/>
                  <a:gd name="connsiteY0" fmla="*/ 7144 h 219075"/>
                  <a:gd name="connsiteX1" fmla="*/ 140875 w 228600"/>
                  <a:gd name="connsiteY1" fmla="*/ 85820 h 219075"/>
                  <a:gd name="connsiteX2" fmla="*/ 223552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3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2" y="85820"/>
                    </a:lnTo>
                    <a:lnTo>
                      <a:pt x="156686" y="134398"/>
                    </a:lnTo>
                    <a:lnTo>
                      <a:pt x="182213" y="212979"/>
                    </a:lnTo>
                    <a:lnTo>
                      <a:pt x="115348" y="164402"/>
                    </a:lnTo>
                    <a:lnTo>
                      <a:pt x="48483" y="212979"/>
                    </a:lnTo>
                    <a:lnTo>
                      <a:pt x="74009" y="134398"/>
                    </a:lnTo>
                    <a:lnTo>
                      <a:pt x="7144" y="85820"/>
                    </a:lnTo>
                    <a:lnTo>
                      <a:pt x="89821" y="85820"/>
                    </a:lnTo>
                    <a:close/>
                  </a:path>
                </a:pathLst>
              </a:custGeom>
              <a:solidFill>
                <a:srgbClr val="185ADB"/>
              </a:solidFill>
              <a:ln w="9525" cap="flat">
                <a:noFill/>
                <a:prstDash val="solid"/>
                <a:miter/>
              </a:ln>
            </p:spPr>
            <p:txBody>
              <a:bodyPr rtlCol="0" anchor="ctr"/>
              <a:lstStyle/>
              <a:p>
                <a:endParaRPr lang="en-US"/>
              </a:p>
            </p:txBody>
          </p:sp>
          <p:sp>
            <p:nvSpPr>
              <p:cNvPr id="208" name="Freeform: Shape 89">
                <a:extLst>
                  <a:ext uri="{FF2B5EF4-FFF2-40B4-BE49-F238E27FC236}">
                    <a16:creationId xmlns:a16="http://schemas.microsoft.com/office/drawing/2014/main" id="{6FAAD0A7-146A-4751-9360-FBAFFEBEC0E4}"/>
                  </a:ext>
                </a:extLst>
              </p:cNvPr>
              <p:cNvSpPr/>
              <p:nvPr/>
            </p:nvSpPr>
            <p:spPr>
              <a:xfrm>
                <a:off x="6296882" y="4694682"/>
                <a:ext cx="228600" cy="219075"/>
              </a:xfrm>
              <a:custGeom>
                <a:avLst/>
                <a:gdLst>
                  <a:gd name="connsiteX0" fmla="*/ 115348 w 228600"/>
                  <a:gd name="connsiteY0" fmla="*/ 7144 h 219075"/>
                  <a:gd name="connsiteX1" fmla="*/ 140875 w 228600"/>
                  <a:gd name="connsiteY1" fmla="*/ 85820 h 219075"/>
                  <a:gd name="connsiteX2" fmla="*/ 223551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2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1"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185ADB"/>
              </a:solidFill>
              <a:ln w="9525" cap="flat">
                <a:noFill/>
                <a:prstDash val="solid"/>
                <a:miter/>
              </a:ln>
            </p:spPr>
            <p:txBody>
              <a:bodyPr rtlCol="0" anchor="ctr"/>
              <a:lstStyle/>
              <a:p>
                <a:endParaRPr lang="en-US"/>
              </a:p>
            </p:txBody>
          </p:sp>
        </p:grpSp>
        <p:sp>
          <p:nvSpPr>
            <p:cNvPr id="203" name="TextBox 202">
              <a:extLst>
                <a:ext uri="{FF2B5EF4-FFF2-40B4-BE49-F238E27FC236}">
                  <a16:creationId xmlns:a16="http://schemas.microsoft.com/office/drawing/2014/main" id="{0B91AEF2-4EA5-4BFE-87F3-BD8024143236}"/>
                </a:ext>
              </a:extLst>
            </p:cNvPr>
            <p:cNvSpPr txBox="1"/>
            <p:nvPr/>
          </p:nvSpPr>
          <p:spPr>
            <a:xfrm>
              <a:off x="4991744" y="3577555"/>
              <a:ext cx="2190607" cy="381038"/>
            </a:xfrm>
            <a:prstGeom prst="rect">
              <a:avLst/>
            </a:prstGeom>
            <a:noFill/>
          </p:spPr>
          <p:txBody>
            <a:bodyPr wrap="none" rtlCol="0">
              <a:spAutoFit/>
            </a:bodyPr>
            <a:lstStyle/>
            <a:p>
              <a:r>
                <a:rPr lang="en-US" b="1" dirty="0">
                  <a:latin typeface="Times New Roman" pitchFamily="18" charset="0"/>
                  <a:cs typeface="Times New Roman" pitchFamily="18" charset="0"/>
                </a:rPr>
                <a:t>Mohammad </a:t>
              </a:r>
              <a:r>
                <a:rPr lang="en-US" b="1" dirty="0" err="1">
                  <a:latin typeface="Times New Roman" pitchFamily="18" charset="0"/>
                  <a:cs typeface="Times New Roman" pitchFamily="18" charset="0"/>
                </a:rPr>
                <a:t>Javadpur</a:t>
              </a:r>
              <a:endParaRPr lang="en-US" b="1" dirty="0">
                <a:latin typeface="Times New Roman" pitchFamily="18" charset="0"/>
                <a:cs typeface="Times New Roman" pitchFamily="18" charset="0"/>
              </a:endParaRPr>
            </a:p>
          </p:txBody>
        </p:sp>
        <p:sp>
          <p:nvSpPr>
            <p:cNvPr id="204" name="Rectangle 203">
              <a:extLst>
                <a:ext uri="{FF2B5EF4-FFF2-40B4-BE49-F238E27FC236}">
                  <a16:creationId xmlns:a16="http://schemas.microsoft.com/office/drawing/2014/main" id="{4DA78062-5E00-40D0-B003-9382F0583AA0}"/>
                </a:ext>
              </a:extLst>
            </p:cNvPr>
            <p:cNvSpPr/>
            <p:nvPr/>
          </p:nvSpPr>
          <p:spPr>
            <a:xfrm>
              <a:off x="5126913" y="3911007"/>
              <a:ext cx="1803158" cy="603310"/>
            </a:xfrm>
            <a:prstGeom prst="rect">
              <a:avLst/>
            </a:prstGeom>
          </p:spPr>
          <p:txBody>
            <a:bodyPr wrap="square">
              <a:spAutoFit/>
            </a:bodyPr>
            <a:lstStyle/>
            <a:p>
              <a:pPr algn="ctr"/>
              <a:r>
                <a:rPr lang="en-US" sz="1600" b="1" dirty="0">
                  <a:solidFill>
                    <a:srgbClr val="00B050"/>
                  </a:solidFill>
                  <a:latin typeface="Times New Roman" panose="02020603050405020304" pitchFamily="18" charset="0"/>
                  <a:cs typeface="Times New Roman" panose="02020603050405020304" pitchFamily="18" charset="0"/>
                </a:rPr>
                <a:t>AI Senior &amp; Data Scientist</a:t>
              </a:r>
            </a:p>
          </p:txBody>
        </p:sp>
      </p:grpSp>
      <p:grpSp>
        <p:nvGrpSpPr>
          <p:cNvPr id="180" name="Group 179">
            <a:extLst>
              <a:ext uri="{FF2B5EF4-FFF2-40B4-BE49-F238E27FC236}">
                <a16:creationId xmlns:a16="http://schemas.microsoft.com/office/drawing/2014/main" id="{E68EF28F-64BA-423B-B259-834CDA5D18AF}"/>
              </a:ext>
            </a:extLst>
          </p:cNvPr>
          <p:cNvGrpSpPr/>
          <p:nvPr/>
        </p:nvGrpSpPr>
        <p:grpSpPr>
          <a:xfrm>
            <a:off x="7143949" y="3219284"/>
            <a:ext cx="2411223" cy="3397370"/>
            <a:chOff x="1343310" y="1616392"/>
            <a:chExt cx="2352675" cy="3566541"/>
          </a:xfrm>
        </p:grpSpPr>
        <p:sp>
          <p:nvSpPr>
            <p:cNvPr id="181" name="Freeform: Shape 69">
              <a:extLst>
                <a:ext uri="{FF2B5EF4-FFF2-40B4-BE49-F238E27FC236}">
                  <a16:creationId xmlns:a16="http://schemas.microsoft.com/office/drawing/2014/main" id="{FF29DB76-839B-47A1-948E-6ECEBC35B2E6}"/>
                </a:ext>
              </a:extLst>
            </p:cNvPr>
            <p:cNvSpPr/>
            <p:nvPr/>
          </p:nvSpPr>
          <p:spPr>
            <a:xfrm>
              <a:off x="1724787" y="1616392"/>
              <a:ext cx="485775" cy="485775"/>
            </a:xfrm>
            <a:custGeom>
              <a:avLst/>
              <a:gdLst>
                <a:gd name="connsiteX0" fmla="*/ 388810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0 w 485775"/>
                <a:gd name="connsiteY5" fmla="*/ 7144 h 485775"/>
                <a:gd name="connsiteX6" fmla="*/ 484060 w 485775"/>
                <a:gd name="connsiteY6" fmla="*/ 102394 h 485775"/>
                <a:gd name="connsiteX7" fmla="*/ 484060 w 485775"/>
                <a:gd name="connsiteY7" fmla="*/ 388811 h 485775"/>
                <a:gd name="connsiteX8" fmla="*/ 388810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0" y="484061"/>
                  </a:moveTo>
                  <a:lnTo>
                    <a:pt x="102394" y="484061"/>
                  </a:lnTo>
                  <a:cubicBezTo>
                    <a:pt x="49816" y="484061"/>
                    <a:pt x="7144" y="441388"/>
                    <a:pt x="7144" y="388811"/>
                  </a:cubicBezTo>
                  <a:lnTo>
                    <a:pt x="7144" y="102394"/>
                  </a:lnTo>
                  <a:cubicBezTo>
                    <a:pt x="7144" y="49816"/>
                    <a:pt x="49816" y="7144"/>
                    <a:pt x="102394" y="7144"/>
                  </a:cubicBezTo>
                  <a:lnTo>
                    <a:pt x="388810" y="7144"/>
                  </a:lnTo>
                  <a:cubicBezTo>
                    <a:pt x="441388" y="7144"/>
                    <a:pt x="484060" y="49816"/>
                    <a:pt x="484060" y="102394"/>
                  </a:cubicBezTo>
                  <a:lnTo>
                    <a:pt x="484060" y="388811"/>
                  </a:lnTo>
                  <a:cubicBezTo>
                    <a:pt x="484060" y="441388"/>
                    <a:pt x="441484" y="484061"/>
                    <a:pt x="388810" y="484061"/>
                  </a:cubicBezTo>
                  <a:close/>
                </a:path>
              </a:pathLst>
            </a:custGeom>
            <a:solidFill>
              <a:srgbClr val="1244A4"/>
            </a:solidFill>
            <a:ln w="9525" cap="flat">
              <a:noFill/>
              <a:prstDash val="solid"/>
              <a:miter/>
            </a:ln>
          </p:spPr>
          <p:txBody>
            <a:bodyPr rtlCol="0" anchor="ctr"/>
            <a:lstStyle/>
            <a:p>
              <a:endParaRPr lang="en-US"/>
            </a:p>
          </p:txBody>
        </p:sp>
        <p:sp>
          <p:nvSpPr>
            <p:cNvPr id="182" name="Freeform: Shape 70">
              <a:extLst>
                <a:ext uri="{FF2B5EF4-FFF2-40B4-BE49-F238E27FC236}">
                  <a16:creationId xmlns:a16="http://schemas.microsoft.com/office/drawing/2014/main" id="{23D15C68-216B-49A5-9982-A53F212776A8}"/>
                </a:ext>
              </a:extLst>
            </p:cNvPr>
            <p:cNvSpPr/>
            <p:nvPr/>
          </p:nvSpPr>
          <p:spPr>
            <a:xfrm>
              <a:off x="1343310" y="1738122"/>
              <a:ext cx="2352675" cy="1809750"/>
            </a:xfrm>
            <a:custGeom>
              <a:avLst/>
              <a:gdLst>
                <a:gd name="connsiteX0" fmla="*/ 2350580 w 2352675"/>
                <a:gd name="connsiteY0" fmla="*/ 1804892 h 1809750"/>
                <a:gd name="connsiteX1" fmla="*/ 7144 w 2352675"/>
                <a:gd name="connsiteY1" fmla="*/ 1804892 h 1809750"/>
                <a:gd name="connsiteX2" fmla="*/ 7144 w 2352675"/>
                <a:gd name="connsiteY2" fmla="*/ 197644 h 1809750"/>
                <a:gd name="connsiteX3" fmla="*/ 197644 w 2352675"/>
                <a:gd name="connsiteY3" fmla="*/ 7144 h 1809750"/>
                <a:gd name="connsiteX4" fmla="*/ 2160080 w 2352675"/>
                <a:gd name="connsiteY4" fmla="*/ 7144 h 1809750"/>
                <a:gd name="connsiteX5" fmla="*/ 2350580 w 2352675"/>
                <a:gd name="connsiteY5" fmla="*/ 197644 h 1809750"/>
                <a:gd name="connsiteX6" fmla="*/ 2350580 w 2352675"/>
                <a:gd name="connsiteY6" fmla="*/ 1804892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2675" h="1809750">
                  <a:moveTo>
                    <a:pt x="2350580" y="1804892"/>
                  </a:moveTo>
                  <a:lnTo>
                    <a:pt x="7144" y="1804892"/>
                  </a:lnTo>
                  <a:lnTo>
                    <a:pt x="7144" y="197644"/>
                  </a:lnTo>
                  <a:cubicBezTo>
                    <a:pt x="7144" y="92392"/>
                    <a:pt x="92393" y="7144"/>
                    <a:pt x="197644" y="7144"/>
                  </a:cubicBezTo>
                  <a:lnTo>
                    <a:pt x="2160080" y="7144"/>
                  </a:lnTo>
                  <a:cubicBezTo>
                    <a:pt x="2265331" y="7144"/>
                    <a:pt x="2350580" y="92392"/>
                    <a:pt x="2350580" y="197644"/>
                  </a:cubicBezTo>
                  <a:lnTo>
                    <a:pt x="2350580" y="1804892"/>
                  </a:lnTo>
                  <a:close/>
                </a:path>
              </a:pathLst>
            </a:custGeom>
            <a:solidFill>
              <a:srgbClr val="185ADB"/>
            </a:solidFill>
            <a:ln w="9525" cap="flat">
              <a:noFill/>
              <a:prstDash val="solid"/>
              <a:miter/>
            </a:ln>
          </p:spPr>
          <p:txBody>
            <a:bodyPr rtlCol="0" anchor="ctr"/>
            <a:lstStyle/>
            <a:p>
              <a:endParaRPr lang="en-US"/>
            </a:p>
          </p:txBody>
        </p:sp>
        <p:sp>
          <p:nvSpPr>
            <p:cNvPr id="183" name="Freeform: Shape 71">
              <a:extLst>
                <a:ext uri="{FF2B5EF4-FFF2-40B4-BE49-F238E27FC236}">
                  <a16:creationId xmlns:a16="http://schemas.microsoft.com/office/drawing/2014/main" id="{A9B8EB89-0E25-42AE-B979-E6EF7C919A53}"/>
                </a:ext>
              </a:extLst>
            </p:cNvPr>
            <p:cNvSpPr/>
            <p:nvPr/>
          </p:nvSpPr>
          <p:spPr>
            <a:xfrm>
              <a:off x="1444370" y="1896808"/>
              <a:ext cx="2152650" cy="3286125"/>
            </a:xfrm>
            <a:custGeom>
              <a:avLst/>
              <a:gdLst>
                <a:gd name="connsiteX0" fmla="*/ 2148459 w 2152650"/>
                <a:gd name="connsiteY0" fmla="*/ 235744 h 3286125"/>
                <a:gd name="connsiteX1" fmla="*/ 2148459 w 2152650"/>
                <a:gd name="connsiteY1" fmla="*/ 3055049 h 3286125"/>
                <a:gd name="connsiteX2" fmla="*/ 1919859 w 2152650"/>
                <a:gd name="connsiteY2" fmla="*/ 3283649 h 3286125"/>
                <a:gd name="connsiteX3" fmla="*/ 235744 w 2152650"/>
                <a:gd name="connsiteY3" fmla="*/ 3283649 h 3286125"/>
                <a:gd name="connsiteX4" fmla="*/ 7144 w 2152650"/>
                <a:gd name="connsiteY4" fmla="*/ 3055049 h 3286125"/>
                <a:gd name="connsiteX5" fmla="*/ 7144 w 2152650"/>
                <a:gd name="connsiteY5" fmla="*/ 235744 h 3286125"/>
                <a:gd name="connsiteX6" fmla="*/ 235744 w 2152650"/>
                <a:gd name="connsiteY6" fmla="*/ 7144 h 3286125"/>
                <a:gd name="connsiteX7" fmla="*/ 1919859 w 2152650"/>
                <a:gd name="connsiteY7" fmla="*/ 7144 h 3286125"/>
                <a:gd name="connsiteX8" fmla="*/ 2148459 w 2152650"/>
                <a:gd name="connsiteY8" fmla="*/ 235744 h 328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2650" h="3286125">
                  <a:moveTo>
                    <a:pt x="2148459" y="235744"/>
                  </a:moveTo>
                  <a:lnTo>
                    <a:pt x="2148459" y="3055049"/>
                  </a:lnTo>
                  <a:cubicBezTo>
                    <a:pt x="2148459" y="3181255"/>
                    <a:pt x="2046065" y="3283649"/>
                    <a:pt x="1919859" y="3283649"/>
                  </a:cubicBezTo>
                  <a:lnTo>
                    <a:pt x="235744" y="3283649"/>
                  </a:lnTo>
                  <a:cubicBezTo>
                    <a:pt x="109538" y="3283649"/>
                    <a:pt x="7144" y="3181255"/>
                    <a:pt x="7144" y="3055049"/>
                  </a:cubicBezTo>
                  <a:lnTo>
                    <a:pt x="7144" y="235744"/>
                  </a:lnTo>
                  <a:cubicBezTo>
                    <a:pt x="7144" y="109538"/>
                    <a:pt x="109538" y="7144"/>
                    <a:pt x="235744" y="7144"/>
                  </a:cubicBezTo>
                  <a:lnTo>
                    <a:pt x="1919859" y="7144"/>
                  </a:lnTo>
                  <a:cubicBezTo>
                    <a:pt x="2046065" y="7144"/>
                    <a:pt x="2148459" y="109633"/>
                    <a:pt x="2148459" y="235744"/>
                  </a:cubicBezTo>
                  <a:close/>
                </a:path>
              </a:pathLst>
            </a:custGeom>
            <a:solidFill>
              <a:srgbClr val="FFFFFF"/>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184" name="Freeform: Shape 72">
              <a:extLst>
                <a:ext uri="{FF2B5EF4-FFF2-40B4-BE49-F238E27FC236}">
                  <a16:creationId xmlns:a16="http://schemas.microsoft.com/office/drawing/2014/main" id="{17681BBF-7DB5-4282-91AA-876E43894D67}"/>
                </a:ext>
              </a:extLst>
            </p:cNvPr>
            <p:cNvSpPr/>
            <p:nvPr/>
          </p:nvSpPr>
          <p:spPr>
            <a:xfrm>
              <a:off x="1676876" y="1658493"/>
              <a:ext cx="485775" cy="485775"/>
            </a:xfrm>
            <a:custGeom>
              <a:avLst/>
              <a:gdLst>
                <a:gd name="connsiteX0" fmla="*/ 388810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0 w 485775"/>
                <a:gd name="connsiteY5" fmla="*/ 7144 h 485775"/>
                <a:gd name="connsiteX6" fmla="*/ 484060 w 485775"/>
                <a:gd name="connsiteY6" fmla="*/ 102394 h 485775"/>
                <a:gd name="connsiteX7" fmla="*/ 484060 w 485775"/>
                <a:gd name="connsiteY7" fmla="*/ 388811 h 485775"/>
                <a:gd name="connsiteX8" fmla="*/ 388810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0" y="484061"/>
                  </a:moveTo>
                  <a:lnTo>
                    <a:pt x="102394" y="484061"/>
                  </a:lnTo>
                  <a:cubicBezTo>
                    <a:pt x="49816" y="484061"/>
                    <a:pt x="7144" y="441389"/>
                    <a:pt x="7144" y="388811"/>
                  </a:cubicBezTo>
                  <a:lnTo>
                    <a:pt x="7144" y="102394"/>
                  </a:lnTo>
                  <a:cubicBezTo>
                    <a:pt x="7144" y="49816"/>
                    <a:pt x="49816" y="7144"/>
                    <a:pt x="102394" y="7144"/>
                  </a:cubicBezTo>
                  <a:lnTo>
                    <a:pt x="388810" y="7144"/>
                  </a:lnTo>
                  <a:cubicBezTo>
                    <a:pt x="441388" y="7144"/>
                    <a:pt x="484060" y="49816"/>
                    <a:pt x="484060" y="102394"/>
                  </a:cubicBezTo>
                  <a:lnTo>
                    <a:pt x="484060" y="388811"/>
                  </a:lnTo>
                  <a:cubicBezTo>
                    <a:pt x="484060" y="441389"/>
                    <a:pt x="441388" y="484061"/>
                    <a:pt x="388810" y="484061"/>
                  </a:cubicBezTo>
                  <a:close/>
                </a:path>
              </a:pathLst>
            </a:custGeom>
            <a:solidFill>
              <a:srgbClr val="185ADB"/>
            </a:solidFill>
            <a:ln w="9525" cap="flat">
              <a:noFill/>
              <a:prstDash val="solid"/>
              <a:miter/>
            </a:ln>
          </p:spPr>
          <p:txBody>
            <a:bodyPr rtlCol="0" anchor="ctr"/>
            <a:lstStyle/>
            <a:p>
              <a:endParaRPr lang="en-US"/>
            </a:p>
          </p:txBody>
        </p:sp>
        <p:sp>
          <p:nvSpPr>
            <p:cNvPr id="185" name="Freeform: Shape 73">
              <a:extLst>
                <a:ext uri="{FF2B5EF4-FFF2-40B4-BE49-F238E27FC236}">
                  <a16:creationId xmlns:a16="http://schemas.microsoft.com/office/drawing/2014/main" id="{6E8DF9F9-7250-4C4D-88D8-710CDD36E5B6}"/>
                </a:ext>
              </a:extLst>
            </p:cNvPr>
            <p:cNvSpPr/>
            <p:nvPr/>
          </p:nvSpPr>
          <p:spPr>
            <a:xfrm>
              <a:off x="1812226" y="1809464"/>
              <a:ext cx="219075" cy="180975"/>
            </a:xfrm>
            <a:custGeom>
              <a:avLst/>
              <a:gdLst>
                <a:gd name="connsiteX0" fmla="*/ 85916 w 219075"/>
                <a:gd name="connsiteY0" fmla="*/ 182118 h 180975"/>
                <a:gd name="connsiteX1" fmla="*/ 7144 w 219075"/>
                <a:gd name="connsiteY1" fmla="*/ 182118 h 180975"/>
                <a:gd name="connsiteX2" fmla="*/ 7144 w 219075"/>
                <a:gd name="connsiteY2" fmla="*/ 138779 h 180975"/>
                <a:gd name="connsiteX3" fmla="*/ 17336 w 219075"/>
                <a:gd name="connsiteY3" fmla="*/ 68104 h 180975"/>
                <a:gd name="connsiteX4" fmla="*/ 51530 w 219075"/>
                <a:gd name="connsiteY4" fmla="*/ 7144 h 180975"/>
                <a:gd name="connsiteX5" fmla="*/ 82201 w 219075"/>
                <a:gd name="connsiteY5" fmla="*/ 31242 h 180975"/>
                <a:gd name="connsiteX6" fmla="*/ 65151 w 219075"/>
                <a:gd name="connsiteY6" fmla="*/ 60293 h 180975"/>
                <a:gd name="connsiteX7" fmla="*/ 54388 w 219075"/>
                <a:gd name="connsiteY7" fmla="*/ 92774 h 180975"/>
                <a:gd name="connsiteX8" fmla="*/ 85916 w 219075"/>
                <a:gd name="connsiteY8" fmla="*/ 92774 h 180975"/>
                <a:gd name="connsiteX9" fmla="*/ 85916 w 219075"/>
                <a:gd name="connsiteY9" fmla="*/ 182118 h 180975"/>
                <a:gd name="connsiteX10" fmla="*/ 213360 w 219075"/>
                <a:gd name="connsiteY10" fmla="*/ 182118 h 180975"/>
                <a:gd name="connsiteX11" fmla="*/ 134588 w 219075"/>
                <a:gd name="connsiteY11" fmla="*/ 182118 h 180975"/>
                <a:gd name="connsiteX12" fmla="*/ 134588 w 219075"/>
                <a:gd name="connsiteY12" fmla="*/ 138779 h 180975"/>
                <a:gd name="connsiteX13" fmla="*/ 144590 w 219075"/>
                <a:gd name="connsiteY13" fmla="*/ 68104 h 180975"/>
                <a:gd name="connsiteX14" fmla="*/ 178975 w 219075"/>
                <a:gd name="connsiteY14" fmla="*/ 7144 h 180975"/>
                <a:gd name="connsiteX15" fmla="*/ 209550 w 219075"/>
                <a:gd name="connsiteY15" fmla="*/ 31242 h 180975"/>
                <a:gd name="connsiteX16" fmla="*/ 192500 w 219075"/>
                <a:gd name="connsiteY16" fmla="*/ 60293 h 180975"/>
                <a:gd name="connsiteX17" fmla="*/ 181737 w 219075"/>
                <a:gd name="connsiteY17" fmla="*/ 92774 h 180975"/>
                <a:gd name="connsiteX18" fmla="*/ 213265 w 219075"/>
                <a:gd name="connsiteY18" fmla="*/ 92774 h 180975"/>
                <a:gd name="connsiteX19" fmla="*/ 213265 w 219075"/>
                <a:gd name="connsiteY19" fmla="*/ 182118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9075" h="180975">
                  <a:moveTo>
                    <a:pt x="85916" y="182118"/>
                  </a:moveTo>
                  <a:lnTo>
                    <a:pt x="7144" y="182118"/>
                  </a:lnTo>
                  <a:lnTo>
                    <a:pt x="7144" y="138779"/>
                  </a:lnTo>
                  <a:cubicBezTo>
                    <a:pt x="7144" y="111538"/>
                    <a:pt x="10573" y="88011"/>
                    <a:pt x="17336" y="68104"/>
                  </a:cubicBezTo>
                  <a:cubicBezTo>
                    <a:pt x="24098" y="48292"/>
                    <a:pt x="35528" y="27908"/>
                    <a:pt x="51530" y="7144"/>
                  </a:cubicBezTo>
                  <a:lnTo>
                    <a:pt x="82201" y="31242"/>
                  </a:lnTo>
                  <a:cubicBezTo>
                    <a:pt x="74486" y="42481"/>
                    <a:pt x="68771" y="52197"/>
                    <a:pt x="65151" y="60293"/>
                  </a:cubicBezTo>
                  <a:cubicBezTo>
                    <a:pt x="61532" y="68389"/>
                    <a:pt x="57912" y="79248"/>
                    <a:pt x="54388" y="92774"/>
                  </a:cubicBezTo>
                  <a:lnTo>
                    <a:pt x="85916" y="92774"/>
                  </a:lnTo>
                  <a:lnTo>
                    <a:pt x="85916" y="182118"/>
                  </a:lnTo>
                  <a:close/>
                  <a:moveTo>
                    <a:pt x="213360" y="182118"/>
                  </a:moveTo>
                  <a:lnTo>
                    <a:pt x="134588" y="182118"/>
                  </a:lnTo>
                  <a:lnTo>
                    <a:pt x="134588" y="138779"/>
                  </a:lnTo>
                  <a:cubicBezTo>
                    <a:pt x="134588" y="111538"/>
                    <a:pt x="137922" y="88011"/>
                    <a:pt x="144590" y="68104"/>
                  </a:cubicBezTo>
                  <a:cubicBezTo>
                    <a:pt x="151257" y="48292"/>
                    <a:pt x="162687" y="27908"/>
                    <a:pt x="178975" y="7144"/>
                  </a:cubicBezTo>
                  <a:lnTo>
                    <a:pt x="209550" y="31242"/>
                  </a:lnTo>
                  <a:cubicBezTo>
                    <a:pt x="201835" y="42481"/>
                    <a:pt x="196120" y="52197"/>
                    <a:pt x="192500" y="60293"/>
                  </a:cubicBezTo>
                  <a:cubicBezTo>
                    <a:pt x="188881" y="68389"/>
                    <a:pt x="185261" y="79248"/>
                    <a:pt x="181737" y="92774"/>
                  </a:cubicBezTo>
                  <a:lnTo>
                    <a:pt x="213265" y="92774"/>
                  </a:lnTo>
                  <a:lnTo>
                    <a:pt x="213265" y="182118"/>
                  </a:lnTo>
                  <a:close/>
                </a:path>
              </a:pathLst>
            </a:custGeom>
            <a:solidFill>
              <a:srgbClr val="FFC947"/>
            </a:solidFill>
            <a:ln w="9525" cap="flat">
              <a:noFill/>
              <a:prstDash val="solid"/>
              <a:miter/>
            </a:ln>
          </p:spPr>
          <p:txBody>
            <a:bodyPr rtlCol="0" anchor="ctr"/>
            <a:lstStyle/>
            <a:p>
              <a:endParaRPr lang="en-US"/>
            </a:p>
          </p:txBody>
        </p:sp>
        <p:sp>
          <p:nvSpPr>
            <p:cNvPr id="186" name="Freeform: Shape 74">
              <a:extLst>
                <a:ext uri="{FF2B5EF4-FFF2-40B4-BE49-F238E27FC236}">
                  <a16:creationId xmlns:a16="http://schemas.microsoft.com/office/drawing/2014/main" id="{9D15874C-6936-437A-AF18-6ECB3A35E152}"/>
                </a:ext>
              </a:extLst>
            </p:cNvPr>
            <p:cNvSpPr/>
            <p:nvPr/>
          </p:nvSpPr>
          <p:spPr>
            <a:xfrm>
              <a:off x="1444370" y="4464177"/>
              <a:ext cx="2152650" cy="714375"/>
            </a:xfrm>
            <a:custGeom>
              <a:avLst/>
              <a:gdLst>
                <a:gd name="connsiteX0" fmla="*/ 2148459 w 2152650"/>
                <a:gd name="connsiteY0" fmla="*/ 7144 h 714375"/>
                <a:gd name="connsiteX1" fmla="*/ 2148459 w 2152650"/>
                <a:gd name="connsiteY1" fmla="*/ 487775 h 714375"/>
                <a:gd name="connsiteX2" fmla="*/ 1919859 w 2152650"/>
                <a:gd name="connsiteY2" fmla="*/ 716375 h 714375"/>
                <a:gd name="connsiteX3" fmla="*/ 235744 w 2152650"/>
                <a:gd name="connsiteY3" fmla="*/ 716375 h 714375"/>
                <a:gd name="connsiteX4" fmla="*/ 7144 w 2152650"/>
                <a:gd name="connsiteY4" fmla="*/ 487775 h 714375"/>
                <a:gd name="connsiteX5" fmla="*/ 7144 w 2152650"/>
                <a:gd name="connsiteY5" fmla="*/ 7144 h 714375"/>
                <a:gd name="connsiteX6" fmla="*/ 2148459 w 2152650"/>
                <a:gd name="connsiteY6" fmla="*/ 7144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2650" h="714375">
                  <a:moveTo>
                    <a:pt x="2148459" y="7144"/>
                  </a:moveTo>
                  <a:lnTo>
                    <a:pt x="2148459" y="487775"/>
                  </a:lnTo>
                  <a:cubicBezTo>
                    <a:pt x="2148459" y="613982"/>
                    <a:pt x="2046065" y="716375"/>
                    <a:pt x="1919859" y="716375"/>
                  </a:cubicBezTo>
                  <a:lnTo>
                    <a:pt x="235744" y="716375"/>
                  </a:lnTo>
                  <a:cubicBezTo>
                    <a:pt x="109538" y="716375"/>
                    <a:pt x="7144" y="613982"/>
                    <a:pt x="7144" y="487775"/>
                  </a:cubicBezTo>
                  <a:lnTo>
                    <a:pt x="7144" y="7144"/>
                  </a:lnTo>
                  <a:lnTo>
                    <a:pt x="2148459" y="7144"/>
                  </a:lnTo>
                  <a:close/>
                </a:path>
              </a:pathLst>
            </a:custGeom>
            <a:solidFill>
              <a:srgbClr val="185ADB"/>
            </a:solidFill>
            <a:ln w="9525" cap="flat">
              <a:noFill/>
              <a:prstDash val="solid"/>
              <a:miter/>
            </a:ln>
          </p:spPr>
          <p:txBody>
            <a:bodyPr rtlCol="0" anchor="ctr"/>
            <a:lstStyle/>
            <a:p>
              <a:endParaRPr lang="en-US"/>
            </a:p>
          </p:txBody>
        </p:sp>
        <p:grpSp>
          <p:nvGrpSpPr>
            <p:cNvPr id="187" name="Group 186">
              <a:extLst>
                <a:ext uri="{FF2B5EF4-FFF2-40B4-BE49-F238E27FC236}">
                  <a16:creationId xmlns:a16="http://schemas.microsoft.com/office/drawing/2014/main" id="{CFCCED8B-BFF0-4E80-8DF3-CA140A12E5E7}"/>
                </a:ext>
              </a:extLst>
            </p:cNvPr>
            <p:cNvGrpSpPr/>
            <p:nvPr/>
          </p:nvGrpSpPr>
          <p:grpSpPr>
            <a:xfrm>
              <a:off x="1704022" y="4694682"/>
              <a:ext cx="1547622" cy="219075"/>
              <a:chOff x="1704022" y="4694682"/>
              <a:chExt cx="1547622" cy="219075"/>
            </a:xfrm>
          </p:grpSpPr>
          <p:sp>
            <p:nvSpPr>
              <p:cNvPr id="190" name="Freeform: Shape 75">
                <a:extLst>
                  <a:ext uri="{FF2B5EF4-FFF2-40B4-BE49-F238E27FC236}">
                    <a16:creationId xmlns:a16="http://schemas.microsoft.com/office/drawing/2014/main" id="{A2B7AF21-EEC3-4A63-A446-C214CD498174}"/>
                  </a:ext>
                </a:extLst>
              </p:cNvPr>
              <p:cNvSpPr/>
              <p:nvPr/>
            </p:nvSpPr>
            <p:spPr>
              <a:xfrm>
                <a:off x="1704022" y="4694682"/>
                <a:ext cx="228600" cy="219075"/>
              </a:xfrm>
              <a:custGeom>
                <a:avLst/>
                <a:gdLst>
                  <a:gd name="connsiteX0" fmla="*/ 115348 w 228600"/>
                  <a:gd name="connsiteY0" fmla="*/ 7144 h 219075"/>
                  <a:gd name="connsiteX1" fmla="*/ 140875 w 228600"/>
                  <a:gd name="connsiteY1" fmla="*/ 85820 h 219075"/>
                  <a:gd name="connsiteX2" fmla="*/ 223552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2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2"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FFC947"/>
              </a:solidFill>
              <a:ln w="9525" cap="flat">
                <a:noFill/>
                <a:prstDash val="solid"/>
                <a:miter/>
              </a:ln>
            </p:spPr>
            <p:txBody>
              <a:bodyPr rtlCol="0" anchor="ctr"/>
              <a:lstStyle/>
              <a:p>
                <a:endParaRPr lang="en-US"/>
              </a:p>
            </p:txBody>
          </p:sp>
          <p:sp>
            <p:nvSpPr>
              <p:cNvPr id="191" name="Freeform: Shape 76">
                <a:extLst>
                  <a:ext uri="{FF2B5EF4-FFF2-40B4-BE49-F238E27FC236}">
                    <a16:creationId xmlns:a16="http://schemas.microsoft.com/office/drawing/2014/main" id="{14510BC2-7287-41E7-BE72-9F3D3FBD0C4A}"/>
                  </a:ext>
                </a:extLst>
              </p:cNvPr>
              <p:cNvSpPr/>
              <p:nvPr/>
            </p:nvSpPr>
            <p:spPr>
              <a:xfrm>
                <a:off x="2033778" y="4694682"/>
                <a:ext cx="228600" cy="219075"/>
              </a:xfrm>
              <a:custGeom>
                <a:avLst/>
                <a:gdLst>
                  <a:gd name="connsiteX0" fmla="*/ 115348 w 228600"/>
                  <a:gd name="connsiteY0" fmla="*/ 7144 h 219075"/>
                  <a:gd name="connsiteX1" fmla="*/ 140875 w 228600"/>
                  <a:gd name="connsiteY1" fmla="*/ 85820 h 219075"/>
                  <a:gd name="connsiteX2" fmla="*/ 223552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2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2"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FFC947"/>
              </a:solidFill>
              <a:ln w="9525" cap="flat">
                <a:noFill/>
                <a:prstDash val="solid"/>
                <a:miter/>
              </a:ln>
            </p:spPr>
            <p:txBody>
              <a:bodyPr rtlCol="0" anchor="ctr"/>
              <a:lstStyle/>
              <a:p>
                <a:endParaRPr lang="en-US"/>
              </a:p>
            </p:txBody>
          </p:sp>
          <p:sp>
            <p:nvSpPr>
              <p:cNvPr id="192" name="Freeform: Shape 77">
                <a:extLst>
                  <a:ext uri="{FF2B5EF4-FFF2-40B4-BE49-F238E27FC236}">
                    <a16:creationId xmlns:a16="http://schemas.microsoft.com/office/drawing/2014/main" id="{D73507AD-EAA2-4E42-A931-FDC6D94C234F}"/>
                  </a:ext>
                </a:extLst>
              </p:cNvPr>
              <p:cNvSpPr/>
              <p:nvPr/>
            </p:nvSpPr>
            <p:spPr>
              <a:xfrm>
                <a:off x="2363533" y="4694682"/>
                <a:ext cx="228600" cy="219075"/>
              </a:xfrm>
              <a:custGeom>
                <a:avLst/>
                <a:gdLst>
                  <a:gd name="connsiteX0" fmla="*/ 115348 w 228600"/>
                  <a:gd name="connsiteY0" fmla="*/ 7144 h 219075"/>
                  <a:gd name="connsiteX1" fmla="*/ 140875 w 228600"/>
                  <a:gd name="connsiteY1" fmla="*/ 85820 h 219075"/>
                  <a:gd name="connsiteX2" fmla="*/ 223552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2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2"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FFC947"/>
              </a:solidFill>
              <a:ln w="9525" cap="flat">
                <a:noFill/>
                <a:prstDash val="solid"/>
                <a:miter/>
              </a:ln>
            </p:spPr>
            <p:txBody>
              <a:bodyPr rtlCol="0" anchor="ctr"/>
              <a:lstStyle/>
              <a:p>
                <a:endParaRPr lang="en-US"/>
              </a:p>
            </p:txBody>
          </p:sp>
          <p:sp>
            <p:nvSpPr>
              <p:cNvPr id="193" name="Freeform: Shape 78">
                <a:extLst>
                  <a:ext uri="{FF2B5EF4-FFF2-40B4-BE49-F238E27FC236}">
                    <a16:creationId xmlns:a16="http://schemas.microsoft.com/office/drawing/2014/main" id="{FB9C13CE-3CDE-45F4-BDD9-79875B475769}"/>
                  </a:ext>
                </a:extLst>
              </p:cNvPr>
              <p:cNvSpPr/>
              <p:nvPr/>
            </p:nvSpPr>
            <p:spPr>
              <a:xfrm>
                <a:off x="2693288" y="4694682"/>
                <a:ext cx="228600" cy="219075"/>
              </a:xfrm>
              <a:custGeom>
                <a:avLst/>
                <a:gdLst>
                  <a:gd name="connsiteX0" fmla="*/ 115348 w 228600"/>
                  <a:gd name="connsiteY0" fmla="*/ 7144 h 219075"/>
                  <a:gd name="connsiteX1" fmla="*/ 140875 w 228600"/>
                  <a:gd name="connsiteY1" fmla="*/ 85820 h 219075"/>
                  <a:gd name="connsiteX2" fmla="*/ 223552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2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2"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FFC000"/>
              </a:solidFill>
              <a:ln w="9525" cap="flat">
                <a:noFill/>
                <a:prstDash val="solid"/>
                <a:miter/>
              </a:ln>
            </p:spPr>
            <p:txBody>
              <a:bodyPr rtlCol="0" anchor="ctr"/>
              <a:lstStyle/>
              <a:p>
                <a:endParaRPr lang="en-US"/>
              </a:p>
            </p:txBody>
          </p:sp>
          <p:sp>
            <p:nvSpPr>
              <p:cNvPr id="194" name="Freeform: Shape 79">
                <a:extLst>
                  <a:ext uri="{FF2B5EF4-FFF2-40B4-BE49-F238E27FC236}">
                    <a16:creationId xmlns:a16="http://schemas.microsoft.com/office/drawing/2014/main" id="{11CDCD1D-0DDE-42C1-8D12-4B8F84E92730}"/>
                  </a:ext>
                </a:extLst>
              </p:cNvPr>
              <p:cNvSpPr/>
              <p:nvPr/>
            </p:nvSpPr>
            <p:spPr>
              <a:xfrm>
                <a:off x="3023044" y="4694682"/>
                <a:ext cx="228600" cy="219075"/>
              </a:xfrm>
              <a:custGeom>
                <a:avLst/>
                <a:gdLst>
                  <a:gd name="connsiteX0" fmla="*/ 115348 w 228600"/>
                  <a:gd name="connsiteY0" fmla="*/ 7144 h 219075"/>
                  <a:gd name="connsiteX1" fmla="*/ 140970 w 228600"/>
                  <a:gd name="connsiteY1" fmla="*/ 85820 h 219075"/>
                  <a:gd name="connsiteX2" fmla="*/ 223552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2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970" y="85820"/>
                    </a:lnTo>
                    <a:lnTo>
                      <a:pt x="223552"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EFEFEF"/>
              </a:solidFill>
              <a:ln w="9525" cap="flat">
                <a:noFill/>
                <a:prstDash val="solid"/>
                <a:miter/>
              </a:ln>
            </p:spPr>
            <p:txBody>
              <a:bodyPr rtlCol="0" anchor="ctr"/>
              <a:lstStyle/>
              <a:p>
                <a:endParaRPr lang="en-US"/>
              </a:p>
            </p:txBody>
          </p:sp>
        </p:grpSp>
        <p:sp>
          <p:nvSpPr>
            <p:cNvPr id="188" name="TextBox 187">
              <a:extLst>
                <a:ext uri="{FF2B5EF4-FFF2-40B4-BE49-F238E27FC236}">
                  <a16:creationId xmlns:a16="http://schemas.microsoft.com/office/drawing/2014/main" id="{A73F5346-89B9-48F0-9900-C1D5680B0A57}"/>
                </a:ext>
              </a:extLst>
            </p:cNvPr>
            <p:cNvSpPr txBox="1"/>
            <p:nvPr/>
          </p:nvSpPr>
          <p:spPr>
            <a:xfrm>
              <a:off x="1476543" y="3289348"/>
              <a:ext cx="2078303" cy="387723"/>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Mojtaba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Khorsandi</a:t>
              </a:r>
              <a:endParaRPr lang="en-US" b="1" dirty="0">
                <a:latin typeface="Times New Roman" panose="02020603050405020304" pitchFamily="18" charset="0"/>
                <a:cs typeface="Times New Roman" panose="02020603050405020304" pitchFamily="18" charset="0"/>
              </a:endParaRPr>
            </a:p>
          </p:txBody>
        </p:sp>
        <p:sp>
          <p:nvSpPr>
            <p:cNvPr id="189" name="Rectangle 188">
              <a:extLst>
                <a:ext uri="{FF2B5EF4-FFF2-40B4-BE49-F238E27FC236}">
                  <a16:creationId xmlns:a16="http://schemas.microsoft.com/office/drawing/2014/main" id="{0480432B-A88C-47DD-8E8B-36E1F87D301F}"/>
                </a:ext>
              </a:extLst>
            </p:cNvPr>
            <p:cNvSpPr/>
            <p:nvPr/>
          </p:nvSpPr>
          <p:spPr>
            <a:xfrm>
              <a:off x="1624762" y="3617419"/>
              <a:ext cx="1789770" cy="613894"/>
            </a:xfrm>
            <a:prstGeom prst="rect">
              <a:avLst/>
            </a:prstGeom>
          </p:spPr>
          <p:txBody>
            <a:bodyPr wrap="square">
              <a:spAutoFit/>
            </a:bodyPr>
            <a:lstStyle/>
            <a:p>
              <a:pPr algn="ctr"/>
              <a:r>
                <a:rPr lang="en-US" sz="1600" b="1" dirty="0">
                  <a:solidFill>
                    <a:srgbClr val="00B050"/>
                  </a:solidFill>
                  <a:latin typeface="Times New Roman" panose="02020603050405020304" pitchFamily="18" charset="0"/>
                  <a:cs typeface="Times New Roman" panose="02020603050405020304" pitchFamily="18" charset="0"/>
                </a:rPr>
                <a:t>AI Researcher &amp; Medical Engineer</a:t>
              </a:r>
            </a:p>
          </p:txBody>
        </p:sp>
      </p:grpSp>
      <p:sp>
        <p:nvSpPr>
          <p:cNvPr id="58" name="Freeform: Shape 57">
            <a:extLst>
              <a:ext uri="{FF2B5EF4-FFF2-40B4-BE49-F238E27FC236}">
                <a16:creationId xmlns:a16="http://schemas.microsoft.com/office/drawing/2014/main" id="{463CF8A2-D1AB-41F3-822B-83E8C263AFF4}"/>
              </a:ext>
            </a:extLst>
          </p:cNvPr>
          <p:cNvSpPr/>
          <p:nvPr/>
        </p:nvSpPr>
        <p:spPr>
          <a:xfrm>
            <a:off x="10510660" y="5481572"/>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815CB2D-B032-4B5B-AFFE-E5609CD703AF}"/>
              </a:ext>
            </a:extLst>
          </p:cNvPr>
          <p:cNvSpPr/>
          <p:nvPr/>
        </p:nvSpPr>
        <p:spPr>
          <a:xfrm>
            <a:off x="9119599" y="511086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ECD3D905-8B3E-4C4B-B808-DB163B2D9F95}"/>
              </a:ext>
            </a:extLst>
          </p:cNvPr>
          <p:cNvSpPr/>
          <p:nvPr/>
        </p:nvSpPr>
        <p:spPr>
          <a:xfrm>
            <a:off x="7252540" y="2342790"/>
            <a:ext cx="228600" cy="228600"/>
          </a:xfrm>
          <a:custGeom>
            <a:avLst/>
            <a:gdLst>
              <a:gd name="connsiteX0" fmla="*/ 222219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3" y="174072"/>
                  <a:pt x="7143" y="114681"/>
                </a:cubicBezTo>
                <a:cubicBezTo>
                  <a:pt x="7143"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A685ED9C-F597-4AE6-8368-9BCC36DEC0A8}"/>
              </a:ext>
            </a:extLst>
          </p:cNvPr>
          <p:cNvSpPr/>
          <p:nvPr/>
        </p:nvSpPr>
        <p:spPr>
          <a:xfrm>
            <a:off x="5599902" y="558646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F835781-BC23-45A3-9F4B-5F59C1950A5A}"/>
              </a:ext>
            </a:extLst>
          </p:cNvPr>
          <p:cNvSpPr/>
          <p:nvPr/>
        </p:nvSpPr>
        <p:spPr>
          <a:xfrm>
            <a:off x="11209591" y="3119723"/>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2CB548B-16AD-473E-9EB5-182F6627425C}"/>
              </a:ext>
            </a:extLst>
          </p:cNvPr>
          <p:cNvSpPr/>
          <p:nvPr/>
        </p:nvSpPr>
        <p:spPr>
          <a:xfrm>
            <a:off x="2423255" y="9080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7C8BB83B-66D9-4F39-9AED-646DB77ED057}"/>
              </a:ext>
            </a:extLst>
          </p:cNvPr>
          <p:cNvSpPr/>
          <p:nvPr/>
        </p:nvSpPr>
        <p:spPr>
          <a:xfrm>
            <a:off x="321468" y="376285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9E1D4ECC-4BB6-44DF-ABDB-9CFD20055438}"/>
              </a:ext>
            </a:extLst>
          </p:cNvPr>
          <p:cNvSpPr/>
          <p:nvPr/>
        </p:nvSpPr>
        <p:spPr>
          <a:xfrm>
            <a:off x="8178318" y="1293864"/>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93AB973F-91CD-4360-9854-C1E5A3A02B20}"/>
              </a:ext>
            </a:extLst>
          </p:cNvPr>
          <p:cNvSpPr/>
          <p:nvPr/>
        </p:nvSpPr>
        <p:spPr>
          <a:xfrm>
            <a:off x="11639931" y="364331"/>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17C54CA9-2629-415F-949F-A72754CFCAEA}"/>
              </a:ext>
            </a:extLst>
          </p:cNvPr>
          <p:cNvSpPr/>
          <p:nvPr/>
        </p:nvSpPr>
        <p:spPr>
          <a:xfrm>
            <a:off x="818332" y="571750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BCF9C5D5-6BB7-44BF-B7FC-C8E3B25A185D}"/>
              </a:ext>
            </a:extLst>
          </p:cNvPr>
          <p:cNvSpPr/>
          <p:nvPr/>
        </p:nvSpPr>
        <p:spPr>
          <a:xfrm>
            <a:off x="3712747" y="198676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B09B42E8-0323-41E9-B385-A195D742591A}"/>
              </a:ext>
            </a:extLst>
          </p:cNvPr>
          <p:cNvSpPr/>
          <p:nvPr/>
        </p:nvSpPr>
        <p:spPr>
          <a:xfrm>
            <a:off x="575500" y="102898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grpSp>
        <p:nvGrpSpPr>
          <p:cNvPr id="145" name="Group 144">
            <a:extLst>
              <a:ext uri="{FF2B5EF4-FFF2-40B4-BE49-F238E27FC236}">
                <a16:creationId xmlns:a16="http://schemas.microsoft.com/office/drawing/2014/main" id="{C4444E12-5D78-445E-A747-6E015ABB067C}"/>
              </a:ext>
            </a:extLst>
          </p:cNvPr>
          <p:cNvGrpSpPr/>
          <p:nvPr/>
        </p:nvGrpSpPr>
        <p:grpSpPr>
          <a:xfrm>
            <a:off x="5021027" y="592697"/>
            <a:ext cx="2458064" cy="3494021"/>
            <a:chOff x="4903660" y="1616392"/>
            <a:chExt cx="2352675" cy="3561821"/>
          </a:xfrm>
        </p:grpSpPr>
        <p:sp>
          <p:nvSpPr>
            <p:cNvPr id="146" name="Freeform: Shape 80">
              <a:extLst>
                <a:ext uri="{FF2B5EF4-FFF2-40B4-BE49-F238E27FC236}">
                  <a16:creationId xmlns:a16="http://schemas.microsoft.com/office/drawing/2014/main" id="{53F2D4DC-9807-45F6-BA3A-4BBCF37B17E9}"/>
                </a:ext>
              </a:extLst>
            </p:cNvPr>
            <p:cNvSpPr/>
            <p:nvPr/>
          </p:nvSpPr>
          <p:spPr>
            <a:xfrm>
              <a:off x="5285041" y="1616392"/>
              <a:ext cx="485775" cy="485775"/>
            </a:xfrm>
            <a:custGeom>
              <a:avLst/>
              <a:gdLst>
                <a:gd name="connsiteX0" fmla="*/ 388811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1 w 485775"/>
                <a:gd name="connsiteY5" fmla="*/ 7144 h 485775"/>
                <a:gd name="connsiteX6" fmla="*/ 484061 w 485775"/>
                <a:gd name="connsiteY6" fmla="*/ 102394 h 485775"/>
                <a:gd name="connsiteX7" fmla="*/ 484061 w 485775"/>
                <a:gd name="connsiteY7" fmla="*/ 388811 h 485775"/>
                <a:gd name="connsiteX8" fmla="*/ 388811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1" y="484061"/>
                  </a:moveTo>
                  <a:lnTo>
                    <a:pt x="102394" y="484061"/>
                  </a:lnTo>
                  <a:cubicBezTo>
                    <a:pt x="49816" y="484061"/>
                    <a:pt x="7144" y="441388"/>
                    <a:pt x="7144" y="388811"/>
                  </a:cubicBezTo>
                  <a:lnTo>
                    <a:pt x="7144" y="102394"/>
                  </a:lnTo>
                  <a:cubicBezTo>
                    <a:pt x="7144" y="49816"/>
                    <a:pt x="49816" y="7144"/>
                    <a:pt x="102394" y="7144"/>
                  </a:cubicBezTo>
                  <a:lnTo>
                    <a:pt x="388811" y="7144"/>
                  </a:lnTo>
                  <a:cubicBezTo>
                    <a:pt x="441389" y="7144"/>
                    <a:pt x="484061" y="49816"/>
                    <a:pt x="484061" y="102394"/>
                  </a:cubicBezTo>
                  <a:lnTo>
                    <a:pt x="484061" y="388811"/>
                  </a:lnTo>
                  <a:cubicBezTo>
                    <a:pt x="484061" y="441388"/>
                    <a:pt x="441484" y="484061"/>
                    <a:pt x="388811" y="484061"/>
                  </a:cubicBezTo>
                  <a:close/>
                </a:path>
              </a:pathLst>
            </a:custGeom>
            <a:solidFill>
              <a:srgbClr val="BF9735"/>
            </a:solidFill>
            <a:ln w="9525" cap="flat">
              <a:noFill/>
              <a:prstDash val="solid"/>
              <a:miter/>
            </a:ln>
          </p:spPr>
          <p:txBody>
            <a:bodyPr rtlCol="0" anchor="ctr"/>
            <a:lstStyle/>
            <a:p>
              <a:endParaRPr lang="en-US"/>
            </a:p>
          </p:txBody>
        </p:sp>
        <p:sp>
          <p:nvSpPr>
            <p:cNvPr id="147" name="Freeform: Shape 81">
              <a:extLst>
                <a:ext uri="{FF2B5EF4-FFF2-40B4-BE49-F238E27FC236}">
                  <a16:creationId xmlns:a16="http://schemas.microsoft.com/office/drawing/2014/main" id="{5B4F55E8-C816-4AE7-85F0-39418FD6DC89}"/>
                </a:ext>
              </a:extLst>
            </p:cNvPr>
            <p:cNvSpPr/>
            <p:nvPr/>
          </p:nvSpPr>
          <p:spPr>
            <a:xfrm>
              <a:off x="4903660" y="1738122"/>
              <a:ext cx="2352675" cy="1809750"/>
            </a:xfrm>
            <a:custGeom>
              <a:avLst/>
              <a:gdLst>
                <a:gd name="connsiteX0" fmla="*/ 2350485 w 2352675"/>
                <a:gd name="connsiteY0" fmla="*/ 1804892 h 1809750"/>
                <a:gd name="connsiteX1" fmla="*/ 7144 w 2352675"/>
                <a:gd name="connsiteY1" fmla="*/ 1804892 h 1809750"/>
                <a:gd name="connsiteX2" fmla="*/ 7144 w 2352675"/>
                <a:gd name="connsiteY2" fmla="*/ 197644 h 1809750"/>
                <a:gd name="connsiteX3" fmla="*/ 197644 w 2352675"/>
                <a:gd name="connsiteY3" fmla="*/ 7144 h 1809750"/>
                <a:gd name="connsiteX4" fmla="*/ 2160079 w 2352675"/>
                <a:gd name="connsiteY4" fmla="*/ 7144 h 1809750"/>
                <a:gd name="connsiteX5" fmla="*/ 2350579 w 2352675"/>
                <a:gd name="connsiteY5" fmla="*/ 197644 h 1809750"/>
                <a:gd name="connsiteX6" fmla="*/ 2350579 w 2352675"/>
                <a:gd name="connsiteY6" fmla="*/ 1804892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2675" h="1809750">
                  <a:moveTo>
                    <a:pt x="2350485" y="1804892"/>
                  </a:moveTo>
                  <a:lnTo>
                    <a:pt x="7144" y="1804892"/>
                  </a:lnTo>
                  <a:lnTo>
                    <a:pt x="7144" y="197644"/>
                  </a:lnTo>
                  <a:cubicBezTo>
                    <a:pt x="7144" y="92392"/>
                    <a:pt x="92392" y="7144"/>
                    <a:pt x="197644" y="7144"/>
                  </a:cubicBezTo>
                  <a:lnTo>
                    <a:pt x="2160079" y="7144"/>
                  </a:lnTo>
                  <a:cubicBezTo>
                    <a:pt x="2265331" y="7144"/>
                    <a:pt x="2350579" y="92392"/>
                    <a:pt x="2350579" y="197644"/>
                  </a:cubicBezTo>
                  <a:lnTo>
                    <a:pt x="2350579" y="1804892"/>
                  </a:lnTo>
                  <a:close/>
                </a:path>
              </a:pathLst>
            </a:custGeom>
            <a:solidFill>
              <a:srgbClr val="FFC947"/>
            </a:solidFill>
            <a:ln w="9525" cap="flat">
              <a:noFill/>
              <a:prstDash val="solid"/>
              <a:miter/>
            </a:ln>
          </p:spPr>
          <p:txBody>
            <a:bodyPr rtlCol="0" anchor="ctr"/>
            <a:lstStyle/>
            <a:p>
              <a:endParaRPr lang="en-US"/>
            </a:p>
          </p:txBody>
        </p:sp>
        <p:sp>
          <p:nvSpPr>
            <p:cNvPr id="148" name="Freeform: Shape 82">
              <a:extLst>
                <a:ext uri="{FF2B5EF4-FFF2-40B4-BE49-F238E27FC236}">
                  <a16:creationId xmlns:a16="http://schemas.microsoft.com/office/drawing/2014/main" id="{91252754-491C-48EB-A158-7C9C32DC3315}"/>
                </a:ext>
              </a:extLst>
            </p:cNvPr>
            <p:cNvSpPr/>
            <p:nvPr/>
          </p:nvSpPr>
          <p:spPr>
            <a:xfrm>
              <a:off x="5014234" y="1845391"/>
              <a:ext cx="2152650" cy="3286125"/>
            </a:xfrm>
            <a:custGeom>
              <a:avLst/>
              <a:gdLst>
                <a:gd name="connsiteX0" fmla="*/ 1957864 w 2152650"/>
                <a:gd name="connsiteY0" fmla="*/ 3283553 h 3286125"/>
                <a:gd name="connsiteX1" fmla="*/ 197644 w 2152650"/>
                <a:gd name="connsiteY1" fmla="*/ 3283553 h 3286125"/>
                <a:gd name="connsiteX2" fmla="*/ 7144 w 2152650"/>
                <a:gd name="connsiteY2" fmla="*/ 3093053 h 3286125"/>
                <a:gd name="connsiteX3" fmla="*/ 7144 w 2152650"/>
                <a:gd name="connsiteY3" fmla="*/ 197644 h 3286125"/>
                <a:gd name="connsiteX4" fmla="*/ 197644 w 2152650"/>
                <a:gd name="connsiteY4" fmla="*/ 7144 h 3286125"/>
                <a:gd name="connsiteX5" fmla="*/ 1957864 w 2152650"/>
                <a:gd name="connsiteY5" fmla="*/ 7144 h 3286125"/>
                <a:gd name="connsiteX6" fmla="*/ 2148364 w 2152650"/>
                <a:gd name="connsiteY6" fmla="*/ 197644 h 3286125"/>
                <a:gd name="connsiteX7" fmla="*/ 2148364 w 2152650"/>
                <a:gd name="connsiteY7" fmla="*/ 3093053 h 3286125"/>
                <a:gd name="connsiteX8" fmla="*/ 1957864 w 2152650"/>
                <a:gd name="connsiteY8" fmla="*/ 3283553 h 328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2650" h="3286125">
                  <a:moveTo>
                    <a:pt x="1957864" y="3283553"/>
                  </a:moveTo>
                  <a:lnTo>
                    <a:pt x="197644" y="3283553"/>
                  </a:lnTo>
                  <a:cubicBezTo>
                    <a:pt x="92393" y="3283553"/>
                    <a:pt x="7144" y="3198305"/>
                    <a:pt x="7144" y="3093053"/>
                  </a:cubicBezTo>
                  <a:lnTo>
                    <a:pt x="7144" y="197644"/>
                  </a:lnTo>
                  <a:cubicBezTo>
                    <a:pt x="7144" y="92393"/>
                    <a:pt x="92393" y="7144"/>
                    <a:pt x="197644" y="7144"/>
                  </a:cubicBezTo>
                  <a:lnTo>
                    <a:pt x="1957864" y="7144"/>
                  </a:lnTo>
                  <a:cubicBezTo>
                    <a:pt x="2063115" y="7144"/>
                    <a:pt x="2148364" y="92393"/>
                    <a:pt x="2148364" y="197644"/>
                  </a:cubicBezTo>
                  <a:lnTo>
                    <a:pt x="2148364" y="3093053"/>
                  </a:lnTo>
                  <a:cubicBezTo>
                    <a:pt x="2148364" y="3198305"/>
                    <a:pt x="2063020" y="3283553"/>
                    <a:pt x="1957864" y="3283553"/>
                  </a:cubicBezTo>
                  <a:close/>
                </a:path>
              </a:pathLst>
            </a:custGeom>
            <a:solidFill>
              <a:srgbClr val="FFFFFF"/>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149" name="Freeform: Shape 118">
              <a:extLst>
                <a:ext uri="{FF2B5EF4-FFF2-40B4-BE49-F238E27FC236}">
                  <a16:creationId xmlns:a16="http://schemas.microsoft.com/office/drawing/2014/main" id="{F2464CCE-0C79-40D2-9B0E-575FA64576DD}"/>
                </a:ext>
              </a:extLst>
            </p:cNvPr>
            <p:cNvSpPr/>
            <p:nvPr/>
          </p:nvSpPr>
          <p:spPr>
            <a:xfrm>
              <a:off x="5003576" y="4463838"/>
              <a:ext cx="2152650" cy="714375"/>
            </a:xfrm>
            <a:custGeom>
              <a:avLst/>
              <a:gdLst>
                <a:gd name="connsiteX0" fmla="*/ 2148459 w 2152650"/>
                <a:gd name="connsiteY0" fmla="*/ 7144 h 714375"/>
                <a:gd name="connsiteX1" fmla="*/ 2148459 w 2152650"/>
                <a:gd name="connsiteY1" fmla="*/ 544640 h 714375"/>
                <a:gd name="connsiteX2" fmla="*/ 1976723 w 2152650"/>
                <a:gd name="connsiteY2" fmla="*/ 716375 h 714375"/>
                <a:gd name="connsiteX3" fmla="*/ 178880 w 2152650"/>
                <a:gd name="connsiteY3" fmla="*/ 716375 h 714375"/>
                <a:gd name="connsiteX4" fmla="*/ 7144 w 2152650"/>
                <a:gd name="connsiteY4" fmla="*/ 544640 h 714375"/>
                <a:gd name="connsiteX5" fmla="*/ 7144 w 2152650"/>
                <a:gd name="connsiteY5" fmla="*/ 7144 h 714375"/>
                <a:gd name="connsiteX6" fmla="*/ 2148459 w 2152650"/>
                <a:gd name="connsiteY6" fmla="*/ 7144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2650" h="714375">
                  <a:moveTo>
                    <a:pt x="2148459" y="7144"/>
                  </a:moveTo>
                  <a:lnTo>
                    <a:pt x="2148459" y="544640"/>
                  </a:lnTo>
                  <a:cubicBezTo>
                    <a:pt x="2148459" y="639509"/>
                    <a:pt x="2071592" y="716375"/>
                    <a:pt x="1976723" y="716375"/>
                  </a:cubicBezTo>
                  <a:lnTo>
                    <a:pt x="178880" y="716375"/>
                  </a:lnTo>
                  <a:cubicBezTo>
                    <a:pt x="84011" y="716375"/>
                    <a:pt x="7144" y="639509"/>
                    <a:pt x="7144" y="544640"/>
                  </a:cubicBezTo>
                  <a:lnTo>
                    <a:pt x="7144" y="7144"/>
                  </a:lnTo>
                  <a:lnTo>
                    <a:pt x="2148459" y="7144"/>
                  </a:lnTo>
                  <a:close/>
                </a:path>
              </a:pathLst>
            </a:custGeom>
            <a:solidFill>
              <a:srgbClr val="FFC947"/>
            </a:solidFill>
            <a:ln w="9525" cap="flat">
              <a:noFill/>
              <a:prstDash val="solid"/>
              <a:miter/>
            </a:ln>
          </p:spPr>
          <p:txBody>
            <a:bodyPr rtlCol="0" anchor="ctr"/>
            <a:lstStyle/>
            <a:p>
              <a:endParaRPr lang="en-US"/>
            </a:p>
          </p:txBody>
        </p:sp>
        <p:sp>
          <p:nvSpPr>
            <p:cNvPr id="150" name="Freeform: Shape 83">
              <a:extLst>
                <a:ext uri="{FF2B5EF4-FFF2-40B4-BE49-F238E27FC236}">
                  <a16:creationId xmlns:a16="http://schemas.microsoft.com/office/drawing/2014/main" id="{C6DD7C4A-093C-4CF0-8918-EE134314B282}"/>
                </a:ext>
              </a:extLst>
            </p:cNvPr>
            <p:cNvSpPr/>
            <p:nvPr/>
          </p:nvSpPr>
          <p:spPr>
            <a:xfrm>
              <a:off x="5237130" y="1658493"/>
              <a:ext cx="485775" cy="485775"/>
            </a:xfrm>
            <a:custGeom>
              <a:avLst/>
              <a:gdLst>
                <a:gd name="connsiteX0" fmla="*/ 388811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1 w 485775"/>
                <a:gd name="connsiteY5" fmla="*/ 7144 h 485775"/>
                <a:gd name="connsiteX6" fmla="*/ 484061 w 485775"/>
                <a:gd name="connsiteY6" fmla="*/ 102394 h 485775"/>
                <a:gd name="connsiteX7" fmla="*/ 484061 w 485775"/>
                <a:gd name="connsiteY7" fmla="*/ 388811 h 485775"/>
                <a:gd name="connsiteX8" fmla="*/ 388811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1" y="484061"/>
                  </a:moveTo>
                  <a:lnTo>
                    <a:pt x="102394" y="484061"/>
                  </a:lnTo>
                  <a:cubicBezTo>
                    <a:pt x="49816" y="484061"/>
                    <a:pt x="7144" y="441389"/>
                    <a:pt x="7144" y="388811"/>
                  </a:cubicBezTo>
                  <a:lnTo>
                    <a:pt x="7144" y="102394"/>
                  </a:lnTo>
                  <a:cubicBezTo>
                    <a:pt x="7144" y="49816"/>
                    <a:pt x="49816" y="7144"/>
                    <a:pt x="102394" y="7144"/>
                  </a:cubicBezTo>
                  <a:lnTo>
                    <a:pt x="388811" y="7144"/>
                  </a:lnTo>
                  <a:cubicBezTo>
                    <a:pt x="441388" y="7144"/>
                    <a:pt x="484061" y="49816"/>
                    <a:pt x="484061" y="102394"/>
                  </a:cubicBezTo>
                  <a:lnTo>
                    <a:pt x="484061" y="388811"/>
                  </a:lnTo>
                  <a:cubicBezTo>
                    <a:pt x="484061" y="441389"/>
                    <a:pt x="441484" y="484061"/>
                    <a:pt x="388811" y="484061"/>
                  </a:cubicBezTo>
                  <a:close/>
                </a:path>
              </a:pathLst>
            </a:custGeom>
            <a:solidFill>
              <a:srgbClr val="FFC947"/>
            </a:solidFill>
            <a:ln w="9525" cap="flat">
              <a:noFill/>
              <a:prstDash val="solid"/>
              <a:miter/>
            </a:ln>
          </p:spPr>
          <p:txBody>
            <a:bodyPr rtlCol="0" anchor="ctr"/>
            <a:lstStyle/>
            <a:p>
              <a:endParaRPr lang="en-US"/>
            </a:p>
          </p:txBody>
        </p:sp>
        <p:sp>
          <p:nvSpPr>
            <p:cNvPr id="151" name="Freeform: Shape 84">
              <a:extLst>
                <a:ext uri="{FF2B5EF4-FFF2-40B4-BE49-F238E27FC236}">
                  <a16:creationId xmlns:a16="http://schemas.microsoft.com/office/drawing/2014/main" id="{26E46E2D-5DAB-42CC-996D-89023DC8EDD3}"/>
                </a:ext>
              </a:extLst>
            </p:cNvPr>
            <p:cNvSpPr/>
            <p:nvPr/>
          </p:nvSpPr>
          <p:spPr>
            <a:xfrm>
              <a:off x="5372480" y="1809464"/>
              <a:ext cx="219075" cy="180975"/>
            </a:xfrm>
            <a:custGeom>
              <a:avLst/>
              <a:gdLst>
                <a:gd name="connsiteX0" fmla="*/ 85916 w 219075"/>
                <a:gd name="connsiteY0" fmla="*/ 182118 h 180975"/>
                <a:gd name="connsiteX1" fmla="*/ 7144 w 219075"/>
                <a:gd name="connsiteY1" fmla="*/ 182118 h 180975"/>
                <a:gd name="connsiteX2" fmla="*/ 7144 w 219075"/>
                <a:gd name="connsiteY2" fmla="*/ 138779 h 180975"/>
                <a:gd name="connsiteX3" fmla="*/ 17336 w 219075"/>
                <a:gd name="connsiteY3" fmla="*/ 68104 h 180975"/>
                <a:gd name="connsiteX4" fmla="*/ 51531 w 219075"/>
                <a:gd name="connsiteY4" fmla="*/ 7144 h 180975"/>
                <a:gd name="connsiteX5" fmla="*/ 82201 w 219075"/>
                <a:gd name="connsiteY5" fmla="*/ 31242 h 180975"/>
                <a:gd name="connsiteX6" fmla="*/ 65151 w 219075"/>
                <a:gd name="connsiteY6" fmla="*/ 60293 h 180975"/>
                <a:gd name="connsiteX7" fmla="*/ 54388 w 219075"/>
                <a:gd name="connsiteY7" fmla="*/ 92774 h 180975"/>
                <a:gd name="connsiteX8" fmla="*/ 85916 w 219075"/>
                <a:gd name="connsiteY8" fmla="*/ 92774 h 180975"/>
                <a:gd name="connsiteX9" fmla="*/ 85916 w 219075"/>
                <a:gd name="connsiteY9" fmla="*/ 182118 h 180975"/>
                <a:gd name="connsiteX10" fmla="*/ 213360 w 219075"/>
                <a:gd name="connsiteY10" fmla="*/ 182118 h 180975"/>
                <a:gd name="connsiteX11" fmla="*/ 134588 w 219075"/>
                <a:gd name="connsiteY11" fmla="*/ 182118 h 180975"/>
                <a:gd name="connsiteX12" fmla="*/ 134588 w 219075"/>
                <a:gd name="connsiteY12" fmla="*/ 138779 h 180975"/>
                <a:gd name="connsiteX13" fmla="*/ 144589 w 219075"/>
                <a:gd name="connsiteY13" fmla="*/ 68104 h 180975"/>
                <a:gd name="connsiteX14" fmla="*/ 178975 w 219075"/>
                <a:gd name="connsiteY14" fmla="*/ 7144 h 180975"/>
                <a:gd name="connsiteX15" fmla="*/ 209550 w 219075"/>
                <a:gd name="connsiteY15" fmla="*/ 31242 h 180975"/>
                <a:gd name="connsiteX16" fmla="*/ 192500 w 219075"/>
                <a:gd name="connsiteY16" fmla="*/ 60293 h 180975"/>
                <a:gd name="connsiteX17" fmla="*/ 181737 w 219075"/>
                <a:gd name="connsiteY17" fmla="*/ 92774 h 180975"/>
                <a:gd name="connsiteX18" fmla="*/ 213265 w 219075"/>
                <a:gd name="connsiteY18" fmla="*/ 92774 h 180975"/>
                <a:gd name="connsiteX19" fmla="*/ 213265 w 219075"/>
                <a:gd name="connsiteY19" fmla="*/ 182118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9075" h="180975">
                  <a:moveTo>
                    <a:pt x="85916" y="182118"/>
                  </a:moveTo>
                  <a:lnTo>
                    <a:pt x="7144" y="182118"/>
                  </a:lnTo>
                  <a:lnTo>
                    <a:pt x="7144" y="138779"/>
                  </a:lnTo>
                  <a:cubicBezTo>
                    <a:pt x="7144" y="111538"/>
                    <a:pt x="10573" y="88011"/>
                    <a:pt x="17336" y="68104"/>
                  </a:cubicBezTo>
                  <a:cubicBezTo>
                    <a:pt x="24099" y="48292"/>
                    <a:pt x="35529" y="27908"/>
                    <a:pt x="51531" y="7144"/>
                  </a:cubicBezTo>
                  <a:lnTo>
                    <a:pt x="82201" y="31242"/>
                  </a:lnTo>
                  <a:cubicBezTo>
                    <a:pt x="74486" y="42481"/>
                    <a:pt x="68771" y="52197"/>
                    <a:pt x="65151" y="60293"/>
                  </a:cubicBezTo>
                  <a:cubicBezTo>
                    <a:pt x="61532" y="68389"/>
                    <a:pt x="57912" y="79248"/>
                    <a:pt x="54388" y="92774"/>
                  </a:cubicBezTo>
                  <a:lnTo>
                    <a:pt x="85916" y="92774"/>
                  </a:lnTo>
                  <a:lnTo>
                    <a:pt x="85916" y="182118"/>
                  </a:lnTo>
                  <a:close/>
                  <a:moveTo>
                    <a:pt x="213360" y="182118"/>
                  </a:moveTo>
                  <a:lnTo>
                    <a:pt x="134588" y="182118"/>
                  </a:lnTo>
                  <a:lnTo>
                    <a:pt x="134588" y="138779"/>
                  </a:lnTo>
                  <a:cubicBezTo>
                    <a:pt x="134588" y="111538"/>
                    <a:pt x="137922" y="88011"/>
                    <a:pt x="144589" y="68104"/>
                  </a:cubicBezTo>
                  <a:cubicBezTo>
                    <a:pt x="151257" y="48292"/>
                    <a:pt x="162687" y="27908"/>
                    <a:pt x="178975" y="7144"/>
                  </a:cubicBezTo>
                  <a:lnTo>
                    <a:pt x="209550" y="31242"/>
                  </a:lnTo>
                  <a:cubicBezTo>
                    <a:pt x="201835" y="42481"/>
                    <a:pt x="196120" y="52197"/>
                    <a:pt x="192500" y="60293"/>
                  </a:cubicBezTo>
                  <a:cubicBezTo>
                    <a:pt x="188881" y="68389"/>
                    <a:pt x="185261" y="79248"/>
                    <a:pt x="181737" y="92774"/>
                  </a:cubicBezTo>
                  <a:lnTo>
                    <a:pt x="213265" y="92774"/>
                  </a:lnTo>
                  <a:lnTo>
                    <a:pt x="213265" y="182118"/>
                  </a:lnTo>
                  <a:close/>
                </a:path>
              </a:pathLst>
            </a:custGeom>
            <a:solidFill>
              <a:srgbClr val="185ADB"/>
            </a:solidFill>
            <a:ln w="9525" cap="flat">
              <a:noFill/>
              <a:prstDash val="solid"/>
              <a:miter/>
            </a:ln>
          </p:spPr>
          <p:txBody>
            <a:bodyPr rtlCol="0" anchor="ctr"/>
            <a:lstStyle/>
            <a:p>
              <a:endParaRPr lang="en-US"/>
            </a:p>
          </p:txBody>
        </p:sp>
        <p:grpSp>
          <p:nvGrpSpPr>
            <p:cNvPr id="152" name="Group 151">
              <a:extLst>
                <a:ext uri="{FF2B5EF4-FFF2-40B4-BE49-F238E27FC236}">
                  <a16:creationId xmlns:a16="http://schemas.microsoft.com/office/drawing/2014/main" id="{1D067EB8-ECAE-4210-AA5D-6F8D0AADD937}"/>
                </a:ext>
              </a:extLst>
            </p:cNvPr>
            <p:cNvGrpSpPr/>
            <p:nvPr/>
          </p:nvGrpSpPr>
          <p:grpSpPr>
            <a:xfrm>
              <a:off x="5307615" y="4694682"/>
              <a:ext cx="1217867" cy="219075"/>
              <a:chOff x="5307615" y="4694682"/>
              <a:chExt cx="1217867" cy="219075"/>
            </a:xfrm>
          </p:grpSpPr>
          <p:sp>
            <p:nvSpPr>
              <p:cNvPr id="155" name="Freeform: Shape 86">
                <a:extLst>
                  <a:ext uri="{FF2B5EF4-FFF2-40B4-BE49-F238E27FC236}">
                    <a16:creationId xmlns:a16="http://schemas.microsoft.com/office/drawing/2014/main" id="{CFB440A2-4D16-41A1-85D7-2EA27A5A58BD}"/>
                  </a:ext>
                </a:extLst>
              </p:cNvPr>
              <p:cNvSpPr/>
              <p:nvPr/>
            </p:nvSpPr>
            <p:spPr>
              <a:xfrm>
                <a:off x="5307615" y="4694682"/>
                <a:ext cx="228600" cy="219075"/>
              </a:xfrm>
              <a:custGeom>
                <a:avLst/>
                <a:gdLst>
                  <a:gd name="connsiteX0" fmla="*/ 115348 w 228600"/>
                  <a:gd name="connsiteY0" fmla="*/ 7144 h 219075"/>
                  <a:gd name="connsiteX1" fmla="*/ 140875 w 228600"/>
                  <a:gd name="connsiteY1" fmla="*/ 85820 h 219075"/>
                  <a:gd name="connsiteX2" fmla="*/ 223552 w 228600"/>
                  <a:gd name="connsiteY2" fmla="*/ 85820 h 219075"/>
                  <a:gd name="connsiteX3" fmla="*/ 156591 w 228600"/>
                  <a:gd name="connsiteY3" fmla="*/ 134398 h 219075"/>
                  <a:gd name="connsiteX4" fmla="*/ 182213 w 228600"/>
                  <a:gd name="connsiteY4" fmla="*/ 212979 h 219075"/>
                  <a:gd name="connsiteX5" fmla="*/ 115348 w 228600"/>
                  <a:gd name="connsiteY5" fmla="*/ 164402 h 219075"/>
                  <a:gd name="connsiteX6" fmla="*/ 48387 w 228600"/>
                  <a:gd name="connsiteY6" fmla="*/ 212979 h 219075"/>
                  <a:gd name="connsiteX7" fmla="*/ 74009 w 228600"/>
                  <a:gd name="connsiteY7" fmla="*/ 134398 h 219075"/>
                  <a:gd name="connsiteX8" fmla="*/ 7144 w 228600"/>
                  <a:gd name="connsiteY8" fmla="*/ 85820 h 219075"/>
                  <a:gd name="connsiteX9" fmla="*/ 89726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2" y="85820"/>
                    </a:lnTo>
                    <a:lnTo>
                      <a:pt x="156591" y="134398"/>
                    </a:lnTo>
                    <a:lnTo>
                      <a:pt x="182213" y="212979"/>
                    </a:lnTo>
                    <a:lnTo>
                      <a:pt x="115348" y="164402"/>
                    </a:lnTo>
                    <a:lnTo>
                      <a:pt x="48387" y="212979"/>
                    </a:lnTo>
                    <a:lnTo>
                      <a:pt x="74009" y="134398"/>
                    </a:lnTo>
                    <a:lnTo>
                      <a:pt x="7144" y="85820"/>
                    </a:lnTo>
                    <a:lnTo>
                      <a:pt x="89726" y="85820"/>
                    </a:lnTo>
                    <a:close/>
                  </a:path>
                </a:pathLst>
              </a:custGeom>
              <a:solidFill>
                <a:srgbClr val="185ADB"/>
              </a:solidFill>
              <a:ln w="9525" cap="flat">
                <a:noFill/>
                <a:prstDash val="solid"/>
                <a:miter/>
              </a:ln>
            </p:spPr>
            <p:txBody>
              <a:bodyPr rtlCol="0" anchor="ctr"/>
              <a:lstStyle/>
              <a:p>
                <a:endParaRPr lang="en-US"/>
              </a:p>
            </p:txBody>
          </p:sp>
          <p:sp>
            <p:nvSpPr>
              <p:cNvPr id="156" name="Freeform: Shape 87">
                <a:extLst>
                  <a:ext uri="{FF2B5EF4-FFF2-40B4-BE49-F238E27FC236}">
                    <a16:creationId xmlns:a16="http://schemas.microsoft.com/office/drawing/2014/main" id="{DE41CCCA-F89F-49F7-A024-78684A879032}"/>
                  </a:ext>
                </a:extLst>
              </p:cNvPr>
              <p:cNvSpPr/>
              <p:nvPr/>
            </p:nvSpPr>
            <p:spPr>
              <a:xfrm>
                <a:off x="5637371" y="4694682"/>
                <a:ext cx="228600" cy="219075"/>
              </a:xfrm>
              <a:custGeom>
                <a:avLst/>
                <a:gdLst>
                  <a:gd name="connsiteX0" fmla="*/ 115348 w 228600"/>
                  <a:gd name="connsiteY0" fmla="*/ 7144 h 219075"/>
                  <a:gd name="connsiteX1" fmla="*/ 140875 w 228600"/>
                  <a:gd name="connsiteY1" fmla="*/ 85820 h 219075"/>
                  <a:gd name="connsiteX2" fmla="*/ 223552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3 w 228600"/>
                  <a:gd name="connsiteY6" fmla="*/ 212979 h 219075"/>
                  <a:gd name="connsiteX7" fmla="*/ 74009 w 228600"/>
                  <a:gd name="connsiteY7" fmla="*/ 134398 h 219075"/>
                  <a:gd name="connsiteX8" fmla="*/ 7144 w 228600"/>
                  <a:gd name="connsiteY8" fmla="*/ 85820 h 219075"/>
                  <a:gd name="connsiteX9" fmla="*/ 89726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2" y="85820"/>
                    </a:lnTo>
                    <a:lnTo>
                      <a:pt x="156686" y="134398"/>
                    </a:lnTo>
                    <a:lnTo>
                      <a:pt x="182213" y="212979"/>
                    </a:lnTo>
                    <a:lnTo>
                      <a:pt x="115348" y="164402"/>
                    </a:lnTo>
                    <a:lnTo>
                      <a:pt x="48483" y="212979"/>
                    </a:lnTo>
                    <a:lnTo>
                      <a:pt x="74009" y="134398"/>
                    </a:lnTo>
                    <a:lnTo>
                      <a:pt x="7144" y="85820"/>
                    </a:lnTo>
                    <a:lnTo>
                      <a:pt x="89726" y="85820"/>
                    </a:lnTo>
                    <a:close/>
                  </a:path>
                </a:pathLst>
              </a:custGeom>
              <a:solidFill>
                <a:srgbClr val="185ADB"/>
              </a:solidFill>
              <a:ln w="9525" cap="flat">
                <a:noFill/>
                <a:prstDash val="solid"/>
                <a:miter/>
              </a:ln>
            </p:spPr>
            <p:txBody>
              <a:bodyPr rtlCol="0" anchor="ctr"/>
              <a:lstStyle/>
              <a:p>
                <a:endParaRPr lang="en-US"/>
              </a:p>
            </p:txBody>
          </p:sp>
          <p:sp>
            <p:nvSpPr>
              <p:cNvPr id="157" name="Freeform: Shape 88">
                <a:extLst>
                  <a:ext uri="{FF2B5EF4-FFF2-40B4-BE49-F238E27FC236}">
                    <a16:creationId xmlns:a16="http://schemas.microsoft.com/office/drawing/2014/main" id="{2C73B579-0849-44FB-B560-C9354C69CADF}"/>
                  </a:ext>
                </a:extLst>
              </p:cNvPr>
              <p:cNvSpPr/>
              <p:nvPr/>
            </p:nvSpPr>
            <p:spPr>
              <a:xfrm>
                <a:off x="5967126" y="4694682"/>
                <a:ext cx="228600" cy="219075"/>
              </a:xfrm>
              <a:custGeom>
                <a:avLst/>
                <a:gdLst>
                  <a:gd name="connsiteX0" fmla="*/ 115348 w 228600"/>
                  <a:gd name="connsiteY0" fmla="*/ 7144 h 219075"/>
                  <a:gd name="connsiteX1" fmla="*/ 140875 w 228600"/>
                  <a:gd name="connsiteY1" fmla="*/ 85820 h 219075"/>
                  <a:gd name="connsiteX2" fmla="*/ 223552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3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2" y="85820"/>
                    </a:lnTo>
                    <a:lnTo>
                      <a:pt x="156686" y="134398"/>
                    </a:lnTo>
                    <a:lnTo>
                      <a:pt x="182213" y="212979"/>
                    </a:lnTo>
                    <a:lnTo>
                      <a:pt x="115348" y="164402"/>
                    </a:lnTo>
                    <a:lnTo>
                      <a:pt x="48483" y="212979"/>
                    </a:lnTo>
                    <a:lnTo>
                      <a:pt x="74009" y="134398"/>
                    </a:lnTo>
                    <a:lnTo>
                      <a:pt x="7144" y="85820"/>
                    </a:lnTo>
                    <a:lnTo>
                      <a:pt x="89821" y="85820"/>
                    </a:lnTo>
                    <a:close/>
                  </a:path>
                </a:pathLst>
              </a:custGeom>
              <a:solidFill>
                <a:srgbClr val="185ADB"/>
              </a:solidFill>
              <a:ln w="9525" cap="flat">
                <a:noFill/>
                <a:prstDash val="solid"/>
                <a:miter/>
              </a:ln>
            </p:spPr>
            <p:txBody>
              <a:bodyPr rtlCol="0" anchor="ctr"/>
              <a:lstStyle/>
              <a:p>
                <a:endParaRPr lang="en-US"/>
              </a:p>
            </p:txBody>
          </p:sp>
          <p:sp>
            <p:nvSpPr>
              <p:cNvPr id="158" name="Freeform: Shape 89">
                <a:extLst>
                  <a:ext uri="{FF2B5EF4-FFF2-40B4-BE49-F238E27FC236}">
                    <a16:creationId xmlns:a16="http://schemas.microsoft.com/office/drawing/2014/main" id="{6FAAD0A7-146A-4751-9360-FBAFFEBEC0E4}"/>
                  </a:ext>
                </a:extLst>
              </p:cNvPr>
              <p:cNvSpPr/>
              <p:nvPr/>
            </p:nvSpPr>
            <p:spPr>
              <a:xfrm>
                <a:off x="6296882" y="4694682"/>
                <a:ext cx="228600" cy="219075"/>
              </a:xfrm>
              <a:custGeom>
                <a:avLst/>
                <a:gdLst>
                  <a:gd name="connsiteX0" fmla="*/ 115348 w 228600"/>
                  <a:gd name="connsiteY0" fmla="*/ 7144 h 219075"/>
                  <a:gd name="connsiteX1" fmla="*/ 140875 w 228600"/>
                  <a:gd name="connsiteY1" fmla="*/ 85820 h 219075"/>
                  <a:gd name="connsiteX2" fmla="*/ 223551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2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1"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185ADB"/>
              </a:solidFill>
              <a:ln w="9525" cap="flat">
                <a:noFill/>
                <a:prstDash val="solid"/>
                <a:miter/>
              </a:ln>
            </p:spPr>
            <p:txBody>
              <a:bodyPr rtlCol="0" anchor="ctr"/>
              <a:lstStyle/>
              <a:p>
                <a:endParaRPr lang="en-US"/>
              </a:p>
            </p:txBody>
          </p:sp>
        </p:grpSp>
        <p:sp>
          <p:nvSpPr>
            <p:cNvPr id="153" name="TextBox 152">
              <a:extLst>
                <a:ext uri="{FF2B5EF4-FFF2-40B4-BE49-F238E27FC236}">
                  <a16:creationId xmlns:a16="http://schemas.microsoft.com/office/drawing/2014/main" id="{0B91AEF2-4EA5-4BFE-87F3-BD8024143236}"/>
                </a:ext>
              </a:extLst>
            </p:cNvPr>
            <p:cNvSpPr txBox="1"/>
            <p:nvPr/>
          </p:nvSpPr>
          <p:spPr>
            <a:xfrm>
              <a:off x="5130869" y="3577555"/>
              <a:ext cx="1930118" cy="376499"/>
            </a:xfrm>
            <a:prstGeom prst="rect">
              <a:avLst/>
            </a:prstGeom>
            <a:noFill/>
          </p:spPr>
          <p:txBody>
            <a:bodyPr wrap="none" rtlCol="0">
              <a:spAutoFit/>
            </a:bodyPr>
            <a:lstStyle/>
            <a:p>
              <a:pPr algn="ctr"/>
              <a:r>
                <a:rPr lang="en-US" b="1" dirty="0" err="1">
                  <a:latin typeface="Times New Roman" panose="02020603050405020304" pitchFamily="18" charset="0"/>
                  <a:cs typeface="Times New Roman" panose="02020603050405020304" pitchFamily="18" charset="0"/>
                </a:rPr>
                <a:t>Vahid</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Ebrahimian</a:t>
              </a:r>
              <a:endParaRPr lang="en-US" b="1" dirty="0">
                <a:latin typeface="Times New Roman" panose="02020603050405020304" pitchFamily="18" charset="0"/>
                <a:cs typeface="Times New Roman" panose="02020603050405020304" pitchFamily="18" charset="0"/>
              </a:endParaRPr>
            </a:p>
          </p:txBody>
        </p:sp>
        <p:sp>
          <p:nvSpPr>
            <p:cNvPr id="154" name="Rectangle 153">
              <a:extLst>
                <a:ext uri="{FF2B5EF4-FFF2-40B4-BE49-F238E27FC236}">
                  <a16:creationId xmlns:a16="http://schemas.microsoft.com/office/drawing/2014/main" id="{4DA78062-5E00-40D0-B003-9382F0583AA0}"/>
                </a:ext>
              </a:extLst>
            </p:cNvPr>
            <p:cNvSpPr/>
            <p:nvPr/>
          </p:nvSpPr>
          <p:spPr>
            <a:xfrm>
              <a:off x="5099426" y="3930797"/>
              <a:ext cx="1803158" cy="596122"/>
            </a:xfrm>
            <a:prstGeom prst="rect">
              <a:avLst/>
            </a:prstGeom>
          </p:spPr>
          <p:txBody>
            <a:bodyPr wrap="square">
              <a:spAutoFit/>
            </a:bodyPr>
            <a:lstStyle/>
            <a:p>
              <a:pPr algn="ctr"/>
              <a:r>
                <a:rPr lang="en-US" sz="1600" b="1" dirty="0">
                  <a:solidFill>
                    <a:srgbClr val="00B050"/>
                  </a:solidFill>
                  <a:latin typeface="Times New Roman" panose="02020603050405020304" pitchFamily="18" charset="0"/>
                  <a:cs typeface="Times New Roman" panose="02020603050405020304" pitchFamily="18" charset="0"/>
                </a:rPr>
                <a:t>Software &amp; AI  Senior </a:t>
              </a:r>
            </a:p>
          </p:txBody>
        </p:sp>
      </p:grpSp>
      <p:pic>
        <p:nvPicPr>
          <p:cNvPr id="164" name="Picture 1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5025" y="898166"/>
            <a:ext cx="1417259" cy="15228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Rectangle 7"/>
          <p:cNvSpPr/>
          <p:nvPr/>
        </p:nvSpPr>
        <p:spPr>
          <a:xfrm>
            <a:off x="1653295" y="232591"/>
            <a:ext cx="4347504"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Team</a:t>
            </a:r>
            <a:endParaRPr lang="en-US" sz="32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7304818" y="207688"/>
            <a:ext cx="2056974" cy="646331"/>
          </a:xfrm>
          <a:prstGeom prst="rect">
            <a:avLst/>
          </a:prstGeom>
        </p:spPr>
        <p:txBody>
          <a:bodyPr wrap="none">
            <a:spAutoFit/>
          </a:bodyPr>
          <a:lstStyle/>
          <a:p>
            <a:pPr algn="ctr"/>
            <a:r>
              <a:rPr lang="en-US" sz="3600" b="1" dirty="0">
                <a:solidFill>
                  <a:srgbClr val="00B0F0"/>
                </a:solidFill>
                <a:latin typeface="Times New Roman" panose="02020603050405020304" pitchFamily="18" charset="0"/>
                <a:cs typeface="Times New Roman" panose="02020603050405020304" pitchFamily="18" charset="0"/>
              </a:rPr>
              <a:t>Members</a:t>
            </a:r>
            <a:endParaRPr lang="en-US" sz="2800" b="1" dirty="0">
              <a:solidFill>
                <a:srgbClr val="00B0F0"/>
              </a:solidFill>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E68EF28F-64BA-423B-B259-834CDA5D18AF}"/>
              </a:ext>
            </a:extLst>
          </p:cNvPr>
          <p:cNvGrpSpPr/>
          <p:nvPr/>
        </p:nvGrpSpPr>
        <p:grpSpPr>
          <a:xfrm>
            <a:off x="2833606" y="3219284"/>
            <a:ext cx="2411224" cy="3397370"/>
            <a:chOff x="1343310" y="1616392"/>
            <a:chExt cx="2352675" cy="3566541"/>
          </a:xfrm>
        </p:grpSpPr>
        <p:sp>
          <p:nvSpPr>
            <p:cNvPr id="70" name="Freeform: Shape 69">
              <a:extLst>
                <a:ext uri="{FF2B5EF4-FFF2-40B4-BE49-F238E27FC236}">
                  <a16:creationId xmlns:a16="http://schemas.microsoft.com/office/drawing/2014/main" id="{FF29DB76-839B-47A1-948E-6ECEBC35B2E6}"/>
                </a:ext>
              </a:extLst>
            </p:cNvPr>
            <p:cNvSpPr/>
            <p:nvPr/>
          </p:nvSpPr>
          <p:spPr>
            <a:xfrm>
              <a:off x="1724787" y="1616392"/>
              <a:ext cx="485775" cy="485775"/>
            </a:xfrm>
            <a:custGeom>
              <a:avLst/>
              <a:gdLst>
                <a:gd name="connsiteX0" fmla="*/ 388810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0 w 485775"/>
                <a:gd name="connsiteY5" fmla="*/ 7144 h 485775"/>
                <a:gd name="connsiteX6" fmla="*/ 484060 w 485775"/>
                <a:gd name="connsiteY6" fmla="*/ 102394 h 485775"/>
                <a:gd name="connsiteX7" fmla="*/ 484060 w 485775"/>
                <a:gd name="connsiteY7" fmla="*/ 388811 h 485775"/>
                <a:gd name="connsiteX8" fmla="*/ 388810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0" y="484061"/>
                  </a:moveTo>
                  <a:lnTo>
                    <a:pt x="102394" y="484061"/>
                  </a:lnTo>
                  <a:cubicBezTo>
                    <a:pt x="49816" y="484061"/>
                    <a:pt x="7144" y="441388"/>
                    <a:pt x="7144" y="388811"/>
                  </a:cubicBezTo>
                  <a:lnTo>
                    <a:pt x="7144" y="102394"/>
                  </a:lnTo>
                  <a:cubicBezTo>
                    <a:pt x="7144" y="49816"/>
                    <a:pt x="49816" y="7144"/>
                    <a:pt x="102394" y="7144"/>
                  </a:cubicBezTo>
                  <a:lnTo>
                    <a:pt x="388810" y="7144"/>
                  </a:lnTo>
                  <a:cubicBezTo>
                    <a:pt x="441388" y="7144"/>
                    <a:pt x="484060" y="49816"/>
                    <a:pt x="484060" y="102394"/>
                  </a:cubicBezTo>
                  <a:lnTo>
                    <a:pt x="484060" y="388811"/>
                  </a:lnTo>
                  <a:cubicBezTo>
                    <a:pt x="484060" y="441388"/>
                    <a:pt x="441484" y="484061"/>
                    <a:pt x="388810" y="484061"/>
                  </a:cubicBezTo>
                  <a:close/>
                </a:path>
              </a:pathLst>
            </a:custGeom>
            <a:solidFill>
              <a:srgbClr val="1244A4"/>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3D15C68-216B-49A5-9982-A53F212776A8}"/>
                </a:ext>
              </a:extLst>
            </p:cNvPr>
            <p:cNvSpPr/>
            <p:nvPr/>
          </p:nvSpPr>
          <p:spPr>
            <a:xfrm>
              <a:off x="1343310" y="1738122"/>
              <a:ext cx="2352675" cy="1809750"/>
            </a:xfrm>
            <a:custGeom>
              <a:avLst/>
              <a:gdLst>
                <a:gd name="connsiteX0" fmla="*/ 2350580 w 2352675"/>
                <a:gd name="connsiteY0" fmla="*/ 1804892 h 1809750"/>
                <a:gd name="connsiteX1" fmla="*/ 7144 w 2352675"/>
                <a:gd name="connsiteY1" fmla="*/ 1804892 h 1809750"/>
                <a:gd name="connsiteX2" fmla="*/ 7144 w 2352675"/>
                <a:gd name="connsiteY2" fmla="*/ 197644 h 1809750"/>
                <a:gd name="connsiteX3" fmla="*/ 197644 w 2352675"/>
                <a:gd name="connsiteY3" fmla="*/ 7144 h 1809750"/>
                <a:gd name="connsiteX4" fmla="*/ 2160080 w 2352675"/>
                <a:gd name="connsiteY4" fmla="*/ 7144 h 1809750"/>
                <a:gd name="connsiteX5" fmla="*/ 2350580 w 2352675"/>
                <a:gd name="connsiteY5" fmla="*/ 197644 h 1809750"/>
                <a:gd name="connsiteX6" fmla="*/ 2350580 w 2352675"/>
                <a:gd name="connsiteY6" fmla="*/ 1804892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2675" h="1809750">
                  <a:moveTo>
                    <a:pt x="2350580" y="1804892"/>
                  </a:moveTo>
                  <a:lnTo>
                    <a:pt x="7144" y="1804892"/>
                  </a:lnTo>
                  <a:lnTo>
                    <a:pt x="7144" y="197644"/>
                  </a:lnTo>
                  <a:cubicBezTo>
                    <a:pt x="7144" y="92392"/>
                    <a:pt x="92393" y="7144"/>
                    <a:pt x="197644" y="7144"/>
                  </a:cubicBezTo>
                  <a:lnTo>
                    <a:pt x="2160080" y="7144"/>
                  </a:lnTo>
                  <a:cubicBezTo>
                    <a:pt x="2265331" y="7144"/>
                    <a:pt x="2350580" y="92392"/>
                    <a:pt x="2350580" y="197644"/>
                  </a:cubicBezTo>
                  <a:lnTo>
                    <a:pt x="2350580" y="1804892"/>
                  </a:lnTo>
                  <a:close/>
                </a:path>
              </a:pathLst>
            </a:custGeom>
            <a:solidFill>
              <a:srgbClr val="185ADB"/>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9B8EB89-0E25-42AE-B979-E6EF7C919A53}"/>
                </a:ext>
              </a:extLst>
            </p:cNvPr>
            <p:cNvSpPr/>
            <p:nvPr/>
          </p:nvSpPr>
          <p:spPr>
            <a:xfrm>
              <a:off x="1444370" y="1896808"/>
              <a:ext cx="2152650" cy="3286125"/>
            </a:xfrm>
            <a:custGeom>
              <a:avLst/>
              <a:gdLst>
                <a:gd name="connsiteX0" fmla="*/ 2148459 w 2152650"/>
                <a:gd name="connsiteY0" fmla="*/ 235744 h 3286125"/>
                <a:gd name="connsiteX1" fmla="*/ 2148459 w 2152650"/>
                <a:gd name="connsiteY1" fmla="*/ 3055049 h 3286125"/>
                <a:gd name="connsiteX2" fmla="*/ 1919859 w 2152650"/>
                <a:gd name="connsiteY2" fmla="*/ 3283649 h 3286125"/>
                <a:gd name="connsiteX3" fmla="*/ 235744 w 2152650"/>
                <a:gd name="connsiteY3" fmla="*/ 3283649 h 3286125"/>
                <a:gd name="connsiteX4" fmla="*/ 7144 w 2152650"/>
                <a:gd name="connsiteY4" fmla="*/ 3055049 h 3286125"/>
                <a:gd name="connsiteX5" fmla="*/ 7144 w 2152650"/>
                <a:gd name="connsiteY5" fmla="*/ 235744 h 3286125"/>
                <a:gd name="connsiteX6" fmla="*/ 235744 w 2152650"/>
                <a:gd name="connsiteY6" fmla="*/ 7144 h 3286125"/>
                <a:gd name="connsiteX7" fmla="*/ 1919859 w 2152650"/>
                <a:gd name="connsiteY7" fmla="*/ 7144 h 3286125"/>
                <a:gd name="connsiteX8" fmla="*/ 2148459 w 2152650"/>
                <a:gd name="connsiteY8" fmla="*/ 235744 h 328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2650" h="3286125">
                  <a:moveTo>
                    <a:pt x="2148459" y="235744"/>
                  </a:moveTo>
                  <a:lnTo>
                    <a:pt x="2148459" y="3055049"/>
                  </a:lnTo>
                  <a:cubicBezTo>
                    <a:pt x="2148459" y="3181255"/>
                    <a:pt x="2046065" y="3283649"/>
                    <a:pt x="1919859" y="3283649"/>
                  </a:cubicBezTo>
                  <a:lnTo>
                    <a:pt x="235744" y="3283649"/>
                  </a:lnTo>
                  <a:cubicBezTo>
                    <a:pt x="109538" y="3283649"/>
                    <a:pt x="7144" y="3181255"/>
                    <a:pt x="7144" y="3055049"/>
                  </a:cubicBezTo>
                  <a:lnTo>
                    <a:pt x="7144" y="235744"/>
                  </a:lnTo>
                  <a:cubicBezTo>
                    <a:pt x="7144" y="109538"/>
                    <a:pt x="109538" y="7144"/>
                    <a:pt x="235744" y="7144"/>
                  </a:cubicBezTo>
                  <a:lnTo>
                    <a:pt x="1919859" y="7144"/>
                  </a:lnTo>
                  <a:cubicBezTo>
                    <a:pt x="2046065" y="7144"/>
                    <a:pt x="2148459" y="109633"/>
                    <a:pt x="2148459" y="235744"/>
                  </a:cubicBezTo>
                  <a:close/>
                </a:path>
              </a:pathLst>
            </a:custGeom>
            <a:solidFill>
              <a:srgbClr val="FFFFFF"/>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73" name="Freeform: Shape 72">
              <a:extLst>
                <a:ext uri="{FF2B5EF4-FFF2-40B4-BE49-F238E27FC236}">
                  <a16:creationId xmlns:a16="http://schemas.microsoft.com/office/drawing/2014/main" id="{17681BBF-7DB5-4282-91AA-876E43894D67}"/>
                </a:ext>
              </a:extLst>
            </p:cNvPr>
            <p:cNvSpPr/>
            <p:nvPr/>
          </p:nvSpPr>
          <p:spPr>
            <a:xfrm>
              <a:off x="1676876" y="1658493"/>
              <a:ext cx="485775" cy="485775"/>
            </a:xfrm>
            <a:custGeom>
              <a:avLst/>
              <a:gdLst>
                <a:gd name="connsiteX0" fmla="*/ 388810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0 w 485775"/>
                <a:gd name="connsiteY5" fmla="*/ 7144 h 485775"/>
                <a:gd name="connsiteX6" fmla="*/ 484060 w 485775"/>
                <a:gd name="connsiteY6" fmla="*/ 102394 h 485775"/>
                <a:gd name="connsiteX7" fmla="*/ 484060 w 485775"/>
                <a:gd name="connsiteY7" fmla="*/ 388811 h 485775"/>
                <a:gd name="connsiteX8" fmla="*/ 388810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0" y="484061"/>
                  </a:moveTo>
                  <a:lnTo>
                    <a:pt x="102394" y="484061"/>
                  </a:lnTo>
                  <a:cubicBezTo>
                    <a:pt x="49816" y="484061"/>
                    <a:pt x="7144" y="441389"/>
                    <a:pt x="7144" y="388811"/>
                  </a:cubicBezTo>
                  <a:lnTo>
                    <a:pt x="7144" y="102394"/>
                  </a:lnTo>
                  <a:cubicBezTo>
                    <a:pt x="7144" y="49816"/>
                    <a:pt x="49816" y="7144"/>
                    <a:pt x="102394" y="7144"/>
                  </a:cubicBezTo>
                  <a:lnTo>
                    <a:pt x="388810" y="7144"/>
                  </a:lnTo>
                  <a:cubicBezTo>
                    <a:pt x="441388" y="7144"/>
                    <a:pt x="484060" y="49816"/>
                    <a:pt x="484060" y="102394"/>
                  </a:cubicBezTo>
                  <a:lnTo>
                    <a:pt x="484060" y="388811"/>
                  </a:lnTo>
                  <a:cubicBezTo>
                    <a:pt x="484060" y="441389"/>
                    <a:pt x="441388" y="484061"/>
                    <a:pt x="388810" y="484061"/>
                  </a:cubicBezTo>
                  <a:close/>
                </a:path>
              </a:pathLst>
            </a:custGeom>
            <a:solidFill>
              <a:srgbClr val="185ADB"/>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E8DF9F9-7250-4C4D-88D8-710CDD36E5B6}"/>
                </a:ext>
              </a:extLst>
            </p:cNvPr>
            <p:cNvSpPr/>
            <p:nvPr/>
          </p:nvSpPr>
          <p:spPr>
            <a:xfrm>
              <a:off x="1812226" y="1809464"/>
              <a:ext cx="219075" cy="180975"/>
            </a:xfrm>
            <a:custGeom>
              <a:avLst/>
              <a:gdLst>
                <a:gd name="connsiteX0" fmla="*/ 85916 w 219075"/>
                <a:gd name="connsiteY0" fmla="*/ 182118 h 180975"/>
                <a:gd name="connsiteX1" fmla="*/ 7144 w 219075"/>
                <a:gd name="connsiteY1" fmla="*/ 182118 h 180975"/>
                <a:gd name="connsiteX2" fmla="*/ 7144 w 219075"/>
                <a:gd name="connsiteY2" fmla="*/ 138779 h 180975"/>
                <a:gd name="connsiteX3" fmla="*/ 17336 w 219075"/>
                <a:gd name="connsiteY3" fmla="*/ 68104 h 180975"/>
                <a:gd name="connsiteX4" fmla="*/ 51530 w 219075"/>
                <a:gd name="connsiteY4" fmla="*/ 7144 h 180975"/>
                <a:gd name="connsiteX5" fmla="*/ 82201 w 219075"/>
                <a:gd name="connsiteY5" fmla="*/ 31242 h 180975"/>
                <a:gd name="connsiteX6" fmla="*/ 65151 w 219075"/>
                <a:gd name="connsiteY6" fmla="*/ 60293 h 180975"/>
                <a:gd name="connsiteX7" fmla="*/ 54388 w 219075"/>
                <a:gd name="connsiteY7" fmla="*/ 92774 h 180975"/>
                <a:gd name="connsiteX8" fmla="*/ 85916 w 219075"/>
                <a:gd name="connsiteY8" fmla="*/ 92774 h 180975"/>
                <a:gd name="connsiteX9" fmla="*/ 85916 w 219075"/>
                <a:gd name="connsiteY9" fmla="*/ 182118 h 180975"/>
                <a:gd name="connsiteX10" fmla="*/ 213360 w 219075"/>
                <a:gd name="connsiteY10" fmla="*/ 182118 h 180975"/>
                <a:gd name="connsiteX11" fmla="*/ 134588 w 219075"/>
                <a:gd name="connsiteY11" fmla="*/ 182118 h 180975"/>
                <a:gd name="connsiteX12" fmla="*/ 134588 w 219075"/>
                <a:gd name="connsiteY12" fmla="*/ 138779 h 180975"/>
                <a:gd name="connsiteX13" fmla="*/ 144590 w 219075"/>
                <a:gd name="connsiteY13" fmla="*/ 68104 h 180975"/>
                <a:gd name="connsiteX14" fmla="*/ 178975 w 219075"/>
                <a:gd name="connsiteY14" fmla="*/ 7144 h 180975"/>
                <a:gd name="connsiteX15" fmla="*/ 209550 w 219075"/>
                <a:gd name="connsiteY15" fmla="*/ 31242 h 180975"/>
                <a:gd name="connsiteX16" fmla="*/ 192500 w 219075"/>
                <a:gd name="connsiteY16" fmla="*/ 60293 h 180975"/>
                <a:gd name="connsiteX17" fmla="*/ 181737 w 219075"/>
                <a:gd name="connsiteY17" fmla="*/ 92774 h 180975"/>
                <a:gd name="connsiteX18" fmla="*/ 213265 w 219075"/>
                <a:gd name="connsiteY18" fmla="*/ 92774 h 180975"/>
                <a:gd name="connsiteX19" fmla="*/ 213265 w 219075"/>
                <a:gd name="connsiteY19" fmla="*/ 182118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9075" h="180975">
                  <a:moveTo>
                    <a:pt x="85916" y="182118"/>
                  </a:moveTo>
                  <a:lnTo>
                    <a:pt x="7144" y="182118"/>
                  </a:lnTo>
                  <a:lnTo>
                    <a:pt x="7144" y="138779"/>
                  </a:lnTo>
                  <a:cubicBezTo>
                    <a:pt x="7144" y="111538"/>
                    <a:pt x="10573" y="88011"/>
                    <a:pt x="17336" y="68104"/>
                  </a:cubicBezTo>
                  <a:cubicBezTo>
                    <a:pt x="24098" y="48292"/>
                    <a:pt x="35528" y="27908"/>
                    <a:pt x="51530" y="7144"/>
                  </a:cubicBezTo>
                  <a:lnTo>
                    <a:pt x="82201" y="31242"/>
                  </a:lnTo>
                  <a:cubicBezTo>
                    <a:pt x="74486" y="42481"/>
                    <a:pt x="68771" y="52197"/>
                    <a:pt x="65151" y="60293"/>
                  </a:cubicBezTo>
                  <a:cubicBezTo>
                    <a:pt x="61532" y="68389"/>
                    <a:pt x="57912" y="79248"/>
                    <a:pt x="54388" y="92774"/>
                  </a:cubicBezTo>
                  <a:lnTo>
                    <a:pt x="85916" y="92774"/>
                  </a:lnTo>
                  <a:lnTo>
                    <a:pt x="85916" y="182118"/>
                  </a:lnTo>
                  <a:close/>
                  <a:moveTo>
                    <a:pt x="213360" y="182118"/>
                  </a:moveTo>
                  <a:lnTo>
                    <a:pt x="134588" y="182118"/>
                  </a:lnTo>
                  <a:lnTo>
                    <a:pt x="134588" y="138779"/>
                  </a:lnTo>
                  <a:cubicBezTo>
                    <a:pt x="134588" y="111538"/>
                    <a:pt x="137922" y="88011"/>
                    <a:pt x="144590" y="68104"/>
                  </a:cubicBezTo>
                  <a:cubicBezTo>
                    <a:pt x="151257" y="48292"/>
                    <a:pt x="162687" y="27908"/>
                    <a:pt x="178975" y="7144"/>
                  </a:cubicBezTo>
                  <a:lnTo>
                    <a:pt x="209550" y="31242"/>
                  </a:lnTo>
                  <a:cubicBezTo>
                    <a:pt x="201835" y="42481"/>
                    <a:pt x="196120" y="52197"/>
                    <a:pt x="192500" y="60293"/>
                  </a:cubicBezTo>
                  <a:cubicBezTo>
                    <a:pt x="188881" y="68389"/>
                    <a:pt x="185261" y="79248"/>
                    <a:pt x="181737" y="92774"/>
                  </a:cubicBezTo>
                  <a:lnTo>
                    <a:pt x="213265" y="92774"/>
                  </a:lnTo>
                  <a:lnTo>
                    <a:pt x="213265" y="182118"/>
                  </a:lnTo>
                  <a:close/>
                </a:path>
              </a:pathLst>
            </a:custGeom>
            <a:solidFill>
              <a:srgbClr val="FFC947"/>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9D15874C-6936-437A-AF18-6ECB3A35E152}"/>
                </a:ext>
              </a:extLst>
            </p:cNvPr>
            <p:cNvSpPr/>
            <p:nvPr/>
          </p:nvSpPr>
          <p:spPr>
            <a:xfrm>
              <a:off x="1444370" y="4464177"/>
              <a:ext cx="2152650" cy="714375"/>
            </a:xfrm>
            <a:custGeom>
              <a:avLst/>
              <a:gdLst>
                <a:gd name="connsiteX0" fmla="*/ 2148459 w 2152650"/>
                <a:gd name="connsiteY0" fmla="*/ 7144 h 714375"/>
                <a:gd name="connsiteX1" fmla="*/ 2148459 w 2152650"/>
                <a:gd name="connsiteY1" fmla="*/ 487775 h 714375"/>
                <a:gd name="connsiteX2" fmla="*/ 1919859 w 2152650"/>
                <a:gd name="connsiteY2" fmla="*/ 716375 h 714375"/>
                <a:gd name="connsiteX3" fmla="*/ 235744 w 2152650"/>
                <a:gd name="connsiteY3" fmla="*/ 716375 h 714375"/>
                <a:gd name="connsiteX4" fmla="*/ 7144 w 2152650"/>
                <a:gd name="connsiteY4" fmla="*/ 487775 h 714375"/>
                <a:gd name="connsiteX5" fmla="*/ 7144 w 2152650"/>
                <a:gd name="connsiteY5" fmla="*/ 7144 h 714375"/>
                <a:gd name="connsiteX6" fmla="*/ 2148459 w 2152650"/>
                <a:gd name="connsiteY6" fmla="*/ 7144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2650" h="714375">
                  <a:moveTo>
                    <a:pt x="2148459" y="7144"/>
                  </a:moveTo>
                  <a:lnTo>
                    <a:pt x="2148459" y="487775"/>
                  </a:lnTo>
                  <a:cubicBezTo>
                    <a:pt x="2148459" y="613982"/>
                    <a:pt x="2046065" y="716375"/>
                    <a:pt x="1919859" y="716375"/>
                  </a:cubicBezTo>
                  <a:lnTo>
                    <a:pt x="235744" y="716375"/>
                  </a:lnTo>
                  <a:cubicBezTo>
                    <a:pt x="109538" y="716375"/>
                    <a:pt x="7144" y="613982"/>
                    <a:pt x="7144" y="487775"/>
                  </a:cubicBezTo>
                  <a:lnTo>
                    <a:pt x="7144" y="7144"/>
                  </a:lnTo>
                  <a:lnTo>
                    <a:pt x="2148459" y="7144"/>
                  </a:lnTo>
                  <a:close/>
                </a:path>
              </a:pathLst>
            </a:custGeom>
            <a:solidFill>
              <a:srgbClr val="185ADB"/>
            </a:solidFill>
            <a:ln w="9525" cap="flat">
              <a:noFill/>
              <a:prstDash val="solid"/>
              <a:miter/>
            </a:ln>
          </p:spPr>
          <p:txBody>
            <a:bodyPr rtlCol="0" anchor="ctr"/>
            <a:lstStyle/>
            <a:p>
              <a:endParaRPr lang="en-US"/>
            </a:p>
          </p:txBody>
        </p:sp>
        <p:grpSp>
          <p:nvGrpSpPr>
            <p:cNvPr id="105" name="Group 104">
              <a:extLst>
                <a:ext uri="{FF2B5EF4-FFF2-40B4-BE49-F238E27FC236}">
                  <a16:creationId xmlns:a16="http://schemas.microsoft.com/office/drawing/2014/main" id="{CFCCED8B-BFF0-4E80-8DF3-CA140A12E5E7}"/>
                </a:ext>
              </a:extLst>
            </p:cNvPr>
            <p:cNvGrpSpPr/>
            <p:nvPr/>
          </p:nvGrpSpPr>
          <p:grpSpPr>
            <a:xfrm>
              <a:off x="1704022" y="4694682"/>
              <a:ext cx="1547622" cy="219075"/>
              <a:chOff x="1704022" y="4694682"/>
              <a:chExt cx="1547622" cy="219075"/>
            </a:xfrm>
          </p:grpSpPr>
          <p:sp>
            <p:nvSpPr>
              <p:cNvPr id="76" name="Freeform: Shape 75">
                <a:extLst>
                  <a:ext uri="{FF2B5EF4-FFF2-40B4-BE49-F238E27FC236}">
                    <a16:creationId xmlns:a16="http://schemas.microsoft.com/office/drawing/2014/main" id="{A2B7AF21-EEC3-4A63-A446-C214CD498174}"/>
                  </a:ext>
                </a:extLst>
              </p:cNvPr>
              <p:cNvSpPr/>
              <p:nvPr/>
            </p:nvSpPr>
            <p:spPr>
              <a:xfrm>
                <a:off x="1704022" y="4694682"/>
                <a:ext cx="228600" cy="219075"/>
              </a:xfrm>
              <a:custGeom>
                <a:avLst/>
                <a:gdLst>
                  <a:gd name="connsiteX0" fmla="*/ 115348 w 228600"/>
                  <a:gd name="connsiteY0" fmla="*/ 7144 h 219075"/>
                  <a:gd name="connsiteX1" fmla="*/ 140875 w 228600"/>
                  <a:gd name="connsiteY1" fmla="*/ 85820 h 219075"/>
                  <a:gd name="connsiteX2" fmla="*/ 223552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2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2"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FFC947"/>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14510BC2-7287-41E7-BE72-9F3D3FBD0C4A}"/>
                  </a:ext>
                </a:extLst>
              </p:cNvPr>
              <p:cNvSpPr/>
              <p:nvPr/>
            </p:nvSpPr>
            <p:spPr>
              <a:xfrm>
                <a:off x="2033778" y="4694682"/>
                <a:ext cx="228600" cy="219075"/>
              </a:xfrm>
              <a:custGeom>
                <a:avLst/>
                <a:gdLst>
                  <a:gd name="connsiteX0" fmla="*/ 115348 w 228600"/>
                  <a:gd name="connsiteY0" fmla="*/ 7144 h 219075"/>
                  <a:gd name="connsiteX1" fmla="*/ 140875 w 228600"/>
                  <a:gd name="connsiteY1" fmla="*/ 85820 h 219075"/>
                  <a:gd name="connsiteX2" fmla="*/ 223552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2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2"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FFC947"/>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73507AD-EAA2-4E42-A931-FDC6D94C234F}"/>
                  </a:ext>
                </a:extLst>
              </p:cNvPr>
              <p:cNvSpPr/>
              <p:nvPr/>
            </p:nvSpPr>
            <p:spPr>
              <a:xfrm>
                <a:off x="2363533" y="4694682"/>
                <a:ext cx="228600" cy="219075"/>
              </a:xfrm>
              <a:custGeom>
                <a:avLst/>
                <a:gdLst>
                  <a:gd name="connsiteX0" fmla="*/ 115348 w 228600"/>
                  <a:gd name="connsiteY0" fmla="*/ 7144 h 219075"/>
                  <a:gd name="connsiteX1" fmla="*/ 140875 w 228600"/>
                  <a:gd name="connsiteY1" fmla="*/ 85820 h 219075"/>
                  <a:gd name="connsiteX2" fmla="*/ 223552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2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2"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FFC947"/>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FB9C13CE-3CDE-45F4-BDD9-79875B475769}"/>
                  </a:ext>
                </a:extLst>
              </p:cNvPr>
              <p:cNvSpPr/>
              <p:nvPr/>
            </p:nvSpPr>
            <p:spPr>
              <a:xfrm>
                <a:off x="2693288" y="4694682"/>
                <a:ext cx="228600" cy="219075"/>
              </a:xfrm>
              <a:custGeom>
                <a:avLst/>
                <a:gdLst>
                  <a:gd name="connsiteX0" fmla="*/ 115348 w 228600"/>
                  <a:gd name="connsiteY0" fmla="*/ 7144 h 219075"/>
                  <a:gd name="connsiteX1" fmla="*/ 140875 w 228600"/>
                  <a:gd name="connsiteY1" fmla="*/ 85820 h 219075"/>
                  <a:gd name="connsiteX2" fmla="*/ 223552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2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2"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FFC000"/>
              </a:solid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11CDCD1D-0DDE-42C1-8D12-4B8F84E92730}"/>
                  </a:ext>
                </a:extLst>
              </p:cNvPr>
              <p:cNvSpPr/>
              <p:nvPr/>
            </p:nvSpPr>
            <p:spPr>
              <a:xfrm>
                <a:off x="3023044" y="4694682"/>
                <a:ext cx="228600" cy="219075"/>
              </a:xfrm>
              <a:custGeom>
                <a:avLst/>
                <a:gdLst>
                  <a:gd name="connsiteX0" fmla="*/ 115348 w 228600"/>
                  <a:gd name="connsiteY0" fmla="*/ 7144 h 219075"/>
                  <a:gd name="connsiteX1" fmla="*/ 140970 w 228600"/>
                  <a:gd name="connsiteY1" fmla="*/ 85820 h 219075"/>
                  <a:gd name="connsiteX2" fmla="*/ 223552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2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970" y="85820"/>
                    </a:lnTo>
                    <a:lnTo>
                      <a:pt x="223552"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EFEFEF"/>
              </a:solidFill>
              <a:ln w="9525" cap="flat">
                <a:noFill/>
                <a:prstDash val="solid"/>
                <a:miter/>
              </a:ln>
            </p:spPr>
            <p:txBody>
              <a:bodyPr rtlCol="0" anchor="ctr"/>
              <a:lstStyle/>
              <a:p>
                <a:endParaRPr lang="en-US"/>
              </a:p>
            </p:txBody>
          </p:sp>
        </p:grpSp>
        <p:sp>
          <p:nvSpPr>
            <p:cNvPr id="109" name="TextBox 108">
              <a:extLst>
                <a:ext uri="{FF2B5EF4-FFF2-40B4-BE49-F238E27FC236}">
                  <a16:creationId xmlns:a16="http://schemas.microsoft.com/office/drawing/2014/main" id="{A73F5346-89B9-48F0-9900-C1D5680B0A57}"/>
                </a:ext>
              </a:extLst>
            </p:cNvPr>
            <p:cNvSpPr txBox="1"/>
            <p:nvPr/>
          </p:nvSpPr>
          <p:spPr>
            <a:xfrm>
              <a:off x="1424021" y="3299799"/>
              <a:ext cx="2150985" cy="387723"/>
            </a:xfrm>
            <a:prstGeom prst="rect">
              <a:avLst/>
            </a:prstGeom>
            <a:noFill/>
          </p:spPr>
          <p:txBody>
            <a:bodyPr wrap="none" rtlCol="0">
              <a:spAutoFit/>
            </a:bodyPr>
            <a:lstStyle/>
            <a:p>
              <a:pPr algn="ctr"/>
              <a:r>
                <a:rPr lang="en-US" b="1" dirty="0" err="1">
                  <a:latin typeface="Times New Roman" panose="02020603050405020304" pitchFamily="18" charset="0"/>
                  <a:cs typeface="Times New Roman" panose="02020603050405020304" pitchFamily="18" charset="0"/>
                </a:rPr>
                <a:t>Mahboube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Askarian</a:t>
              </a:r>
              <a:endParaRPr lang="en-US" b="1" dirty="0">
                <a:latin typeface="Times New Roman" panose="02020603050405020304" pitchFamily="18" charset="0"/>
                <a:cs typeface="Times New Roman" panose="02020603050405020304" pitchFamily="18" charset="0"/>
              </a:endParaRPr>
            </a:p>
          </p:txBody>
        </p:sp>
        <p:sp>
          <p:nvSpPr>
            <p:cNvPr id="110" name="Rectangle 109">
              <a:extLst>
                <a:ext uri="{FF2B5EF4-FFF2-40B4-BE49-F238E27FC236}">
                  <a16:creationId xmlns:a16="http://schemas.microsoft.com/office/drawing/2014/main" id="{0480432B-A88C-47DD-8E8B-36E1F87D301F}"/>
                </a:ext>
              </a:extLst>
            </p:cNvPr>
            <p:cNvSpPr/>
            <p:nvPr/>
          </p:nvSpPr>
          <p:spPr>
            <a:xfrm>
              <a:off x="1571633" y="3727540"/>
              <a:ext cx="1890064" cy="613894"/>
            </a:xfrm>
            <a:prstGeom prst="rect">
              <a:avLst/>
            </a:prstGeom>
          </p:spPr>
          <p:txBody>
            <a:bodyPr wrap="square">
              <a:spAutoFit/>
            </a:bodyPr>
            <a:lstStyle/>
            <a:p>
              <a:pPr algn="ctr"/>
              <a:r>
                <a:rPr lang="en-US" sz="1600" b="1" dirty="0">
                  <a:solidFill>
                    <a:srgbClr val="00B050"/>
                  </a:solidFill>
                  <a:latin typeface="Times New Roman" panose="02020603050405020304" pitchFamily="18" charset="0"/>
                  <a:cs typeface="Times New Roman" panose="02020603050405020304" pitchFamily="18" charset="0"/>
                </a:rPr>
                <a:t>Teacher and Data Senior</a:t>
              </a:r>
            </a:p>
          </p:txBody>
        </p:sp>
      </p:grpSp>
      <p:pic>
        <p:nvPicPr>
          <p:cNvPr id="210" name="Picture 20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9477" y="3531831"/>
            <a:ext cx="1302584" cy="1302584"/>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11" name="Freeform: Shape 79">
            <a:extLst>
              <a:ext uri="{FF2B5EF4-FFF2-40B4-BE49-F238E27FC236}">
                <a16:creationId xmlns:a16="http://schemas.microsoft.com/office/drawing/2014/main" id="{11CDCD1D-0DDE-42C1-8D12-4B8F84E92730}"/>
              </a:ext>
            </a:extLst>
          </p:cNvPr>
          <p:cNvSpPr/>
          <p:nvPr/>
        </p:nvSpPr>
        <p:spPr>
          <a:xfrm>
            <a:off x="2543600" y="3440317"/>
            <a:ext cx="234289" cy="223205"/>
          </a:xfrm>
          <a:custGeom>
            <a:avLst/>
            <a:gdLst>
              <a:gd name="connsiteX0" fmla="*/ 115348 w 228600"/>
              <a:gd name="connsiteY0" fmla="*/ 7144 h 219075"/>
              <a:gd name="connsiteX1" fmla="*/ 140970 w 228600"/>
              <a:gd name="connsiteY1" fmla="*/ 85820 h 219075"/>
              <a:gd name="connsiteX2" fmla="*/ 223552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2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970" y="85820"/>
                </a:lnTo>
                <a:lnTo>
                  <a:pt x="223552"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EFEFEF"/>
          </a:solidFill>
          <a:ln w="9525" cap="flat">
            <a:noFill/>
            <a:prstDash val="solid"/>
            <a:miter/>
          </a:ln>
        </p:spPr>
        <p:txBody>
          <a:bodyPr rtlCol="0" anchor="ctr"/>
          <a:lstStyle/>
          <a:p>
            <a:endParaRPr lang="en-US"/>
          </a:p>
        </p:txBody>
      </p:sp>
      <p:sp>
        <p:nvSpPr>
          <p:cNvPr id="212" name="Freeform: Shape 79">
            <a:extLst>
              <a:ext uri="{FF2B5EF4-FFF2-40B4-BE49-F238E27FC236}">
                <a16:creationId xmlns:a16="http://schemas.microsoft.com/office/drawing/2014/main" id="{11CDCD1D-0DDE-42C1-8D12-4B8F84E92730}"/>
              </a:ext>
            </a:extLst>
          </p:cNvPr>
          <p:cNvSpPr/>
          <p:nvPr/>
        </p:nvSpPr>
        <p:spPr>
          <a:xfrm>
            <a:off x="6751771" y="3594271"/>
            <a:ext cx="234289" cy="223205"/>
          </a:xfrm>
          <a:custGeom>
            <a:avLst/>
            <a:gdLst>
              <a:gd name="connsiteX0" fmla="*/ 115348 w 228600"/>
              <a:gd name="connsiteY0" fmla="*/ 7144 h 219075"/>
              <a:gd name="connsiteX1" fmla="*/ 140970 w 228600"/>
              <a:gd name="connsiteY1" fmla="*/ 85820 h 219075"/>
              <a:gd name="connsiteX2" fmla="*/ 223552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2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970" y="85820"/>
                </a:lnTo>
                <a:lnTo>
                  <a:pt x="223552"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EFEFEF"/>
          </a:solidFill>
          <a:ln w="9525" cap="flat">
            <a:noFill/>
            <a:prstDash val="solid"/>
            <a:miter/>
          </a:ln>
        </p:spPr>
        <p:txBody>
          <a:bodyPr rtlCol="0" anchor="ctr"/>
          <a:lstStyle/>
          <a:p>
            <a:endParaRPr lang="en-US"/>
          </a:p>
        </p:txBody>
      </p:sp>
      <p:sp>
        <p:nvSpPr>
          <p:cNvPr id="214" name="Freeform: Shape 79">
            <a:extLst>
              <a:ext uri="{FF2B5EF4-FFF2-40B4-BE49-F238E27FC236}">
                <a16:creationId xmlns:a16="http://schemas.microsoft.com/office/drawing/2014/main" id="{11CDCD1D-0DDE-42C1-8D12-4B8F84E92730}"/>
              </a:ext>
            </a:extLst>
          </p:cNvPr>
          <p:cNvSpPr/>
          <p:nvPr/>
        </p:nvSpPr>
        <p:spPr>
          <a:xfrm>
            <a:off x="11049355" y="3594271"/>
            <a:ext cx="234289" cy="223205"/>
          </a:xfrm>
          <a:custGeom>
            <a:avLst/>
            <a:gdLst>
              <a:gd name="connsiteX0" fmla="*/ 115348 w 228600"/>
              <a:gd name="connsiteY0" fmla="*/ 7144 h 219075"/>
              <a:gd name="connsiteX1" fmla="*/ 140970 w 228600"/>
              <a:gd name="connsiteY1" fmla="*/ 85820 h 219075"/>
              <a:gd name="connsiteX2" fmla="*/ 223552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2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970" y="85820"/>
                </a:lnTo>
                <a:lnTo>
                  <a:pt x="223552"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EFEFEF"/>
          </a:solidFill>
          <a:ln w="9525" cap="flat">
            <a:noFill/>
            <a:prstDash val="solid"/>
            <a:miter/>
          </a:ln>
        </p:spPr>
        <p:txBody>
          <a:bodyPr rtlCol="0" anchor="ctr"/>
          <a:lstStyle/>
          <a:p>
            <a:endParaRPr lang="en-US"/>
          </a:p>
        </p:txBody>
      </p:sp>
      <p:grpSp>
        <p:nvGrpSpPr>
          <p:cNvPr id="165" name="Group 164">
            <a:extLst>
              <a:ext uri="{FF2B5EF4-FFF2-40B4-BE49-F238E27FC236}">
                <a16:creationId xmlns:a16="http://schemas.microsoft.com/office/drawing/2014/main" id="{C4444E12-5D78-445E-A747-6E015ABB067C}"/>
              </a:ext>
            </a:extLst>
          </p:cNvPr>
          <p:cNvGrpSpPr/>
          <p:nvPr/>
        </p:nvGrpSpPr>
        <p:grpSpPr>
          <a:xfrm>
            <a:off x="523883" y="730729"/>
            <a:ext cx="2574134" cy="3452722"/>
            <a:chOff x="4903660" y="1616392"/>
            <a:chExt cx="2352675" cy="3562160"/>
          </a:xfrm>
        </p:grpSpPr>
        <p:sp>
          <p:nvSpPr>
            <p:cNvPr id="166" name="Freeform: Shape 80">
              <a:extLst>
                <a:ext uri="{FF2B5EF4-FFF2-40B4-BE49-F238E27FC236}">
                  <a16:creationId xmlns:a16="http://schemas.microsoft.com/office/drawing/2014/main" id="{53F2D4DC-9807-45F6-BA3A-4BBCF37B17E9}"/>
                </a:ext>
              </a:extLst>
            </p:cNvPr>
            <p:cNvSpPr/>
            <p:nvPr/>
          </p:nvSpPr>
          <p:spPr>
            <a:xfrm>
              <a:off x="5285041" y="1616392"/>
              <a:ext cx="485775" cy="485775"/>
            </a:xfrm>
            <a:custGeom>
              <a:avLst/>
              <a:gdLst>
                <a:gd name="connsiteX0" fmla="*/ 388811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1 w 485775"/>
                <a:gd name="connsiteY5" fmla="*/ 7144 h 485775"/>
                <a:gd name="connsiteX6" fmla="*/ 484061 w 485775"/>
                <a:gd name="connsiteY6" fmla="*/ 102394 h 485775"/>
                <a:gd name="connsiteX7" fmla="*/ 484061 w 485775"/>
                <a:gd name="connsiteY7" fmla="*/ 388811 h 485775"/>
                <a:gd name="connsiteX8" fmla="*/ 388811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1" y="484061"/>
                  </a:moveTo>
                  <a:lnTo>
                    <a:pt x="102394" y="484061"/>
                  </a:lnTo>
                  <a:cubicBezTo>
                    <a:pt x="49816" y="484061"/>
                    <a:pt x="7144" y="441388"/>
                    <a:pt x="7144" y="388811"/>
                  </a:cubicBezTo>
                  <a:lnTo>
                    <a:pt x="7144" y="102394"/>
                  </a:lnTo>
                  <a:cubicBezTo>
                    <a:pt x="7144" y="49816"/>
                    <a:pt x="49816" y="7144"/>
                    <a:pt x="102394" y="7144"/>
                  </a:cubicBezTo>
                  <a:lnTo>
                    <a:pt x="388811" y="7144"/>
                  </a:lnTo>
                  <a:cubicBezTo>
                    <a:pt x="441389" y="7144"/>
                    <a:pt x="484061" y="49816"/>
                    <a:pt x="484061" y="102394"/>
                  </a:cubicBezTo>
                  <a:lnTo>
                    <a:pt x="484061" y="388811"/>
                  </a:lnTo>
                  <a:cubicBezTo>
                    <a:pt x="484061" y="441388"/>
                    <a:pt x="441484" y="484061"/>
                    <a:pt x="388811" y="484061"/>
                  </a:cubicBezTo>
                  <a:close/>
                </a:path>
              </a:pathLst>
            </a:custGeom>
            <a:solidFill>
              <a:srgbClr val="BF9735"/>
            </a:solidFill>
            <a:ln w="9525" cap="flat">
              <a:noFill/>
              <a:prstDash val="solid"/>
              <a:miter/>
            </a:ln>
          </p:spPr>
          <p:txBody>
            <a:bodyPr rtlCol="0" anchor="ctr"/>
            <a:lstStyle/>
            <a:p>
              <a:endParaRPr lang="en-US"/>
            </a:p>
          </p:txBody>
        </p:sp>
        <p:sp>
          <p:nvSpPr>
            <p:cNvPr id="167" name="Freeform: Shape 81">
              <a:extLst>
                <a:ext uri="{FF2B5EF4-FFF2-40B4-BE49-F238E27FC236}">
                  <a16:creationId xmlns:a16="http://schemas.microsoft.com/office/drawing/2014/main" id="{5B4F55E8-C816-4AE7-85F0-39418FD6DC89}"/>
                </a:ext>
              </a:extLst>
            </p:cNvPr>
            <p:cNvSpPr/>
            <p:nvPr/>
          </p:nvSpPr>
          <p:spPr>
            <a:xfrm>
              <a:off x="4903660" y="1738122"/>
              <a:ext cx="2352675" cy="1809750"/>
            </a:xfrm>
            <a:custGeom>
              <a:avLst/>
              <a:gdLst>
                <a:gd name="connsiteX0" fmla="*/ 2350485 w 2352675"/>
                <a:gd name="connsiteY0" fmla="*/ 1804892 h 1809750"/>
                <a:gd name="connsiteX1" fmla="*/ 7144 w 2352675"/>
                <a:gd name="connsiteY1" fmla="*/ 1804892 h 1809750"/>
                <a:gd name="connsiteX2" fmla="*/ 7144 w 2352675"/>
                <a:gd name="connsiteY2" fmla="*/ 197644 h 1809750"/>
                <a:gd name="connsiteX3" fmla="*/ 197644 w 2352675"/>
                <a:gd name="connsiteY3" fmla="*/ 7144 h 1809750"/>
                <a:gd name="connsiteX4" fmla="*/ 2160079 w 2352675"/>
                <a:gd name="connsiteY4" fmla="*/ 7144 h 1809750"/>
                <a:gd name="connsiteX5" fmla="*/ 2350579 w 2352675"/>
                <a:gd name="connsiteY5" fmla="*/ 197644 h 1809750"/>
                <a:gd name="connsiteX6" fmla="*/ 2350579 w 2352675"/>
                <a:gd name="connsiteY6" fmla="*/ 1804892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2675" h="1809750">
                  <a:moveTo>
                    <a:pt x="2350485" y="1804892"/>
                  </a:moveTo>
                  <a:lnTo>
                    <a:pt x="7144" y="1804892"/>
                  </a:lnTo>
                  <a:lnTo>
                    <a:pt x="7144" y="197644"/>
                  </a:lnTo>
                  <a:cubicBezTo>
                    <a:pt x="7144" y="92392"/>
                    <a:pt x="92392" y="7144"/>
                    <a:pt x="197644" y="7144"/>
                  </a:cubicBezTo>
                  <a:lnTo>
                    <a:pt x="2160079" y="7144"/>
                  </a:lnTo>
                  <a:cubicBezTo>
                    <a:pt x="2265331" y="7144"/>
                    <a:pt x="2350579" y="92392"/>
                    <a:pt x="2350579" y="197644"/>
                  </a:cubicBezTo>
                  <a:lnTo>
                    <a:pt x="2350579" y="1804892"/>
                  </a:lnTo>
                  <a:close/>
                </a:path>
              </a:pathLst>
            </a:custGeom>
            <a:solidFill>
              <a:srgbClr val="FFC947"/>
            </a:solidFill>
            <a:ln w="9525" cap="flat">
              <a:noFill/>
              <a:prstDash val="solid"/>
              <a:miter/>
            </a:ln>
          </p:spPr>
          <p:txBody>
            <a:bodyPr rtlCol="0" anchor="ctr"/>
            <a:lstStyle/>
            <a:p>
              <a:endParaRPr lang="en-US"/>
            </a:p>
          </p:txBody>
        </p:sp>
        <p:sp>
          <p:nvSpPr>
            <p:cNvPr id="168" name="Freeform: Shape 82">
              <a:extLst>
                <a:ext uri="{FF2B5EF4-FFF2-40B4-BE49-F238E27FC236}">
                  <a16:creationId xmlns:a16="http://schemas.microsoft.com/office/drawing/2014/main" id="{91252754-491C-48EB-A158-7C9C32DC3315}"/>
                </a:ext>
              </a:extLst>
            </p:cNvPr>
            <p:cNvSpPr/>
            <p:nvPr/>
          </p:nvSpPr>
          <p:spPr>
            <a:xfrm>
              <a:off x="5004720" y="1892427"/>
              <a:ext cx="2152650" cy="3286125"/>
            </a:xfrm>
            <a:custGeom>
              <a:avLst/>
              <a:gdLst>
                <a:gd name="connsiteX0" fmla="*/ 1957864 w 2152650"/>
                <a:gd name="connsiteY0" fmla="*/ 3283553 h 3286125"/>
                <a:gd name="connsiteX1" fmla="*/ 197644 w 2152650"/>
                <a:gd name="connsiteY1" fmla="*/ 3283553 h 3286125"/>
                <a:gd name="connsiteX2" fmla="*/ 7144 w 2152650"/>
                <a:gd name="connsiteY2" fmla="*/ 3093053 h 3286125"/>
                <a:gd name="connsiteX3" fmla="*/ 7144 w 2152650"/>
                <a:gd name="connsiteY3" fmla="*/ 197644 h 3286125"/>
                <a:gd name="connsiteX4" fmla="*/ 197644 w 2152650"/>
                <a:gd name="connsiteY4" fmla="*/ 7144 h 3286125"/>
                <a:gd name="connsiteX5" fmla="*/ 1957864 w 2152650"/>
                <a:gd name="connsiteY5" fmla="*/ 7144 h 3286125"/>
                <a:gd name="connsiteX6" fmla="*/ 2148364 w 2152650"/>
                <a:gd name="connsiteY6" fmla="*/ 197644 h 3286125"/>
                <a:gd name="connsiteX7" fmla="*/ 2148364 w 2152650"/>
                <a:gd name="connsiteY7" fmla="*/ 3093053 h 3286125"/>
                <a:gd name="connsiteX8" fmla="*/ 1957864 w 2152650"/>
                <a:gd name="connsiteY8" fmla="*/ 3283553 h 328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2650" h="3286125">
                  <a:moveTo>
                    <a:pt x="1957864" y="3283553"/>
                  </a:moveTo>
                  <a:lnTo>
                    <a:pt x="197644" y="3283553"/>
                  </a:lnTo>
                  <a:cubicBezTo>
                    <a:pt x="92393" y="3283553"/>
                    <a:pt x="7144" y="3198305"/>
                    <a:pt x="7144" y="3093053"/>
                  </a:cubicBezTo>
                  <a:lnTo>
                    <a:pt x="7144" y="197644"/>
                  </a:lnTo>
                  <a:cubicBezTo>
                    <a:pt x="7144" y="92393"/>
                    <a:pt x="92393" y="7144"/>
                    <a:pt x="197644" y="7144"/>
                  </a:cubicBezTo>
                  <a:lnTo>
                    <a:pt x="1957864" y="7144"/>
                  </a:lnTo>
                  <a:cubicBezTo>
                    <a:pt x="2063115" y="7144"/>
                    <a:pt x="2148364" y="92393"/>
                    <a:pt x="2148364" y="197644"/>
                  </a:cubicBezTo>
                  <a:lnTo>
                    <a:pt x="2148364" y="3093053"/>
                  </a:lnTo>
                  <a:cubicBezTo>
                    <a:pt x="2148364" y="3198305"/>
                    <a:pt x="2063020" y="3283553"/>
                    <a:pt x="1957864" y="3283553"/>
                  </a:cubicBezTo>
                  <a:close/>
                </a:path>
              </a:pathLst>
            </a:custGeom>
            <a:solidFill>
              <a:srgbClr val="FFFFFF"/>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169" name="Freeform: Shape 118">
              <a:extLst>
                <a:ext uri="{FF2B5EF4-FFF2-40B4-BE49-F238E27FC236}">
                  <a16:creationId xmlns:a16="http://schemas.microsoft.com/office/drawing/2014/main" id="{F2464CCE-0C79-40D2-9B0E-575FA64576DD}"/>
                </a:ext>
              </a:extLst>
            </p:cNvPr>
            <p:cNvSpPr/>
            <p:nvPr/>
          </p:nvSpPr>
          <p:spPr>
            <a:xfrm>
              <a:off x="5003576" y="4463838"/>
              <a:ext cx="2152650" cy="714375"/>
            </a:xfrm>
            <a:custGeom>
              <a:avLst/>
              <a:gdLst>
                <a:gd name="connsiteX0" fmla="*/ 2148459 w 2152650"/>
                <a:gd name="connsiteY0" fmla="*/ 7144 h 714375"/>
                <a:gd name="connsiteX1" fmla="*/ 2148459 w 2152650"/>
                <a:gd name="connsiteY1" fmla="*/ 544640 h 714375"/>
                <a:gd name="connsiteX2" fmla="*/ 1976723 w 2152650"/>
                <a:gd name="connsiteY2" fmla="*/ 716375 h 714375"/>
                <a:gd name="connsiteX3" fmla="*/ 178880 w 2152650"/>
                <a:gd name="connsiteY3" fmla="*/ 716375 h 714375"/>
                <a:gd name="connsiteX4" fmla="*/ 7144 w 2152650"/>
                <a:gd name="connsiteY4" fmla="*/ 544640 h 714375"/>
                <a:gd name="connsiteX5" fmla="*/ 7144 w 2152650"/>
                <a:gd name="connsiteY5" fmla="*/ 7144 h 714375"/>
                <a:gd name="connsiteX6" fmla="*/ 2148459 w 2152650"/>
                <a:gd name="connsiteY6" fmla="*/ 7144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2650" h="714375">
                  <a:moveTo>
                    <a:pt x="2148459" y="7144"/>
                  </a:moveTo>
                  <a:lnTo>
                    <a:pt x="2148459" y="544640"/>
                  </a:lnTo>
                  <a:cubicBezTo>
                    <a:pt x="2148459" y="639509"/>
                    <a:pt x="2071592" y="716375"/>
                    <a:pt x="1976723" y="716375"/>
                  </a:cubicBezTo>
                  <a:lnTo>
                    <a:pt x="178880" y="716375"/>
                  </a:lnTo>
                  <a:cubicBezTo>
                    <a:pt x="84011" y="716375"/>
                    <a:pt x="7144" y="639509"/>
                    <a:pt x="7144" y="544640"/>
                  </a:cubicBezTo>
                  <a:lnTo>
                    <a:pt x="7144" y="7144"/>
                  </a:lnTo>
                  <a:lnTo>
                    <a:pt x="2148459" y="7144"/>
                  </a:lnTo>
                  <a:close/>
                </a:path>
              </a:pathLst>
            </a:custGeom>
            <a:solidFill>
              <a:srgbClr val="FFC947"/>
            </a:solidFill>
            <a:ln w="9525" cap="flat">
              <a:noFill/>
              <a:prstDash val="solid"/>
              <a:miter/>
            </a:ln>
          </p:spPr>
          <p:txBody>
            <a:bodyPr rtlCol="0" anchor="ctr"/>
            <a:lstStyle/>
            <a:p>
              <a:endParaRPr lang="en-US"/>
            </a:p>
          </p:txBody>
        </p:sp>
        <p:sp>
          <p:nvSpPr>
            <p:cNvPr id="170" name="Freeform: Shape 83">
              <a:extLst>
                <a:ext uri="{FF2B5EF4-FFF2-40B4-BE49-F238E27FC236}">
                  <a16:creationId xmlns:a16="http://schemas.microsoft.com/office/drawing/2014/main" id="{C6DD7C4A-093C-4CF0-8918-EE134314B282}"/>
                </a:ext>
              </a:extLst>
            </p:cNvPr>
            <p:cNvSpPr/>
            <p:nvPr/>
          </p:nvSpPr>
          <p:spPr>
            <a:xfrm>
              <a:off x="5237130" y="1658493"/>
              <a:ext cx="485775" cy="485775"/>
            </a:xfrm>
            <a:custGeom>
              <a:avLst/>
              <a:gdLst>
                <a:gd name="connsiteX0" fmla="*/ 388811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1 w 485775"/>
                <a:gd name="connsiteY5" fmla="*/ 7144 h 485775"/>
                <a:gd name="connsiteX6" fmla="*/ 484061 w 485775"/>
                <a:gd name="connsiteY6" fmla="*/ 102394 h 485775"/>
                <a:gd name="connsiteX7" fmla="*/ 484061 w 485775"/>
                <a:gd name="connsiteY7" fmla="*/ 388811 h 485775"/>
                <a:gd name="connsiteX8" fmla="*/ 388811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1" y="484061"/>
                  </a:moveTo>
                  <a:lnTo>
                    <a:pt x="102394" y="484061"/>
                  </a:lnTo>
                  <a:cubicBezTo>
                    <a:pt x="49816" y="484061"/>
                    <a:pt x="7144" y="441389"/>
                    <a:pt x="7144" y="388811"/>
                  </a:cubicBezTo>
                  <a:lnTo>
                    <a:pt x="7144" y="102394"/>
                  </a:lnTo>
                  <a:cubicBezTo>
                    <a:pt x="7144" y="49816"/>
                    <a:pt x="49816" y="7144"/>
                    <a:pt x="102394" y="7144"/>
                  </a:cubicBezTo>
                  <a:lnTo>
                    <a:pt x="388811" y="7144"/>
                  </a:lnTo>
                  <a:cubicBezTo>
                    <a:pt x="441388" y="7144"/>
                    <a:pt x="484061" y="49816"/>
                    <a:pt x="484061" y="102394"/>
                  </a:cubicBezTo>
                  <a:lnTo>
                    <a:pt x="484061" y="388811"/>
                  </a:lnTo>
                  <a:cubicBezTo>
                    <a:pt x="484061" y="441389"/>
                    <a:pt x="441484" y="484061"/>
                    <a:pt x="388811" y="484061"/>
                  </a:cubicBezTo>
                  <a:close/>
                </a:path>
              </a:pathLst>
            </a:custGeom>
            <a:solidFill>
              <a:srgbClr val="FFC947"/>
            </a:solidFill>
            <a:ln w="9525" cap="flat">
              <a:noFill/>
              <a:prstDash val="solid"/>
              <a:miter/>
            </a:ln>
          </p:spPr>
          <p:txBody>
            <a:bodyPr rtlCol="0" anchor="ctr"/>
            <a:lstStyle/>
            <a:p>
              <a:endParaRPr lang="en-US"/>
            </a:p>
          </p:txBody>
        </p:sp>
        <p:sp>
          <p:nvSpPr>
            <p:cNvPr id="171" name="Freeform: Shape 84">
              <a:extLst>
                <a:ext uri="{FF2B5EF4-FFF2-40B4-BE49-F238E27FC236}">
                  <a16:creationId xmlns:a16="http://schemas.microsoft.com/office/drawing/2014/main" id="{26E46E2D-5DAB-42CC-996D-89023DC8EDD3}"/>
                </a:ext>
              </a:extLst>
            </p:cNvPr>
            <p:cNvSpPr/>
            <p:nvPr/>
          </p:nvSpPr>
          <p:spPr>
            <a:xfrm>
              <a:off x="5372480" y="1809464"/>
              <a:ext cx="219075" cy="180975"/>
            </a:xfrm>
            <a:custGeom>
              <a:avLst/>
              <a:gdLst>
                <a:gd name="connsiteX0" fmla="*/ 85916 w 219075"/>
                <a:gd name="connsiteY0" fmla="*/ 182118 h 180975"/>
                <a:gd name="connsiteX1" fmla="*/ 7144 w 219075"/>
                <a:gd name="connsiteY1" fmla="*/ 182118 h 180975"/>
                <a:gd name="connsiteX2" fmla="*/ 7144 w 219075"/>
                <a:gd name="connsiteY2" fmla="*/ 138779 h 180975"/>
                <a:gd name="connsiteX3" fmla="*/ 17336 w 219075"/>
                <a:gd name="connsiteY3" fmla="*/ 68104 h 180975"/>
                <a:gd name="connsiteX4" fmla="*/ 51531 w 219075"/>
                <a:gd name="connsiteY4" fmla="*/ 7144 h 180975"/>
                <a:gd name="connsiteX5" fmla="*/ 82201 w 219075"/>
                <a:gd name="connsiteY5" fmla="*/ 31242 h 180975"/>
                <a:gd name="connsiteX6" fmla="*/ 65151 w 219075"/>
                <a:gd name="connsiteY6" fmla="*/ 60293 h 180975"/>
                <a:gd name="connsiteX7" fmla="*/ 54388 w 219075"/>
                <a:gd name="connsiteY7" fmla="*/ 92774 h 180975"/>
                <a:gd name="connsiteX8" fmla="*/ 85916 w 219075"/>
                <a:gd name="connsiteY8" fmla="*/ 92774 h 180975"/>
                <a:gd name="connsiteX9" fmla="*/ 85916 w 219075"/>
                <a:gd name="connsiteY9" fmla="*/ 182118 h 180975"/>
                <a:gd name="connsiteX10" fmla="*/ 213360 w 219075"/>
                <a:gd name="connsiteY10" fmla="*/ 182118 h 180975"/>
                <a:gd name="connsiteX11" fmla="*/ 134588 w 219075"/>
                <a:gd name="connsiteY11" fmla="*/ 182118 h 180975"/>
                <a:gd name="connsiteX12" fmla="*/ 134588 w 219075"/>
                <a:gd name="connsiteY12" fmla="*/ 138779 h 180975"/>
                <a:gd name="connsiteX13" fmla="*/ 144589 w 219075"/>
                <a:gd name="connsiteY13" fmla="*/ 68104 h 180975"/>
                <a:gd name="connsiteX14" fmla="*/ 178975 w 219075"/>
                <a:gd name="connsiteY14" fmla="*/ 7144 h 180975"/>
                <a:gd name="connsiteX15" fmla="*/ 209550 w 219075"/>
                <a:gd name="connsiteY15" fmla="*/ 31242 h 180975"/>
                <a:gd name="connsiteX16" fmla="*/ 192500 w 219075"/>
                <a:gd name="connsiteY16" fmla="*/ 60293 h 180975"/>
                <a:gd name="connsiteX17" fmla="*/ 181737 w 219075"/>
                <a:gd name="connsiteY17" fmla="*/ 92774 h 180975"/>
                <a:gd name="connsiteX18" fmla="*/ 213265 w 219075"/>
                <a:gd name="connsiteY18" fmla="*/ 92774 h 180975"/>
                <a:gd name="connsiteX19" fmla="*/ 213265 w 219075"/>
                <a:gd name="connsiteY19" fmla="*/ 182118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9075" h="180975">
                  <a:moveTo>
                    <a:pt x="85916" y="182118"/>
                  </a:moveTo>
                  <a:lnTo>
                    <a:pt x="7144" y="182118"/>
                  </a:lnTo>
                  <a:lnTo>
                    <a:pt x="7144" y="138779"/>
                  </a:lnTo>
                  <a:cubicBezTo>
                    <a:pt x="7144" y="111538"/>
                    <a:pt x="10573" y="88011"/>
                    <a:pt x="17336" y="68104"/>
                  </a:cubicBezTo>
                  <a:cubicBezTo>
                    <a:pt x="24099" y="48292"/>
                    <a:pt x="35529" y="27908"/>
                    <a:pt x="51531" y="7144"/>
                  </a:cubicBezTo>
                  <a:lnTo>
                    <a:pt x="82201" y="31242"/>
                  </a:lnTo>
                  <a:cubicBezTo>
                    <a:pt x="74486" y="42481"/>
                    <a:pt x="68771" y="52197"/>
                    <a:pt x="65151" y="60293"/>
                  </a:cubicBezTo>
                  <a:cubicBezTo>
                    <a:pt x="61532" y="68389"/>
                    <a:pt x="57912" y="79248"/>
                    <a:pt x="54388" y="92774"/>
                  </a:cubicBezTo>
                  <a:lnTo>
                    <a:pt x="85916" y="92774"/>
                  </a:lnTo>
                  <a:lnTo>
                    <a:pt x="85916" y="182118"/>
                  </a:lnTo>
                  <a:close/>
                  <a:moveTo>
                    <a:pt x="213360" y="182118"/>
                  </a:moveTo>
                  <a:lnTo>
                    <a:pt x="134588" y="182118"/>
                  </a:lnTo>
                  <a:lnTo>
                    <a:pt x="134588" y="138779"/>
                  </a:lnTo>
                  <a:cubicBezTo>
                    <a:pt x="134588" y="111538"/>
                    <a:pt x="137922" y="88011"/>
                    <a:pt x="144589" y="68104"/>
                  </a:cubicBezTo>
                  <a:cubicBezTo>
                    <a:pt x="151257" y="48292"/>
                    <a:pt x="162687" y="27908"/>
                    <a:pt x="178975" y="7144"/>
                  </a:cubicBezTo>
                  <a:lnTo>
                    <a:pt x="209550" y="31242"/>
                  </a:lnTo>
                  <a:cubicBezTo>
                    <a:pt x="201835" y="42481"/>
                    <a:pt x="196120" y="52197"/>
                    <a:pt x="192500" y="60293"/>
                  </a:cubicBezTo>
                  <a:cubicBezTo>
                    <a:pt x="188881" y="68389"/>
                    <a:pt x="185261" y="79248"/>
                    <a:pt x="181737" y="92774"/>
                  </a:cubicBezTo>
                  <a:lnTo>
                    <a:pt x="213265" y="92774"/>
                  </a:lnTo>
                  <a:lnTo>
                    <a:pt x="213265" y="182118"/>
                  </a:lnTo>
                  <a:close/>
                </a:path>
              </a:pathLst>
            </a:custGeom>
            <a:solidFill>
              <a:srgbClr val="185ADB"/>
            </a:solidFill>
            <a:ln w="9525" cap="flat">
              <a:noFill/>
              <a:prstDash val="solid"/>
              <a:miter/>
            </a:ln>
          </p:spPr>
          <p:txBody>
            <a:bodyPr rtlCol="0" anchor="ctr"/>
            <a:lstStyle/>
            <a:p>
              <a:endParaRPr lang="en-US"/>
            </a:p>
          </p:txBody>
        </p:sp>
        <p:grpSp>
          <p:nvGrpSpPr>
            <p:cNvPr id="172" name="Group 171">
              <a:extLst>
                <a:ext uri="{FF2B5EF4-FFF2-40B4-BE49-F238E27FC236}">
                  <a16:creationId xmlns:a16="http://schemas.microsoft.com/office/drawing/2014/main" id="{1D067EB8-ECAE-4210-AA5D-6F8D0AADD937}"/>
                </a:ext>
              </a:extLst>
            </p:cNvPr>
            <p:cNvGrpSpPr/>
            <p:nvPr/>
          </p:nvGrpSpPr>
          <p:grpSpPr>
            <a:xfrm>
              <a:off x="5307615" y="4694682"/>
              <a:ext cx="1217867" cy="219075"/>
              <a:chOff x="5307615" y="4694682"/>
              <a:chExt cx="1217867" cy="219075"/>
            </a:xfrm>
          </p:grpSpPr>
          <p:sp>
            <p:nvSpPr>
              <p:cNvPr id="175" name="Freeform: Shape 86">
                <a:extLst>
                  <a:ext uri="{FF2B5EF4-FFF2-40B4-BE49-F238E27FC236}">
                    <a16:creationId xmlns:a16="http://schemas.microsoft.com/office/drawing/2014/main" id="{CFB440A2-4D16-41A1-85D7-2EA27A5A58BD}"/>
                  </a:ext>
                </a:extLst>
              </p:cNvPr>
              <p:cNvSpPr/>
              <p:nvPr/>
            </p:nvSpPr>
            <p:spPr>
              <a:xfrm>
                <a:off x="5307615" y="4694682"/>
                <a:ext cx="228600" cy="219075"/>
              </a:xfrm>
              <a:custGeom>
                <a:avLst/>
                <a:gdLst>
                  <a:gd name="connsiteX0" fmla="*/ 115348 w 228600"/>
                  <a:gd name="connsiteY0" fmla="*/ 7144 h 219075"/>
                  <a:gd name="connsiteX1" fmla="*/ 140875 w 228600"/>
                  <a:gd name="connsiteY1" fmla="*/ 85820 h 219075"/>
                  <a:gd name="connsiteX2" fmla="*/ 223552 w 228600"/>
                  <a:gd name="connsiteY2" fmla="*/ 85820 h 219075"/>
                  <a:gd name="connsiteX3" fmla="*/ 156591 w 228600"/>
                  <a:gd name="connsiteY3" fmla="*/ 134398 h 219075"/>
                  <a:gd name="connsiteX4" fmla="*/ 182213 w 228600"/>
                  <a:gd name="connsiteY4" fmla="*/ 212979 h 219075"/>
                  <a:gd name="connsiteX5" fmla="*/ 115348 w 228600"/>
                  <a:gd name="connsiteY5" fmla="*/ 164402 h 219075"/>
                  <a:gd name="connsiteX6" fmla="*/ 48387 w 228600"/>
                  <a:gd name="connsiteY6" fmla="*/ 212979 h 219075"/>
                  <a:gd name="connsiteX7" fmla="*/ 74009 w 228600"/>
                  <a:gd name="connsiteY7" fmla="*/ 134398 h 219075"/>
                  <a:gd name="connsiteX8" fmla="*/ 7144 w 228600"/>
                  <a:gd name="connsiteY8" fmla="*/ 85820 h 219075"/>
                  <a:gd name="connsiteX9" fmla="*/ 89726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2" y="85820"/>
                    </a:lnTo>
                    <a:lnTo>
                      <a:pt x="156591" y="134398"/>
                    </a:lnTo>
                    <a:lnTo>
                      <a:pt x="182213" y="212979"/>
                    </a:lnTo>
                    <a:lnTo>
                      <a:pt x="115348" y="164402"/>
                    </a:lnTo>
                    <a:lnTo>
                      <a:pt x="48387" y="212979"/>
                    </a:lnTo>
                    <a:lnTo>
                      <a:pt x="74009" y="134398"/>
                    </a:lnTo>
                    <a:lnTo>
                      <a:pt x="7144" y="85820"/>
                    </a:lnTo>
                    <a:lnTo>
                      <a:pt x="89726" y="85820"/>
                    </a:lnTo>
                    <a:close/>
                  </a:path>
                </a:pathLst>
              </a:custGeom>
              <a:solidFill>
                <a:srgbClr val="185ADB"/>
              </a:solidFill>
              <a:ln w="9525" cap="flat">
                <a:noFill/>
                <a:prstDash val="solid"/>
                <a:miter/>
              </a:ln>
            </p:spPr>
            <p:txBody>
              <a:bodyPr rtlCol="0" anchor="ctr"/>
              <a:lstStyle/>
              <a:p>
                <a:endParaRPr lang="en-US"/>
              </a:p>
            </p:txBody>
          </p:sp>
          <p:sp>
            <p:nvSpPr>
              <p:cNvPr id="176" name="Freeform: Shape 87">
                <a:extLst>
                  <a:ext uri="{FF2B5EF4-FFF2-40B4-BE49-F238E27FC236}">
                    <a16:creationId xmlns:a16="http://schemas.microsoft.com/office/drawing/2014/main" id="{DE41CCCA-F89F-49F7-A024-78684A879032}"/>
                  </a:ext>
                </a:extLst>
              </p:cNvPr>
              <p:cNvSpPr/>
              <p:nvPr/>
            </p:nvSpPr>
            <p:spPr>
              <a:xfrm>
                <a:off x="5637371" y="4694682"/>
                <a:ext cx="228600" cy="219075"/>
              </a:xfrm>
              <a:custGeom>
                <a:avLst/>
                <a:gdLst>
                  <a:gd name="connsiteX0" fmla="*/ 115348 w 228600"/>
                  <a:gd name="connsiteY0" fmla="*/ 7144 h 219075"/>
                  <a:gd name="connsiteX1" fmla="*/ 140875 w 228600"/>
                  <a:gd name="connsiteY1" fmla="*/ 85820 h 219075"/>
                  <a:gd name="connsiteX2" fmla="*/ 223552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3 w 228600"/>
                  <a:gd name="connsiteY6" fmla="*/ 212979 h 219075"/>
                  <a:gd name="connsiteX7" fmla="*/ 74009 w 228600"/>
                  <a:gd name="connsiteY7" fmla="*/ 134398 h 219075"/>
                  <a:gd name="connsiteX8" fmla="*/ 7144 w 228600"/>
                  <a:gd name="connsiteY8" fmla="*/ 85820 h 219075"/>
                  <a:gd name="connsiteX9" fmla="*/ 89726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2" y="85820"/>
                    </a:lnTo>
                    <a:lnTo>
                      <a:pt x="156686" y="134398"/>
                    </a:lnTo>
                    <a:lnTo>
                      <a:pt x="182213" y="212979"/>
                    </a:lnTo>
                    <a:lnTo>
                      <a:pt x="115348" y="164402"/>
                    </a:lnTo>
                    <a:lnTo>
                      <a:pt x="48483" y="212979"/>
                    </a:lnTo>
                    <a:lnTo>
                      <a:pt x="74009" y="134398"/>
                    </a:lnTo>
                    <a:lnTo>
                      <a:pt x="7144" y="85820"/>
                    </a:lnTo>
                    <a:lnTo>
                      <a:pt x="89726" y="85820"/>
                    </a:lnTo>
                    <a:close/>
                  </a:path>
                </a:pathLst>
              </a:custGeom>
              <a:solidFill>
                <a:srgbClr val="185ADB"/>
              </a:solidFill>
              <a:ln w="9525" cap="flat">
                <a:noFill/>
                <a:prstDash val="solid"/>
                <a:miter/>
              </a:ln>
            </p:spPr>
            <p:txBody>
              <a:bodyPr rtlCol="0" anchor="ctr"/>
              <a:lstStyle/>
              <a:p>
                <a:endParaRPr lang="en-US"/>
              </a:p>
            </p:txBody>
          </p:sp>
          <p:sp>
            <p:nvSpPr>
              <p:cNvPr id="177" name="Freeform: Shape 88">
                <a:extLst>
                  <a:ext uri="{FF2B5EF4-FFF2-40B4-BE49-F238E27FC236}">
                    <a16:creationId xmlns:a16="http://schemas.microsoft.com/office/drawing/2014/main" id="{2C73B579-0849-44FB-B560-C9354C69CADF}"/>
                  </a:ext>
                </a:extLst>
              </p:cNvPr>
              <p:cNvSpPr/>
              <p:nvPr/>
            </p:nvSpPr>
            <p:spPr>
              <a:xfrm>
                <a:off x="5967126" y="4694682"/>
                <a:ext cx="228600" cy="219075"/>
              </a:xfrm>
              <a:custGeom>
                <a:avLst/>
                <a:gdLst>
                  <a:gd name="connsiteX0" fmla="*/ 115348 w 228600"/>
                  <a:gd name="connsiteY0" fmla="*/ 7144 h 219075"/>
                  <a:gd name="connsiteX1" fmla="*/ 140875 w 228600"/>
                  <a:gd name="connsiteY1" fmla="*/ 85820 h 219075"/>
                  <a:gd name="connsiteX2" fmla="*/ 223552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3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2" y="85820"/>
                    </a:lnTo>
                    <a:lnTo>
                      <a:pt x="156686" y="134398"/>
                    </a:lnTo>
                    <a:lnTo>
                      <a:pt x="182213" y="212979"/>
                    </a:lnTo>
                    <a:lnTo>
                      <a:pt x="115348" y="164402"/>
                    </a:lnTo>
                    <a:lnTo>
                      <a:pt x="48483" y="212979"/>
                    </a:lnTo>
                    <a:lnTo>
                      <a:pt x="74009" y="134398"/>
                    </a:lnTo>
                    <a:lnTo>
                      <a:pt x="7144" y="85820"/>
                    </a:lnTo>
                    <a:lnTo>
                      <a:pt x="89821" y="85820"/>
                    </a:lnTo>
                    <a:close/>
                  </a:path>
                </a:pathLst>
              </a:custGeom>
              <a:solidFill>
                <a:srgbClr val="185ADB"/>
              </a:solidFill>
              <a:ln w="9525" cap="flat">
                <a:noFill/>
                <a:prstDash val="solid"/>
                <a:miter/>
              </a:ln>
            </p:spPr>
            <p:txBody>
              <a:bodyPr rtlCol="0" anchor="ctr"/>
              <a:lstStyle/>
              <a:p>
                <a:endParaRPr lang="en-US"/>
              </a:p>
            </p:txBody>
          </p:sp>
          <p:sp>
            <p:nvSpPr>
              <p:cNvPr id="178" name="Freeform: Shape 89">
                <a:extLst>
                  <a:ext uri="{FF2B5EF4-FFF2-40B4-BE49-F238E27FC236}">
                    <a16:creationId xmlns:a16="http://schemas.microsoft.com/office/drawing/2014/main" id="{6FAAD0A7-146A-4751-9360-FBAFFEBEC0E4}"/>
                  </a:ext>
                </a:extLst>
              </p:cNvPr>
              <p:cNvSpPr/>
              <p:nvPr/>
            </p:nvSpPr>
            <p:spPr>
              <a:xfrm>
                <a:off x="6296882" y="4694682"/>
                <a:ext cx="228600" cy="219075"/>
              </a:xfrm>
              <a:custGeom>
                <a:avLst/>
                <a:gdLst>
                  <a:gd name="connsiteX0" fmla="*/ 115348 w 228600"/>
                  <a:gd name="connsiteY0" fmla="*/ 7144 h 219075"/>
                  <a:gd name="connsiteX1" fmla="*/ 140875 w 228600"/>
                  <a:gd name="connsiteY1" fmla="*/ 85820 h 219075"/>
                  <a:gd name="connsiteX2" fmla="*/ 223551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2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1"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185ADB"/>
              </a:solidFill>
              <a:ln w="9525" cap="flat">
                <a:noFill/>
                <a:prstDash val="solid"/>
                <a:miter/>
              </a:ln>
            </p:spPr>
            <p:txBody>
              <a:bodyPr rtlCol="0" anchor="ctr"/>
              <a:lstStyle/>
              <a:p>
                <a:endParaRPr lang="en-US"/>
              </a:p>
            </p:txBody>
          </p:sp>
        </p:grpSp>
        <p:sp>
          <p:nvSpPr>
            <p:cNvPr id="173" name="TextBox 172">
              <a:extLst>
                <a:ext uri="{FF2B5EF4-FFF2-40B4-BE49-F238E27FC236}">
                  <a16:creationId xmlns:a16="http://schemas.microsoft.com/office/drawing/2014/main" id="{0B91AEF2-4EA5-4BFE-87F3-BD8024143236}"/>
                </a:ext>
              </a:extLst>
            </p:cNvPr>
            <p:cNvSpPr txBox="1"/>
            <p:nvPr/>
          </p:nvSpPr>
          <p:spPr>
            <a:xfrm>
              <a:off x="5363610" y="3604905"/>
              <a:ext cx="1522525" cy="381038"/>
            </a:xfrm>
            <a:prstGeom prst="rect">
              <a:avLst/>
            </a:prstGeom>
            <a:noFill/>
          </p:spPr>
          <p:txBody>
            <a:bodyPr wrap="none" rtlCol="0">
              <a:spAutoFit/>
            </a:bodyPr>
            <a:lstStyle/>
            <a:p>
              <a:r>
                <a:rPr lang="en-US" b="1" dirty="0">
                  <a:latin typeface="Times New Roman" pitchFamily="18" charset="0"/>
                  <a:cs typeface="Times New Roman" pitchFamily="18" charset="0"/>
                </a:rPr>
                <a:t>Arad </a:t>
              </a:r>
              <a:r>
                <a:rPr lang="en-US" b="1" dirty="0" err="1">
                  <a:latin typeface="Times New Roman" pitchFamily="18" charset="0"/>
                  <a:cs typeface="Times New Roman" pitchFamily="18" charset="0"/>
                </a:rPr>
                <a:t>Rahmani</a:t>
              </a:r>
              <a:endParaRPr lang="en-US" b="1" dirty="0">
                <a:latin typeface="Times New Roman" pitchFamily="18" charset="0"/>
                <a:cs typeface="Times New Roman" pitchFamily="18" charset="0"/>
              </a:endParaRPr>
            </a:p>
          </p:txBody>
        </p:sp>
        <p:sp>
          <p:nvSpPr>
            <p:cNvPr id="174" name="Rectangle 173">
              <a:extLst>
                <a:ext uri="{FF2B5EF4-FFF2-40B4-BE49-F238E27FC236}">
                  <a16:creationId xmlns:a16="http://schemas.microsoft.com/office/drawing/2014/main" id="{4DA78062-5E00-40D0-B003-9382F0583AA0}"/>
                </a:ext>
              </a:extLst>
            </p:cNvPr>
            <p:cNvSpPr/>
            <p:nvPr/>
          </p:nvSpPr>
          <p:spPr>
            <a:xfrm>
              <a:off x="5126913" y="3911007"/>
              <a:ext cx="1803158" cy="603310"/>
            </a:xfrm>
            <a:prstGeom prst="rect">
              <a:avLst/>
            </a:prstGeom>
          </p:spPr>
          <p:txBody>
            <a:bodyPr wrap="square">
              <a:spAutoFit/>
            </a:bodyPr>
            <a:lstStyle/>
            <a:p>
              <a:pPr algn="ctr"/>
              <a:r>
                <a:rPr lang="en-US" sz="1600" b="1" dirty="0">
                  <a:solidFill>
                    <a:srgbClr val="00B050"/>
                  </a:solidFill>
                  <a:latin typeface="Times New Roman" panose="02020603050405020304" pitchFamily="18" charset="0"/>
                  <a:cs typeface="Times New Roman" panose="02020603050405020304" pitchFamily="18" charset="0"/>
                </a:rPr>
                <a:t>AI Senior &amp; Data Specialist</a:t>
              </a:r>
            </a:p>
          </p:txBody>
        </p:sp>
      </p:grpSp>
      <p:pic>
        <p:nvPicPr>
          <p:cNvPr id="215" name="Picture 2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8944" y="987957"/>
            <a:ext cx="1557581" cy="155758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16" name="Picture 2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63125" y="902872"/>
            <a:ext cx="1497390" cy="154662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7743424" y="3489393"/>
            <a:ext cx="1339594" cy="1387872"/>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Freeform: Shape 2">
            <a:extLst>
              <a:ext uri="{FF2B5EF4-FFF2-40B4-BE49-F238E27FC236}">
                <a16:creationId xmlns:a16="http://schemas.microsoft.com/office/drawing/2014/main" id="{C5975BB7-708A-66E8-C7B7-FD51FAE67B0B}"/>
              </a:ext>
            </a:extLst>
          </p:cNvPr>
          <p:cNvSpPr/>
          <p:nvPr/>
        </p:nvSpPr>
        <p:spPr>
          <a:xfrm>
            <a:off x="2357312" y="3682017"/>
            <a:ext cx="279470" cy="269845"/>
          </a:xfrm>
          <a:custGeom>
            <a:avLst/>
            <a:gdLst>
              <a:gd name="connsiteX0" fmla="*/ 115348 w 228600"/>
              <a:gd name="connsiteY0" fmla="*/ 7144 h 219075"/>
              <a:gd name="connsiteX1" fmla="*/ 140970 w 228600"/>
              <a:gd name="connsiteY1" fmla="*/ 85820 h 219075"/>
              <a:gd name="connsiteX2" fmla="*/ 223552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2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970" y="85820"/>
                </a:lnTo>
                <a:lnTo>
                  <a:pt x="223552"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EFEFEF"/>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0009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500" fill="hold"/>
                                        <p:tgtEl>
                                          <p:spTgt spid="63"/>
                                        </p:tgtEl>
                                        <p:attrNameLst>
                                          <p:attrName>ppt_w</p:attrName>
                                        </p:attrNameLst>
                                      </p:cBhvr>
                                      <p:tavLst>
                                        <p:tav tm="0">
                                          <p:val>
                                            <p:fltVal val="0"/>
                                          </p:val>
                                        </p:tav>
                                        <p:tav tm="100000">
                                          <p:val>
                                            <p:strVal val="#ppt_w"/>
                                          </p:val>
                                        </p:tav>
                                      </p:tavLst>
                                    </p:anim>
                                    <p:anim calcmode="lin" valueType="num">
                                      <p:cBhvr>
                                        <p:cTn id="8" dur="500" fill="hold"/>
                                        <p:tgtEl>
                                          <p:spTgt spid="63"/>
                                        </p:tgtEl>
                                        <p:attrNameLst>
                                          <p:attrName>ppt_h</p:attrName>
                                        </p:attrNameLst>
                                      </p:cBhvr>
                                      <p:tavLst>
                                        <p:tav tm="0">
                                          <p:val>
                                            <p:fltVal val="0"/>
                                          </p:val>
                                        </p:tav>
                                        <p:tav tm="100000">
                                          <p:val>
                                            <p:strVal val="#ppt_h"/>
                                          </p:val>
                                        </p:tav>
                                      </p:tavLst>
                                    </p:anim>
                                    <p:animEffect transition="in" filter="fade">
                                      <p:cBhvr>
                                        <p:cTn id="9" dur="500"/>
                                        <p:tgtEl>
                                          <p:spTgt spid="6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9"/>
                                        </p:tgtEl>
                                        <p:attrNameLst>
                                          <p:attrName>style.visibility</p:attrName>
                                        </p:attrNameLst>
                                      </p:cBhvr>
                                      <p:to>
                                        <p:strVal val="visible"/>
                                      </p:to>
                                    </p:set>
                                    <p:anim calcmode="lin" valueType="num">
                                      <p:cBhvr>
                                        <p:cTn id="12" dur="500" fill="hold"/>
                                        <p:tgtEl>
                                          <p:spTgt spid="69"/>
                                        </p:tgtEl>
                                        <p:attrNameLst>
                                          <p:attrName>ppt_w</p:attrName>
                                        </p:attrNameLst>
                                      </p:cBhvr>
                                      <p:tavLst>
                                        <p:tav tm="0">
                                          <p:val>
                                            <p:fltVal val="0"/>
                                          </p:val>
                                        </p:tav>
                                        <p:tav tm="100000">
                                          <p:val>
                                            <p:strVal val="#ppt_w"/>
                                          </p:val>
                                        </p:tav>
                                      </p:tavLst>
                                    </p:anim>
                                    <p:anim calcmode="lin" valueType="num">
                                      <p:cBhvr>
                                        <p:cTn id="13" dur="500" fill="hold"/>
                                        <p:tgtEl>
                                          <p:spTgt spid="69"/>
                                        </p:tgtEl>
                                        <p:attrNameLst>
                                          <p:attrName>ppt_h</p:attrName>
                                        </p:attrNameLst>
                                      </p:cBhvr>
                                      <p:tavLst>
                                        <p:tav tm="0">
                                          <p:val>
                                            <p:fltVal val="0"/>
                                          </p:val>
                                        </p:tav>
                                        <p:tav tm="100000">
                                          <p:val>
                                            <p:strVal val="#ppt_h"/>
                                          </p:val>
                                        </p:tav>
                                      </p:tavLst>
                                    </p:anim>
                                    <p:animEffect transition="in" filter="fade">
                                      <p:cBhvr>
                                        <p:cTn id="14" dur="500"/>
                                        <p:tgtEl>
                                          <p:spTgt spid="6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anim calcmode="lin" valueType="num">
                                      <p:cBhvr>
                                        <p:cTn id="17" dur="500" fill="hold"/>
                                        <p:tgtEl>
                                          <p:spTgt spid="64"/>
                                        </p:tgtEl>
                                        <p:attrNameLst>
                                          <p:attrName>ppt_w</p:attrName>
                                        </p:attrNameLst>
                                      </p:cBhvr>
                                      <p:tavLst>
                                        <p:tav tm="0">
                                          <p:val>
                                            <p:fltVal val="0"/>
                                          </p:val>
                                        </p:tav>
                                        <p:tav tm="100000">
                                          <p:val>
                                            <p:strVal val="#ppt_w"/>
                                          </p:val>
                                        </p:tav>
                                      </p:tavLst>
                                    </p:anim>
                                    <p:anim calcmode="lin" valueType="num">
                                      <p:cBhvr>
                                        <p:cTn id="18" dur="500" fill="hold"/>
                                        <p:tgtEl>
                                          <p:spTgt spid="64"/>
                                        </p:tgtEl>
                                        <p:attrNameLst>
                                          <p:attrName>ppt_h</p:attrName>
                                        </p:attrNameLst>
                                      </p:cBhvr>
                                      <p:tavLst>
                                        <p:tav tm="0">
                                          <p:val>
                                            <p:fltVal val="0"/>
                                          </p:val>
                                        </p:tav>
                                        <p:tav tm="100000">
                                          <p:val>
                                            <p:strVal val="#ppt_h"/>
                                          </p:val>
                                        </p:tav>
                                      </p:tavLst>
                                    </p:anim>
                                    <p:animEffect transition="in" filter="fade">
                                      <p:cBhvr>
                                        <p:cTn id="19" dur="500"/>
                                        <p:tgtEl>
                                          <p:spTgt spid="6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anim calcmode="lin" valueType="num">
                                      <p:cBhvr>
                                        <p:cTn id="22" dur="500" fill="hold"/>
                                        <p:tgtEl>
                                          <p:spTgt spid="58"/>
                                        </p:tgtEl>
                                        <p:attrNameLst>
                                          <p:attrName>ppt_w</p:attrName>
                                        </p:attrNameLst>
                                      </p:cBhvr>
                                      <p:tavLst>
                                        <p:tav tm="0">
                                          <p:val>
                                            <p:fltVal val="0"/>
                                          </p:val>
                                        </p:tav>
                                        <p:tav tm="100000">
                                          <p:val>
                                            <p:strVal val="#ppt_w"/>
                                          </p:val>
                                        </p:tav>
                                      </p:tavLst>
                                    </p:anim>
                                    <p:anim calcmode="lin" valueType="num">
                                      <p:cBhvr>
                                        <p:cTn id="23" dur="500" fill="hold"/>
                                        <p:tgtEl>
                                          <p:spTgt spid="58"/>
                                        </p:tgtEl>
                                        <p:attrNameLst>
                                          <p:attrName>ppt_h</p:attrName>
                                        </p:attrNameLst>
                                      </p:cBhvr>
                                      <p:tavLst>
                                        <p:tav tm="0">
                                          <p:val>
                                            <p:fltVal val="0"/>
                                          </p:val>
                                        </p:tav>
                                        <p:tav tm="100000">
                                          <p:val>
                                            <p:strVal val="#ppt_h"/>
                                          </p:val>
                                        </p:tav>
                                      </p:tavLst>
                                    </p:anim>
                                    <p:animEffect transition="in" filter="fade">
                                      <p:cBhvr>
                                        <p:cTn id="24" dur="500"/>
                                        <p:tgtEl>
                                          <p:spTgt spid="5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p:cTn id="27" dur="500" fill="hold"/>
                                        <p:tgtEl>
                                          <p:spTgt spid="59"/>
                                        </p:tgtEl>
                                        <p:attrNameLst>
                                          <p:attrName>ppt_w</p:attrName>
                                        </p:attrNameLst>
                                      </p:cBhvr>
                                      <p:tavLst>
                                        <p:tav tm="0">
                                          <p:val>
                                            <p:fltVal val="0"/>
                                          </p:val>
                                        </p:tav>
                                        <p:tav tm="100000">
                                          <p:val>
                                            <p:strVal val="#ppt_w"/>
                                          </p:val>
                                        </p:tav>
                                      </p:tavLst>
                                    </p:anim>
                                    <p:anim calcmode="lin" valueType="num">
                                      <p:cBhvr>
                                        <p:cTn id="28" dur="500" fill="hold"/>
                                        <p:tgtEl>
                                          <p:spTgt spid="59"/>
                                        </p:tgtEl>
                                        <p:attrNameLst>
                                          <p:attrName>ppt_h</p:attrName>
                                        </p:attrNameLst>
                                      </p:cBhvr>
                                      <p:tavLst>
                                        <p:tav tm="0">
                                          <p:val>
                                            <p:fltVal val="0"/>
                                          </p:val>
                                        </p:tav>
                                        <p:tav tm="100000">
                                          <p:val>
                                            <p:strVal val="#ppt_h"/>
                                          </p:val>
                                        </p:tav>
                                      </p:tavLst>
                                    </p:anim>
                                    <p:animEffect transition="in" filter="fade">
                                      <p:cBhvr>
                                        <p:cTn id="29" dur="500"/>
                                        <p:tgtEl>
                                          <p:spTgt spid="5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60"/>
                                        </p:tgtEl>
                                        <p:attrNameLst>
                                          <p:attrName>style.visibility</p:attrName>
                                        </p:attrNameLst>
                                      </p:cBhvr>
                                      <p:to>
                                        <p:strVal val="visible"/>
                                      </p:to>
                                    </p:set>
                                    <p:anim calcmode="lin" valueType="num">
                                      <p:cBhvr>
                                        <p:cTn id="32" dur="500" fill="hold"/>
                                        <p:tgtEl>
                                          <p:spTgt spid="60"/>
                                        </p:tgtEl>
                                        <p:attrNameLst>
                                          <p:attrName>ppt_w</p:attrName>
                                        </p:attrNameLst>
                                      </p:cBhvr>
                                      <p:tavLst>
                                        <p:tav tm="0">
                                          <p:val>
                                            <p:fltVal val="0"/>
                                          </p:val>
                                        </p:tav>
                                        <p:tav tm="100000">
                                          <p:val>
                                            <p:strVal val="#ppt_w"/>
                                          </p:val>
                                        </p:tav>
                                      </p:tavLst>
                                    </p:anim>
                                    <p:anim calcmode="lin" valueType="num">
                                      <p:cBhvr>
                                        <p:cTn id="33" dur="500" fill="hold"/>
                                        <p:tgtEl>
                                          <p:spTgt spid="60"/>
                                        </p:tgtEl>
                                        <p:attrNameLst>
                                          <p:attrName>ppt_h</p:attrName>
                                        </p:attrNameLst>
                                      </p:cBhvr>
                                      <p:tavLst>
                                        <p:tav tm="0">
                                          <p:val>
                                            <p:fltVal val="0"/>
                                          </p:val>
                                        </p:tav>
                                        <p:tav tm="100000">
                                          <p:val>
                                            <p:strVal val="#ppt_h"/>
                                          </p:val>
                                        </p:tav>
                                      </p:tavLst>
                                    </p:anim>
                                    <p:animEffect transition="in" filter="fade">
                                      <p:cBhvr>
                                        <p:cTn id="34" dur="500"/>
                                        <p:tgtEl>
                                          <p:spTgt spid="6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anim calcmode="lin" valueType="num">
                                      <p:cBhvr>
                                        <p:cTn id="37" dur="500" fill="hold"/>
                                        <p:tgtEl>
                                          <p:spTgt spid="61"/>
                                        </p:tgtEl>
                                        <p:attrNameLst>
                                          <p:attrName>ppt_w</p:attrName>
                                        </p:attrNameLst>
                                      </p:cBhvr>
                                      <p:tavLst>
                                        <p:tav tm="0">
                                          <p:val>
                                            <p:fltVal val="0"/>
                                          </p:val>
                                        </p:tav>
                                        <p:tav tm="100000">
                                          <p:val>
                                            <p:strVal val="#ppt_w"/>
                                          </p:val>
                                        </p:tav>
                                      </p:tavLst>
                                    </p:anim>
                                    <p:anim calcmode="lin" valueType="num">
                                      <p:cBhvr>
                                        <p:cTn id="38" dur="500" fill="hold"/>
                                        <p:tgtEl>
                                          <p:spTgt spid="61"/>
                                        </p:tgtEl>
                                        <p:attrNameLst>
                                          <p:attrName>ppt_h</p:attrName>
                                        </p:attrNameLst>
                                      </p:cBhvr>
                                      <p:tavLst>
                                        <p:tav tm="0">
                                          <p:val>
                                            <p:fltVal val="0"/>
                                          </p:val>
                                        </p:tav>
                                        <p:tav tm="100000">
                                          <p:val>
                                            <p:strVal val="#ppt_h"/>
                                          </p:val>
                                        </p:tav>
                                      </p:tavLst>
                                    </p:anim>
                                    <p:animEffect transition="in" filter="fade">
                                      <p:cBhvr>
                                        <p:cTn id="39" dur="500"/>
                                        <p:tgtEl>
                                          <p:spTgt spid="6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67"/>
                                        </p:tgtEl>
                                        <p:attrNameLst>
                                          <p:attrName>style.visibility</p:attrName>
                                        </p:attrNameLst>
                                      </p:cBhvr>
                                      <p:to>
                                        <p:strVal val="visible"/>
                                      </p:to>
                                    </p:set>
                                    <p:anim calcmode="lin" valueType="num">
                                      <p:cBhvr>
                                        <p:cTn id="42" dur="500" fill="hold"/>
                                        <p:tgtEl>
                                          <p:spTgt spid="67"/>
                                        </p:tgtEl>
                                        <p:attrNameLst>
                                          <p:attrName>ppt_w</p:attrName>
                                        </p:attrNameLst>
                                      </p:cBhvr>
                                      <p:tavLst>
                                        <p:tav tm="0">
                                          <p:val>
                                            <p:fltVal val="0"/>
                                          </p:val>
                                        </p:tav>
                                        <p:tav tm="100000">
                                          <p:val>
                                            <p:strVal val="#ppt_w"/>
                                          </p:val>
                                        </p:tav>
                                      </p:tavLst>
                                    </p:anim>
                                    <p:anim calcmode="lin" valueType="num">
                                      <p:cBhvr>
                                        <p:cTn id="43" dur="500" fill="hold"/>
                                        <p:tgtEl>
                                          <p:spTgt spid="67"/>
                                        </p:tgtEl>
                                        <p:attrNameLst>
                                          <p:attrName>ppt_h</p:attrName>
                                        </p:attrNameLst>
                                      </p:cBhvr>
                                      <p:tavLst>
                                        <p:tav tm="0">
                                          <p:val>
                                            <p:fltVal val="0"/>
                                          </p:val>
                                        </p:tav>
                                        <p:tav tm="100000">
                                          <p:val>
                                            <p:strVal val="#ppt_h"/>
                                          </p:val>
                                        </p:tav>
                                      </p:tavLst>
                                    </p:anim>
                                    <p:animEffect transition="in" filter="fade">
                                      <p:cBhvr>
                                        <p:cTn id="44" dur="500"/>
                                        <p:tgtEl>
                                          <p:spTgt spid="6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68"/>
                                        </p:tgtEl>
                                        <p:attrNameLst>
                                          <p:attrName>style.visibility</p:attrName>
                                        </p:attrNameLst>
                                      </p:cBhvr>
                                      <p:to>
                                        <p:strVal val="visible"/>
                                      </p:to>
                                    </p:set>
                                    <p:anim calcmode="lin" valueType="num">
                                      <p:cBhvr>
                                        <p:cTn id="47" dur="500" fill="hold"/>
                                        <p:tgtEl>
                                          <p:spTgt spid="68"/>
                                        </p:tgtEl>
                                        <p:attrNameLst>
                                          <p:attrName>ppt_w</p:attrName>
                                        </p:attrNameLst>
                                      </p:cBhvr>
                                      <p:tavLst>
                                        <p:tav tm="0">
                                          <p:val>
                                            <p:fltVal val="0"/>
                                          </p:val>
                                        </p:tav>
                                        <p:tav tm="100000">
                                          <p:val>
                                            <p:strVal val="#ppt_w"/>
                                          </p:val>
                                        </p:tav>
                                      </p:tavLst>
                                    </p:anim>
                                    <p:anim calcmode="lin" valueType="num">
                                      <p:cBhvr>
                                        <p:cTn id="48" dur="500" fill="hold"/>
                                        <p:tgtEl>
                                          <p:spTgt spid="68"/>
                                        </p:tgtEl>
                                        <p:attrNameLst>
                                          <p:attrName>ppt_h</p:attrName>
                                        </p:attrNameLst>
                                      </p:cBhvr>
                                      <p:tavLst>
                                        <p:tav tm="0">
                                          <p:val>
                                            <p:fltVal val="0"/>
                                          </p:val>
                                        </p:tav>
                                        <p:tav tm="100000">
                                          <p:val>
                                            <p:strVal val="#ppt_h"/>
                                          </p:val>
                                        </p:tav>
                                      </p:tavLst>
                                    </p:anim>
                                    <p:animEffect transition="in" filter="fade">
                                      <p:cBhvr>
                                        <p:cTn id="49" dur="500"/>
                                        <p:tgtEl>
                                          <p:spTgt spid="68"/>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65"/>
                                        </p:tgtEl>
                                        <p:attrNameLst>
                                          <p:attrName>style.visibility</p:attrName>
                                        </p:attrNameLst>
                                      </p:cBhvr>
                                      <p:to>
                                        <p:strVal val="visible"/>
                                      </p:to>
                                    </p:set>
                                    <p:anim calcmode="lin" valueType="num">
                                      <p:cBhvr>
                                        <p:cTn id="52" dur="500" fill="hold"/>
                                        <p:tgtEl>
                                          <p:spTgt spid="65"/>
                                        </p:tgtEl>
                                        <p:attrNameLst>
                                          <p:attrName>ppt_w</p:attrName>
                                        </p:attrNameLst>
                                      </p:cBhvr>
                                      <p:tavLst>
                                        <p:tav tm="0">
                                          <p:val>
                                            <p:fltVal val="0"/>
                                          </p:val>
                                        </p:tav>
                                        <p:tav tm="100000">
                                          <p:val>
                                            <p:strVal val="#ppt_w"/>
                                          </p:val>
                                        </p:tav>
                                      </p:tavLst>
                                    </p:anim>
                                    <p:anim calcmode="lin" valueType="num">
                                      <p:cBhvr>
                                        <p:cTn id="53" dur="500" fill="hold"/>
                                        <p:tgtEl>
                                          <p:spTgt spid="65"/>
                                        </p:tgtEl>
                                        <p:attrNameLst>
                                          <p:attrName>ppt_h</p:attrName>
                                        </p:attrNameLst>
                                      </p:cBhvr>
                                      <p:tavLst>
                                        <p:tav tm="0">
                                          <p:val>
                                            <p:fltVal val="0"/>
                                          </p:val>
                                        </p:tav>
                                        <p:tav tm="100000">
                                          <p:val>
                                            <p:strVal val="#ppt_h"/>
                                          </p:val>
                                        </p:tav>
                                      </p:tavLst>
                                    </p:anim>
                                    <p:animEffect transition="in" filter="fade">
                                      <p:cBhvr>
                                        <p:cTn id="54" dur="500"/>
                                        <p:tgtEl>
                                          <p:spTgt spid="65"/>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cBhvr>
                                        <p:cTn id="57" dur="500" fill="hold"/>
                                        <p:tgtEl>
                                          <p:spTgt spid="66"/>
                                        </p:tgtEl>
                                        <p:attrNameLst>
                                          <p:attrName>ppt_w</p:attrName>
                                        </p:attrNameLst>
                                      </p:cBhvr>
                                      <p:tavLst>
                                        <p:tav tm="0">
                                          <p:val>
                                            <p:fltVal val="0"/>
                                          </p:val>
                                        </p:tav>
                                        <p:tav tm="100000">
                                          <p:val>
                                            <p:strVal val="#ppt_w"/>
                                          </p:val>
                                        </p:tav>
                                      </p:tavLst>
                                    </p:anim>
                                    <p:anim calcmode="lin" valueType="num">
                                      <p:cBhvr>
                                        <p:cTn id="58" dur="500" fill="hold"/>
                                        <p:tgtEl>
                                          <p:spTgt spid="66"/>
                                        </p:tgtEl>
                                        <p:attrNameLst>
                                          <p:attrName>ppt_h</p:attrName>
                                        </p:attrNameLst>
                                      </p:cBhvr>
                                      <p:tavLst>
                                        <p:tav tm="0">
                                          <p:val>
                                            <p:fltVal val="0"/>
                                          </p:val>
                                        </p:tav>
                                        <p:tav tm="100000">
                                          <p:val>
                                            <p:strVal val="#ppt_h"/>
                                          </p:val>
                                        </p:tav>
                                      </p:tavLst>
                                    </p:anim>
                                    <p:animEffect transition="in" filter="fade">
                                      <p:cBhvr>
                                        <p:cTn id="59" dur="500"/>
                                        <p:tgtEl>
                                          <p:spTgt spid="66"/>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 calcmode="lin" valueType="num">
                                      <p:cBhvr>
                                        <p:cTn id="62" dur="500" fill="hold"/>
                                        <p:tgtEl>
                                          <p:spTgt spid="62"/>
                                        </p:tgtEl>
                                        <p:attrNameLst>
                                          <p:attrName>ppt_w</p:attrName>
                                        </p:attrNameLst>
                                      </p:cBhvr>
                                      <p:tavLst>
                                        <p:tav tm="0">
                                          <p:val>
                                            <p:fltVal val="0"/>
                                          </p:val>
                                        </p:tav>
                                        <p:tav tm="100000">
                                          <p:val>
                                            <p:strVal val="#ppt_w"/>
                                          </p:val>
                                        </p:tav>
                                      </p:tavLst>
                                    </p:anim>
                                    <p:anim calcmode="lin" valueType="num">
                                      <p:cBhvr>
                                        <p:cTn id="63" dur="500" fill="hold"/>
                                        <p:tgtEl>
                                          <p:spTgt spid="62"/>
                                        </p:tgtEl>
                                        <p:attrNameLst>
                                          <p:attrName>ppt_h</p:attrName>
                                        </p:attrNameLst>
                                      </p:cBhvr>
                                      <p:tavLst>
                                        <p:tav tm="0">
                                          <p:val>
                                            <p:fltVal val="0"/>
                                          </p:val>
                                        </p:tav>
                                        <p:tav tm="100000">
                                          <p:val>
                                            <p:strVal val="#ppt_h"/>
                                          </p:val>
                                        </p:tav>
                                      </p:tavLst>
                                    </p:anim>
                                    <p:animEffect transition="in" filter="fade">
                                      <p:cBhvr>
                                        <p:cTn id="64" dur="500"/>
                                        <p:tgtEl>
                                          <p:spTgt spid="62"/>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10"/>
                                        </p:tgtEl>
                                        <p:attrNameLst>
                                          <p:attrName>style.visibility</p:attrName>
                                        </p:attrNameLst>
                                      </p:cBhvr>
                                      <p:to>
                                        <p:strVal val="visible"/>
                                      </p:to>
                                    </p:set>
                                    <p:anim calcmode="lin" valueType="num">
                                      <p:cBhvr additive="base">
                                        <p:cTn id="69" dur="500" fill="hold"/>
                                        <p:tgtEl>
                                          <p:spTgt spid="210"/>
                                        </p:tgtEl>
                                        <p:attrNameLst>
                                          <p:attrName>ppt_x</p:attrName>
                                        </p:attrNameLst>
                                      </p:cBhvr>
                                      <p:tavLst>
                                        <p:tav tm="0">
                                          <p:val>
                                            <p:strVal val="#ppt_x"/>
                                          </p:val>
                                        </p:tav>
                                        <p:tav tm="100000">
                                          <p:val>
                                            <p:strVal val="#ppt_x"/>
                                          </p:val>
                                        </p:tav>
                                      </p:tavLst>
                                    </p:anim>
                                    <p:anim calcmode="lin" valueType="num">
                                      <p:cBhvr additive="base">
                                        <p:cTn id="70" dur="500" fill="hold"/>
                                        <p:tgtEl>
                                          <p:spTgt spid="210"/>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nodeType="clickEffect">
                                  <p:stCondLst>
                                    <p:cond delay="0"/>
                                  </p:stCondLst>
                                  <p:childTnLst>
                                    <p:set>
                                      <p:cBhvr>
                                        <p:cTn id="74" dur="1" fill="hold">
                                          <p:stCondLst>
                                            <p:cond delay="0"/>
                                          </p:stCondLst>
                                        </p:cTn>
                                        <p:tgtEl>
                                          <p:spTgt spid="2"/>
                                        </p:tgtEl>
                                        <p:attrNameLst>
                                          <p:attrName>style.visibility</p:attrName>
                                        </p:attrNameLst>
                                      </p:cBhvr>
                                      <p:to>
                                        <p:strVal val="visible"/>
                                      </p:to>
                                    </p:set>
                                    <p:anim calcmode="lin" valueType="num">
                                      <p:cBhvr>
                                        <p:cTn id="75" dur="500" fill="hold"/>
                                        <p:tgtEl>
                                          <p:spTgt spid="2"/>
                                        </p:tgtEl>
                                        <p:attrNameLst>
                                          <p:attrName>ppt_w</p:attrName>
                                        </p:attrNameLst>
                                      </p:cBhvr>
                                      <p:tavLst>
                                        <p:tav tm="0">
                                          <p:val>
                                            <p:fltVal val="0"/>
                                          </p:val>
                                        </p:tav>
                                        <p:tav tm="100000">
                                          <p:val>
                                            <p:strVal val="#ppt_w"/>
                                          </p:val>
                                        </p:tav>
                                      </p:tavLst>
                                    </p:anim>
                                    <p:anim calcmode="lin" valueType="num">
                                      <p:cBhvr>
                                        <p:cTn id="76" dur="500" fill="hold"/>
                                        <p:tgtEl>
                                          <p:spTgt spid="2"/>
                                        </p:tgtEl>
                                        <p:attrNameLst>
                                          <p:attrName>ppt_h</p:attrName>
                                        </p:attrNameLst>
                                      </p:cBhvr>
                                      <p:tavLst>
                                        <p:tav tm="0">
                                          <p:val>
                                            <p:fltVal val="0"/>
                                          </p:val>
                                        </p:tav>
                                        <p:tav tm="100000">
                                          <p:val>
                                            <p:strVal val="#ppt_h"/>
                                          </p:val>
                                        </p:tav>
                                      </p:tavLst>
                                    </p:anim>
                                    <p:animEffect transition="in" filter="fade">
                                      <p:cBhvr>
                                        <p:cTn id="77" dur="500"/>
                                        <p:tgtEl>
                                          <p:spTgt spid="2"/>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215"/>
                                        </p:tgtEl>
                                        <p:attrNameLst>
                                          <p:attrName>style.visibility</p:attrName>
                                        </p:attrNameLst>
                                      </p:cBhvr>
                                      <p:to>
                                        <p:strVal val="visible"/>
                                      </p:to>
                                    </p:set>
                                    <p:anim calcmode="lin" valueType="num">
                                      <p:cBhvr additive="base">
                                        <p:cTn id="82" dur="500" fill="hold"/>
                                        <p:tgtEl>
                                          <p:spTgt spid="215"/>
                                        </p:tgtEl>
                                        <p:attrNameLst>
                                          <p:attrName>ppt_x</p:attrName>
                                        </p:attrNameLst>
                                      </p:cBhvr>
                                      <p:tavLst>
                                        <p:tav tm="0">
                                          <p:val>
                                            <p:strVal val="#ppt_x"/>
                                          </p:val>
                                        </p:tav>
                                        <p:tav tm="100000">
                                          <p:val>
                                            <p:strVal val="#ppt_x"/>
                                          </p:val>
                                        </p:tav>
                                      </p:tavLst>
                                    </p:anim>
                                    <p:anim calcmode="lin" valueType="num">
                                      <p:cBhvr additive="base">
                                        <p:cTn id="83" dur="500" fill="hold"/>
                                        <p:tgtEl>
                                          <p:spTgt spid="215"/>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nodeType="clickEffect">
                                  <p:stCondLst>
                                    <p:cond delay="0"/>
                                  </p:stCondLst>
                                  <p:childTnLst>
                                    <p:set>
                                      <p:cBhvr>
                                        <p:cTn id="87" dur="1" fill="hold">
                                          <p:stCondLst>
                                            <p:cond delay="0"/>
                                          </p:stCondLst>
                                        </p:cTn>
                                        <p:tgtEl>
                                          <p:spTgt spid="165"/>
                                        </p:tgtEl>
                                        <p:attrNameLst>
                                          <p:attrName>style.visibility</p:attrName>
                                        </p:attrNameLst>
                                      </p:cBhvr>
                                      <p:to>
                                        <p:strVal val="visible"/>
                                      </p:to>
                                    </p:set>
                                    <p:anim calcmode="lin" valueType="num">
                                      <p:cBhvr>
                                        <p:cTn id="88" dur="500" fill="hold"/>
                                        <p:tgtEl>
                                          <p:spTgt spid="165"/>
                                        </p:tgtEl>
                                        <p:attrNameLst>
                                          <p:attrName>ppt_w</p:attrName>
                                        </p:attrNameLst>
                                      </p:cBhvr>
                                      <p:tavLst>
                                        <p:tav tm="0">
                                          <p:val>
                                            <p:fltVal val="0"/>
                                          </p:val>
                                        </p:tav>
                                        <p:tav tm="100000">
                                          <p:val>
                                            <p:strVal val="#ppt_w"/>
                                          </p:val>
                                        </p:tav>
                                      </p:tavLst>
                                    </p:anim>
                                    <p:anim calcmode="lin" valueType="num">
                                      <p:cBhvr>
                                        <p:cTn id="89" dur="500" fill="hold"/>
                                        <p:tgtEl>
                                          <p:spTgt spid="165"/>
                                        </p:tgtEl>
                                        <p:attrNameLst>
                                          <p:attrName>ppt_h</p:attrName>
                                        </p:attrNameLst>
                                      </p:cBhvr>
                                      <p:tavLst>
                                        <p:tav tm="0">
                                          <p:val>
                                            <p:fltVal val="0"/>
                                          </p:val>
                                        </p:tav>
                                        <p:tav tm="100000">
                                          <p:val>
                                            <p:strVal val="#ppt_h"/>
                                          </p:val>
                                        </p:tav>
                                      </p:tavLst>
                                    </p:anim>
                                    <p:animEffect transition="in" filter="fade">
                                      <p:cBhvr>
                                        <p:cTn id="90" dur="500"/>
                                        <p:tgtEl>
                                          <p:spTgt spid="165"/>
                                        </p:tgtEl>
                                      </p:cBhvr>
                                    </p:animEffect>
                                  </p:childTnLst>
                                </p:cTn>
                              </p:par>
                            </p:childTnLst>
                          </p:cTn>
                        </p:par>
                      </p:childTnLst>
                    </p:cTn>
                  </p:par>
                  <p:par>
                    <p:cTn id="91" fill="hold">
                      <p:stCondLst>
                        <p:cond delay="indefinite"/>
                      </p:stCondLst>
                      <p:childTnLst>
                        <p:par>
                          <p:cTn id="92" fill="hold">
                            <p:stCondLst>
                              <p:cond delay="0"/>
                            </p:stCondLst>
                            <p:childTnLst>
                              <p:par>
                                <p:cTn id="93" presetID="16" presetClass="entr" presetSubtype="21" fill="hold" nodeType="clickEffect">
                                  <p:stCondLst>
                                    <p:cond delay="0"/>
                                  </p:stCondLst>
                                  <p:childTnLst>
                                    <p:set>
                                      <p:cBhvr>
                                        <p:cTn id="94" dur="1" fill="hold">
                                          <p:stCondLst>
                                            <p:cond delay="0"/>
                                          </p:stCondLst>
                                        </p:cTn>
                                        <p:tgtEl>
                                          <p:spTgt spid="164"/>
                                        </p:tgtEl>
                                        <p:attrNameLst>
                                          <p:attrName>style.visibility</p:attrName>
                                        </p:attrNameLst>
                                      </p:cBhvr>
                                      <p:to>
                                        <p:strVal val="visible"/>
                                      </p:to>
                                    </p:set>
                                    <p:animEffect transition="in" filter="barn(inVertical)">
                                      <p:cBhvr>
                                        <p:cTn id="95" dur="500"/>
                                        <p:tgtEl>
                                          <p:spTgt spid="164"/>
                                        </p:tgtEl>
                                      </p:cBhvr>
                                    </p:animEffect>
                                  </p:childTnLst>
                                </p:cTn>
                              </p:par>
                            </p:childTnLst>
                          </p:cTn>
                        </p:par>
                      </p:childTnLst>
                    </p:cTn>
                  </p:par>
                  <p:par>
                    <p:cTn id="96" fill="hold">
                      <p:stCondLst>
                        <p:cond delay="indefinite"/>
                      </p:stCondLst>
                      <p:childTnLst>
                        <p:par>
                          <p:cTn id="97" fill="hold">
                            <p:stCondLst>
                              <p:cond delay="0"/>
                            </p:stCondLst>
                            <p:childTnLst>
                              <p:par>
                                <p:cTn id="98" presetID="23" presetClass="entr" presetSubtype="16" fill="hold" nodeType="clickEffect">
                                  <p:stCondLst>
                                    <p:cond delay="0"/>
                                  </p:stCondLst>
                                  <p:childTnLst>
                                    <p:set>
                                      <p:cBhvr>
                                        <p:cTn id="99" dur="1" fill="hold">
                                          <p:stCondLst>
                                            <p:cond delay="0"/>
                                          </p:stCondLst>
                                        </p:cTn>
                                        <p:tgtEl>
                                          <p:spTgt spid="145"/>
                                        </p:tgtEl>
                                        <p:attrNameLst>
                                          <p:attrName>style.visibility</p:attrName>
                                        </p:attrNameLst>
                                      </p:cBhvr>
                                      <p:to>
                                        <p:strVal val="visible"/>
                                      </p:to>
                                    </p:set>
                                    <p:anim calcmode="lin" valueType="num">
                                      <p:cBhvr>
                                        <p:cTn id="100" dur="500" fill="hold"/>
                                        <p:tgtEl>
                                          <p:spTgt spid="145"/>
                                        </p:tgtEl>
                                        <p:attrNameLst>
                                          <p:attrName>ppt_w</p:attrName>
                                        </p:attrNameLst>
                                      </p:cBhvr>
                                      <p:tavLst>
                                        <p:tav tm="0">
                                          <p:val>
                                            <p:fltVal val="0"/>
                                          </p:val>
                                        </p:tav>
                                        <p:tav tm="100000">
                                          <p:val>
                                            <p:strVal val="#ppt_w"/>
                                          </p:val>
                                        </p:tav>
                                      </p:tavLst>
                                    </p:anim>
                                    <p:anim calcmode="lin" valueType="num">
                                      <p:cBhvr>
                                        <p:cTn id="101" dur="500" fill="hold"/>
                                        <p:tgtEl>
                                          <p:spTgt spid="145"/>
                                        </p:tgtEl>
                                        <p:attrNameLst>
                                          <p:attrName>ppt_h</p:attrName>
                                        </p:attrNameLst>
                                      </p:cBhvr>
                                      <p:tavLst>
                                        <p:tav tm="0">
                                          <p:val>
                                            <p:fltVal val="0"/>
                                          </p:val>
                                        </p:tav>
                                        <p:tav tm="100000">
                                          <p:val>
                                            <p:strVal val="#ppt_h"/>
                                          </p:val>
                                        </p:tav>
                                      </p:tavLst>
                                    </p:anim>
                                  </p:childTnLst>
                                </p:cTn>
                              </p:par>
                            </p:childTnLst>
                          </p:cTn>
                        </p:par>
                      </p:childTnLst>
                    </p:cTn>
                  </p:par>
                  <p:par>
                    <p:cTn id="102" fill="hold">
                      <p:stCondLst>
                        <p:cond delay="indefinite"/>
                      </p:stCondLst>
                      <p:childTnLst>
                        <p:par>
                          <p:cTn id="103" fill="hold">
                            <p:stCondLst>
                              <p:cond delay="0"/>
                            </p:stCondLst>
                            <p:childTnLst>
                              <p:par>
                                <p:cTn id="104" presetID="16" presetClass="entr" presetSubtype="21" fill="hold" nodeType="clickEffect">
                                  <p:stCondLst>
                                    <p:cond delay="0"/>
                                  </p:stCondLst>
                                  <p:childTnLst>
                                    <p:set>
                                      <p:cBhvr>
                                        <p:cTn id="105" dur="1" fill="hold">
                                          <p:stCondLst>
                                            <p:cond delay="0"/>
                                          </p:stCondLst>
                                        </p:cTn>
                                        <p:tgtEl>
                                          <p:spTgt spid="216"/>
                                        </p:tgtEl>
                                        <p:attrNameLst>
                                          <p:attrName>style.visibility</p:attrName>
                                        </p:attrNameLst>
                                      </p:cBhvr>
                                      <p:to>
                                        <p:strVal val="visible"/>
                                      </p:to>
                                    </p:set>
                                    <p:animEffect transition="in" filter="barn(inVertical)">
                                      <p:cBhvr>
                                        <p:cTn id="106" dur="500"/>
                                        <p:tgtEl>
                                          <p:spTgt spid="216"/>
                                        </p:tgtEl>
                                      </p:cBhvr>
                                    </p:animEffect>
                                  </p:childTnLst>
                                </p:cTn>
                              </p:par>
                            </p:childTnLst>
                          </p:cTn>
                        </p:par>
                      </p:childTnLst>
                    </p:cTn>
                  </p:par>
                  <p:par>
                    <p:cTn id="107" fill="hold">
                      <p:stCondLst>
                        <p:cond delay="indefinite"/>
                      </p:stCondLst>
                      <p:childTnLst>
                        <p:par>
                          <p:cTn id="108" fill="hold">
                            <p:stCondLst>
                              <p:cond delay="0"/>
                            </p:stCondLst>
                            <p:childTnLst>
                              <p:par>
                                <p:cTn id="109" presetID="23" presetClass="entr" presetSubtype="16" fill="hold" nodeType="clickEffect">
                                  <p:stCondLst>
                                    <p:cond delay="0"/>
                                  </p:stCondLst>
                                  <p:childTnLst>
                                    <p:set>
                                      <p:cBhvr>
                                        <p:cTn id="110" dur="1" fill="hold">
                                          <p:stCondLst>
                                            <p:cond delay="0"/>
                                          </p:stCondLst>
                                        </p:cTn>
                                        <p:tgtEl>
                                          <p:spTgt spid="195"/>
                                        </p:tgtEl>
                                        <p:attrNameLst>
                                          <p:attrName>style.visibility</p:attrName>
                                        </p:attrNameLst>
                                      </p:cBhvr>
                                      <p:to>
                                        <p:strVal val="visible"/>
                                      </p:to>
                                    </p:set>
                                    <p:anim calcmode="lin" valueType="num">
                                      <p:cBhvr>
                                        <p:cTn id="111" dur="500" fill="hold"/>
                                        <p:tgtEl>
                                          <p:spTgt spid="195"/>
                                        </p:tgtEl>
                                        <p:attrNameLst>
                                          <p:attrName>ppt_w</p:attrName>
                                        </p:attrNameLst>
                                      </p:cBhvr>
                                      <p:tavLst>
                                        <p:tav tm="0">
                                          <p:val>
                                            <p:fltVal val="0"/>
                                          </p:val>
                                        </p:tav>
                                        <p:tav tm="100000">
                                          <p:val>
                                            <p:strVal val="#ppt_w"/>
                                          </p:val>
                                        </p:tav>
                                      </p:tavLst>
                                    </p:anim>
                                    <p:anim calcmode="lin" valueType="num">
                                      <p:cBhvr>
                                        <p:cTn id="112" dur="500" fill="hold"/>
                                        <p:tgtEl>
                                          <p:spTgt spid="195"/>
                                        </p:tgtEl>
                                        <p:attrNameLst>
                                          <p:attrName>ppt_h</p:attrName>
                                        </p:attrNameLst>
                                      </p:cBhvr>
                                      <p:tavLst>
                                        <p:tav tm="0">
                                          <p:val>
                                            <p:fltVal val="0"/>
                                          </p:val>
                                        </p:tav>
                                        <p:tav tm="100000">
                                          <p:val>
                                            <p:strVal val="#ppt_h"/>
                                          </p:val>
                                        </p:tav>
                                      </p:tavLst>
                                    </p:anim>
                                  </p:childTnLst>
                                </p:cTn>
                              </p:par>
                            </p:childTnLst>
                          </p:cTn>
                        </p:par>
                      </p:childTnLst>
                    </p:cTn>
                  </p:par>
                  <p:par>
                    <p:cTn id="113" fill="hold">
                      <p:stCondLst>
                        <p:cond delay="indefinite"/>
                      </p:stCondLst>
                      <p:childTnLst>
                        <p:par>
                          <p:cTn id="114" fill="hold">
                            <p:stCondLst>
                              <p:cond delay="0"/>
                            </p:stCondLst>
                            <p:childTnLst>
                              <p:par>
                                <p:cTn id="115" presetID="16" presetClass="entr" presetSubtype="21" fill="hold" nodeType="clickEffect">
                                  <p:stCondLst>
                                    <p:cond delay="0"/>
                                  </p:stCondLst>
                                  <p:childTnLst>
                                    <p:set>
                                      <p:cBhvr>
                                        <p:cTn id="116" dur="1" fill="hold">
                                          <p:stCondLst>
                                            <p:cond delay="0"/>
                                          </p:stCondLst>
                                        </p:cTn>
                                        <p:tgtEl>
                                          <p:spTgt spid="11"/>
                                        </p:tgtEl>
                                        <p:attrNameLst>
                                          <p:attrName>style.visibility</p:attrName>
                                        </p:attrNameLst>
                                      </p:cBhvr>
                                      <p:to>
                                        <p:strVal val="visible"/>
                                      </p:to>
                                    </p:set>
                                    <p:animEffect transition="in" filter="barn(inVertical)">
                                      <p:cBhvr>
                                        <p:cTn id="117" dur="500"/>
                                        <p:tgtEl>
                                          <p:spTgt spid="11"/>
                                        </p:tgtEl>
                                      </p:cBhvr>
                                    </p:animEffect>
                                  </p:childTnLst>
                                </p:cTn>
                              </p:par>
                            </p:childTnLst>
                          </p:cTn>
                        </p:par>
                      </p:childTnLst>
                    </p:cTn>
                  </p:par>
                  <p:par>
                    <p:cTn id="118" fill="hold">
                      <p:stCondLst>
                        <p:cond delay="indefinite"/>
                      </p:stCondLst>
                      <p:childTnLst>
                        <p:par>
                          <p:cTn id="119" fill="hold">
                            <p:stCondLst>
                              <p:cond delay="0"/>
                            </p:stCondLst>
                            <p:childTnLst>
                              <p:par>
                                <p:cTn id="120" presetID="23" presetClass="entr" presetSubtype="16" fill="hold" nodeType="clickEffect">
                                  <p:stCondLst>
                                    <p:cond delay="0"/>
                                  </p:stCondLst>
                                  <p:childTnLst>
                                    <p:set>
                                      <p:cBhvr>
                                        <p:cTn id="121" dur="1" fill="hold">
                                          <p:stCondLst>
                                            <p:cond delay="0"/>
                                          </p:stCondLst>
                                        </p:cTn>
                                        <p:tgtEl>
                                          <p:spTgt spid="180"/>
                                        </p:tgtEl>
                                        <p:attrNameLst>
                                          <p:attrName>style.visibility</p:attrName>
                                        </p:attrNameLst>
                                      </p:cBhvr>
                                      <p:to>
                                        <p:strVal val="visible"/>
                                      </p:to>
                                    </p:set>
                                    <p:anim calcmode="lin" valueType="num">
                                      <p:cBhvr>
                                        <p:cTn id="122" dur="500" fill="hold"/>
                                        <p:tgtEl>
                                          <p:spTgt spid="180"/>
                                        </p:tgtEl>
                                        <p:attrNameLst>
                                          <p:attrName>ppt_w</p:attrName>
                                        </p:attrNameLst>
                                      </p:cBhvr>
                                      <p:tavLst>
                                        <p:tav tm="0">
                                          <p:val>
                                            <p:fltVal val="0"/>
                                          </p:val>
                                        </p:tav>
                                        <p:tav tm="100000">
                                          <p:val>
                                            <p:strVal val="#ppt_w"/>
                                          </p:val>
                                        </p:tav>
                                      </p:tavLst>
                                    </p:anim>
                                    <p:anim calcmode="lin" valueType="num">
                                      <p:cBhvr>
                                        <p:cTn id="123" dur="500" fill="hold"/>
                                        <p:tgtEl>
                                          <p:spTgt spid="18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CC4A70A1-C5CF-4C31-9DFF-D7FD65D8F9D7}"/>
              </a:ext>
            </a:extLst>
          </p:cNvPr>
          <p:cNvSpPr/>
          <p:nvPr/>
        </p:nvSpPr>
        <p:spPr>
          <a:xfrm>
            <a:off x="-7144" y="-7144"/>
            <a:ext cx="12201525" cy="6867525"/>
          </a:xfrm>
          <a:custGeom>
            <a:avLst/>
            <a:gdLst>
              <a:gd name="connsiteX0" fmla="*/ 10087927 w 12201525"/>
              <a:gd name="connsiteY0" fmla="*/ 7144 h 6867525"/>
              <a:gd name="connsiteX1" fmla="*/ 8134541 w 12201525"/>
              <a:gd name="connsiteY1" fmla="*/ 465296 h 6867525"/>
              <a:gd name="connsiteX2" fmla="*/ 8132350 w 12201525"/>
              <a:gd name="connsiteY2" fmla="*/ 455962 h 6867525"/>
              <a:gd name="connsiteX3" fmla="*/ 10046017 w 12201525"/>
              <a:gd name="connsiteY3" fmla="*/ 7144 h 6867525"/>
              <a:gd name="connsiteX4" fmla="*/ 10087927 w 12201525"/>
              <a:gd name="connsiteY4" fmla="*/ 7144 h 6867525"/>
              <a:gd name="connsiteX5" fmla="*/ 8132350 w 12201525"/>
              <a:gd name="connsiteY5" fmla="*/ 1094423 h 6867525"/>
              <a:gd name="connsiteX6" fmla="*/ 8134541 w 12201525"/>
              <a:gd name="connsiteY6" fmla="*/ 1103662 h 6867525"/>
              <a:gd name="connsiteX7" fmla="*/ 12200191 w 12201525"/>
              <a:gd name="connsiteY7" fmla="*/ 150114 h 6867525"/>
              <a:gd name="connsiteX8" fmla="*/ 12200191 w 12201525"/>
              <a:gd name="connsiteY8" fmla="*/ 140303 h 6867525"/>
              <a:gd name="connsiteX9" fmla="*/ 8132350 w 12201525"/>
              <a:gd name="connsiteY9" fmla="*/ 1094423 h 6867525"/>
              <a:gd name="connsiteX10" fmla="*/ 8132350 w 12201525"/>
              <a:gd name="connsiteY10" fmla="*/ 1732788 h 6867525"/>
              <a:gd name="connsiteX11" fmla="*/ 8134541 w 12201525"/>
              <a:gd name="connsiteY11" fmla="*/ 1742027 h 6867525"/>
              <a:gd name="connsiteX12" fmla="*/ 12200191 w 12201525"/>
              <a:gd name="connsiteY12" fmla="*/ 788480 h 6867525"/>
              <a:gd name="connsiteX13" fmla="*/ 12200191 w 12201525"/>
              <a:gd name="connsiteY13" fmla="*/ 778764 h 6867525"/>
              <a:gd name="connsiteX14" fmla="*/ 8132350 w 12201525"/>
              <a:gd name="connsiteY14" fmla="*/ 1732788 h 6867525"/>
              <a:gd name="connsiteX15" fmla="*/ 8132350 w 12201525"/>
              <a:gd name="connsiteY15" fmla="*/ 2371154 h 6867525"/>
              <a:gd name="connsiteX16" fmla="*/ 8134541 w 12201525"/>
              <a:gd name="connsiteY16" fmla="*/ 2380488 h 6867525"/>
              <a:gd name="connsiteX17" fmla="*/ 12200191 w 12201525"/>
              <a:gd name="connsiteY17" fmla="*/ 1426940 h 6867525"/>
              <a:gd name="connsiteX18" fmla="*/ 12200191 w 12201525"/>
              <a:gd name="connsiteY18" fmla="*/ 1417130 h 6867525"/>
              <a:gd name="connsiteX19" fmla="*/ 8132350 w 12201525"/>
              <a:gd name="connsiteY19" fmla="*/ 2371154 h 6867525"/>
              <a:gd name="connsiteX20" fmla="*/ 8132350 w 12201525"/>
              <a:gd name="connsiteY20" fmla="*/ 3009614 h 6867525"/>
              <a:gd name="connsiteX21" fmla="*/ 8134541 w 12201525"/>
              <a:gd name="connsiteY21" fmla="*/ 3018854 h 6867525"/>
              <a:gd name="connsiteX22" fmla="*/ 12200191 w 12201525"/>
              <a:gd name="connsiteY22" fmla="*/ 2065306 h 6867525"/>
              <a:gd name="connsiteX23" fmla="*/ 12200191 w 12201525"/>
              <a:gd name="connsiteY23" fmla="*/ 2055495 h 6867525"/>
              <a:gd name="connsiteX24" fmla="*/ 8132350 w 12201525"/>
              <a:gd name="connsiteY24" fmla="*/ 3009614 h 6867525"/>
              <a:gd name="connsiteX25" fmla="*/ 8132350 w 12201525"/>
              <a:gd name="connsiteY25" fmla="*/ 3647980 h 6867525"/>
              <a:gd name="connsiteX26" fmla="*/ 8134541 w 12201525"/>
              <a:gd name="connsiteY26" fmla="*/ 3657219 h 6867525"/>
              <a:gd name="connsiteX27" fmla="*/ 12200191 w 12201525"/>
              <a:gd name="connsiteY27" fmla="*/ 2703671 h 6867525"/>
              <a:gd name="connsiteX28" fmla="*/ 12200191 w 12201525"/>
              <a:gd name="connsiteY28" fmla="*/ 2693861 h 6867525"/>
              <a:gd name="connsiteX29" fmla="*/ 8132350 w 12201525"/>
              <a:gd name="connsiteY29" fmla="*/ 3647980 h 6867525"/>
              <a:gd name="connsiteX30" fmla="*/ 8132350 w 12201525"/>
              <a:gd name="connsiteY30" fmla="*/ 4286346 h 6867525"/>
              <a:gd name="connsiteX31" fmla="*/ 8134541 w 12201525"/>
              <a:gd name="connsiteY31" fmla="*/ 4295680 h 6867525"/>
              <a:gd name="connsiteX32" fmla="*/ 12200191 w 12201525"/>
              <a:gd name="connsiteY32" fmla="*/ 3342132 h 6867525"/>
              <a:gd name="connsiteX33" fmla="*/ 12200191 w 12201525"/>
              <a:gd name="connsiteY33" fmla="*/ 3332321 h 6867525"/>
              <a:gd name="connsiteX34" fmla="*/ 8132350 w 12201525"/>
              <a:gd name="connsiteY34" fmla="*/ 4286346 h 6867525"/>
              <a:gd name="connsiteX35" fmla="*/ 8132350 w 12201525"/>
              <a:gd name="connsiteY35" fmla="*/ 4924806 h 6867525"/>
              <a:gd name="connsiteX36" fmla="*/ 8134541 w 12201525"/>
              <a:gd name="connsiteY36" fmla="*/ 4934046 h 6867525"/>
              <a:gd name="connsiteX37" fmla="*/ 12200191 w 12201525"/>
              <a:gd name="connsiteY37" fmla="*/ 3980498 h 6867525"/>
              <a:gd name="connsiteX38" fmla="*/ 12200191 w 12201525"/>
              <a:gd name="connsiteY38" fmla="*/ 3970687 h 6867525"/>
              <a:gd name="connsiteX39" fmla="*/ 8132350 w 12201525"/>
              <a:gd name="connsiteY39" fmla="*/ 4924806 h 6867525"/>
              <a:gd name="connsiteX40" fmla="*/ 8132350 w 12201525"/>
              <a:gd name="connsiteY40" fmla="*/ 5563172 h 6867525"/>
              <a:gd name="connsiteX41" fmla="*/ 8134541 w 12201525"/>
              <a:gd name="connsiteY41" fmla="*/ 5572411 h 6867525"/>
              <a:gd name="connsiteX42" fmla="*/ 12200191 w 12201525"/>
              <a:gd name="connsiteY42" fmla="*/ 4618863 h 6867525"/>
              <a:gd name="connsiteX43" fmla="*/ 12200191 w 12201525"/>
              <a:gd name="connsiteY43" fmla="*/ 4609053 h 6867525"/>
              <a:gd name="connsiteX44" fmla="*/ 8132350 w 12201525"/>
              <a:gd name="connsiteY44" fmla="*/ 5563172 h 6867525"/>
              <a:gd name="connsiteX45" fmla="*/ 8132350 w 12201525"/>
              <a:gd name="connsiteY45" fmla="*/ 6201537 h 6867525"/>
              <a:gd name="connsiteX46" fmla="*/ 8134541 w 12201525"/>
              <a:gd name="connsiteY46" fmla="*/ 6210776 h 6867525"/>
              <a:gd name="connsiteX47" fmla="*/ 12200191 w 12201525"/>
              <a:gd name="connsiteY47" fmla="*/ 5257229 h 6867525"/>
              <a:gd name="connsiteX48" fmla="*/ 12200191 w 12201525"/>
              <a:gd name="connsiteY48" fmla="*/ 5247513 h 6867525"/>
              <a:gd name="connsiteX49" fmla="*/ 8132350 w 12201525"/>
              <a:gd name="connsiteY49" fmla="*/ 6201537 h 6867525"/>
              <a:gd name="connsiteX50" fmla="*/ 8132350 w 12201525"/>
              <a:gd name="connsiteY50" fmla="*/ 6839903 h 6867525"/>
              <a:gd name="connsiteX51" fmla="*/ 8134541 w 12201525"/>
              <a:gd name="connsiteY51" fmla="*/ 6849237 h 6867525"/>
              <a:gd name="connsiteX52" fmla="*/ 12200191 w 12201525"/>
              <a:gd name="connsiteY52" fmla="*/ 5895689 h 6867525"/>
              <a:gd name="connsiteX53" fmla="*/ 12200191 w 12201525"/>
              <a:gd name="connsiteY53" fmla="*/ 5885879 h 6867525"/>
              <a:gd name="connsiteX54" fmla="*/ 8132350 w 12201525"/>
              <a:gd name="connsiteY54" fmla="*/ 6839903 h 6867525"/>
              <a:gd name="connsiteX55" fmla="*/ 10746867 w 12201525"/>
              <a:gd name="connsiteY55" fmla="*/ 6865144 h 6867525"/>
              <a:gd name="connsiteX56" fmla="*/ 10788682 w 12201525"/>
              <a:gd name="connsiteY56" fmla="*/ 6865144 h 6867525"/>
              <a:gd name="connsiteX57" fmla="*/ 12200191 w 12201525"/>
              <a:gd name="connsiteY57" fmla="*/ 6534055 h 6867525"/>
              <a:gd name="connsiteX58" fmla="*/ 12200191 w 12201525"/>
              <a:gd name="connsiteY58" fmla="*/ 6524244 h 6867525"/>
              <a:gd name="connsiteX59" fmla="*/ 10746867 w 12201525"/>
              <a:gd name="connsiteY59" fmla="*/ 6865144 h 6867525"/>
              <a:gd name="connsiteX60" fmla="*/ 2663381 w 12201525"/>
              <a:gd name="connsiteY60" fmla="*/ 7144 h 6867525"/>
              <a:gd name="connsiteX61" fmla="*/ 2621661 w 12201525"/>
              <a:gd name="connsiteY61" fmla="*/ 7144 h 6867525"/>
              <a:gd name="connsiteX62" fmla="*/ 4574953 w 12201525"/>
              <a:gd name="connsiteY62" fmla="*/ 465296 h 6867525"/>
              <a:gd name="connsiteX63" fmla="*/ 4577144 w 12201525"/>
              <a:gd name="connsiteY63" fmla="*/ 455962 h 6867525"/>
              <a:gd name="connsiteX64" fmla="*/ 2663381 w 12201525"/>
              <a:gd name="connsiteY64" fmla="*/ 7144 h 6867525"/>
              <a:gd name="connsiteX65" fmla="*/ 4577144 w 12201525"/>
              <a:gd name="connsiteY65" fmla="*/ 1094423 h 6867525"/>
              <a:gd name="connsiteX66" fmla="*/ 9335 w 12201525"/>
              <a:gd name="connsiteY66" fmla="*/ 23051 h 6867525"/>
              <a:gd name="connsiteX67" fmla="*/ 7144 w 12201525"/>
              <a:gd name="connsiteY67" fmla="*/ 32385 h 6867525"/>
              <a:gd name="connsiteX68" fmla="*/ 4574953 w 12201525"/>
              <a:gd name="connsiteY68" fmla="*/ 1103757 h 6867525"/>
              <a:gd name="connsiteX69" fmla="*/ 4577144 w 12201525"/>
              <a:gd name="connsiteY69" fmla="*/ 1094423 h 6867525"/>
              <a:gd name="connsiteX70" fmla="*/ 4577144 w 12201525"/>
              <a:gd name="connsiteY70" fmla="*/ 1732788 h 6867525"/>
              <a:gd name="connsiteX71" fmla="*/ 9335 w 12201525"/>
              <a:gd name="connsiteY71" fmla="*/ 661511 h 6867525"/>
              <a:gd name="connsiteX72" fmla="*/ 7144 w 12201525"/>
              <a:gd name="connsiteY72" fmla="*/ 670751 h 6867525"/>
              <a:gd name="connsiteX73" fmla="*/ 4574953 w 12201525"/>
              <a:gd name="connsiteY73" fmla="*/ 1742123 h 6867525"/>
              <a:gd name="connsiteX74" fmla="*/ 4577144 w 12201525"/>
              <a:gd name="connsiteY74" fmla="*/ 1732788 h 6867525"/>
              <a:gd name="connsiteX75" fmla="*/ 4577144 w 12201525"/>
              <a:gd name="connsiteY75" fmla="*/ 2371154 h 6867525"/>
              <a:gd name="connsiteX76" fmla="*/ 9335 w 12201525"/>
              <a:gd name="connsiteY76" fmla="*/ 1299877 h 6867525"/>
              <a:gd name="connsiteX77" fmla="*/ 7144 w 12201525"/>
              <a:gd name="connsiteY77" fmla="*/ 1309116 h 6867525"/>
              <a:gd name="connsiteX78" fmla="*/ 4574953 w 12201525"/>
              <a:gd name="connsiteY78" fmla="*/ 2380488 h 6867525"/>
              <a:gd name="connsiteX79" fmla="*/ 4577144 w 12201525"/>
              <a:gd name="connsiteY79" fmla="*/ 2371154 h 6867525"/>
              <a:gd name="connsiteX80" fmla="*/ 4577144 w 12201525"/>
              <a:gd name="connsiteY80" fmla="*/ 3009614 h 6867525"/>
              <a:gd name="connsiteX81" fmla="*/ 9335 w 12201525"/>
              <a:gd name="connsiteY81" fmla="*/ 1938242 h 6867525"/>
              <a:gd name="connsiteX82" fmla="*/ 7144 w 12201525"/>
              <a:gd name="connsiteY82" fmla="*/ 1947482 h 6867525"/>
              <a:gd name="connsiteX83" fmla="*/ 4574953 w 12201525"/>
              <a:gd name="connsiteY83" fmla="*/ 3018854 h 6867525"/>
              <a:gd name="connsiteX84" fmla="*/ 4577144 w 12201525"/>
              <a:gd name="connsiteY84" fmla="*/ 3009614 h 6867525"/>
              <a:gd name="connsiteX85" fmla="*/ 4577144 w 12201525"/>
              <a:gd name="connsiteY85" fmla="*/ 3647980 h 6867525"/>
              <a:gd name="connsiteX86" fmla="*/ 9335 w 12201525"/>
              <a:gd name="connsiteY86" fmla="*/ 2576608 h 6867525"/>
              <a:gd name="connsiteX87" fmla="*/ 7144 w 12201525"/>
              <a:gd name="connsiteY87" fmla="*/ 2585942 h 6867525"/>
              <a:gd name="connsiteX88" fmla="*/ 4574953 w 12201525"/>
              <a:gd name="connsiteY88" fmla="*/ 3657314 h 6867525"/>
              <a:gd name="connsiteX89" fmla="*/ 4577144 w 12201525"/>
              <a:gd name="connsiteY89" fmla="*/ 3647980 h 6867525"/>
              <a:gd name="connsiteX90" fmla="*/ 4577144 w 12201525"/>
              <a:gd name="connsiteY90" fmla="*/ 4286346 h 6867525"/>
              <a:gd name="connsiteX91" fmla="*/ 9335 w 12201525"/>
              <a:gd name="connsiteY91" fmla="*/ 3215069 h 6867525"/>
              <a:gd name="connsiteX92" fmla="*/ 7144 w 12201525"/>
              <a:gd name="connsiteY92" fmla="*/ 3224308 h 6867525"/>
              <a:gd name="connsiteX93" fmla="*/ 4574953 w 12201525"/>
              <a:gd name="connsiteY93" fmla="*/ 4295680 h 6867525"/>
              <a:gd name="connsiteX94" fmla="*/ 4577144 w 12201525"/>
              <a:gd name="connsiteY94" fmla="*/ 4286346 h 6867525"/>
              <a:gd name="connsiteX95" fmla="*/ 4577144 w 12201525"/>
              <a:gd name="connsiteY95" fmla="*/ 4924806 h 6867525"/>
              <a:gd name="connsiteX96" fmla="*/ 9335 w 12201525"/>
              <a:gd name="connsiteY96" fmla="*/ 3853434 h 6867525"/>
              <a:gd name="connsiteX97" fmla="*/ 7144 w 12201525"/>
              <a:gd name="connsiteY97" fmla="*/ 3862673 h 6867525"/>
              <a:gd name="connsiteX98" fmla="*/ 4574953 w 12201525"/>
              <a:gd name="connsiteY98" fmla="*/ 4934046 h 6867525"/>
              <a:gd name="connsiteX99" fmla="*/ 4577144 w 12201525"/>
              <a:gd name="connsiteY99" fmla="*/ 4924806 h 6867525"/>
              <a:gd name="connsiteX100" fmla="*/ 4577144 w 12201525"/>
              <a:gd name="connsiteY100" fmla="*/ 5563172 h 6867525"/>
              <a:gd name="connsiteX101" fmla="*/ 9335 w 12201525"/>
              <a:gd name="connsiteY101" fmla="*/ 4491800 h 6867525"/>
              <a:gd name="connsiteX102" fmla="*/ 7144 w 12201525"/>
              <a:gd name="connsiteY102" fmla="*/ 4501134 h 6867525"/>
              <a:gd name="connsiteX103" fmla="*/ 4574953 w 12201525"/>
              <a:gd name="connsiteY103" fmla="*/ 5572506 h 6867525"/>
              <a:gd name="connsiteX104" fmla="*/ 4577144 w 12201525"/>
              <a:gd name="connsiteY104" fmla="*/ 5563172 h 6867525"/>
              <a:gd name="connsiteX105" fmla="*/ 4577144 w 12201525"/>
              <a:gd name="connsiteY105" fmla="*/ 6201537 h 6867525"/>
              <a:gd name="connsiteX106" fmla="*/ 9335 w 12201525"/>
              <a:gd name="connsiteY106" fmla="*/ 5130260 h 6867525"/>
              <a:gd name="connsiteX107" fmla="*/ 7144 w 12201525"/>
              <a:gd name="connsiteY107" fmla="*/ 5139500 h 6867525"/>
              <a:gd name="connsiteX108" fmla="*/ 4574953 w 12201525"/>
              <a:gd name="connsiteY108" fmla="*/ 6210776 h 6867525"/>
              <a:gd name="connsiteX109" fmla="*/ 4577144 w 12201525"/>
              <a:gd name="connsiteY109" fmla="*/ 6201537 h 6867525"/>
              <a:gd name="connsiteX110" fmla="*/ 4577144 w 12201525"/>
              <a:gd name="connsiteY110" fmla="*/ 6839903 h 6867525"/>
              <a:gd name="connsiteX111" fmla="*/ 9335 w 12201525"/>
              <a:gd name="connsiteY111" fmla="*/ 5768626 h 6867525"/>
              <a:gd name="connsiteX112" fmla="*/ 7144 w 12201525"/>
              <a:gd name="connsiteY112" fmla="*/ 5777865 h 6867525"/>
              <a:gd name="connsiteX113" fmla="*/ 4574953 w 12201525"/>
              <a:gd name="connsiteY113" fmla="*/ 6849237 h 6867525"/>
              <a:gd name="connsiteX114" fmla="*/ 4577144 w 12201525"/>
              <a:gd name="connsiteY114" fmla="*/ 6839903 h 6867525"/>
              <a:gd name="connsiteX115" fmla="*/ 9239 w 12201525"/>
              <a:gd name="connsiteY115" fmla="*/ 6406992 h 6867525"/>
              <a:gd name="connsiteX116" fmla="*/ 8192 w 12201525"/>
              <a:gd name="connsiteY116" fmla="*/ 6411659 h 6867525"/>
              <a:gd name="connsiteX117" fmla="*/ 7144 w 12201525"/>
              <a:gd name="connsiteY117" fmla="*/ 6416326 h 6867525"/>
              <a:gd name="connsiteX118" fmla="*/ 8192 w 12201525"/>
              <a:gd name="connsiteY118" fmla="*/ 6416611 h 6867525"/>
              <a:gd name="connsiteX119" fmla="*/ 1920812 w 12201525"/>
              <a:gd name="connsiteY119" fmla="*/ 6865144 h 6867525"/>
              <a:gd name="connsiteX120" fmla="*/ 1962626 w 12201525"/>
              <a:gd name="connsiteY120" fmla="*/ 6865144 h 6867525"/>
              <a:gd name="connsiteX121" fmla="*/ 9239 w 12201525"/>
              <a:gd name="connsiteY121" fmla="*/ 6406992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201525" h="6867525">
                <a:moveTo>
                  <a:pt x="10087927" y="7144"/>
                </a:moveTo>
                <a:lnTo>
                  <a:pt x="8134541" y="465296"/>
                </a:lnTo>
                <a:lnTo>
                  <a:pt x="8132350" y="455962"/>
                </a:lnTo>
                <a:lnTo>
                  <a:pt x="10046017" y="7144"/>
                </a:lnTo>
                <a:lnTo>
                  <a:pt x="10087927" y="7144"/>
                </a:lnTo>
                <a:close/>
                <a:moveTo>
                  <a:pt x="8132350" y="1094423"/>
                </a:moveTo>
                <a:lnTo>
                  <a:pt x="8134541" y="1103662"/>
                </a:lnTo>
                <a:lnTo>
                  <a:pt x="12200191" y="150114"/>
                </a:lnTo>
                <a:lnTo>
                  <a:pt x="12200191" y="140303"/>
                </a:lnTo>
                <a:lnTo>
                  <a:pt x="8132350" y="1094423"/>
                </a:lnTo>
                <a:close/>
                <a:moveTo>
                  <a:pt x="8132350" y="1732788"/>
                </a:moveTo>
                <a:lnTo>
                  <a:pt x="8134541" y="1742027"/>
                </a:lnTo>
                <a:lnTo>
                  <a:pt x="12200191" y="788480"/>
                </a:lnTo>
                <a:lnTo>
                  <a:pt x="12200191" y="778764"/>
                </a:lnTo>
                <a:lnTo>
                  <a:pt x="8132350" y="1732788"/>
                </a:lnTo>
                <a:close/>
                <a:moveTo>
                  <a:pt x="8132350" y="2371154"/>
                </a:moveTo>
                <a:lnTo>
                  <a:pt x="8134541" y="2380488"/>
                </a:lnTo>
                <a:lnTo>
                  <a:pt x="12200191" y="1426940"/>
                </a:lnTo>
                <a:lnTo>
                  <a:pt x="12200191" y="1417130"/>
                </a:lnTo>
                <a:lnTo>
                  <a:pt x="8132350" y="2371154"/>
                </a:lnTo>
                <a:close/>
                <a:moveTo>
                  <a:pt x="8132350" y="3009614"/>
                </a:moveTo>
                <a:lnTo>
                  <a:pt x="8134541" y="3018854"/>
                </a:lnTo>
                <a:lnTo>
                  <a:pt x="12200191" y="2065306"/>
                </a:lnTo>
                <a:lnTo>
                  <a:pt x="12200191" y="2055495"/>
                </a:lnTo>
                <a:lnTo>
                  <a:pt x="8132350" y="3009614"/>
                </a:lnTo>
                <a:close/>
                <a:moveTo>
                  <a:pt x="8132350" y="3647980"/>
                </a:moveTo>
                <a:lnTo>
                  <a:pt x="8134541" y="3657219"/>
                </a:lnTo>
                <a:lnTo>
                  <a:pt x="12200191" y="2703671"/>
                </a:lnTo>
                <a:lnTo>
                  <a:pt x="12200191" y="2693861"/>
                </a:lnTo>
                <a:lnTo>
                  <a:pt x="8132350" y="3647980"/>
                </a:lnTo>
                <a:close/>
                <a:moveTo>
                  <a:pt x="8132350" y="4286346"/>
                </a:moveTo>
                <a:lnTo>
                  <a:pt x="8134541" y="4295680"/>
                </a:lnTo>
                <a:lnTo>
                  <a:pt x="12200191" y="3342132"/>
                </a:lnTo>
                <a:lnTo>
                  <a:pt x="12200191" y="3332321"/>
                </a:lnTo>
                <a:lnTo>
                  <a:pt x="8132350" y="4286346"/>
                </a:lnTo>
                <a:close/>
                <a:moveTo>
                  <a:pt x="8132350" y="4924806"/>
                </a:moveTo>
                <a:lnTo>
                  <a:pt x="8134541" y="4934046"/>
                </a:lnTo>
                <a:lnTo>
                  <a:pt x="12200191" y="3980498"/>
                </a:lnTo>
                <a:lnTo>
                  <a:pt x="12200191" y="3970687"/>
                </a:lnTo>
                <a:lnTo>
                  <a:pt x="8132350" y="4924806"/>
                </a:lnTo>
                <a:close/>
                <a:moveTo>
                  <a:pt x="8132350" y="5563172"/>
                </a:moveTo>
                <a:lnTo>
                  <a:pt x="8134541" y="5572411"/>
                </a:lnTo>
                <a:lnTo>
                  <a:pt x="12200191" y="4618863"/>
                </a:lnTo>
                <a:lnTo>
                  <a:pt x="12200191" y="4609053"/>
                </a:lnTo>
                <a:lnTo>
                  <a:pt x="8132350" y="5563172"/>
                </a:lnTo>
                <a:close/>
                <a:moveTo>
                  <a:pt x="8132350" y="6201537"/>
                </a:moveTo>
                <a:lnTo>
                  <a:pt x="8134541" y="6210776"/>
                </a:lnTo>
                <a:lnTo>
                  <a:pt x="12200191" y="5257229"/>
                </a:lnTo>
                <a:lnTo>
                  <a:pt x="12200191" y="5247513"/>
                </a:lnTo>
                <a:lnTo>
                  <a:pt x="8132350" y="6201537"/>
                </a:lnTo>
                <a:close/>
                <a:moveTo>
                  <a:pt x="8132350" y="6839903"/>
                </a:moveTo>
                <a:lnTo>
                  <a:pt x="8134541" y="6849237"/>
                </a:lnTo>
                <a:lnTo>
                  <a:pt x="12200191" y="5895689"/>
                </a:lnTo>
                <a:lnTo>
                  <a:pt x="12200191" y="5885879"/>
                </a:lnTo>
                <a:lnTo>
                  <a:pt x="8132350" y="6839903"/>
                </a:lnTo>
                <a:close/>
                <a:moveTo>
                  <a:pt x="10746867" y="6865144"/>
                </a:moveTo>
                <a:lnTo>
                  <a:pt x="10788682" y="6865144"/>
                </a:lnTo>
                <a:lnTo>
                  <a:pt x="12200191" y="6534055"/>
                </a:lnTo>
                <a:lnTo>
                  <a:pt x="12200191" y="6524244"/>
                </a:lnTo>
                <a:lnTo>
                  <a:pt x="10746867" y="6865144"/>
                </a:lnTo>
                <a:close/>
                <a:moveTo>
                  <a:pt x="2663381" y="7144"/>
                </a:moveTo>
                <a:lnTo>
                  <a:pt x="2621661" y="7144"/>
                </a:lnTo>
                <a:lnTo>
                  <a:pt x="4574953" y="465296"/>
                </a:lnTo>
                <a:lnTo>
                  <a:pt x="4577144" y="455962"/>
                </a:lnTo>
                <a:lnTo>
                  <a:pt x="2663381" y="7144"/>
                </a:lnTo>
                <a:close/>
                <a:moveTo>
                  <a:pt x="4577144" y="1094423"/>
                </a:moveTo>
                <a:lnTo>
                  <a:pt x="9335" y="23051"/>
                </a:lnTo>
                <a:lnTo>
                  <a:pt x="7144" y="32385"/>
                </a:lnTo>
                <a:lnTo>
                  <a:pt x="4574953" y="1103757"/>
                </a:lnTo>
                <a:lnTo>
                  <a:pt x="4577144" y="1094423"/>
                </a:lnTo>
                <a:close/>
                <a:moveTo>
                  <a:pt x="4577144" y="1732788"/>
                </a:moveTo>
                <a:lnTo>
                  <a:pt x="9335" y="661511"/>
                </a:lnTo>
                <a:lnTo>
                  <a:pt x="7144" y="670751"/>
                </a:lnTo>
                <a:lnTo>
                  <a:pt x="4574953" y="1742123"/>
                </a:lnTo>
                <a:lnTo>
                  <a:pt x="4577144" y="1732788"/>
                </a:lnTo>
                <a:close/>
                <a:moveTo>
                  <a:pt x="4577144" y="2371154"/>
                </a:moveTo>
                <a:lnTo>
                  <a:pt x="9335" y="1299877"/>
                </a:lnTo>
                <a:lnTo>
                  <a:pt x="7144" y="1309116"/>
                </a:lnTo>
                <a:lnTo>
                  <a:pt x="4574953" y="2380488"/>
                </a:lnTo>
                <a:lnTo>
                  <a:pt x="4577144" y="2371154"/>
                </a:lnTo>
                <a:close/>
                <a:moveTo>
                  <a:pt x="4577144" y="3009614"/>
                </a:moveTo>
                <a:lnTo>
                  <a:pt x="9335" y="1938242"/>
                </a:lnTo>
                <a:lnTo>
                  <a:pt x="7144" y="1947482"/>
                </a:lnTo>
                <a:lnTo>
                  <a:pt x="4574953" y="3018854"/>
                </a:lnTo>
                <a:lnTo>
                  <a:pt x="4577144" y="3009614"/>
                </a:lnTo>
                <a:close/>
                <a:moveTo>
                  <a:pt x="4577144" y="3647980"/>
                </a:moveTo>
                <a:lnTo>
                  <a:pt x="9335" y="2576608"/>
                </a:lnTo>
                <a:lnTo>
                  <a:pt x="7144" y="2585942"/>
                </a:lnTo>
                <a:lnTo>
                  <a:pt x="4574953" y="3657314"/>
                </a:lnTo>
                <a:lnTo>
                  <a:pt x="4577144" y="3647980"/>
                </a:lnTo>
                <a:close/>
                <a:moveTo>
                  <a:pt x="4577144" y="4286346"/>
                </a:moveTo>
                <a:lnTo>
                  <a:pt x="9335" y="3215069"/>
                </a:lnTo>
                <a:lnTo>
                  <a:pt x="7144" y="3224308"/>
                </a:lnTo>
                <a:lnTo>
                  <a:pt x="4574953" y="4295680"/>
                </a:lnTo>
                <a:lnTo>
                  <a:pt x="4577144" y="4286346"/>
                </a:lnTo>
                <a:close/>
                <a:moveTo>
                  <a:pt x="4577144" y="4924806"/>
                </a:moveTo>
                <a:lnTo>
                  <a:pt x="9335" y="3853434"/>
                </a:lnTo>
                <a:lnTo>
                  <a:pt x="7144" y="3862673"/>
                </a:lnTo>
                <a:lnTo>
                  <a:pt x="4574953" y="4934046"/>
                </a:lnTo>
                <a:lnTo>
                  <a:pt x="4577144" y="4924806"/>
                </a:lnTo>
                <a:close/>
                <a:moveTo>
                  <a:pt x="4577144" y="5563172"/>
                </a:moveTo>
                <a:lnTo>
                  <a:pt x="9335" y="4491800"/>
                </a:lnTo>
                <a:lnTo>
                  <a:pt x="7144" y="4501134"/>
                </a:lnTo>
                <a:lnTo>
                  <a:pt x="4574953" y="5572506"/>
                </a:lnTo>
                <a:lnTo>
                  <a:pt x="4577144" y="5563172"/>
                </a:lnTo>
                <a:close/>
                <a:moveTo>
                  <a:pt x="4577144" y="6201537"/>
                </a:moveTo>
                <a:lnTo>
                  <a:pt x="9335" y="5130260"/>
                </a:lnTo>
                <a:lnTo>
                  <a:pt x="7144" y="5139500"/>
                </a:lnTo>
                <a:lnTo>
                  <a:pt x="4574953" y="6210776"/>
                </a:lnTo>
                <a:lnTo>
                  <a:pt x="4577144" y="6201537"/>
                </a:lnTo>
                <a:close/>
                <a:moveTo>
                  <a:pt x="4577144" y="6839903"/>
                </a:moveTo>
                <a:lnTo>
                  <a:pt x="9335" y="5768626"/>
                </a:lnTo>
                <a:lnTo>
                  <a:pt x="7144" y="5777865"/>
                </a:lnTo>
                <a:lnTo>
                  <a:pt x="4574953" y="6849237"/>
                </a:lnTo>
                <a:lnTo>
                  <a:pt x="4577144" y="6839903"/>
                </a:lnTo>
                <a:close/>
                <a:moveTo>
                  <a:pt x="9239" y="6406992"/>
                </a:moveTo>
                <a:lnTo>
                  <a:pt x="8192" y="6411659"/>
                </a:lnTo>
                <a:lnTo>
                  <a:pt x="7144" y="6416326"/>
                </a:lnTo>
                <a:lnTo>
                  <a:pt x="8192" y="6416611"/>
                </a:lnTo>
                <a:lnTo>
                  <a:pt x="1920812" y="6865144"/>
                </a:lnTo>
                <a:lnTo>
                  <a:pt x="1962626" y="6865144"/>
                </a:lnTo>
                <a:lnTo>
                  <a:pt x="9239" y="6406992"/>
                </a:lnTo>
                <a:close/>
              </a:path>
            </a:pathLst>
          </a:custGeom>
          <a:solidFill>
            <a:srgbClr val="EFEFEF"/>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7A1D1A0-3DC3-4F34-B721-352D5817FF15}"/>
              </a:ext>
            </a:extLst>
          </p:cNvPr>
          <p:cNvSpPr/>
          <p:nvPr/>
        </p:nvSpPr>
        <p:spPr>
          <a:xfrm>
            <a:off x="3125105" y="1027906"/>
            <a:ext cx="6362700" cy="6867525"/>
          </a:xfrm>
          <a:custGeom>
            <a:avLst/>
            <a:gdLst>
              <a:gd name="connsiteX0" fmla="*/ 7144 w 6362700"/>
              <a:gd name="connsiteY0" fmla="*/ 7144 h 6867525"/>
              <a:gd name="connsiteX1" fmla="*/ 6358890 w 6362700"/>
              <a:gd name="connsiteY1" fmla="*/ 7144 h 6867525"/>
              <a:gd name="connsiteX2" fmla="*/ 6358890 w 6362700"/>
              <a:gd name="connsiteY2" fmla="*/ 6865144 h 6867525"/>
              <a:gd name="connsiteX3" fmla="*/ 7143 w 63627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6362700" h="6867525">
                <a:moveTo>
                  <a:pt x="7144" y="7144"/>
                </a:moveTo>
                <a:lnTo>
                  <a:pt x="6358890" y="7144"/>
                </a:lnTo>
                <a:lnTo>
                  <a:pt x="6358890" y="6865144"/>
                </a:lnTo>
                <a:lnTo>
                  <a:pt x="7143" y="6865144"/>
                </a:lnTo>
                <a:close/>
              </a:path>
            </a:pathLst>
          </a:custGeom>
          <a:solidFill>
            <a:srgbClr val="FFFFFF"/>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4E6867A9-4783-46CB-889C-607E0C952DB7}"/>
              </a:ext>
            </a:extLst>
          </p:cNvPr>
          <p:cNvSpPr/>
          <p:nvPr/>
        </p:nvSpPr>
        <p:spPr>
          <a:xfrm>
            <a:off x="3820192" y="5498878"/>
            <a:ext cx="4552950" cy="1362075"/>
          </a:xfrm>
          <a:custGeom>
            <a:avLst/>
            <a:gdLst>
              <a:gd name="connsiteX0" fmla="*/ 7144 w 4552950"/>
              <a:gd name="connsiteY0" fmla="*/ 1359122 h 1362075"/>
              <a:gd name="connsiteX1" fmla="*/ 7144 w 4552950"/>
              <a:gd name="connsiteY1" fmla="*/ 1359122 h 1362075"/>
              <a:gd name="connsiteX2" fmla="*/ 1359122 w 4552950"/>
              <a:gd name="connsiteY2" fmla="*/ 7144 h 1362075"/>
              <a:gd name="connsiteX3" fmla="*/ 3194685 w 4552950"/>
              <a:gd name="connsiteY3" fmla="*/ 7144 h 1362075"/>
              <a:gd name="connsiteX4" fmla="*/ 4546663 w 4552950"/>
              <a:gd name="connsiteY4" fmla="*/ 1359122 h 1362075"/>
              <a:gd name="connsiteX5" fmla="*/ 4546663 w 4552950"/>
              <a:gd name="connsiteY5" fmla="*/ 1359122 h 1362075"/>
              <a:gd name="connsiteX6" fmla="*/ 7144 w 4552950"/>
              <a:gd name="connsiteY6" fmla="*/ 1359122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7144" y="1359122"/>
                </a:moveTo>
                <a:lnTo>
                  <a:pt x="7144" y="1359122"/>
                </a:lnTo>
                <a:cubicBezTo>
                  <a:pt x="7144" y="612457"/>
                  <a:pt x="612457" y="7144"/>
                  <a:pt x="1359122" y="7144"/>
                </a:cubicBezTo>
                <a:lnTo>
                  <a:pt x="3194685" y="7144"/>
                </a:lnTo>
                <a:cubicBezTo>
                  <a:pt x="3941350" y="7144"/>
                  <a:pt x="4546663" y="612457"/>
                  <a:pt x="4546663" y="1359122"/>
                </a:cubicBezTo>
                <a:lnTo>
                  <a:pt x="4546663" y="1359122"/>
                </a:lnTo>
                <a:lnTo>
                  <a:pt x="7144" y="1359122"/>
                </a:lnTo>
                <a:close/>
              </a:path>
            </a:pathLst>
          </a:custGeom>
          <a:solidFill>
            <a:srgbClr val="0A1931"/>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5CD2FE6-76B4-43EB-A996-22126A3876DE}"/>
              </a:ext>
            </a:extLst>
          </p:cNvPr>
          <p:cNvSpPr/>
          <p:nvPr/>
        </p:nvSpPr>
        <p:spPr>
          <a:xfrm>
            <a:off x="3820192" y="-7144"/>
            <a:ext cx="4552950" cy="1362075"/>
          </a:xfrm>
          <a:custGeom>
            <a:avLst/>
            <a:gdLst>
              <a:gd name="connsiteX0" fmla="*/ 4546663 w 4552950"/>
              <a:gd name="connsiteY0" fmla="*/ 7144 h 1362075"/>
              <a:gd name="connsiteX1" fmla="*/ 4546663 w 4552950"/>
              <a:gd name="connsiteY1" fmla="*/ 7144 h 1362075"/>
              <a:gd name="connsiteX2" fmla="*/ 3194685 w 4552950"/>
              <a:gd name="connsiteY2" fmla="*/ 1359122 h 1362075"/>
              <a:gd name="connsiteX3" fmla="*/ 1359122 w 4552950"/>
              <a:gd name="connsiteY3" fmla="*/ 1359122 h 1362075"/>
              <a:gd name="connsiteX4" fmla="*/ 7144 w 4552950"/>
              <a:gd name="connsiteY4" fmla="*/ 7144 h 1362075"/>
              <a:gd name="connsiteX5" fmla="*/ 7144 w 4552950"/>
              <a:gd name="connsiteY5" fmla="*/ 7144 h 1362075"/>
              <a:gd name="connsiteX6" fmla="*/ 4546663 w 4552950"/>
              <a:gd name="connsiteY6" fmla="*/ 714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4546663" y="7144"/>
                </a:moveTo>
                <a:lnTo>
                  <a:pt x="4546663" y="7144"/>
                </a:lnTo>
                <a:cubicBezTo>
                  <a:pt x="4546663" y="753809"/>
                  <a:pt x="3941350" y="1359122"/>
                  <a:pt x="3194685" y="1359122"/>
                </a:cubicBezTo>
                <a:lnTo>
                  <a:pt x="1359122" y="1359122"/>
                </a:lnTo>
                <a:cubicBezTo>
                  <a:pt x="612457" y="1359122"/>
                  <a:pt x="7144" y="753809"/>
                  <a:pt x="7144" y="7144"/>
                </a:cubicBezTo>
                <a:lnTo>
                  <a:pt x="7144" y="7144"/>
                </a:lnTo>
                <a:lnTo>
                  <a:pt x="4546663" y="7144"/>
                </a:lnTo>
                <a:close/>
              </a:path>
            </a:pathLst>
          </a:custGeom>
          <a:solidFill>
            <a:srgbClr val="185ADB"/>
          </a:solidFill>
          <a:ln w="9525" cap="flat">
            <a:noFill/>
            <a:prstDash val="solid"/>
            <a:miter/>
          </a:ln>
        </p:spPr>
        <p:txBody>
          <a:bodyPr rtlCol="0" anchor="ctr"/>
          <a:lstStyle/>
          <a:p>
            <a:endParaRPr lang="en-US"/>
          </a:p>
        </p:txBody>
      </p:sp>
      <p:grpSp>
        <p:nvGrpSpPr>
          <p:cNvPr id="14" name="Group 13">
            <a:extLst>
              <a:ext uri="{FF2B5EF4-FFF2-40B4-BE49-F238E27FC236}">
                <a16:creationId xmlns:a16="http://schemas.microsoft.com/office/drawing/2014/main" id="{8F1558E7-D06E-4C9E-B7A8-04BF819976E0}"/>
              </a:ext>
            </a:extLst>
          </p:cNvPr>
          <p:cNvGrpSpPr/>
          <p:nvPr/>
        </p:nvGrpSpPr>
        <p:grpSpPr>
          <a:xfrm>
            <a:off x="-7144" y="5498878"/>
            <a:ext cx="5105400" cy="1323975"/>
            <a:chOff x="3543490" y="2436876"/>
            <a:chExt cx="5105400" cy="1323975"/>
          </a:xfrm>
        </p:grpSpPr>
        <p:sp>
          <p:nvSpPr>
            <p:cNvPr id="8" name="Freeform: Shape 7">
              <a:extLst>
                <a:ext uri="{FF2B5EF4-FFF2-40B4-BE49-F238E27FC236}">
                  <a16:creationId xmlns:a16="http://schemas.microsoft.com/office/drawing/2014/main" id="{DBB7095D-DF89-40FE-9A5D-2C1BFC877382}"/>
                </a:ext>
              </a:extLst>
            </p:cNvPr>
            <p:cNvSpPr/>
            <p:nvPr/>
          </p:nvSpPr>
          <p:spPr>
            <a:xfrm>
              <a:off x="3543490" y="2436876"/>
              <a:ext cx="5105400" cy="1323975"/>
            </a:xfrm>
            <a:custGeom>
              <a:avLst/>
              <a:gdLst>
                <a:gd name="connsiteX0" fmla="*/ 5004721 w 5105400"/>
                <a:gd name="connsiteY0" fmla="*/ 1317403 h 1323975"/>
                <a:gd name="connsiteX1" fmla="*/ 102394 w 5105400"/>
                <a:gd name="connsiteY1" fmla="*/ 1317403 h 1323975"/>
                <a:gd name="connsiteX2" fmla="*/ 7144 w 5105400"/>
                <a:gd name="connsiteY2" fmla="*/ 1222153 h 1323975"/>
                <a:gd name="connsiteX3" fmla="*/ 7144 w 5105400"/>
                <a:gd name="connsiteY3" fmla="*/ 102394 h 1323975"/>
                <a:gd name="connsiteX4" fmla="*/ 102394 w 5105400"/>
                <a:gd name="connsiteY4" fmla="*/ 7144 h 1323975"/>
                <a:gd name="connsiteX5" fmla="*/ 5004721 w 5105400"/>
                <a:gd name="connsiteY5" fmla="*/ 7144 h 1323975"/>
                <a:gd name="connsiteX6" fmla="*/ 5099971 w 5105400"/>
                <a:gd name="connsiteY6" fmla="*/ 102394 h 1323975"/>
                <a:gd name="connsiteX7" fmla="*/ 5099971 w 5105400"/>
                <a:gd name="connsiteY7" fmla="*/ 1222153 h 1323975"/>
                <a:gd name="connsiteX8" fmla="*/ 5004721 w 5105400"/>
                <a:gd name="connsiteY8" fmla="*/ 1317403 h 13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05400" h="1323975">
                  <a:moveTo>
                    <a:pt x="5004721" y="1317403"/>
                  </a:moveTo>
                  <a:lnTo>
                    <a:pt x="102394" y="1317403"/>
                  </a:lnTo>
                  <a:cubicBezTo>
                    <a:pt x="49816" y="1317403"/>
                    <a:pt x="7144" y="1274731"/>
                    <a:pt x="7144" y="1222153"/>
                  </a:cubicBezTo>
                  <a:lnTo>
                    <a:pt x="7144" y="102394"/>
                  </a:lnTo>
                  <a:cubicBezTo>
                    <a:pt x="7144" y="49816"/>
                    <a:pt x="49816" y="7144"/>
                    <a:pt x="102394" y="7144"/>
                  </a:cubicBezTo>
                  <a:lnTo>
                    <a:pt x="5004721" y="7144"/>
                  </a:lnTo>
                  <a:cubicBezTo>
                    <a:pt x="5057299" y="7144"/>
                    <a:pt x="5099971" y="49816"/>
                    <a:pt x="5099971" y="102394"/>
                  </a:cubicBezTo>
                  <a:lnTo>
                    <a:pt x="5099971" y="1222153"/>
                  </a:lnTo>
                  <a:cubicBezTo>
                    <a:pt x="5099971" y="1274826"/>
                    <a:pt x="5057394" y="1317403"/>
                    <a:pt x="5004721" y="1317403"/>
                  </a:cubicBezTo>
                  <a:close/>
                </a:path>
              </a:pathLst>
            </a:custGeom>
            <a:solidFill>
              <a:srgbClr val="0A1931"/>
            </a:solidFill>
            <a:ln w="9525" cap="flat">
              <a:noFill/>
              <a:prstDash val="solid"/>
              <a:miter/>
            </a:ln>
          </p:spPr>
          <p:txBody>
            <a:bodyPr rtlCol="0" anchor="ctr"/>
            <a:lstStyle/>
            <a:p>
              <a:endParaRPr lang="en-US" dirty="0"/>
            </a:p>
          </p:txBody>
        </p:sp>
        <p:grpSp>
          <p:nvGrpSpPr>
            <p:cNvPr id="2" name="Group 1">
              <a:extLst>
                <a:ext uri="{FF2B5EF4-FFF2-40B4-BE49-F238E27FC236}">
                  <a16:creationId xmlns:a16="http://schemas.microsoft.com/office/drawing/2014/main" id="{93B49959-5514-4078-BEF2-9B0C9EBCEB11}"/>
                </a:ext>
              </a:extLst>
            </p:cNvPr>
            <p:cNvGrpSpPr/>
            <p:nvPr/>
          </p:nvGrpSpPr>
          <p:grpSpPr>
            <a:xfrm>
              <a:off x="7502557" y="2701734"/>
              <a:ext cx="638841" cy="590550"/>
              <a:chOff x="7502557" y="2701734"/>
              <a:chExt cx="638841" cy="590550"/>
            </a:xfrm>
          </p:grpSpPr>
          <p:sp>
            <p:nvSpPr>
              <p:cNvPr id="9" name="Freeform: Shape 8">
                <a:extLst>
                  <a:ext uri="{FF2B5EF4-FFF2-40B4-BE49-F238E27FC236}">
                    <a16:creationId xmlns:a16="http://schemas.microsoft.com/office/drawing/2014/main" id="{55850F6A-0F2F-40B1-8B18-8A297D774B8C}"/>
                  </a:ext>
                </a:extLst>
              </p:cNvPr>
              <p:cNvSpPr/>
              <p:nvPr/>
            </p:nvSpPr>
            <p:spPr>
              <a:xfrm>
                <a:off x="7655623" y="2701734"/>
                <a:ext cx="485775" cy="590550"/>
              </a:xfrm>
              <a:custGeom>
                <a:avLst/>
                <a:gdLst>
                  <a:gd name="connsiteX0" fmla="*/ 7430 w 485775"/>
                  <a:gd name="connsiteY0" fmla="*/ 565531 h 590550"/>
                  <a:gd name="connsiteX1" fmla="*/ 11239 w 485775"/>
                  <a:gd name="connsiteY1" fmla="*/ 566484 h 590550"/>
                  <a:gd name="connsiteX2" fmla="*/ 106204 w 485775"/>
                  <a:gd name="connsiteY2" fmla="*/ 581247 h 590550"/>
                  <a:gd name="connsiteX3" fmla="*/ 215646 w 485775"/>
                  <a:gd name="connsiteY3" fmla="*/ 590582 h 590550"/>
                  <a:gd name="connsiteX4" fmla="*/ 309086 w 485775"/>
                  <a:gd name="connsiteY4" fmla="*/ 589820 h 590550"/>
                  <a:gd name="connsiteX5" fmla="*/ 355473 w 485775"/>
                  <a:gd name="connsiteY5" fmla="*/ 583819 h 590550"/>
                  <a:gd name="connsiteX6" fmla="*/ 392049 w 485775"/>
                  <a:gd name="connsiteY6" fmla="*/ 552958 h 590550"/>
                  <a:gd name="connsiteX7" fmla="*/ 396240 w 485775"/>
                  <a:gd name="connsiteY7" fmla="*/ 528765 h 590550"/>
                  <a:gd name="connsiteX8" fmla="*/ 406622 w 485775"/>
                  <a:gd name="connsiteY8" fmla="*/ 512477 h 590550"/>
                  <a:gd name="connsiteX9" fmla="*/ 435673 w 485775"/>
                  <a:gd name="connsiteY9" fmla="*/ 478854 h 590550"/>
                  <a:gd name="connsiteX10" fmla="*/ 433578 w 485775"/>
                  <a:gd name="connsiteY10" fmla="*/ 438182 h 590550"/>
                  <a:gd name="connsiteX11" fmla="*/ 438817 w 485775"/>
                  <a:gd name="connsiteY11" fmla="*/ 417608 h 590550"/>
                  <a:gd name="connsiteX12" fmla="*/ 441674 w 485775"/>
                  <a:gd name="connsiteY12" fmla="*/ 415322 h 590550"/>
                  <a:gd name="connsiteX13" fmla="*/ 474916 w 485775"/>
                  <a:gd name="connsiteY13" fmla="*/ 346456 h 590550"/>
                  <a:gd name="connsiteX14" fmla="*/ 468154 w 485775"/>
                  <a:gd name="connsiteY14" fmla="*/ 314166 h 590550"/>
                  <a:gd name="connsiteX15" fmla="*/ 468535 w 485775"/>
                  <a:gd name="connsiteY15" fmla="*/ 300546 h 590550"/>
                  <a:gd name="connsiteX16" fmla="*/ 480822 w 485775"/>
                  <a:gd name="connsiteY16" fmla="*/ 269970 h 590550"/>
                  <a:gd name="connsiteX17" fmla="*/ 462915 w 485775"/>
                  <a:gd name="connsiteY17" fmla="*/ 218726 h 590550"/>
                  <a:gd name="connsiteX18" fmla="*/ 417100 w 485775"/>
                  <a:gd name="connsiteY18" fmla="*/ 200628 h 590550"/>
                  <a:gd name="connsiteX19" fmla="*/ 330137 w 485775"/>
                  <a:gd name="connsiteY19" fmla="*/ 200343 h 590550"/>
                  <a:gd name="connsiteX20" fmla="*/ 258413 w 485775"/>
                  <a:gd name="connsiteY20" fmla="*/ 216059 h 590550"/>
                  <a:gd name="connsiteX21" fmla="*/ 247459 w 485775"/>
                  <a:gd name="connsiteY21" fmla="*/ 215583 h 590550"/>
                  <a:gd name="connsiteX22" fmla="*/ 241268 w 485775"/>
                  <a:gd name="connsiteY22" fmla="*/ 194532 h 590550"/>
                  <a:gd name="connsiteX23" fmla="*/ 261175 w 485775"/>
                  <a:gd name="connsiteY23" fmla="*/ 140526 h 590550"/>
                  <a:gd name="connsiteX24" fmla="*/ 261938 w 485775"/>
                  <a:gd name="connsiteY24" fmla="*/ 56991 h 590550"/>
                  <a:gd name="connsiteX25" fmla="*/ 246316 w 485775"/>
                  <a:gd name="connsiteY25" fmla="*/ 17558 h 590550"/>
                  <a:gd name="connsiteX26" fmla="*/ 218027 w 485775"/>
                  <a:gd name="connsiteY26" fmla="*/ 9843 h 590550"/>
                  <a:gd name="connsiteX27" fmla="*/ 206502 w 485775"/>
                  <a:gd name="connsiteY27" fmla="*/ 22987 h 590550"/>
                  <a:gd name="connsiteX28" fmla="*/ 182880 w 485775"/>
                  <a:gd name="connsiteY28" fmla="*/ 66707 h 590550"/>
                  <a:gd name="connsiteX29" fmla="*/ 121444 w 485775"/>
                  <a:gd name="connsiteY29" fmla="*/ 166434 h 590550"/>
                  <a:gd name="connsiteX30" fmla="*/ 51149 w 485775"/>
                  <a:gd name="connsiteY30" fmla="*/ 253301 h 590550"/>
                  <a:gd name="connsiteX31" fmla="*/ 10478 w 485775"/>
                  <a:gd name="connsiteY31" fmla="*/ 281305 h 590550"/>
                  <a:gd name="connsiteX32" fmla="*/ 7334 w 485775"/>
                  <a:gd name="connsiteY32" fmla="*/ 285972 h 590550"/>
                  <a:gd name="connsiteX33" fmla="*/ 7144 w 485775"/>
                  <a:gd name="connsiteY33" fmla="*/ 422275 h 590550"/>
                  <a:gd name="connsiteX34" fmla="*/ 7430 w 485775"/>
                  <a:gd name="connsiteY34" fmla="*/ 494665 h 590550"/>
                  <a:gd name="connsiteX35" fmla="*/ 7430 w 485775"/>
                  <a:gd name="connsiteY35" fmla="*/ 560197 h 590550"/>
                  <a:gd name="connsiteX36" fmla="*/ 7430 w 485775"/>
                  <a:gd name="connsiteY36" fmla="*/ 565531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5775" h="590550">
                    <a:moveTo>
                      <a:pt x="7430" y="565531"/>
                    </a:moveTo>
                    <a:cubicBezTo>
                      <a:pt x="8858" y="565912"/>
                      <a:pt x="10001" y="566293"/>
                      <a:pt x="11239" y="566484"/>
                    </a:cubicBezTo>
                    <a:cubicBezTo>
                      <a:pt x="42863" y="571437"/>
                      <a:pt x="74486" y="576675"/>
                      <a:pt x="106204" y="581247"/>
                    </a:cubicBezTo>
                    <a:cubicBezTo>
                      <a:pt x="142494" y="586486"/>
                      <a:pt x="179070" y="589915"/>
                      <a:pt x="215646" y="590582"/>
                    </a:cubicBezTo>
                    <a:cubicBezTo>
                      <a:pt x="246793" y="591058"/>
                      <a:pt x="277939" y="590487"/>
                      <a:pt x="309086" y="589820"/>
                    </a:cubicBezTo>
                    <a:cubicBezTo>
                      <a:pt x="324708" y="589439"/>
                      <a:pt x="340233" y="588010"/>
                      <a:pt x="355473" y="583819"/>
                    </a:cubicBezTo>
                    <a:cubicBezTo>
                      <a:pt x="372523" y="579152"/>
                      <a:pt x="386429" y="570675"/>
                      <a:pt x="392049" y="552958"/>
                    </a:cubicBezTo>
                    <a:cubicBezTo>
                      <a:pt x="394525" y="545243"/>
                      <a:pt x="395478" y="536956"/>
                      <a:pt x="396240" y="528765"/>
                    </a:cubicBezTo>
                    <a:cubicBezTo>
                      <a:pt x="396907" y="521240"/>
                      <a:pt x="399669" y="516001"/>
                      <a:pt x="406622" y="512477"/>
                    </a:cubicBezTo>
                    <a:cubicBezTo>
                      <a:pt x="420814" y="505333"/>
                      <a:pt x="430721" y="494093"/>
                      <a:pt x="435673" y="478854"/>
                    </a:cubicBezTo>
                    <a:cubicBezTo>
                      <a:pt x="440150" y="465138"/>
                      <a:pt x="439388" y="451517"/>
                      <a:pt x="433578" y="438182"/>
                    </a:cubicBezTo>
                    <a:cubicBezTo>
                      <a:pt x="429768" y="429419"/>
                      <a:pt x="431197" y="423704"/>
                      <a:pt x="438817" y="417608"/>
                    </a:cubicBezTo>
                    <a:cubicBezTo>
                      <a:pt x="439769" y="416846"/>
                      <a:pt x="440722" y="416084"/>
                      <a:pt x="441674" y="415322"/>
                    </a:cubicBezTo>
                    <a:cubicBezTo>
                      <a:pt x="463296" y="397510"/>
                      <a:pt x="475012" y="374841"/>
                      <a:pt x="474916" y="346456"/>
                    </a:cubicBezTo>
                    <a:cubicBezTo>
                      <a:pt x="474916" y="335217"/>
                      <a:pt x="472250" y="324549"/>
                      <a:pt x="468154" y="314166"/>
                    </a:cubicBezTo>
                    <a:cubicBezTo>
                      <a:pt x="466344" y="309499"/>
                      <a:pt x="466058" y="304927"/>
                      <a:pt x="468535" y="300546"/>
                    </a:cubicBezTo>
                    <a:cubicBezTo>
                      <a:pt x="473869" y="290830"/>
                      <a:pt x="478346" y="280829"/>
                      <a:pt x="480822" y="269970"/>
                    </a:cubicBezTo>
                    <a:cubicBezTo>
                      <a:pt x="485490" y="249110"/>
                      <a:pt x="479965" y="231870"/>
                      <a:pt x="462915" y="218726"/>
                    </a:cubicBezTo>
                    <a:cubicBezTo>
                      <a:pt x="449389" y="208343"/>
                      <a:pt x="433578" y="203581"/>
                      <a:pt x="417100" y="200628"/>
                    </a:cubicBezTo>
                    <a:cubicBezTo>
                      <a:pt x="388144" y="195390"/>
                      <a:pt x="359093" y="196437"/>
                      <a:pt x="330137" y="200343"/>
                    </a:cubicBezTo>
                    <a:cubicBezTo>
                      <a:pt x="305753" y="203581"/>
                      <a:pt x="282035" y="209296"/>
                      <a:pt x="258413" y="216059"/>
                    </a:cubicBezTo>
                    <a:cubicBezTo>
                      <a:pt x="255080" y="217011"/>
                      <a:pt x="250793" y="216726"/>
                      <a:pt x="247459" y="215583"/>
                    </a:cubicBezTo>
                    <a:cubicBezTo>
                      <a:pt x="239363" y="212630"/>
                      <a:pt x="236697" y="203105"/>
                      <a:pt x="241268" y="194532"/>
                    </a:cubicBezTo>
                    <a:cubicBezTo>
                      <a:pt x="250413" y="177387"/>
                      <a:pt x="256984" y="159385"/>
                      <a:pt x="261175" y="140526"/>
                    </a:cubicBezTo>
                    <a:cubicBezTo>
                      <a:pt x="267462" y="112808"/>
                      <a:pt x="267367" y="84900"/>
                      <a:pt x="261938" y="56991"/>
                    </a:cubicBezTo>
                    <a:cubicBezTo>
                      <a:pt x="259175" y="42894"/>
                      <a:pt x="255080" y="29274"/>
                      <a:pt x="246316" y="17558"/>
                    </a:cubicBezTo>
                    <a:cubicBezTo>
                      <a:pt x="238601" y="7271"/>
                      <a:pt x="228315" y="4413"/>
                      <a:pt x="218027" y="9843"/>
                    </a:cubicBezTo>
                    <a:cubicBezTo>
                      <a:pt x="212598" y="12795"/>
                      <a:pt x="209359" y="17653"/>
                      <a:pt x="206502" y="22987"/>
                    </a:cubicBezTo>
                    <a:cubicBezTo>
                      <a:pt x="198787" y="37656"/>
                      <a:pt x="190976" y="52229"/>
                      <a:pt x="182880" y="66707"/>
                    </a:cubicBezTo>
                    <a:cubicBezTo>
                      <a:pt x="163735" y="100711"/>
                      <a:pt x="143542" y="134239"/>
                      <a:pt x="121444" y="166434"/>
                    </a:cubicBezTo>
                    <a:cubicBezTo>
                      <a:pt x="100299" y="197294"/>
                      <a:pt x="78200" y="227298"/>
                      <a:pt x="51149" y="253301"/>
                    </a:cubicBezTo>
                    <a:cubicBezTo>
                      <a:pt x="39148" y="264827"/>
                      <a:pt x="26289" y="275209"/>
                      <a:pt x="10478" y="281305"/>
                    </a:cubicBezTo>
                    <a:cubicBezTo>
                      <a:pt x="7906" y="282258"/>
                      <a:pt x="7334" y="283591"/>
                      <a:pt x="7334" y="285972"/>
                    </a:cubicBezTo>
                    <a:cubicBezTo>
                      <a:pt x="7334" y="331407"/>
                      <a:pt x="7144" y="376841"/>
                      <a:pt x="7144" y="422275"/>
                    </a:cubicBezTo>
                    <a:cubicBezTo>
                      <a:pt x="7144" y="446373"/>
                      <a:pt x="7334" y="470472"/>
                      <a:pt x="7430" y="494665"/>
                    </a:cubicBezTo>
                    <a:cubicBezTo>
                      <a:pt x="7430" y="516477"/>
                      <a:pt x="7430" y="538385"/>
                      <a:pt x="7430" y="560197"/>
                    </a:cubicBezTo>
                    <a:cubicBezTo>
                      <a:pt x="7430" y="561912"/>
                      <a:pt x="7430" y="563626"/>
                      <a:pt x="7430" y="565531"/>
                    </a:cubicBezTo>
                    <a:close/>
                  </a:path>
                </a:pathLst>
              </a:custGeom>
              <a:solidFill>
                <a:srgbClr val="FFFFFF"/>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FF952C9-0F21-4784-8C8B-0B763F559AA8}"/>
                  </a:ext>
                </a:extLst>
              </p:cNvPr>
              <p:cNvSpPr/>
              <p:nvPr/>
            </p:nvSpPr>
            <p:spPr>
              <a:xfrm>
                <a:off x="7502557" y="2956941"/>
                <a:ext cx="133350" cy="333375"/>
              </a:xfrm>
              <a:custGeom>
                <a:avLst/>
                <a:gdLst>
                  <a:gd name="connsiteX0" fmla="*/ 7144 w 133350"/>
                  <a:gd name="connsiteY0" fmla="*/ 328231 h 333375"/>
                  <a:gd name="connsiteX1" fmla="*/ 131064 w 133350"/>
                  <a:gd name="connsiteY1" fmla="*/ 328231 h 333375"/>
                  <a:gd name="connsiteX2" fmla="*/ 131064 w 133350"/>
                  <a:gd name="connsiteY2" fmla="*/ 7144 h 333375"/>
                  <a:gd name="connsiteX3" fmla="*/ 7144 w 133350"/>
                  <a:gd name="connsiteY3" fmla="*/ 7144 h 333375"/>
                  <a:gd name="connsiteX4" fmla="*/ 7144 w 133350"/>
                  <a:gd name="connsiteY4" fmla="*/ 328231 h 33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333375">
                    <a:moveTo>
                      <a:pt x="7144" y="328231"/>
                    </a:moveTo>
                    <a:cubicBezTo>
                      <a:pt x="48578" y="328231"/>
                      <a:pt x="89821" y="328231"/>
                      <a:pt x="131064" y="328231"/>
                    </a:cubicBezTo>
                    <a:cubicBezTo>
                      <a:pt x="131064" y="221075"/>
                      <a:pt x="131064" y="114205"/>
                      <a:pt x="131064" y="7144"/>
                    </a:cubicBezTo>
                    <a:cubicBezTo>
                      <a:pt x="89631" y="7144"/>
                      <a:pt x="48483" y="7144"/>
                      <a:pt x="7144" y="7144"/>
                    </a:cubicBezTo>
                    <a:cubicBezTo>
                      <a:pt x="7144" y="114395"/>
                      <a:pt x="7144" y="221171"/>
                      <a:pt x="7144" y="328231"/>
                    </a:cubicBezTo>
                    <a:close/>
                  </a:path>
                </a:pathLst>
              </a:custGeom>
              <a:solidFill>
                <a:srgbClr val="FFFFFF"/>
              </a:solidFill>
              <a:ln w="9525" cap="flat">
                <a:noFill/>
                <a:prstDash val="solid"/>
                <a:miter/>
              </a:ln>
            </p:spPr>
            <p:txBody>
              <a:bodyPr rtlCol="0" anchor="ctr"/>
              <a:lstStyle/>
              <a:p>
                <a:endParaRPr lang="en-US"/>
              </a:p>
            </p:txBody>
          </p:sp>
        </p:grpSp>
        <p:grpSp>
          <p:nvGrpSpPr>
            <p:cNvPr id="3" name="Group 2">
              <a:extLst>
                <a:ext uri="{FF2B5EF4-FFF2-40B4-BE49-F238E27FC236}">
                  <a16:creationId xmlns:a16="http://schemas.microsoft.com/office/drawing/2014/main" id="{A01D1509-578B-4351-9798-457B5A115C6E}"/>
                </a:ext>
              </a:extLst>
            </p:cNvPr>
            <p:cNvGrpSpPr/>
            <p:nvPr/>
          </p:nvGrpSpPr>
          <p:grpSpPr>
            <a:xfrm>
              <a:off x="4102354" y="2701734"/>
              <a:ext cx="637762" cy="590550"/>
              <a:chOff x="4102354" y="2701734"/>
              <a:chExt cx="637762" cy="590550"/>
            </a:xfrm>
          </p:grpSpPr>
          <p:sp>
            <p:nvSpPr>
              <p:cNvPr id="11" name="Freeform: Shape 10">
                <a:extLst>
                  <a:ext uri="{FF2B5EF4-FFF2-40B4-BE49-F238E27FC236}">
                    <a16:creationId xmlns:a16="http://schemas.microsoft.com/office/drawing/2014/main" id="{B4B4D09B-5BD7-46A6-B037-F20B9E3463C1}"/>
                  </a:ext>
                </a:extLst>
              </p:cNvPr>
              <p:cNvSpPr/>
              <p:nvPr/>
            </p:nvSpPr>
            <p:spPr>
              <a:xfrm>
                <a:off x="4102354" y="2701734"/>
                <a:ext cx="485775" cy="590550"/>
              </a:xfrm>
              <a:custGeom>
                <a:avLst/>
                <a:gdLst>
                  <a:gd name="connsiteX0" fmla="*/ 482124 w 485775"/>
                  <a:gd name="connsiteY0" fmla="*/ 565531 h 590550"/>
                  <a:gd name="connsiteX1" fmla="*/ 478314 w 485775"/>
                  <a:gd name="connsiteY1" fmla="*/ 566484 h 590550"/>
                  <a:gd name="connsiteX2" fmla="*/ 383349 w 485775"/>
                  <a:gd name="connsiteY2" fmla="*/ 581247 h 590550"/>
                  <a:gd name="connsiteX3" fmla="*/ 273907 w 485775"/>
                  <a:gd name="connsiteY3" fmla="*/ 590582 h 590550"/>
                  <a:gd name="connsiteX4" fmla="*/ 180467 w 485775"/>
                  <a:gd name="connsiteY4" fmla="*/ 589820 h 590550"/>
                  <a:gd name="connsiteX5" fmla="*/ 134080 w 485775"/>
                  <a:gd name="connsiteY5" fmla="*/ 583819 h 590550"/>
                  <a:gd name="connsiteX6" fmla="*/ 97504 w 485775"/>
                  <a:gd name="connsiteY6" fmla="*/ 552958 h 590550"/>
                  <a:gd name="connsiteX7" fmla="*/ 93313 w 485775"/>
                  <a:gd name="connsiteY7" fmla="*/ 528765 h 590550"/>
                  <a:gd name="connsiteX8" fmla="*/ 82931 w 485775"/>
                  <a:gd name="connsiteY8" fmla="*/ 512477 h 590550"/>
                  <a:gd name="connsiteX9" fmla="*/ 53880 w 485775"/>
                  <a:gd name="connsiteY9" fmla="*/ 478854 h 590550"/>
                  <a:gd name="connsiteX10" fmla="*/ 55975 w 485775"/>
                  <a:gd name="connsiteY10" fmla="*/ 438182 h 590550"/>
                  <a:gd name="connsiteX11" fmla="*/ 50736 w 485775"/>
                  <a:gd name="connsiteY11" fmla="*/ 417608 h 590550"/>
                  <a:gd name="connsiteX12" fmla="*/ 47879 w 485775"/>
                  <a:gd name="connsiteY12" fmla="*/ 415322 h 590550"/>
                  <a:gd name="connsiteX13" fmla="*/ 14637 w 485775"/>
                  <a:gd name="connsiteY13" fmla="*/ 346456 h 590550"/>
                  <a:gd name="connsiteX14" fmla="*/ 21399 w 485775"/>
                  <a:gd name="connsiteY14" fmla="*/ 314166 h 590550"/>
                  <a:gd name="connsiteX15" fmla="*/ 21018 w 485775"/>
                  <a:gd name="connsiteY15" fmla="*/ 300546 h 590550"/>
                  <a:gd name="connsiteX16" fmla="*/ 8731 w 485775"/>
                  <a:gd name="connsiteY16" fmla="*/ 269970 h 590550"/>
                  <a:gd name="connsiteX17" fmla="*/ 26638 w 485775"/>
                  <a:gd name="connsiteY17" fmla="*/ 218726 h 590550"/>
                  <a:gd name="connsiteX18" fmla="*/ 72453 w 485775"/>
                  <a:gd name="connsiteY18" fmla="*/ 200628 h 590550"/>
                  <a:gd name="connsiteX19" fmla="*/ 159417 w 485775"/>
                  <a:gd name="connsiteY19" fmla="*/ 200343 h 590550"/>
                  <a:gd name="connsiteX20" fmla="*/ 231140 w 485775"/>
                  <a:gd name="connsiteY20" fmla="*/ 216059 h 590550"/>
                  <a:gd name="connsiteX21" fmla="*/ 242094 w 485775"/>
                  <a:gd name="connsiteY21" fmla="*/ 215583 h 590550"/>
                  <a:gd name="connsiteX22" fmla="*/ 248285 w 485775"/>
                  <a:gd name="connsiteY22" fmla="*/ 194532 h 590550"/>
                  <a:gd name="connsiteX23" fmla="*/ 228378 w 485775"/>
                  <a:gd name="connsiteY23" fmla="*/ 140526 h 590550"/>
                  <a:gd name="connsiteX24" fmla="*/ 227616 w 485775"/>
                  <a:gd name="connsiteY24" fmla="*/ 56991 h 590550"/>
                  <a:gd name="connsiteX25" fmla="*/ 243237 w 485775"/>
                  <a:gd name="connsiteY25" fmla="*/ 17558 h 590550"/>
                  <a:gd name="connsiteX26" fmla="*/ 271526 w 485775"/>
                  <a:gd name="connsiteY26" fmla="*/ 9843 h 590550"/>
                  <a:gd name="connsiteX27" fmla="*/ 283051 w 485775"/>
                  <a:gd name="connsiteY27" fmla="*/ 22987 h 590550"/>
                  <a:gd name="connsiteX28" fmla="*/ 306673 w 485775"/>
                  <a:gd name="connsiteY28" fmla="*/ 66707 h 590550"/>
                  <a:gd name="connsiteX29" fmla="*/ 368109 w 485775"/>
                  <a:gd name="connsiteY29" fmla="*/ 166434 h 590550"/>
                  <a:gd name="connsiteX30" fmla="*/ 438404 w 485775"/>
                  <a:gd name="connsiteY30" fmla="*/ 253301 h 590550"/>
                  <a:gd name="connsiteX31" fmla="*/ 479076 w 485775"/>
                  <a:gd name="connsiteY31" fmla="*/ 281305 h 590550"/>
                  <a:gd name="connsiteX32" fmla="*/ 482219 w 485775"/>
                  <a:gd name="connsiteY32" fmla="*/ 285972 h 590550"/>
                  <a:gd name="connsiteX33" fmla="*/ 482409 w 485775"/>
                  <a:gd name="connsiteY33" fmla="*/ 422275 h 590550"/>
                  <a:gd name="connsiteX34" fmla="*/ 482124 w 485775"/>
                  <a:gd name="connsiteY34" fmla="*/ 494665 h 590550"/>
                  <a:gd name="connsiteX35" fmla="*/ 482124 w 485775"/>
                  <a:gd name="connsiteY35" fmla="*/ 560197 h 590550"/>
                  <a:gd name="connsiteX36" fmla="*/ 482124 w 485775"/>
                  <a:gd name="connsiteY36" fmla="*/ 565531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5775" h="590550">
                    <a:moveTo>
                      <a:pt x="482124" y="565531"/>
                    </a:moveTo>
                    <a:cubicBezTo>
                      <a:pt x="480695" y="565912"/>
                      <a:pt x="479552" y="566293"/>
                      <a:pt x="478314" y="566484"/>
                    </a:cubicBezTo>
                    <a:cubicBezTo>
                      <a:pt x="446691" y="571437"/>
                      <a:pt x="415068" y="576675"/>
                      <a:pt x="383349" y="581247"/>
                    </a:cubicBezTo>
                    <a:cubicBezTo>
                      <a:pt x="347059" y="586486"/>
                      <a:pt x="310483" y="589915"/>
                      <a:pt x="273907" y="590582"/>
                    </a:cubicBezTo>
                    <a:cubicBezTo>
                      <a:pt x="242760" y="591058"/>
                      <a:pt x="211614" y="590487"/>
                      <a:pt x="180467" y="589820"/>
                    </a:cubicBezTo>
                    <a:cubicBezTo>
                      <a:pt x="164846" y="589439"/>
                      <a:pt x="149320" y="588010"/>
                      <a:pt x="134080" y="583819"/>
                    </a:cubicBezTo>
                    <a:cubicBezTo>
                      <a:pt x="117031" y="579152"/>
                      <a:pt x="103124" y="570675"/>
                      <a:pt x="97504" y="552958"/>
                    </a:cubicBezTo>
                    <a:cubicBezTo>
                      <a:pt x="95028" y="545243"/>
                      <a:pt x="94075" y="536956"/>
                      <a:pt x="93313" y="528765"/>
                    </a:cubicBezTo>
                    <a:cubicBezTo>
                      <a:pt x="92647" y="521240"/>
                      <a:pt x="89884" y="516001"/>
                      <a:pt x="82931" y="512477"/>
                    </a:cubicBezTo>
                    <a:cubicBezTo>
                      <a:pt x="68739" y="505333"/>
                      <a:pt x="58833" y="494093"/>
                      <a:pt x="53880" y="478854"/>
                    </a:cubicBezTo>
                    <a:cubicBezTo>
                      <a:pt x="49403" y="465138"/>
                      <a:pt x="50165" y="451517"/>
                      <a:pt x="55975" y="438182"/>
                    </a:cubicBezTo>
                    <a:cubicBezTo>
                      <a:pt x="59785" y="429419"/>
                      <a:pt x="58356" y="423704"/>
                      <a:pt x="50736" y="417608"/>
                    </a:cubicBezTo>
                    <a:cubicBezTo>
                      <a:pt x="49784" y="416846"/>
                      <a:pt x="48831" y="416084"/>
                      <a:pt x="47879" y="415322"/>
                    </a:cubicBezTo>
                    <a:cubicBezTo>
                      <a:pt x="26257" y="397510"/>
                      <a:pt x="14541" y="374841"/>
                      <a:pt x="14637" y="346456"/>
                    </a:cubicBezTo>
                    <a:cubicBezTo>
                      <a:pt x="14637" y="335217"/>
                      <a:pt x="17304" y="324549"/>
                      <a:pt x="21399" y="314166"/>
                    </a:cubicBezTo>
                    <a:cubicBezTo>
                      <a:pt x="23209" y="309499"/>
                      <a:pt x="23495" y="304927"/>
                      <a:pt x="21018" y="300546"/>
                    </a:cubicBezTo>
                    <a:cubicBezTo>
                      <a:pt x="15684" y="290830"/>
                      <a:pt x="11208" y="280829"/>
                      <a:pt x="8731" y="269970"/>
                    </a:cubicBezTo>
                    <a:cubicBezTo>
                      <a:pt x="4064" y="249110"/>
                      <a:pt x="9589" y="231870"/>
                      <a:pt x="26638" y="218726"/>
                    </a:cubicBezTo>
                    <a:cubicBezTo>
                      <a:pt x="40164" y="208343"/>
                      <a:pt x="55975" y="203581"/>
                      <a:pt x="72453" y="200628"/>
                    </a:cubicBezTo>
                    <a:cubicBezTo>
                      <a:pt x="101409" y="195390"/>
                      <a:pt x="130461" y="196437"/>
                      <a:pt x="159417" y="200343"/>
                    </a:cubicBezTo>
                    <a:cubicBezTo>
                      <a:pt x="183801" y="203581"/>
                      <a:pt x="207518" y="209296"/>
                      <a:pt x="231140" y="216059"/>
                    </a:cubicBezTo>
                    <a:cubicBezTo>
                      <a:pt x="234474" y="217011"/>
                      <a:pt x="238760" y="216726"/>
                      <a:pt x="242094" y="215583"/>
                    </a:cubicBezTo>
                    <a:cubicBezTo>
                      <a:pt x="250190" y="212630"/>
                      <a:pt x="252857" y="203105"/>
                      <a:pt x="248285" y="194532"/>
                    </a:cubicBezTo>
                    <a:cubicBezTo>
                      <a:pt x="239141" y="177387"/>
                      <a:pt x="232569" y="159385"/>
                      <a:pt x="228378" y="140526"/>
                    </a:cubicBezTo>
                    <a:cubicBezTo>
                      <a:pt x="222091" y="112808"/>
                      <a:pt x="222186" y="84900"/>
                      <a:pt x="227616" y="56991"/>
                    </a:cubicBezTo>
                    <a:cubicBezTo>
                      <a:pt x="230378" y="42894"/>
                      <a:pt x="234474" y="29274"/>
                      <a:pt x="243237" y="17558"/>
                    </a:cubicBezTo>
                    <a:cubicBezTo>
                      <a:pt x="250952" y="7271"/>
                      <a:pt x="261239" y="4413"/>
                      <a:pt x="271526" y="9843"/>
                    </a:cubicBezTo>
                    <a:cubicBezTo>
                      <a:pt x="276955" y="12795"/>
                      <a:pt x="280194" y="17653"/>
                      <a:pt x="283051" y="22987"/>
                    </a:cubicBezTo>
                    <a:cubicBezTo>
                      <a:pt x="290766" y="37656"/>
                      <a:pt x="298577" y="52229"/>
                      <a:pt x="306673" y="66707"/>
                    </a:cubicBezTo>
                    <a:cubicBezTo>
                      <a:pt x="325818" y="100711"/>
                      <a:pt x="346011" y="134239"/>
                      <a:pt x="368109" y="166434"/>
                    </a:cubicBezTo>
                    <a:cubicBezTo>
                      <a:pt x="389255" y="197294"/>
                      <a:pt x="411353" y="227298"/>
                      <a:pt x="438404" y="253301"/>
                    </a:cubicBezTo>
                    <a:cubicBezTo>
                      <a:pt x="450406" y="264827"/>
                      <a:pt x="463264" y="275209"/>
                      <a:pt x="479076" y="281305"/>
                    </a:cubicBezTo>
                    <a:cubicBezTo>
                      <a:pt x="481648" y="282258"/>
                      <a:pt x="482219" y="283591"/>
                      <a:pt x="482219" y="285972"/>
                    </a:cubicBezTo>
                    <a:cubicBezTo>
                      <a:pt x="482219" y="331407"/>
                      <a:pt x="482409" y="376841"/>
                      <a:pt x="482409" y="422275"/>
                    </a:cubicBezTo>
                    <a:cubicBezTo>
                      <a:pt x="482409" y="446373"/>
                      <a:pt x="482219" y="470472"/>
                      <a:pt x="482124" y="494665"/>
                    </a:cubicBezTo>
                    <a:cubicBezTo>
                      <a:pt x="482124" y="516477"/>
                      <a:pt x="482124" y="538385"/>
                      <a:pt x="482124" y="560197"/>
                    </a:cubicBezTo>
                    <a:cubicBezTo>
                      <a:pt x="482124" y="561912"/>
                      <a:pt x="482124" y="563626"/>
                      <a:pt x="482124" y="565531"/>
                    </a:cubicBezTo>
                    <a:close/>
                  </a:path>
                </a:pathLst>
              </a:custGeom>
              <a:solidFill>
                <a:srgbClr val="FFFFFF"/>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406DDD5-A9AA-49BD-A0B0-83BA01C01CBF}"/>
                  </a:ext>
                </a:extLst>
              </p:cNvPr>
              <p:cNvSpPr/>
              <p:nvPr/>
            </p:nvSpPr>
            <p:spPr>
              <a:xfrm>
                <a:off x="4606766" y="2956941"/>
                <a:ext cx="133350" cy="333375"/>
              </a:xfrm>
              <a:custGeom>
                <a:avLst/>
                <a:gdLst>
                  <a:gd name="connsiteX0" fmla="*/ 131064 w 133350"/>
                  <a:gd name="connsiteY0" fmla="*/ 328231 h 333375"/>
                  <a:gd name="connsiteX1" fmla="*/ 7144 w 133350"/>
                  <a:gd name="connsiteY1" fmla="*/ 328231 h 333375"/>
                  <a:gd name="connsiteX2" fmla="*/ 7144 w 133350"/>
                  <a:gd name="connsiteY2" fmla="*/ 7144 h 333375"/>
                  <a:gd name="connsiteX3" fmla="*/ 131064 w 133350"/>
                  <a:gd name="connsiteY3" fmla="*/ 7144 h 333375"/>
                  <a:gd name="connsiteX4" fmla="*/ 131064 w 133350"/>
                  <a:gd name="connsiteY4" fmla="*/ 328231 h 33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333375">
                    <a:moveTo>
                      <a:pt x="131064" y="328231"/>
                    </a:moveTo>
                    <a:cubicBezTo>
                      <a:pt x="89630" y="328231"/>
                      <a:pt x="48387" y="328231"/>
                      <a:pt x="7144" y="328231"/>
                    </a:cubicBezTo>
                    <a:cubicBezTo>
                      <a:pt x="7144" y="221075"/>
                      <a:pt x="7144" y="114205"/>
                      <a:pt x="7144" y="7144"/>
                    </a:cubicBezTo>
                    <a:cubicBezTo>
                      <a:pt x="48578" y="7144"/>
                      <a:pt x="89726" y="7144"/>
                      <a:pt x="131064" y="7144"/>
                    </a:cubicBezTo>
                    <a:cubicBezTo>
                      <a:pt x="131064" y="114395"/>
                      <a:pt x="131064" y="221171"/>
                      <a:pt x="131064" y="328231"/>
                    </a:cubicBezTo>
                    <a:close/>
                  </a:path>
                </a:pathLst>
              </a:custGeom>
              <a:solidFill>
                <a:srgbClr val="FFFFFF"/>
              </a:solidFill>
              <a:ln w="9525" cap="flat">
                <a:noFill/>
                <a:prstDash val="solid"/>
                <a:miter/>
              </a:ln>
            </p:spPr>
            <p:txBody>
              <a:bodyPr rtlCol="0" anchor="ctr"/>
              <a:lstStyle/>
              <a:p>
                <a:endParaRPr lang="en-US"/>
              </a:p>
            </p:txBody>
          </p:sp>
        </p:grpSp>
        <p:sp>
          <p:nvSpPr>
            <p:cNvPr id="13" name="TextBox 12">
              <a:extLst>
                <a:ext uri="{FF2B5EF4-FFF2-40B4-BE49-F238E27FC236}">
                  <a16:creationId xmlns:a16="http://schemas.microsoft.com/office/drawing/2014/main" id="{CD2EEA76-D42C-449A-892F-AE6DB02D343E}"/>
                </a:ext>
              </a:extLst>
            </p:cNvPr>
            <p:cNvSpPr txBox="1"/>
            <p:nvPr/>
          </p:nvSpPr>
          <p:spPr>
            <a:xfrm>
              <a:off x="4694036" y="2739015"/>
              <a:ext cx="2799164" cy="707886"/>
            </a:xfrm>
            <a:prstGeom prst="rect">
              <a:avLst/>
            </a:prstGeom>
            <a:noFill/>
          </p:spPr>
          <p:txBody>
            <a:bodyPr wrap="none" rtlCol="0">
              <a:spAutoFit/>
            </a:bodyPr>
            <a:lstStyle/>
            <a:p>
              <a:pPr algn="ctr"/>
              <a:r>
                <a:rPr lang="en-US" sz="4000" b="1" dirty="0">
                  <a:solidFill>
                    <a:schemeClr val="bg1"/>
                  </a:solidFill>
                  <a:latin typeface="+mj-lt"/>
                </a:rPr>
                <a:t>Thank You</a:t>
              </a:r>
            </a:p>
          </p:txBody>
        </p:sp>
      </p:grpSp>
      <p:sp>
        <p:nvSpPr>
          <p:cNvPr id="15" name="Rectangle 14"/>
          <p:cNvSpPr/>
          <p:nvPr/>
        </p:nvSpPr>
        <p:spPr>
          <a:xfrm>
            <a:off x="277709" y="1560690"/>
            <a:ext cx="10422342" cy="2806666"/>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000" dirty="0">
                <a:solidFill>
                  <a:srgbClr val="050E17"/>
                </a:solidFill>
                <a:latin typeface="Times New Roman" panose="02020603050405020304" pitchFamily="18" charset="0"/>
                <a:cs typeface="Times New Roman" panose="02020603050405020304" pitchFamily="18" charset="0"/>
              </a:rPr>
              <a:t>Gradio </a:t>
            </a:r>
            <a:r>
              <a:rPr lang="en-US" sz="2000" dirty="0" err="1">
                <a:solidFill>
                  <a:srgbClr val="050E17"/>
                </a:solidFill>
                <a:latin typeface="Times New Roman" panose="02020603050405020304" pitchFamily="18" charset="0"/>
                <a:cs typeface="Times New Roman" panose="02020603050405020304" pitchFamily="18" charset="0"/>
              </a:rPr>
              <a:t>Gitter</a:t>
            </a:r>
            <a:r>
              <a:rPr lang="en-US" sz="2000" dirty="0">
                <a:solidFill>
                  <a:srgbClr val="050E17"/>
                </a:solidFill>
                <a:latin typeface="Times New Roman" panose="02020603050405020304" pitchFamily="18" charset="0"/>
                <a:cs typeface="Times New Roman" panose="02020603050405020304" pitchFamily="18" charset="0"/>
              </a:rPr>
              <a:t> Community: The Gradio </a:t>
            </a:r>
            <a:r>
              <a:rPr lang="en-US" sz="2000" dirty="0" err="1">
                <a:solidFill>
                  <a:srgbClr val="050E17"/>
                </a:solidFill>
                <a:latin typeface="Times New Roman" panose="02020603050405020304" pitchFamily="18" charset="0"/>
                <a:cs typeface="Times New Roman" panose="02020603050405020304" pitchFamily="18" charset="0"/>
              </a:rPr>
              <a:t>Gitter</a:t>
            </a:r>
            <a:r>
              <a:rPr lang="en-US" sz="2000" dirty="0">
                <a:solidFill>
                  <a:srgbClr val="050E17"/>
                </a:solidFill>
                <a:latin typeface="Times New Roman" panose="02020603050405020304" pitchFamily="18" charset="0"/>
                <a:cs typeface="Times New Roman" panose="02020603050405020304" pitchFamily="18" charset="0"/>
              </a:rPr>
              <a:t> community provides a forum for developers to ask questions, share ideas, and discuss issues related to Gradio. You can join the community at </a:t>
            </a:r>
            <a:r>
              <a:rPr lang="en-US" sz="2000" b="1" dirty="0">
                <a:solidFill>
                  <a:srgbClr val="050E17"/>
                </a:solidFill>
                <a:latin typeface="Times New Roman" panose="02020603050405020304" pitchFamily="18" charset="0"/>
                <a:cs typeface="Times New Roman" panose="02020603050405020304" pitchFamily="18" charset="0"/>
                <a:hlinkClick r:id="rId2"/>
              </a:rPr>
              <a:t>https://gitter.im/gradio-app/community. ↗</a:t>
            </a:r>
            <a:endParaRPr lang="en-US" sz="2000" b="1" dirty="0">
              <a:solidFill>
                <a:srgbClr val="050E17"/>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dirty="0">
                <a:solidFill>
                  <a:srgbClr val="050E17"/>
                </a:solidFill>
                <a:latin typeface="Times New Roman" panose="02020603050405020304" pitchFamily="18" charset="0"/>
                <a:cs typeface="Times New Roman" panose="02020603050405020304" pitchFamily="18" charset="0"/>
              </a:rPr>
              <a:t>Gradio Blog: The Gradio blog contains articles and tutorials on various topics related to Gradio, including tips and tricks, use cases, and best practices. You can visit the blog at </a:t>
            </a:r>
            <a:r>
              <a:rPr lang="en-US" sz="2000" b="1" dirty="0">
                <a:solidFill>
                  <a:srgbClr val="050E17"/>
                </a:solidFill>
                <a:latin typeface="Times New Roman" panose="02020603050405020304" pitchFamily="18" charset="0"/>
                <a:cs typeface="Times New Roman" panose="02020603050405020304" pitchFamily="18" charset="0"/>
                <a:hlinkClick r:id="rId3"/>
              </a:rPr>
              <a:t>https://gradio.app/blog/. ↗</a:t>
            </a:r>
            <a:endParaRPr lang="en-US" sz="2000" b="1" dirty="0">
              <a:solidFill>
                <a:srgbClr val="050E1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083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B420FA5-C008-4695-ACFD-EC21AFBFEE9F}"/>
              </a:ext>
            </a:extLst>
          </p:cNvPr>
          <p:cNvSpPr/>
          <p:nvPr/>
        </p:nvSpPr>
        <p:spPr>
          <a:xfrm>
            <a:off x="6357842" y="-28575"/>
            <a:ext cx="57150" cy="6915150"/>
          </a:xfrm>
          <a:custGeom>
            <a:avLst/>
            <a:gdLst>
              <a:gd name="connsiteX0" fmla="*/ 28575 w 57150"/>
              <a:gd name="connsiteY0" fmla="*/ 28575 h 6915150"/>
              <a:gd name="connsiteX1" fmla="*/ 28575 w 57150"/>
              <a:gd name="connsiteY1" fmla="*/ 6886575 h 6915150"/>
            </a:gdLst>
            <a:ahLst/>
            <a:cxnLst>
              <a:cxn ang="0">
                <a:pos x="connsiteX0" y="connsiteY0"/>
              </a:cxn>
              <a:cxn ang="0">
                <a:pos x="connsiteX1" y="connsiteY1"/>
              </a:cxn>
            </a:cxnLst>
            <a:rect l="l" t="t" r="r" b="b"/>
            <a:pathLst>
              <a:path w="57150" h="6915150">
                <a:moveTo>
                  <a:pt x="28575" y="28575"/>
                </a:moveTo>
                <a:lnTo>
                  <a:pt x="28575" y="6886575"/>
                </a:lnTo>
              </a:path>
            </a:pathLst>
          </a:custGeom>
          <a:ln w="3810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3061952-A0A7-4A61-B09B-4C4B55EB0478}"/>
              </a:ext>
            </a:extLst>
          </p:cNvPr>
          <p:cNvSpPr/>
          <p:nvPr/>
        </p:nvSpPr>
        <p:spPr>
          <a:xfrm>
            <a:off x="6260021" y="4977860"/>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chemeClr val="accent2"/>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E6FC1B5-7BFB-4AF8-B3DF-AFAC747D22E8}"/>
              </a:ext>
            </a:extLst>
          </p:cNvPr>
          <p:cNvSpPr/>
          <p:nvPr/>
        </p:nvSpPr>
        <p:spPr>
          <a:xfrm>
            <a:off x="6260021" y="386105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DE7D1C"/>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15F5D2E-32D7-4A6C-9B15-095DA837528F}"/>
              </a:ext>
            </a:extLst>
          </p:cNvPr>
          <p:cNvSpPr/>
          <p:nvPr/>
        </p:nvSpPr>
        <p:spPr>
          <a:xfrm>
            <a:off x="6260021" y="2744153"/>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DE7D1C"/>
          </a:solidFill>
          <a:ln w="9525" cap="flat">
            <a:noFill/>
            <a:prstDash val="solid"/>
            <a:miter/>
          </a:ln>
        </p:spPr>
        <p:txBody>
          <a:bodyPr rtlCol="0" anchor="ctr"/>
          <a:lstStyle/>
          <a:p>
            <a:endParaRPr lang="en-US">
              <a:solidFill>
                <a:srgbClr val="DE7D1C"/>
              </a:solidFill>
            </a:endParaRPr>
          </a:p>
        </p:txBody>
      </p:sp>
      <p:sp>
        <p:nvSpPr>
          <p:cNvPr id="11" name="Freeform: Shape 10">
            <a:extLst>
              <a:ext uri="{FF2B5EF4-FFF2-40B4-BE49-F238E27FC236}">
                <a16:creationId xmlns:a16="http://schemas.microsoft.com/office/drawing/2014/main" id="{8FF5A4C0-6D09-4011-972E-91B41EAEE1AE}"/>
              </a:ext>
            </a:extLst>
          </p:cNvPr>
          <p:cNvSpPr/>
          <p:nvPr/>
        </p:nvSpPr>
        <p:spPr>
          <a:xfrm>
            <a:off x="6260021" y="162734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DE7D1C"/>
          </a:solidFill>
          <a:ln w="9525" cap="flat">
            <a:noFill/>
            <a:prstDash val="solid"/>
            <a:miter/>
          </a:ln>
        </p:spPr>
        <p:txBody>
          <a:bodyPr rtlCol="0" anchor="ctr"/>
          <a:lstStyle/>
          <a:p>
            <a:endParaRPr lang="en-US">
              <a:solidFill>
                <a:srgbClr val="DE7D1C"/>
              </a:solidFill>
            </a:endParaRPr>
          </a:p>
        </p:txBody>
      </p:sp>
      <p:sp>
        <p:nvSpPr>
          <p:cNvPr id="12" name="Freeform: Shape 11">
            <a:extLst>
              <a:ext uri="{FF2B5EF4-FFF2-40B4-BE49-F238E27FC236}">
                <a16:creationId xmlns:a16="http://schemas.microsoft.com/office/drawing/2014/main"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971FA4E-3080-4F43-BFC8-1C6ABCFF01F6}"/>
              </a:ext>
            </a:extLst>
          </p:cNvPr>
          <p:cNvSpPr/>
          <p:nvPr/>
        </p:nvSpPr>
        <p:spPr>
          <a:xfrm>
            <a:off x="11301984" y="724186"/>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9ABC871-4F63-485F-B900-425F59EBA8FB}"/>
              </a:ext>
            </a:extLst>
          </p:cNvPr>
          <p:cNvSpPr/>
          <p:nvPr/>
        </p:nvSpPr>
        <p:spPr>
          <a:xfrm>
            <a:off x="5717477" y="243269"/>
            <a:ext cx="190500" cy="190500"/>
          </a:xfrm>
          <a:custGeom>
            <a:avLst/>
            <a:gdLst>
              <a:gd name="connsiteX0" fmla="*/ 183928 w 190500"/>
              <a:gd name="connsiteY0" fmla="*/ 95536 h 190500"/>
              <a:gd name="connsiteX1" fmla="*/ 95536 w 190500"/>
              <a:gd name="connsiteY1" fmla="*/ 183928 h 190500"/>
              <a:gd name="connsiteX2" fmla="*/ 7143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1" name="TextBox 20">
            <a:extLst>
              <a:ext uri="{FF2B5EF4-FFF2-40B4-BE49-F238E27FC236}">
                <a16:creationId xmlns:a16="http://schemas.microsoft.com/office/drawing/2014/main" id="{E8FD566F-BCA8-4461-842C-34C41943214A}"/>
              </a:ext>
            </a:extLst>
          </p:cNvPr>
          <p:cNvSpPr txBox="1"/>
          <p:nvPr/>
        </p:nvSpPr>
        <p:spPr>
          <a:xfrm>
            <a:off x="5491086" y="1495922"/>
            <a:ext cx="641823" cy="523220"/>
          </a:xfrm>
          <a:prstGeom prst="rect">
            <a:avLst/>
          </a:prstGeom>
          <a:noFill/>
        </p:spPr>
        <p:txBody>
          <a:bodyPr wrap="square" rtlCol="0">
            <a:spAutoFit/>
          </a:bodyPr>
          <a:lstStyle/>
          <a:p>
            <a:pPr algn="ctr"/>
            <a:r>
              <a:rPr lang="en-US" sz="2800" b="1" dirty="0">
                <a:solidFill>
                  <a:srgbClr val="DE7D1C"/>
                </a:solidFill>
              </a:rPr>
              <a:t>01</a:t>
            </a:r>
          </a:p>
        </p:txBody>
      </p:sp>
      <p:sp>
        <p:nvSpPr>
          <p:cNvPr id="22" name="TextBox 21">
            <a:extLst>
              <a:ext uri="{FF2B5EF4-FFF2-40B4-BE49-F238E27FC236}">
                <a16:creationId xmlns:a16="http://schemas.microsoft.com/office/drawing/2014/main" id="{E177C06D-BF79-4688-9CEC-8B6ABF03513C}"/>
              </a:ext>
            </a:extLst>
          </p:cNvPr>
          <p:cNvSpPr txBox="1"/>
          <p:nvPr/>
        </p:nvSpPr>
        <p:spPr>
          <a:xfrm>
            <a:off x="6634781" y="1034257"/>
            <a:ext cx="4857701" cy="1446550"/>
          </a:xfrm>
          <a:prstGeom prst="rect">
            <a:avLst/>
          </a:prstGeom>
          <a:noFill/>
        </p:spPr>
        <p:txBody>
          <a:bodyPr wrap="square" rtlCol="0">
            <a:spAutoFit/>
          </a:bodyPr>
          <a:lstStyle/>
          <a:p>
            <a:pPr lvl="0"/>
            <a:r>
              <a:rPr lang="en-US" dirty="0"/>
              <a:t>Introduction to GUI libraries in PYTHON</a:t>
            </a:r>
          </a:p>
          <a:p>
            <a:pPr marL="285750" lvl="0" indent="-285750">
              <a:buFont typeface="Wingdings" pitchFamily="2" charset="2"/>
              <a:buChar char="q"/>
            </a:pPr>
            <a:r>
              <a:rPr lang="en-US" sz="1400" dirty="0" err="1"/>
              <a:t>Tkinter</a:t>
            </a:r>
            <a:endParaRPr lang="en-US" sz="1400" dirty="0"/>
          </a:p>
          <a:p>
            <a:pPr marL="285750" lvl="0" indent="-285750">
              <a:buFont typeface="Wingdings" pitchFamily="2" charset="2"/>
              <a:buChar char="q"/>
            </a:pPr>
            <a:r>
              <a:rPr lang="en-US" sz="1400" dirty="0" err="1"/>
              <a:t>PyQt</a:t>
            </a:r>
            <a:endParaRPr lang="en-US" sz="1400" dirty="0"/>
          </a:p>
          <a:p>
            <a:pPr marL="285750" lvl="0" indent="-285750">
              <a:buFont typeface="Wingdings" pitchFamily="2" charset="2"/>
              <a:buChar char="q"/>
            </a:pPr>
            <a:r>
              <a:rPr lang="en-US" sz="1400" dirty="0"/>
              <a:t>PySide</a:t>
            </a:r>
          </a:p>
          <a:p>
            <a:pPr marL="285750" lvl="0" indent="-285750">
              <a:buFont typeface="Wingdings" pitchFamily="2" charset="2"/>
              <a:buChar char="q"/>
            </a:pPr>
            <a:r>
              <a:rPr lang="en-US" sz="1400" dirty="0"/>
              <a:t>wxPython</a:t>
            </a:r>
          </a:p>
          <a:p>
            <a:pPr marL="285750" lvl="0" indent="-285750">
              <a:buFont typeface="Wingdings" pitchFamily="2" charset="2"/>
              <a:buChar char="q"/>
            </a:pPr>
            <a:r>
              <a:rPr lang="en-US" sz="1400" dirty="0"/>
              <a:t>Kivy</a:t>
            </a:r>
          </a:p>
        </p:txBody>
      </p:sp>
      <p:sp>
        <p:nvSpPr>
          <p:cNvPr id="23" name="TextBox 22">
            <a:extLst>
              <a:ext uri="{FF2B5EF4-FFF2-40B4-BE49-F238E27FC236}">
                <a16:creationId xmlns:a16="http://schemas.microsoft.com/office/drawing/2014/main" id="{4F961D8E-A133-4206-9086-807B48C7560D}"/>
              </a:ext>
            </a:extLst>
          </p:cNvPr>
          <p:cNvSpPr txBox="1"/>
          <p:nvPr/>
        </p:nvSpPr>
        <p:spPr>
          <a:xfrm>
            <a:off x="5491086" y="2624662"/>
            <a:ext cx="641823" cy="523220"/>
          </a:xfrm>
          <a:prstGeom prst="rect">
            <a:avLst/>
          </a:prstGeom>
          <a:noFill/>
        </p:spPr>
        <p:txBody>
          <a:bodyPr wrap="square" rtlCol="0">
            <a:spAutoFit/>
          </a:bodyPr>
          <a:lstStyle/>
          <a:p>
            <a:pPr algn="ctr"/>
            <a:r>
              <a:rPr lang="en-US" sz="2800" b="1" dirty="0">
                <a:solidFill>
                  <a:srgbClr val="DE7D1C"/>
                </a:solidFill>
              </a:rPr>
              <a:t>02</a:t>
            </a:r>
          </a:p>
        </p:txBody>
      </p:sp>
      <p:sp>
        <p:nvSpPr>
          <p:cNvPr id="24" name="TextBox 23">
            <a:extLst>
              <a:ext uri="{FF2B5EF4-FFF2-40B4-BE49-F238E27FC236}">
                <a16:creationId xmlns:a16="http://schemas.microsoft.com/office/drawing/2014/main" id="{2A0801D1-C4A2-4C15-823D-4CCE378B5BED}"/>
              </a:ext>
            </a:extLst>
          </p:cNvPr>
          <p:cNvSpPr txBox="1"/>
          <p:nvPr/>
        </p:nvSpPr>
        <p:spPr>
          <a:xfrm>
            <a:off x="6634783" y="2554497"/>
            <a:ext cx="3835097" cy="1015663"/>
          </a:xfrm>
          <a:prstGeom prst="rect">
            <a:avLst/>
          </a:prstGeom>
          <a:noFill/>
        </p:spPr>
        <p:txBody>
          <a:bodyPr wrap="square" rtlCol="0">
            <a:spAutoFit/>
          </a:bodyPr>
          <a:lstStyle/>
          <a:p>
            <a:pPr lvl="0"/>
            <a:r>
              <a:rPr lang="en-US" dirty="0"/>
              <a:t>Introduction to Gradio library</a:t>
            </a:r>
          </a:p>
          <a:p>
            <a:pPr marL="285750" indent="-285750">
              <a:buFont typeface="Wingdings" pitchFamily="2" charset="2"/>
              <a:buChar char="q"/>
            </a:pPr>
            <a:r>
              <a:rPr lang="en-US" sz="1400" dirty="0"/>
              <a:t>What is Gradio? </a:t>
            </a:r>
          </a:p>
          <a:p>
            <a:pPr marL="285750" indent="-285750">
              <a:buFont typeface="Wingdings" pitchFamily="2" charset="2"/>
              <a:buChar char="q"/>
            </a:pPr>
            <a:r>
              <a:rPr lang="en-US" sz="1400" dirty="0"/>
              <a:t>Why use Gradio? </a:t>
            </a:r>
          </a:p>
          <a:p>
            <a:pPr marL="285750" indent="-285750">
              <a:buFont typeface="Wingdings" pitchFamily="2" charset="2"/>
              <a:buChar char="q"/>
            </a:pPr>
            <a:r>
              <a:rPr lang="en-US" sz="1400" dirty="0"/>
              <a:t>Features of Gradio </a:t>
            </a:r>
          </a:p>
        </p:txBody>
      </p:sp>
      <p:sp>
        <p:nvSpPr>
          <p:cNvPr id="25" name="TextBox 24">
            <a:extLst>
              <a:ext uri="{FF2B5EF4-FFF2-40B4-BE49-F238E27FC236}">
                <a16:creationId xmlns:a16="http://schemas.microsoft.com/office/drawing/2014/main" id="{A757CB6A-827E-4501-9278-F7FB6CE48591}"/>
              </a:ext>
            </a:extLst>
          </p:cNvPr>
          <p:cNvSpPr txBox="1"/>
          <p:nvPr/>
        </p:nvSpPr>
        <p:spPr>
          <a:xfrm>
            <a:off x="5491086" y="3710119"/>
            <a:ext cx="641823" cy="523220"/>
          </a:xfrm>
          <a:prstGeom prst="rect">
            <a:avLst/>
          </a:prstGeom>
          <a:noFill/>
        </p:spPr>
        <p:txBody>
          <a:bodyPr wrap="square" rtlCol="0">
            <a:spAutoFit/>
          </a:bodyPr>
          <a:lstStyle/>
          <a:p>
            <a:pPr algn="ctr"/>
            <a:r>
              <a:rPr lang="en-US" sz="2800" b="1" dirty="0">
                <a:solidFill>
                  <a:srgbClr val="DE7D1C"/>
                </a:solidFill>
              </a:rPr>
              <a:t>03</a:t>
            </a:r>
          </a:p>
        </p:txBody>
      </p:sp>
      <p:sp>
        <p:nvSpPr>
          <p:cNvPr id="26" name="TextBox 25">
            <a:extLst>
              <a:ext uri="{FF2B5EF4-FFF2-40B4-BE49-F238E27FC236}">
                <a16:creationId xmlns:a16="http://schemas.microsoft.com/office/drawing/2014/main" id="{19D2DB27-AA07-421E-8032-2A2A2DB858A2}"/>
              </a:ext>
            </a:extLst>
          </p:cNvPr>
          <p:cNvSpPr txBox="1"/>
          <p:nvPr/>
        </p:nvSpPr>
        <p:spPr>
          <a:xfrm>
            <a:off x="6634782" y="3777531"/>
            <a:ext cx="5031438" cy="800219"/>
          </a:xfrm>
          <a:prstGeom prst="rect">
            <a:avLst/>
          </a:prstGeom>
          <a:noFill/>
        </p:spPr>
        <p:txBody>
          <a:bodyPr wrap="square" rtlCol="0">
            <a:spAutoFit/>
          </a:bodyPr>
          <a:lstStyle/>
          <a:p>
            <a:pPr lvl="0"/>
            <a:r>
              <a:rPr lang="en-US" dirty="0"/>
              <a:t>Installation and Setup</a:t>
            </a:r>
          </a:p>
          <a:p>
            <a:pPr marL="285750" lvl="0" indent="-285750">
              <a:buFont typeface="Wingdings" pitchFamily="2" charset="2"/>
              <a:buChar char="q"/>
            </a:pPr>
            <a:r>
              <a:rPr lang="en-US" sz="1400" dirty="0"/>
              <a:t>Installing Gradio</a:t>
            </a:r>
          </a:p>
          <a:p>
            <a:pPr marL="285750" lvl="0" indent="-285750">
              <a:buFont typeface="Wingdings" pitchFamily="2" charset="2"/>
              <a:buChar char="q"/>
            </a:pPr>
            <a:r>
              <a:rPr lang="en-US" sz="1400" dirty="0"/>
              <a:t>Setting up a development environment </a:t>
            </a:r>
          </a:p>
        </p:txBody>
      </p:sp>
      <p:sp>
        <p:nvSpPr>
          <p:cNvPr id="27" name="TextBox 26">
            <a:extLst>
              <a:ext uri="{FF2B5EF4-FFF2-40B4-BE49-F238E27FC236}">
                <a16:creationId xmlns:a16="http://schemas.microsoft.com/office/drawing/2014/main" id="{2D4054E0-C959-4D18-9594-26DA9657B162}"/>
              </a:ext>
            </a:extLst>
          </p:cNvPr>
          <p:cNvSpPr txBox="1"/>
          <p:nvPr/>
        </p:nvSpPr>
        <p:spPr>
          <a:xfrm>
            <a:off x="5491086" y="4825152"/>
            <a:ext cx="641823" cy="523220"/>
          </a:xfrm>
          <a:prstGeom prst="rect">
            <a:avLst/>
          </a:prstGeom>
          <a:noFill/>
        </p:spPr>
        <p:txBody>
          <a:bodyPr wrap="square" rtlCol="0">
            <a:spAutoFit/>
          </a:bodyPr>
          <a:lstStyle/>
          <a:p>
            <a:pPr algn="ctr"/>
            <a:r>
              <a:rPr lang="en-US" sz="2800" b="1" dirty="0">
                <a:solidFill>
                  <a:srgbClr val="0070C0"/>
                </a:solidFill>
              </a:rPr>
              <a:t>04</a:t>
            </a:r>
          </a:p>
        </p:txBody>
      </p:sp>
      <p:sp>
        <p:nvSpPr>
          <p:cNvPr id="28" name="TextBox 27">
            <a:extLst>
              <a:ext uri="{FF2B5EF4-FFF2-40B4-BE49-F238E27FC236}">
                <a16:creationId xmlns:a16="http://schemas.microsoft.com/office/drawing/2014/main" id="{07BCFA49-07EA-464B-B8D5-7929D2035A25}"/>
              </a:ext>
            </a:extLst>
          </p:cNvPr>
          <p:cNvSpPr txBox="1"/>
          <p:nvPr/>
        </p:nvSpPr>
        <p:spPr>
          <a:xfrm>
            <a:off x="6634781" y="4902096"/>
            <a:ext cx="5130499" cy="1015663"/>
          </a:xfrm>
          <a:prstGeom prst="rect">
            <a:avLst/>
          </a:prstGeom>
          <a:noFill/>
        </p:spPr>
        <p:txBody>
          <a:bodyPr wrap="square" rtlCol="0">
            <a:spAutoFit/>
          </a:bodyPr>
          <a:lstStyle/>
          <a:p>
            <a:pPr lvl="0"/>
            <a:r>
              <a:rPr lang="en-US" dirty="0"/>
              <a:t>Building Interactive Interfaces</a:t>
            </a:r>
          </a:p>
          <a:p>
            <a:pPr marL="285750" lvl="0" indent="-285750">
              <a:buFont typeface="Wingdings" pitchFamily="2" charset="2"/>
              <a:buChar char="q"/>
            </a:pPr>
            <a:r>
              <a:rPr lang="en-US" sz="1400" dirty="0"/>
              <a:t>Creating input/output components </a:t>
            </a:r>
          </a:p>
          <a:p>
            <a:pPr marL="285750" lvl="0" indent="-285750">
              <a:buFont typeface="Wingdings" pitchFamily="2" charset="2"/>
              <a:buChar char="q"/>
            </a:pPr>
            <a:r>
              <a:rPr lang="en-US" sz="1400" dirty="0"/>
              <a:t>Using custom components </a:t>
            </a:r>
          </a:p>
          <a:p>
            <a:pPr marL="285750" lvl="0" indent="-285750">
              <a:buFont typeface="Wingdings" pitchFamily="2" charset="2"/>
              <a:buChar char="q"/>
            </a:pPr>
            <a:r>
              <a:rPr lang="en-US" sz="1400" dirty="0"/>
              <a:t>Adding styling and layout </a:t>
            </a:r>
          </a:p>
        </p:txBody>
      </p:sp>
      <p:sp>
        <p:nvSpPr>
          <p:cNvPr id="29" name="TextBox 28">
            <a:extLst>
              <a:ext uri="{FF2B5EF4-FFF2-40B4-BE49-F238E27FC236}">
                <a16:creationId xmlns:a16="http://schemas.microsoft.com/office/drawing/2014/main" id="{67A10A29-C34C-4AE1-A108-3CB7D913944A}"/>
              </a:ext>
            </a:extLst>
          </p:cNvPr>
          <p:cNvSpPr txBox="1"/>
          <p:nvPr/>
        </p:nvSpPr>
        <p:spPr>
          <a:xfrm>
            <a:off x="559553" y="3044280"/>
            <a:ext cx="3384260" cy="1077218"/>
          </a:xfrm>
          <a:prstGeom prst="rect">
            <a:avLst/>
          </a:prstGeom>
          <a:noFill/>
        </p:spPr>
        <p:txBody>
          <a:bodyPr wrap="none" rtlCol="0">
            <a:spAutoFit/>
          </a:bodyPr>
          <a:lstStyle/>
          <a:p>
            <a:pPr algn="ctr"/>
            <a:r>
              <a:rPr lang="en-US" sz="3200" b="1" dirty="0">
                <a:solidFill>
                  <a:schemeClr val="bg1"/>
                </a:solidFill>
                <a:latin typeface="+mj-lt"/>
              </a:rPr>
              <a:t>Table of Content</a:t>
            </a:r>
          </a:p>
          <a:p>
            <a:pPr algn="ctr"/>
            <a:r>
              <a:rPr lang="en-US" sz="3200" b="1" dirty="0">
                <a:solidFill>
                  <a:schemeClr val="bg1"/>
                </a:solidFill>
                <a:latin typeface="+mj-lt"/>
              </a:rPr>
              <a:t>1</a:t>
            </a:r>
          </a:p>
        </p:txBody>
      </p:sp>
    </p:spTree>
    <p:extLst>
      <p:ext uri="{BB962C8B-B14F-4D97-AF65-F5344CB8AC3E}">
        <p14:creationId xmlns:p14="http://schemas.microsoft.com/office/powerpoint/2010/main"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fltVal val="0"/>
                                          </p:val>
                                        </p:tav>
                                        <p:tav tm="100000">
                                          <p:val>
                                            <p:strVal val="#ppt_h"/>
                                          </p:val>
                                        </p:tav>
                                      </p:tavLst>
                                    </p:anim>
                                    <p:animEffect transition="in" filter="fade">
                                      <p:cBhvr>
                                        <p:cTn id="12" dur="5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2" presetClass="entr" presetSubtype="4" decel="10000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ppt_x"/>
                                          </p:val>
                                        </p:tav>
                                        <p:tav tm="100000">
                                          <p:val>
                                            <p:strVal val="#ppt_x"/>
                                          </p:val>
                                        </p:tav>
                                      </p:tavLst>
                                    </p:anim>
                                    <p:anim calcmode="lin" valueType="num">
                                      <p:cBhvr additive="base">
                                        <p:cTn id="31"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heel(1)">
                                      <p:cBhvr>
                                        <p:cTn id="36" dur="25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750"/>
                                        <p:tgtEl>
                                          <p:spTgt spid="21"/>
                                        </p:tgtEl>
                                      </p:cBhvr>
                                    </p:animEffect>
                                  </p:childTnLst>
                                </p:cTn>
                              </p:par>
                              <p:par>
                                <p:cTn id="40" presetID="2" presetClass="entr" presetSubtype="2"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750" fill="hold"/>
                                        <p:tgtEl>
                                          <p:spTgt spid="22"/>
                                        </p:tgtEl>
                                        <p:attrNameLst>
                                          <p:attrName>ppt_x</p:attrName>
                                        </p:attrNameLst>
                                      </p:cBhvr>
                                      <p:tavLst>
                                        <p:tav tm="0">
                                          <p:val>
                                            <p:strVal val="1+#ppt_w/2"/>
                                          </p:val>
                                        </p:tav>
                                        <p:tav tm="100000">
                                          <p:val>
                                            <p:strVal val="#ppt_x"/>
                                          </p:val>
                                        </p:tav>
                                      </p:tavLst>
                                    </p:anim>
                                    <p:anim calcmode="lin" valueType="num">
                                      <p:cBhvr additive="base">
                                        <p:cTn id="43" dur="75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heel(1)">
                                      <p:cBhvr>
                                        <p:cTn id="48" dur="250"/>
                                        <p:tgtEl>
                                          <p:spTgt spid="1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750"/>
                                        <p:tgtEl>
                                          <p:spTgt spid="23"/>
                                        </p:tgtEl>
                                      </p:cBhvr>
                                    </p:animEffect>
                                  </p:childTnLst>
                                </p:cTn>
                              </p:par>
                              <p:par>
                                <p:cTn id="52" presetID="2" presetClass="entr" presetSubtype="2" decel="10000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750" fill="hold"/>
                                        <p:tgtEl>
                                          <p:spTgt spid="24"/>
                                        </p:tgtEl>
                                        <p:attrNameLst>
                                          <p:attrName>ppt_x</p:attrName>
                                        </p:attrNameLst>
                                      </p:cBhvr>
                                      <p:tavLst>
                                        <p:tav tm="0">
                                          <p:val>
                                            <p:strVal val="1+#ppt_w/2"/>
                                          </p:val>
                                        </p:tav>
                                        <p:tav tm="100000">
                                          <p:val>
                                            <p:strVal val="#ppt_x"/>
                                          </p:val>
                                        </p:tav>
                                      </p:tavLst>
                                    </p:anim>
                                    <p:anim calcmode="lin" valueType="num">
                                      <p:cBhvr additive="base">
                                        <p:cTn id="55" dur="75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heel(1)">
                                      <p:cBhvr>
                                        <p:cTn id="60" dur="250"/>
                                        <p:tgtEl>
                                          <p:spTgt spid="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750"/>
                                        <p:tgtEl>
                                          <p:spTgt spid="25"/>
                                        </p:tgtEl>
                                      </p:cBhvr>
                                    </p:animEffect>
                                  </p:childTnLst>
                                </p:cTn>
                              </p:par>
                              <p:par>
                                <p:cTn id="64" presetID="2" presetClass="entr" presetSubtype="2" decel="10000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750" fill="hold"/>
                                        <p:tgtEl>
                                          <p:spTgt spid="26"/>
                                        </p:tgtEl>
                                        <p:attrNameLst>
                                          <p:attrName>ppt_x</p:attrName>
                                        </p:attrNameLst>
                                      </p:cBhvr>
                                      <p:tavLst>
                                        <p:tav tm="0">
                                          <p:val>
                                            <p:strVal val="1+#ppt_w/2"/>
                                          </p:val>
                                        </p:tav>
                                        <p:tav tm="100000">
                                          <p:val>
                                            <p:strVal val="#ppt_x"/>
                                          </p:val>
                                        </p:tav>
                                      </p:tavLst>
                                    </p:anim>
                                    <p:anim calcmode="lin" valueType="num">
                                      <p:cBhvr additive="base">
                                        <p:cTn id="67" dur="75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wheel(1)">
                                      <p:cBhvr>
                                        <p:cTn id="72" dur="250"/>
                                        <p:tgtEl>
                                          <p:spTgt spid="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750"/>
                                        <p:tgtEl>
                                          <p:spTgt spid="27"/>
                                        </p:tgtEl>
                                      </p:cBhvr>
                                    </p:animEffect>
                                  </p:childTnLst>
                                </p:cTn>
                              </p:par>
                              <p:par>
                                <p:cTn id="76" presetID="2" presetClass="entr" presetSubtype="2"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750" fill="hold"/>
                                        <p:tgtEl>
                                          <p:spTgt spid="28"/>
                                        </p:tgtEl>
                                        <p:attrNameLst>
                                          <p:attrName>ppt_x</p:attrName>
                                        </p:attrNameLst>
                                      </p:cBhvr>
                                      <p:tavLst>
                                        <p:tav tm="0">
                                          <p:val>
                                            <p:strVal val="1+#ppt_w/2"/>
                                          </p:val>
                                        </p:tav>
                                        <p:tav tm="100000">
                                          <p:val>
                                            <p:strVal val="#ppt_x"/>
                                          </p:val>
                                        </p:tav>
                                      </p:tavLst>
                                    </p:anim>
                                    <p:anim calcmode="lin" valueType="num">
                                      <p:cBhvr additive="base">
                                        <p:cTn id="79" dur="75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7" grpId="0" animBg="1"/>
      <p:bldP spid="18" grpId="0" animBg="1"/>
      <p:bldP spid="19" grpId="0" animBg="1"/>
      <p:bldP spid="20" grpId="0" animBg="1"/>
      <p:bldP spid="21" grpId="0"/>
      <p:bldP spid="22" grpId="0"/>
      <p:bldP spid="23" grpId="0"/>
      <p:bldP spid="24" grpId="0"/>
      <p:bldP spid="25" grpId="0"/>
      <p:bldP spid="26" grpId="0"/>
      <p:bldP spid="27" grpId="0"/>
      <p:bldP spid="28"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B420FA5-C008-4695-ACFD-EC21AFBFEE9F}"/>
              </a:ext>
            </a:extLst>
          </p:cNvPr>
          <p:cNvSpPr/>
          <p:nvPr/>
        </p:nvSpPr>
        <p:spPr>
          <a:xfrm>
            <a:off x="6357842" y="-28575"/>
            <a:ext cx="57150" cy="6915150"/>
          </a:xfrm>
          <a:custGeom>
            <a:avLst/>
            <a:gdLst>
              <a:gd name="connsiteX0" fmla="*/ 28575 w 57150"/>
              <a:gd name="connsiteY0" fmla="*/ 28575 h 6915150"/>
              <a:gd name="connsiteX1" fmla="*/ 28575 w 57150"/>
              <a:gd name="connsiteY1" fmla="*/ 6886575 h 6915150"/>
            </a:gdLst>
            <a:ahLst/>
            <a:cxnLst>
              <a:cxn ang="0">
                <a:pos x="connsiteX0" y="connsiteY0"/>
              </a:cxn>
              <a:cxn ang="0">
                <a:pos x="connsiteX1" y="connsiteY1"/>
              </a:cxn>
            </a:cxnLst>
            <a:rect l="l" t="t" r="r" b="b"/>
            <a:pathLst>
              <a:path w="57150" h="6915150">
                <a:moveTo>
                  <a:pt x="28575" y="28575"/>
                </a:moveTo>
                <a:lnTo>
                  <a:pt x="28575" y="6886575"/>
                </a:lnTo>
              </a:path>
            </a:pathLst>
          </a:custGeom>
          <a:ln w="3810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3061952-A0A7-4A61-B09B-4C4B55EB0478}"/>
              </a:ext>
            </a:extLst>
          </p:cNvPr>
          <p:cNvSpPr/>
          <p:nvPr/>
        </p:nvSpPr>
        <p:spPr>
          <a:xfrm>
            <a:off x="6260021" y="4977860"/>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DE7D1C"/>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E6FC1B5-7BFB-4AF8-B3DF-AFAC747D22E8}"/>
              </a:ext>
            </a:extLst>
          </p:cNvPr>
          <p:cNvSpPr/>
          <p:nvPr/>
        </p:nvSpPr>
        <p:spPr>
          <a:xfrm>
            <a:off x="6260021" y="386105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7030A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15F5D2E-32D7-4A6C-9B15-095DA837528F}"/>
              </a:ext>
            </a:extLst>
          </p:cNvPr>
          <p:cNvSpPr/>
          <p:nvPr/>
        </p:nvSpPr>
        <p:spPr>
          <a:xfrm>
            <a:off x="6260021" y="2744153"/>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00B050"/>
          </a:solidFill>
          <a:ln w="9525" cap="flat">
            <a:noFill/>
            <a:prstDash val="solid"/>
            <a:miter/>
          </a:ln>
        </p:spPr>
        <p:txBody>
          <a:bodyPr rtlCol="0" anchor="ctr"/>
          <a:lstStyle/>
          <a:p>
            <a:endParaRPr lang="en-US">
              <a:solidFill>
                <a:srgbClr val="DE7D1C"/>
              </a:solidFill>
            </a:endParaRPr>
          </a:p>
        </p:txBody>
      </p:sp>
      <p:sp>
        <p:nvSpPr>
          <p:cNvPr id="11" name="Freeform: Shape 10">
            <a:extLst>
              <a:ext uri="{FF2B5EF4-FFF2-40B4-BE49-F238E27FC236}">
                <a16:creationId xmlns:a16="http://schemas.microsoft.com/office/drawing/2014/main" id="{8FF5A4C0-6D09-4011-972E-91B41EAEE1AE}"/>
              </a:ext>
            </a:extLst>
          </p:cNvPr>
          <p:cNvSpPr/>
          <p:nvPr/>
        </p:nvSpPr>
        <p:spPr>
          <a:xfrm>
            <a:off x="6260021" y="162734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0000"/>
          </a:solidFill>
          <a:ln w="9525" cap="flat">
            <a:noFill/>
            <a:prstDash val="solid"/>
            <a:miter/>
          </a:ln>
        </p:spPr>
        <p:txBody>
          <a:bodyPr rtlCol="0" anchor="ctr"/>
          <a:lstStyle/>
          <a:p>
            <a:endParaRPr lang="en-US">
              <a:solidFill>
                <a:srgbClr val="DE7D1C"/>
              </a:solidFill>
            </a:endParaRPr>
          </a:p>
        </p:txBody>
      </p:sp>
      <p:sp>
        <p:nvSpPr>
          <p:cNvPr id="12" name="Freeform: Shape 11">
            <a:extLst>
              <a:ext uri="{FF2B5EF4-FFF2-40B4-BE49-F238E27FC236}">
                <a16:creationId xmlns:a16="http://schemas.microsoft.com/office/drawing/2014/main"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971FA4E-3080-4F43-BFC8-1C6ABCFF01F6}"/>
              </a:ext>
            </a:extLst>
          </p:cNvPr>
          <p:cNvSpPr/>
          <p:nvPr/>
        </p:nvSpPr>
        <p:spPr>
          <a:xfrm>
            <a:off x="11301984" y="724186"/>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9ABC871-4F63-485F-B900-425F59EBA8FB}"/>
              </a:ext>
            </a:extLst>
          </p:cNvPr>
          <p:cNvSpPr/>
          <p:nvPr/>
        </p:nvSpPr>
        <p:spPr>
          <a:xfrm>
            <a:off x="5717477" y="243269"/>
            <a:ext cx="190500" cy="190500"/>
          </a:xfrm>
          <a:custGeom>
            <a:avLst/>
            <a:gdLst>
              <a:gd name="connsiteX0" fmla="*/ 183928 w 190500"/>
              <a:gd name="connsiteY0" fmla="*/ 95536 h 190500"/>
              <a:gd name="connsiteX1" fmla="*/ 95536 w 190500"/>
              <a:gd name="connsiteY1" fmla="*/ 183928 h 190500"/>
              <a:gd name="connsiteX2" fmla="*/ 7143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1" name="TextBox 20">
            <a:extLst>
              <a:ext uri="{FF2B5EF4-FFF2-40B4-BE49-F238E27FC236}">
                <a16:creationId xmlns:a16="http://schemas.microsoft.com/office/drawing/2014/main" id="{E8FD566F-BCA8-4461-842C-34C41943214A}"/>
              </a:ext>
            </a:extLst>
          </p:cNvPr>
          <p:cNvSpPr txBox="1"/>
          <p:nvPr/>
        </p:nvSpPr>
        <p:spPr>
          <a:xfrm>
            <a:off x="5491086" y="1495922"/>
            <a:ext cx="641823" cy="523220"/>
          </a:xfrm>
          <a:prstGeom prst="rect">
            <a:avLst/>
          </a:prstGeom>
          <a:noFill/>
        </p:spPr>
        <p:txBody>
          <a:bodyPr wrap="square" rtlCol="0">
            <a:spAutoFit/>
          </a:bodyPr>
          <a:lstStyle/>
          <a:p>
            <a:pPr algn="ctr"/>
            <a:r>
              <a:rPr lang="en-US" sz="2800" b="1" dirty="0">
                <a:solidFill>
                  <a:srgbClr val="FF0000"/>
                </a:solidFill>
              </a:rPr>
              <a:t>05</a:t>
            </a:r>
          </a:p>
        </p:txBody>
      </p:sp>
      <p:sp>
        <p:nvSpPr>
          <p:cNvPr id="22" name="TextBox 21">
            <a:extLst>
              <a:ext uri="{FF2B5EF4-FFF2-40B4-BE49-F238E27FC236}">
                <a16:creationId xmlns:a16="http://schemas.microsoft.com/office/drawing/2014/main" id="{E177C06D-BF79-4688-9CEC-8B6ABF03513C}"/>
              </a:ext>
            </a:extLst>
          </p:cNvPr>
          <p:cNvSpPr txBox="1"/>
          <p:nvPr/>
        </p:nvSpPr>
        <p:spPr>
          <a:xfrm>
            <a:off x="6634781" y="1151006"/>
            <a:ext cx="5465777" cy="1015663"/>
          </a:xfrm>
          <a:prstGeom prst="rect">
            <a:avLst/>
          </a:prstGeom>
          <a:noFill/>
        </p:spPr>
        <p:txBody>
          <a:bodyPr wrap="square" rtlCol="0">
            <a:spAutoFit/>
          </a:bodyPr>
          <a:lstStyle/>
          <a:p>
            <a:pPr lvl="0"/>
            <a:r>
              <a:rPr lang="en-US" dirty="0"/>
              <a:t>Connecting Models to Gradio</a:t>
            </a:r>
          </a:p>
          <a:p>
            <a:pPr marL="285750" lvl="0" indent="-285750">
              <a:buFont typeface="Wingdings" pitchFamily="2" charset="2"/>
              <a:buChar char="q"/>
            </a:pPr>
            <a:r>
              <a:rPr lang="en-US" sz="1400" dirty="0"/>
              <a:t>Integrating machine learning models </a:t>
            </a:r>
          </a:p>
          <a:p>
            <a:pPr marL="285750" lvl="0" indent="-285750">
              <a:buFont typeface="Wingdings" pitchFamily="2" charset="2"/>
              <a:buChar char="q"/>
            </a:pPr>
            <a:r>
              <a:rPr lang="en-US" sz="1400" dirty="0"/>
              <a:t>Working with different model types </a:t>
            </a:r>
          </a:p>
          <a:p>
            <a:pPr marL="285750" lvl="0" indent="-285750">
              <a:buFont typeface="Wingdings" pitchFamily="2" charset="2"/>
              <a:buChar char="q"/>
            </a:pPr>
            <a:r>
              <a:rPr lang="en-US" sz="1400" dirty="0"/>
              <a:t>Handling model inputs and outputs </a:t>
            </a:r>
          </a:p>
        </p:txBody>
      </p:sp>
      <p:sp>
        <p:nvSpPr>
          <p:cNvPr id="23" name="TextBox 22">
            <a:extLst>
              <a:ext uri="{FF2B5EF4-FFF2-40B4-BE49-F238E27FC236}">
                <a16:creationId xmlns:a16="http://schemas.microsoft.com/office/drawing/2014/main" id="{4F961D8E-A133-4206-9086-807B48C7560D}"/>
              </a:ext>
            </a:extLst>
          </p:cNvPr>
          <p:cNvSpPr txBox="1"/>
          <p:nvPr/>
        </p:nvSpPr>
        <p:spPr>
          <a:xfrm>
            <a:off x="5491086" y="2624662"/>
            <a:ext cx="641823" cy="523220"/>
          </a:xfrm>
          <a:prstGeom prst="rect">
            <a:avLst/>
          </a:prstGeom>
          <a:noFill/>
        </p:spPr>
        <p:txBody>
          <a:bodyPr wrap="square" rtlCol="0">
            <a:spAutoFit/>
          </a:bodyPr>
          <a:lstStyle/>
          <a:p>
            <a:pPr algn="ctr"/>
            <a:r>
              <a:rPr lang="en-US" sz="2800" b="1" dirty="0">
                <a:solidFill>
                  <a:srgbClr val="00B050"/>
                </a:solidFill>
              </a:rPr>
              <a:t>06</a:t>
            </a:r>
          </a:p>
        </p:txBody>
      </p:sp>
      <p:sp>
        <p:nvSpPr>
          <p:cNvPr id="24" name="TextBox 23">
            <a:extLst>
              <a:ext uri="{FF2B5EF4-FFF2-40B4-BE49-F238E27FC236}">
                <a16:creationId xmlns:a16="http://schemas.microsoft.com/office/drawing/2014/main" id="{2A0801D1-C4A2-4C15-823D-4CCE378B5BED}"/>
              </a:ext>
            </a:extLst>
          </p:cNvPr>
          <p:cNvSpPr txBox="1"/>
          <p:nvPr/>
        </p:nvSpPr>
        <p:spPr>
          <a:xfrm>
            <a:off x="6634783" y="2554497"/>
            <a:ext cx="5183837" cy="1015663"/>
          </a:xfrm>
          <a:prstGeom prst="rect">
            <a:avLst/>
          </a:prstGeom>
          <a:noFill/>
        </p:spPr>
        <p:txBody>
          <a:bodyPr wrap="square" rtlCol="0">
            <a:spAutoFit/>
          </a:bodyPr>
          <a:lstStyle/>
          <a:p>
            <a:pPr lvl="0"/>
            <a:r>
              <a:rPr lang="en-US" dirty="0"/>
              <a:t>Deploying Gradio Applications</a:t>
            </a:r>
          </a:p>
          <a:p>
            <a:pPr marL="285750" indent="-285750">
              <a:buFont typeface="Wingdings" pitchFamily="2" charset="2"/>
              <a:buChar char="q"/>
            </a:pPr>
            <a:r>
              <a:rPr lang="en-US" sz="1400" dirty="0"/>
              <a:t>Hosting on local and remote servers </a:t>
            </a:r>
          </a:p>
          <a:p>
            <a:pPr marL="285750" indent="-285750">
              <a:buFont typeface="Wingdings" pitchFamily="2" charset="2"/>
              <a:buChar char="q"/>
            </a:pPr>
            <a:r>
              <a:rPr lang="en-US" sz="1400" dirty="0"/>
              <a:t>Using cloud deployment platforms </a:t>
            </a:r>
          </a:p>
          <a:p>
            <a:pPr marL="285750" indent="-285750">
              <a:buFont typeface="Wingdings" pitchFamily="2" charset="2"/>
              <a:buChar char="q"/>
            </a:pPr>
            <a:r>
              <a:rPr lang="en-US" sz="1400" dirty="0"/>
              <a:t>Best practices for deployment </a:t>
            </a:r>
          </a:p>
        </p:txBody>
      </p:sp>
      <p:sp>
        <p:nvSpPr>
          <p:cNvPr id="25" name="TextBox 24">
            <a:extLst>
              <a:ext uri="{FF2B5EF4-FFF2-40B4-BE49-F238E27FC236}">
                <a16:creationId xmlns:a16="http://schemas.microsoft.com/office/drawing/2014/main" id="{A757CB6A-827E-4501-9278-F7FB6CE48591}"/>
              </a:ext>
            </a:extLst>
          </p:cNvPr>
          <p:cNvSpPr txBox="1"/>
          <p:nvPr/>
        </p:nvSpPr>
        <p:spPr>
          <a:xfrm>
            <a:off x="5491086" y="3710119"/>
            <a:ext cx="641823" cy="523220"/>
          </a:xfrm>
          <a:prstGeom prst="rect">
            <a:avLst/>
          </a:prstGeom>
          <a:noFill/>
        </p:spPr>
        <p:txBody>
          <a:bodyPr wrap="square" rtlCol="0">
            <a:spAutoFit/>
          </a:bodyPr>
          <a:lstStyle/>
          <a:p>
            <a:pPr algn="ctr"/>
            <a:r>
              <a:rPr lang="en-US" sz="2800" b="1" dirty="0">
                <a:solidFill>
                  <a:srgbClr val="7030A0"/>
                </a:solidFill>
              </a:rPr>
              <a:t>07</a:t>
            </a:r>
          </a:p>
        </p:txBody>
      </p:sp>
      <p:sp>
        <p:nvSpPr>
          <p:cNvPr id="26" name="TextBox 25">
            <a:extLst>
              <a:ext uri="{FF2B5EF4-FFF2-40B4-BE49-F238E27FC236}">
                <a16:creationId xmlns:a16="http://schemas.microsoft.com/office/drawing/2014/main" id="{19D2DB27-AA07-421E-8032-2A2A2DB858A2}"/>
              </a:ext>
            </a:extLst>
          </p:cNvPr>
          <p:cNvSpPr txBox="1"/>
          <p:nvPr/>
        </p:nvSpPr>
        <p:spPr>
          <a:xfrm>
            <a:off x="6634782" y="3777531"/>
            <a:ext cx="5031438" cy="1015663"/>
          </a:xfrm>
          <a:prstGeom prst="rect">
            <a:avLst/>
          </a:prstGeom>
          <a:noFill/>
        </p:spPr>
        <p:txBody>
          <a:bodyPr wrap="square" rtlCol="0">
            <a:spAutoFit/>
          </a:bodyPr>
          <a:lstStyle/>
          <a:p>
            <a:pPr lvl="0"/>
            <a:r>
              <a:rPr lang="en-US" dirty="0"/>
              <a:t>Advanced Topics</a:t>
            </a:r>
          </a:p>
          <a:p>
            <a:pPr marL="285750" lvl="0" indent="-285750">
              <a:buFont typeface="Wingdings" pitchFamily="2" charset="2"/>
              <a:buChar char="q"/>
            </a:pPr>
            <a:r>
              <a:rPr lang="en-US" sz="1400" dirty="0"/>
              <a:t>Handling errors and debugging </a:t>
            </a:r>
          </a:p>
          <a:p>
            <a:pPr marL="285750" lvl="0" indent="-285750">
              <a:buFont typeface="Wingdings" pitchFamily="2" charset="2"/>
              <a:buChar char="q"/>
            </a:pPr>
            <a:r>
              <a:rPr lang="en-US" sz="1400" dirty="0"/>
              <a:t>Scaling Gradio applications </a:t>
            </a:r>
          </a:p>
          <a:p>
            <a:pPr marL="285750" lvl="0" indent="-285750">
              <a:buFont typeface="Wingdings" pitchFamily="2" charset="2"/>
              <a:buChar char="q"/>
            </a:pPr>
            <a:r>
              <a:rPr lang="en-US" sz="1400" dirty="0"/>
              <a:t>Working with Gradio API </a:t>
            </a:r>
          </a:p>
        </p:txBody>
      </p:sp>
      <p:sp>
        <p:nvSpPr>
          <p:cNvPr id="27" name="TextBox 26">
            <a:extLst>
              <a:ext uri="{FF2B5EF4-FFF2-40B4-BE49-F238E27FC236}">
                <a16:creationId xmlns:a16="http://schemas.microsoft.com/office/drawing/2014/main" id="{2D4054E0-C959-4D18-9594-26DA9657B162}"/>
              </a:ext>
            </a:extLst>
          </p:cNvPr>
          <p:cNvSpPr txBox="1"/>
          <p:nvPr/>
        </p:nvSpPr>
        <p:spPr>
          <a:xfrm>
            <a:off x="5491086" y="4825152"/>
            <a:ext cx="641823" cy="523220"/>
          </a:xfrm>
          <a:prstGeom prst="rect">
            <a:avLst/>
          </a:prstGeom>
          <a:noFill/>
        </p:spPr>
        <p:txBody>
          <a:bodyPr wrap="square" rtlCol="0">
            <a:spAutoFit/>
          </a:bodyPr>
          <a:lstStyle/>
          <a:p>
            <a:pPr algn="ctr"/>
            <a:r>
              <a:rPr lang="en-US" sz="2800" b="1" dirty="0">
                <a:solidFill>
                  <a:srgbClr val="DE7D1C"/>
                </a:solidFill>
              </a:rPr>
              <a:t>08</a:t>
            </a:r>
          </a:p>
        </p:txBody>
      </p:sp>
      <p:sp>
        <p:nvSpPr>
          <p:cNvPr id="28" name="TextBox 27">
            <a:extLst>
              <a:ext uri="{FF2B5EF4-FFF2-40B4-BE49-F238E27FC236}">
                <a16:creationId xmlns:a16="http://schemas.microsoft.com/office/drawing/2014/main" id="{07BCFA49-07EA-464B-B8D5-7929D2035A25}"/>
              </a:ext>
            </a:extLst>
          </p:cNvPr>
          <p:cNvSpPr txBox="1"/>
          <p:nvPr/>
        </p:nvSpPr>
        <p:spPr>
          <a:xfrm>
            <a:off x="6634781" y="4902096"/>
            <a:ext cx="5130499" cy="800219"/>
          </a:xfrm>
          <a:prstGeom prst="rect">
            <a:avLst/>
          </a:prstGeom>
          <a:noFill/>
        </p:spPr>
        <p:txBody>
          <a:bodyPr wrap="square" rtlCol="0">
            <a:spAutoFit/>
          </a:bodyPr>
          <a:lstStyle/>
          <a:p>
            <a:r>
              <a:rPr lang="en-US" dirty="0"/>
              <a:t>Conclusion and Resources</a:t>
            </a:r>
          </a:p>
          <a:p>
            <a:pPr marL="285750" indent="-285750">
              <a:buFont typeface="Wingdings" pitchFamily="2" charset="2"/>
              <a:buChar char="q"/>
            </a:pPr>
            <a:r>
              <a:rPr lang="en-US" sz="1400" dirty="0"/>
              <a:t>Recap of Gradio features and benefits</a:t>
            </a:r>
          </a:p>
          <a:p>
            <a:pPr marL="285750" lvl="0" indent="-285750">
              <a:buFont typeface="Wingdings" pitchFamily="2" charset="2"/>
              <a:buChar char="q"/>
            </a:pPr>
            <a:r>
              <a:rPr lang="en-US" sz="1400" dirty="0"/>
              <a:t>Additional resources and documentation </a:t>
            </a:r>
          </a:p>
        </p:txBody>
      </p:sp>
      <p:sp>
        <p:nvSpPr>
          <p:cNvPr id="29" name="TextBox 28">
            <a:extLst>
              <a:ext uri="{FF2B5EF4-FFF2-40B4-BE49-F238E27FC236}">
                <a16:creationId xmlns:a16="http://schemas.microsoft.com/office/drawing/2014/main" id="{67A10A29-C34C-4AE1-A108-3CB7D913944A}"/>
              </a:ext>
            </a:extLst>
          </p:cNvPr>
          <p:cNvSpPr txBox="1"/>
          <p:nvPr/>
        </p:nvSpPr>
        <p:spPr>
          <a:xfrm>
            <a:off x="559553" y="3044280"/>
            <a:ext cx="3384260" cy="1077218"/>
          </a:xfrm>
          <a:prstGeom prst="rect">
            <a:avLst/>
          </a:prstGeom>
          <a:noFill/>
        </p:spPr>
        <p:txBody>
          <a:bodyPr wrap="none" rtlCol="0">
            <a:spAutoFit/>
          </a:bodyPr>
          <a:lstStyle/>
          <a:p>
            <a:pPr algn="ctr"/>
            <a:r>
              <a:rPr lang="en-US" sz="3200" b="1" dirty="0">
                <a:solidFill>
                  <a:schemeClr val="bg1"/>
                </a:solidFill>
                <a:latin typeface="+mj-lt"/>
              </a:rPr>
              <a:t>Table of Content</a:t>
            </a:r>
          </a:p>
          <a:p>
            <a:pPr algn="ctr"/>
            <a:r>
              <a:rPr lang="en-US" sz="3200" b="1" dirty="0">
                <a:solidFill>
                  <a:schemeClr val="bg1"/>
                </a:solidFill>
                <a:latin typeface="+mj-lt"/>
              </a:rPr>
              <a:t>2</a:t>
            </a:r>
          </a:p>
        </p:txBody>
      </p:sp>
    </p:spTree>
    <p:extLst>
      <p:ext uri="{BB962C8B-B14F-4D97-AF65-F5344CB8AC3E}">
        <p14:creationId xmlns:p14="http://schemas.microsoft.com/office/powerpoint/2010/main" val="131824680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fltVal val="0"/>
                                          </p:val>
                                        </p:tav>
                                        <p:tav tm="100000">
                                          <p:val>
                                            <p:strVal val="#ppt_h"/>
                                          </p:val>
                                        </p:tav>
                                      </p:tavLst>
                                    </p:anim>
                                    <p:animEffect transition="in" filter="fade">
                                      <p:cBhvr>
                                        <p:cTn id="12" dur="5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2" presetClass="entr" presetSubtype="4" decel="10000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ppt_x"/>
                                          </p:val>
                                        </p:tav>
                                        <p:tav tm="100000">
                                          <p:val>
                                            <p:strVal val="#ppt_x"/>
                                          </p:val>
                                        </p:tav>
                                      </p:tavLst>
                                    </p:anim>
                                    <p:anim calcmode="lin" valueType="num">
                                      <p:cBhvr additive="base">
                                        <p:cTn id="31"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heel(1)">
                                      <p:cBhvr>
                                        <p:cTn id="36" dur="25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750"/>
                                        <p:tgtEl>
                                          <p:spTgt spid="21"/>
                                        </p:tgtEl>
                                      </p:cBhvr>
                                    </p:animEffect>
                                  </p:childTnLst>
                                </p:cTn>
                              </p:par>
                              <p:par>
                                <p:cTn id="40" presetID="2" presetClass="entr" presetSubtype="2"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750" fill="hold"/>
                                        <p:tgtEl>
                                          <p:spTgt spid="22"/>
                                        </p:tgtEl>
                                        <p:attrNameLst>
                                          <p:attrName>ppt_x</p:attrName>
                                        </p:attrNameLst>
                                      </p:cBhvr>
                                      <p:tavLst>
                                        <p:tav tm="0">
                                          <p:val>
                                            <p:strVal val="1+#ppt_w/2"/>
                                          </p:val>
                                        </p:tav>
                                        <p:tav tm="100000">
                                          <p:val>
                                            <p:strVal val="#ppt_x"/>
                                          </p:val>
                                        </p:tav>
                                      </p:tavLst>
                                    </p:anim>
                                    <p:anim calcmode="lin" valueType="num">
                                      <p:cBhvr additive="base">
                                        <p:cTn id="43" dur="75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heel(1)">
                                      <p:cBhvr>
                                        <p:cTn id="48" dur="250"/>
                                        <p:tgtEl>
                                          <p:spTgt spid="1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750"/>
                                        <p:tgtEl>
                                          <p:spTgt spid="23"/>
                                        </p:tgtEl>
                                      </p:cBhvr>
                                    </p:animEffect>
                                  </p:childTnLst>
                                </p:cTn>
                              </p:par>
                              <p:par>
                                <p:cTn id="52" presetID="2" presetClass="entr" presetSubtype="2" decel="10000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750" fill="hold"/>
                                        <p:tgtEl>
                                          <p:spTgt spid="24"/>
                                        </p:tgtEl>
                                        <p:attrNameLst>
                                          <p:attrName>ppt_x</p:attrName>
                                        </p:attrNameLst>
                                      </p:cBhvr>
                                      <p:tavLst>
                                        <p:tav tm="0">
                                          <p:val>
                                            <p:strVal val="1+#ppt_w/2"/>
                                          </p:val>
                                        </p:tav>
                                        <p:tav tm="100000">
                                          <p:val>
                                            <p:strVal val="#ppt_x"/>
                                          </p:val>
                                        </p:tav>
                                      </p:tavLst>
                                    </p:anim>
                                    <p:anim calcmode="lin" valueType="num">
                                      <p:cBhvr additive="base">
                                        <p:cTn id="55" dur="75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heel(1)">
                                      <p:cBhvr>
                                        <p:cTn id="60" dur="250"/>
                                        <p:tgtEl>
                                          <p:spTgt spid="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750"/>
                                        <p:tgtEl>
                                          <p:spTgt spid="25"/>
                                        </p:tgtEl>
                                      </p:cBhvr>
                                    </p:animEffect>
                                  </p:childTnLst>
                                </p:cTn>
                              </p:par>
                              <p:par>
                                <p:cTn id="64" presetID="2" presetClass="entr" presetSubtype="2" decel="10000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750" fill="hold"/>
                                        <p:tgtEl>
                                          <p:spTgt spid="26"/>
                                        </p:tgtEl>
                                        <p:attrNameLst>
                                          <p:attrName>ppt_x</p:attrName>
                                        </p:attrNameLst>
                                      </p:cBhvr>
                                      <p:tavLst>
                                        <p:tav tm="0">
                                          <p:val>
                                            <p:strVal val="1+#ppt_w/2"/>
                                          </p:val>
                                        </p:tav>
                                        <p:tav tm="100000">
                                          <p:val>
                                            <p:strVal val="#ppt_x"/>
                                          </p:val>
                                        </p:tav>
                                      </p:tavLst>
                                    </p:anim>
                                    <p:anim calcmode="lin" valueType="num">
                                      <p:cBhvr additive="base">
                                        <p:cTn id="67" dur="75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wheel(1)">
                                      <p:cBhvr>
                                        <p:cTn id="72" dur="250"/>
                                        <p:tgtEl>
                                          <p:spTgt spid="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750"/>
                                        <p:tgtEl>
                                          <p:spTgt spid="27"/>
                                        </p:tgtEl>
                                      </p:cBhvr>
                                    </p:animEffect>
                                  </p:childTnLst>
                                </p:cTn>
                              </p:par>
                              <p:par>
                                <p:cTn id="76" presetID="2" presetClass="entr" presetSubtype="2"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750" fill="hold"/>
                                        <p:tgtEl>
                                          <p:spTgt spid="28"/>
                                        </p:tgtEl>
                                        <p:attrNameLst>
                                          <p:attrName>ppt_x</p:attrName>
                                        </p:attrNameLst>
                                      </p:cBhvr>
                                      <p:tavLst>
                                        <p:tav tm="0">
                                          <p:val>
                                            <p:strVal val="1+#ppt_w/2"/>
                                          </p:val>
                                        </p:tav>
                                        <p:tav tm="100000">
                                          <p:val>
                                            <p:strVal val="#ppt_x"/>
                                          </p:val>
                                        </p:tav>
                                      </p:tavLst>
                                    </p:anim>
                                    <p:anim calcmode="lin" valueType="num">
                                      <p:cBhvr additive="base">
                                        <p:cTn id="79" dur="75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7" grpId="0" animBg="1"/>
      <p:bldP spid="18" grpId="0" animBg="1"/>
      <p:bldP spid="19" grpId="0" animBg="1"/>
      <p:bldP spid="20" grpId="0" animBg="1"/>
      <p:bldP spid="21" grpId="0"/>
      <p:bldP spid="22" grpId="0"/>
      <p:bldP spid="23" grpId="0"/>
      <p:bldP spid="24" grpId="0"/>
      <p:bldP spid="25" grpId="0"/>
      <p:bldP spid="26" grpId="0"/>
      <p:bldP spid="27" grpId="0"/>
      <p:bldP spid="28"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63336" y="1705142"/>
            <a:ext cx="6962775" cy="2409825"/>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0B0F0"/>
            </a:solidFill>
            <a:prstDash val="solid"/>
            <a:miter/>
          </a:ln>
          <a:effectLst>
            <a:glow rad="101600">
              <a:schemeClr val="accent5">
                <a:satMod val="175000"/>
                <a:alpha val="40000"/>
              </a:schemeClr>
            </a:glow>
          </a:effectLst>
          <a:scene3d>
            <a:camera prst="orthographicFront">
              <a:rot lat="0" lon="0" rev="0"/>
            </a:camera>
            <a:lightRig rig="chilly" dir="t">
              <a:rot lat="0" lon="0" rev="18480000"/>
            </a:lightRig>
          </a:scene3d>
          <a:sp3d prstMaterial="clear">
            <a:bevelT h="63500"/>
          </a:sp3d>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19360" y="18224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407439" y="3778031"/>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3497601" y="573054"/>
            <a:ext cx="3269890" cy="584775"/>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pPr fontAlgn="base"/>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What is a GUI?</a:t>
            </a:r>
          </a:p>
        </p:txBody>
      </p:sp>
      <p:sp>
        <p:nvSpPr>
          <p:cNvPr id="2" name="Rectangle 1">
            <a:extLst>
              <a:ext uri="{FF2B5EF4-FFF2-40B4-BE49-F238E27FC236}">
                <a16:creationId xmlns:a16="http://schemas.microsoft.com/office/drawing/2014/main" id="{38493CCC-2866-46CB-A818-7FBC3E4D426A}"/>
              </a:ext>
            </a:extLst>
          </p:cNvPr>
          <p:cNvSpPr/>
          <p:nvPr/>
        </p:nvSpPr>
        <p:spPr>
          <a:xfrm>
            <a:off x="5289709" y="2076580"/>
            <a:ext cx="6363321" cy="1631216"/>
          </a:xfrm>
          <a:prstGeom prst="rect">
            <a:avLst/>
          </a:prstGeom>
        </p:spPr>
        <p:txBody>
          <a:bodyPr wrap="square">
            <a:spAutoFit/>
          </a:bodyPr>
          <a:lstStyle/>
          <a:p>
            <a:pPr fontAlgn="base"/>
            <a:r>
              <a:rPr lang="en-US" sz="2000" dirty="0">
                <a:solidFill>
                  <a:srgbClr val="0070C0"/>
                </a:solidFill>
                <a:latin typeface="Times New Roman" panose="02020603050405020304" pitchFamily="18" charset="0"/>
                <a:cs typeface="Times New Roman" panose="02020603050405020304" pitchFamily="18" charset="0"/>
              </a:rPr>
              <a:t>A </a:t>
            </a:r>
            <a:r>
              <a:rPr lang="en-US" sz="2000" dirty="0">
                <a:solidFill>
                  <a:srgbClr val="FF0000"/>
                </a:solidFill>
                <a:latin typeface="Times New Roman" panose="02020603050405020304" pitchFamily="18" charset="0"/>
                <a:cs typeface="Times New Roman" panose="02020603050405020304" pitchFamily="18" charset="0"/>
              </a:rPr>
              <a:t>GUI</a:t>
            </a:r>
            <a:r>
              <a:rPr lang="en-US" sz="2000" dirty="0">
                <a:solidFill>
                  <a:srgbClr val="0070C0"/>
                </a:solidFill>
                <a:latin typeface="Times New Roman" panose="02020603050405020304" pitchFamily="18" charset="0"/>
                <a:cs typeface="Times New Roman" panose="02020603050405020304" pitchFamily="18" charset="0"/>
              </a:rPr>
              <a:t> or a </a:t>
            </a:r>
            <a:r>
              <a:rPr lang="en-US" sz="2000" dirty="0">
                <a:solidFill>
                  <a:srgbClr val="FF0000"/>
                </a:solidFill>
                <a:latin typeface="Times New Roman" panose="02020603050405020304" pitchFamily="18" charset="0"/>
                <a:cs typeface="Times New Roman" panose="02020603050405020304" pitchFamily="18" charset="0"/>
              </a:rPr>
              <a:t>graphical user interface </a:t>
            </a:r>
            <a:r>
              <a:rPr lang="en-US" sz="2000" dirty="0">
                <a:solidFill>
                  <a:srgbClr val="0070C0"/>
                </a:solidFill>
                <a:latin typeface="Times New Roman" panose="02020603050405020304" pitchFamily="18" charset="0"/>
                <a:cs typeface="Times New Roman" panose="02020603050405020304" pitchFamily="18" charset="0"/>
              </a:rPr>
              <a:t>is an interactive environment to take responses from users on various situations such as forms, documents, tests, etc. It provides the user with a good interactive screen than a traditional </a:t>
            </a:r>
            <a:r>
              <a:rPr lang="en-US" sz="2000" dirty="0">
                <a:solidFill>
                  <a:srgbClr val="FF0000"/>
                </a:solidFill>
                <a:latin typeface="Times New Roman" panose="02020603050405020304" pitchFamily="18" charset="0"/>
                <a:cs typeface="Times New Roman" panose="02020603050405020304" pitchFamily="18" charset="0"/>
              </a:rPr>
              <a:t>Command Line Interface </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a:solidFill>
                  <a:srgbClr val="FF0000"/>
                </a:solidFill>
                <a:latin typeface="Times New Roman" panose="02020603050405020304" pitchFamily="18" charset="0"/>
                <a:cs typeface="Times New Roman" panose="02020603050405020304" pitchFamily="18" charset="0"/>
              </a:rPr>
              <a:t>CLI</a:t>
            </a:r>
            <a:r>
              <a:rPr lang="en-US" sz="2000" dirty="0">
                <a:solidFill>
                  <a:srgbClr val="0070C0"/>
                </a:solidFill>
                <a:latin typeface="Times New Roman" panose="02020603050405020304" pitchFamily="18" charset="0"/>
                <a:cs typeface="Times New Roman" panose="02020603050405020304" pitchFamily="18" charset="0"/>
              </a:rPr>
              <a:t>).</a:t>
            </a:r>
          </a:p>
        </p:txBody>
      </p:sp>
      <p:pic>
        <p:nvPicPr>
          <p:cNvPr id="3" name="Picture Placeholder 2"/>
          <p:cNvPicPr>
            <a:picLocks noGrp="1" noChangeAspect="1"/>
          </p:cNvPicPr>
          <p:nvPr>
            <p:ph type="pic" sz="quarter" idx="13"/>
          </p:nvPr>
        </p:nvPicPr>
        <p:blipFill rotWithShape="1">
          <a:blip r:embed="rId2"/>
          <a:srcRect l="5744" r="10601" b="6588"/>
          <a:stretch/>
        </p:blipFill>
        <p:spPr>
          <a:xfrm>
            <a:off x="914400" y="2089150"/>
            <a:ext cx="3632661" cy="3064741"/>
          </a:xfrm>
          <a:prstGeom prst="roundRect">
            <a:avLst>
              <a:gd name="adj" fmla="val 8594"/>
            </a:avLst>
          </a:prstGeom>
          <a:solidFill>
            <a:srgbClr val="FFFFFF">
              <a:shade val="85000"/>
            </a:srgbClr>
          </a:solidFill>
          <a:ln>
            <a:noFill/>
          </a:ln>
          <a:effectLst>
            <a:outerShdw blurRad="44450" dist="27940" dir="5400000" algn="ctr">
              <a:srgbClr val="000000">
                <a:alpha val="32000"/>
              </a:srgbClr>
            </a:outerShdw>
            <a:reflection blurRad="12700" stA="38000" endPos="28000" dist="5000" dir="5400000" sy="-100000" algn="bl" rotWithShape="0"/>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845107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inVertic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1000" fill="hold"/>
                                        <p:tgtEl>
                                          <p:spTgt spid="6"/>
                                        </p:tgtEl>
                                        <p:attrNameLst>
                                          <p:attrName>ppt_w</p:attrName>
                                        </p:attrNameLst>
                                      </p:cBhvr>
                                      <p:tavLst>
                                        <p:tav tm="0">
                                          <p:val>
                                            <p:fltVal val="0"/>
                                          </p:val>
                                        </p:tav>
                                        <p:tav tm="100000">
                                          <p:val>
                                            <p:strVal val="#ppt_w"/>
                                          </p:val>
                                        </p:tav>
                                      </p:tavLst>
                                    </p:anim>
                                    <p:anim calcmode="lin" valueType="num">
                                      <p:cBhvr>
                                        <p:cTn id="29" dur="1000" fill="hold"/>
                                        <p:tgtEl>
                                          <p:spTgt spid="6"/>
                                        </p:tgtEl>
                                        <p:attrNameLst>
                                          <p:attrName>ppt_h</p:attrName>
                                        </p:attrNameLst>
                                      </p:cBhvr>
                                      <p:tavLst>
                                        <p:tav tm="0">
                                          <p:val>
                                            <p:fltVal val="0"/>
                                          </p:val>
                                        </p:tav>
                                        <p:tav tm="100000">
                                          <p:val>
                                            <p:strVal val="#ppt_h"/>
                                          </p:val>
                                        </p:tav>
                                      </p:tavLst>
                                    </p:anim>
                                    <p:anim calcmode="lin" valueType="num">
                                      <p:cBhvr>
                                        <p:cTn id="30" dur="1000" fill="hold"/>
                                        <p:tgtEl>
                                          <p:spTgt spid="6"/>
                                        </p:tgtEl>
                                        <p:attrNameLst>
                                          <p:attrName>style.rotation</p:attrName>
                                        </p:attrNameLst>
                                      </p:cBhvr>
                                      <p:tavLst>
                                        <p:tav tm="0">
                                          <p:val>
                                            <p:fltVal val="90"/>
                                          </p:val>
                                        </p:tav>
                                        <p:tav tm="100000">
                                          <p:val>
                                            <p:fltVal val="0"/>
                                          </p:val>
                                        </p:tav>
                                      </p:tavLst>
                                    </p:anim>
                                    <p:animEffect transition="in" filter="fade">
                                      <p:cBhvr>
                                        <p:cTn id="31" dur="10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2">
                                            <p:txEl>
                                              <p:pRg st="0" end="0"/>
                                            </p:txEl>
                                          </p:spTgt>
                                        </p:tgtEl>
                                        <p:attrNameLst>
                                          <p:attrName>style.visibility</p:attrName>
                                        </p:attrNameLst>
                                      </p:cBhvr>
                                      <p:to>
                                        <p:strVal val="visible"/>
                                      </p:to>
                                    </p:set>
                                    <p:animEffect transition="in" filter="wipe(left)">
                                      <p:cBhvr>
                                        <p:cTn id="43" dur="2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BE081BF-BE45-4FB8-A782-7E331FFCE2F6}"/>
              </a:ext>
            </a:extLst>
          </p:cNvPr>
          <p:cNvSpPr/>
          <p:nvPr/>
        </p:nvSpPr>
        <p:spPr>
          <a:xfrm>
            <a:off x="3418640" y="6196667"/>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518531" y="255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 name="Rectangle 1">
            <a:extLst>
              <a:ext uri="{FF2B5EF4-FFF2-40B4-BE49-F238E27FC236}">
                <a16:creationId xmlns:a16="http://schemas.microsoft.com/office/drawing/2014/main" id="{38493CCC-2866-46CB-A818-7FBC3E4D426A}"/>
              </a:ext>
            </a:extLst>
          </p:cNvPr>
          <p:cNvSpPr/>
          <p:nvPr/>
        </p:nvSpPr>
        <p:spPr>
          <a:xfrm>
            <a:off x="3190624" y="886349"/>
            <a:ext cx="6989342" cy="2092881"/>
          </a:xfrm>
          <a:prstGeom prst="rect">
            <a:avLst/>
          </a:prstGeom>
          <a:ln w="28575">
            <a:solidFill>
              <a:srgbClr val="FFC000"/>
            </a:solidFill>
          </a:ln>
        </p:spPr>
        <p:txBody>
          <a:bodyPr wrap="square">
            <a:spAutoFit/>
          </a:bodyPr>
          <a:lstStyle/>
          <a:p>
            <a:pPr fontAlgn="base"/>
            <a:r>
              <a:rPr lang="en-US" sz="2000" dirty="0">
                <a:solidFill>
                  <a:srgbClr val="00B050"/>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What is </a:t>
            </a:r>
            <a:r>
              <a:rPr lang="en-US" sz="2000" b="1" dirty="0" err="1">
                <a:latin typeface="Times New Roman" panose="02020603050405020304" pitchFamily="18" charset="0"/>
                <a:cs typeface="Times New Roman" panose="02020603050405020304" pitchFamily="18" charset="0"/>
              </a:rPr>
              <a:t>Tkinter</a:t>
            </a:r>
            <a:r>
              <a:rPr lang="en-US" sz="2000" b="1" dirty="0">
                <a:latin typeface="Times New Roman" panose="02020603050405020304" pitchFamily="18" charset="0"/>
                <a:cs typeface="Times New Roman" panose="02020603050405020304" pitchFamily="18" charset="0"/>
              </a:rPr>
              <a:t> used for ?</a:t>
            </a:r>
          </a:p>
          <a:p>
            <a:pPr fontAlgn="base"/>
            <a:endParaRPr lang="en-US" sz="2000" b="1" dirty="0">
              <a:solidFill>
                <a:srgbClr val="00B050"/>
              </a:solidFill>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Another GUI framework is called </a:t>
            </a:r>
            <a:r>
              <a:rPr lang="en-US" dirty="0" err="1">
                <a:latin typeface="Times New Roman" panose="02020603050405020304" pitchFamily="18" charset="0"/>
                <a:cs typeface="Times New Roman" panose="02020603050405020304" pitchFamily="18" charset="0"/>
                <a:hlinkClick r:id="rId2"/>
              </a:rPr>
              <a:t>Tkinter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is one of the most popular Python GUI libraries for developing desktop applications. It’s a combination of the TK and python standard GUI framework.</a:t>
            </a:r>
          </a:p>
          <a:p>
            <a:pPr fontAlgn="base"/>
            <a:r>
              <a:rPr lang="en-US" dirty="0" err="1">
                <a:solidFill>
                  <a:schemeClr val="accent2"/>
                </a:solidFill>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provides diverse widgets such as </a:t>
            </a:r>
            <a:r>
              <a:rPr lang="en-US" dirty="0">
                <a:latin typeface="Times New Roman" panose="02020603050405020304" pitchFamily="18" charset="0"/>
                <a:cs typeface="Times New Roman" panose="02020603050405020304" pitchFamily="18" charset="0"/>
                <a:hlinkClick r:id="rId3"/>
              </a:rPr>
              <a:t>labels</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4"/>
              </a:rPr>
              <a:t>buttons</a:t>
            </a:r>
            <a:r>
              <a:rPr lang="en-US" dirty="0">
                <a:latin typeface="Times New Roman" panose="02020603050405020304" pitchFamily="18" charset="0"/>
                <a:cs typeface="Times New Roman" panose="02020603050405020304" pitchFamily="18" charset="0"/>
              </a:rPr>
              <a:t>, </a:t>
            </a:r>
            <a:r>
              <a:rPr lang="en-US" u="sng" dirty="0">
                <a:solidFill>
                  <a:schemeClr val="accent1">
                    <a:lumMod val="50000"/>
                    <a:lumOff val="50000"/>
                  </a:schemeClr>
                </a:solidFill>
                <a:latin typeface="Times New Roman" panose="02020603050405020304" pitchFamily="18" charset="0"/>
                <a:cs typeface="Times New Roman" panose="02020603050405020304" pitchFamily="18" charset="0"/>
              </a:rPr>
              <a:t>text boxes</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5"/>
              </a:rPr>
              <a:t>checkboxes </a:t>
            </a:r>
            <a:r>
              <a:rPr lang="en-US" dirty="0">
                <a:latin typeface="Times New Roman" panose="02020603050405020304" pitchFamily="18" charset="0"/>
                <a:cs typeface="Times New Roman" panose="02020603050405020304" pitchFamily="18" charset="0"/>
              </a:rPr>
              <a:t>that are used in a graphical user interface application.</a:t>
            </a:r>
          </a:p>
        </p:txBody>
      </p:sp>
      <p:pic>
        <p:nvPicPr>
          <p:cNvPr id="1027" name="Picture 3" descr="Look and Feel Customization on Python Tkinter - IoTEDU"/>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1747">
            <a:off x="297875" y="438821"/>
            <a:ext cx="2019300" cy="2266951"/>
          </a:xfrm>
          <a:prstGeom prst="rect">
            <a:avLst/>
          </a:prstGeom>
          <a:noFill/>
          <a:ln>
            <a:noFill/>
          </a:ln>
          <a:effectLst>
            <a:glow rad="139700">
              <a:schemeClr val="accent5">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
        <p:nvSpPr>
          <p:cNvPr id="15" name="Rectangle 4"/>
          <p:cNvSpPr>
            <a:spLocks noChangeArrowheads="1"/>
          </p:cNvSpPr>
          <p:nvPr/>
        </p:nvSpPr>
        <p:spPr bwMode="auto">
          <a:xfrm>
            <a:off x="3111414" y="3417307"/>
            <a:ext cx="3142964" cy="1292662"/>
          </a:xfrm>
          <a:prstGeom prst="rect">
            <a:avLst/>
          </a:prstGeom>
          <a:ln/>
        </p:spPr>
        <p:style>
          <a:lnRef idx="1">
            <a:schemeClr val="accent4"/>
          </a:lnRef>
          <a:fillRef idx="2">
            <a:schemeClr val="accent4"/>
          </a:fillRef>
          <a:effectRef idx="1">
            <a:schemeClr val="accent4"/>
          </a:effectRef>
          <a:fontRef idx="minor">
            <a:schemeClr val="dk1"/>
          </a:fontRef>
        </p:style>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1400" dirty="0">
                <a:solidFill>
                  <a:schemeClr val="tx1"/>
                </a:solidFill>
                <a:latin typeface="Times New Roman" panose="02020603050405020304" pitchFamily="18" charset="0"/>
                <a:cs typeface="Times New Roman" panose="02020603050405020304" pitchFamily="18" charset="0"/>
              </a:rPr>
              <a:t>window = </a:t>
            </a:r>
            <a:r>
              <a:rPr lang="en-US" altLang="en-US" sz="1400" dirty="0" err="1">
                <a:solidFill>
                  <a:schemeClr val="tx1"/>
                </a:solidFill>
                <a:latin typeface="Times New Roman" panose="02020603050405020304" pitchFamily="18" charset="0"/>
                <a:cs typeface="Times New Roman" panose="02020603050405020304" pitchFamily="18" charset="0"/>
              </a:rPr>
              <a:t>tk.Tk</a:t>
            </a:r>
            <a:r>
              <a:rPr lang="en-US" altLang="en-US" sz="1400" dirty="0">
                <a:solidFill>
                  <a:schemeClr val="tx1"/>
                </a:solidFill>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7"/>
          <a:stretch>
            <a:fillRect/>
          </a:stretch>
        </p:blipFill>
        <p:spPr>
          <a:xfrm>
            <a:off x="6509084" y="3631709"/>
            <a:ext cx="5682916" cy="2660208"/>
          </a:xfrm>
          <a:prstGeom prst="rect">
            <a:avLst/>
          </a:prstGeom>
        </p:spPr>
      </p:pic>
      <p:sp>
        <p:nvSpPr>
          <p:cNvPr id="3" name="Rectangle 2"/>
          <p:cNvSpPr/>
          <p:nvPr/>
        </p:nvSpPr>
        <p:spPr>
          <a:xfrm>
            <a:off x="3076045" y="119944"/>
            <a:ext cx="1485321" cy="523220"/>
          </a:xfrm>
          <a:prstGeom prst="rect">
            <a:avLst/>
          </a:prstGeom>
        </p:spPr>
        <p:txBody>
          <a:bodyPr wrap="square">
            <a:spAutoFit/>
          </a:bodyPr>
          <a:lstStyle/>
          <a:p>
            <a:r>
              <a:rPr lang="en-US" sz="2800" b="1" dirty="0" err="1">
                <a:latin typeface="Times New Roman" panose="02020603050405020304" pitchFamily="18" charset="0"/>
                <a:cs typeface="Times New Roman" panose="02020603050405020304" pitchFamily="18" charset="0"/>
              </a:rPr>
              <a:t>Tkinter</a:t>
            </a:r>
            <a:endParaRPr lang="en-US" sz="2400" dirty="0"/>
          </a:p>
        </p:txBody>
      </p:sp>
    </p:spTree>
    <p:extLst>
      <p:ext uri="{BB962C8B-B14F-4D97-AF65-F5344CB8AC3E}">
        <p14:creationId xmlns:p14="http://schemas.microsoft.com/office/powerpoint/2010/main" val="341937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ppt_x"/>
                                          </p:val>
                                        </p:tav>
                                        <p:tav tm="100000">
                                          <p:val>
                                            <p:strVal val="#ppt_x"/>
                                          </p:val>
                                        </p:tav>
                                      </p:tavLst>
                                    </p:anim>
                                    <p:anim calcmode="lin" valueType="num">
                                      <p:cBhvr additive="base">
                                        <p:cTn id="8" dur="500" fill="hold"/>
                                        <p:tgtEl>
                                          <p:spTgt spid="1027"/>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2">
                                            <p:bg/>
                                          </p:spTgt>
                                        </p:tgtEl>
                                        <p:attrNameLst>
                                          <p:attrName>style.visibility</p:attrName>
                                        </p:attrNameLst>
                                      </p:cBhvr>
                                      <p:to>
                                        <p:strVal val="visible"/>
                                      </p:to>
                                    </p:set>
                                    <p:animEffect transition="in" filter="wipe(left)">
                                      <p:cBhvr>
                                        <p:cTn id="22" dur="250"/>
                                        <p:tgtEl>
                                          <p:spTgt spid="2">
                                            <p:bg/>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wipe(left)">
                                      <p:cBhvr>
                                        <p:cTn id="27" dur="250"/>
                                        <p:tgtEl>
                                          <p:spTgt spid="2">
                                            <p:txEl>
                                              <p:pRg st="0" end="0"/>
                                            </p:txEl>
                                          </p:spTgt>
                                        </p:tgtEl>
                                      </p:cBhvr>
                                    </p:animEffect>
                                  </p:childTnLst>
                                </p:cTn>
                              </p:par>
                            </p:childTnLst>
                          </p:cTn>
                        </p:par>
                        <p:par>
                          <p:cTn id="28" fill="hold">
                            <p:stCondLst>
                              <p:cond delay="250"/>
                            </p:stCondLst>
                            <p:childTnLst>
                              <p:par>
                                <p:cTn id="29" presetID="22" presetClass="entr" presetSubtype="8" fill="hold" grpId="0" nodeType="after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wipe(left)">
                                      <p:cBhvr>
                                        <p:cTn id="31" dur="250"/>
                                        <p:tgtEl>
                                          <p:spTgt spid="2">
                                            <p:txEl>
                                              <p:pRg st="2" end="2"/>
                                            </p:txEl>
                                          </p:spTgt>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wipe(left)">
                                      <p:cBhvr>
                                        <p:cTn id="35" dur="250"/>
                                        <p:tgtEl>
                                          <p:spTgt spid="2">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down)">
                                      <p:cBhvr>
                                        <p:cTn id="40" dur="580">
                                          <p:stCondLst>
                                            <p:cond delay="0"/>
                                          </p:stCondLst>
                                        </p:cTn>
                                        <p:tgtEl>
                                          <p:spTgt spid="15"/>
                                        </p:tgtEl>
                                      </p:cBhvr>
                                    </p:animEffect>
                                    <p:anim calcmode="lin" valueType="num">
                                      <p:cBhvr>
                                        <p:cTn id="41"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6" dur="26">
                                          <p:stCondLst>
                                            <p:cond delay="650"/>
                                          </p:stCondLst>
                                        </p:cTn>
                                        <p:tgtEl>
                                          <p:spTgt spid="15"/>
                                        </p:tgtEl>
                                      </p:cBhvr>
                                      <p:to x="100000" y="60000"/>
                                    </p:animScale>
                                    <p:animScale>
                                      <p:cBhvr>
                                        <p:cTn id="47" dur="166" decel="50000">
                                          <p:stCondLst>
                                            <p:cond delay="676"/>
                                          </p:stCondLst>
                                        </p:cTn>
                                        <p:tgtEl>
                                          <p:spTgt spid="15"/>
                                        </p:tgtEl>
                                      </p:cBhvr>
                                      <p:to x="100000" y="100000"/>
                                    </p:animScale>
                                    <p:animScale>
                                      <p:cBhvr>
                                        <p:cTn id="48" dur="26">
                                          <p:stCondLst>
                                            <p:cond delay="1312"/>
                                          </p:stCondLst>
                                        </p:cTn>
                                        <p:tgtEl>
                                          <p:spTgt spid="15"/>
                                        </p:tgtEl>
                                      </p:cBhvr>
                                      <p:to x="100000" y="80000"/>
                                    </p:animScale>
                                    <p:animScale>
                                      <p:cBhvr>
                                        <p:cTn id="49" dur="166" decel="50000">
                                          <p:stCondLst>
                                            <p:cond delay="1338"/>
                                          </p:stCondLst>
                                        </p:cTn>
                                        <p:tgtEl>
                                          <p:spTgt spid="15"/>
                                        </p:tgtEl>
                                      </p:cBhvr>
                                      <p:to x="100000" y="100000"/>
                                    </p:animScale>
                                    <p:animScale>
                                      <p:cBhvr>
                                        <p:cTn id="50" dur="26">
                                          <p:stCondLst>
                                            <p:cond delay="1642"/>
                                          </p:stCondLst>
                                        </p:cTn>
                                        <p:tgtEl>
                                          <p:spTgt spid="15"/>
                                        </p:tgtEl>
                                      </p:cBhvr>
                                      <p:to x="100000" y="90000"/>
                                    </p:animScale>
                                    <p:animScale>
                                      <p:cBhvr>
                                        <p:cTn id="51" dur="166" decel="50000">
                                          <p:stCondLst>
                                            <p:cond delay="1668"/>
                                          </p:stCondLst>
                                        </p:cTn>
                                        <p:tgtEl>
                                          <p:spTgt spid="15"/>
                                        </p:tgtEl>
                                      </p:cBhvr>
                                      <p:to x="100000" y="100000"/>
                                    </p:animScale>
                                    <p:animScale>
                                      <p:cBhvr>
                                        <p:cTn id="52" dur="26">
                                          <p:stCondLst>
                                            <p:cond delay="1808"/>
                                          </p:stCondLst>
                                        </p:cTn>
                                        <p:tgtEl>
                                          <p:spTgt spid="15"/>
                                        </p:tgtEl>
                                      </p:cBhvr>
                                      <p:to x="100000" y="95000"/>
                                    </p:animScale>
                                    <p:animScale>
                                      <p:cBhvr>
                                        <p:cTn id="53" dur="166" decel="50000">
                                          <p:stCondLst>
                                            <p:cond delay="1834"/>
                                          </p:stCondLst>
                                        </p:cTn>
                                        <p:tgtEl>
                                          <p:spTgt spid="15"/>
                                        </p:tgtEl>
                                      </p:cBhvr>
                                      <p:to x="100000" y="100000"/>
                                    </p:animScale>
                                  </p:childTnLst>
                                </p:cTn>
                              </p:par>
                            </p:childTnLst>
                          </p:cTn>
                        </p:par>
                      </p:childTnLst>
                    </p:cTn>
                  </p:par>
                  <p:par>
                    <p:cTn id="54" fill="hold">
                      <p:stCondLst>
                        <p:cond delay="indefinite"/>
                      </p:stCondLst>
                      <p:childTnLst>
                        <p:par>
                          <p:cTn id="55" fill="hold">
                            <p:stCondLst>
                              <p:cond delay="0"/>
                            </p:stCondLst>
                            <p:childTnLst>
                              <p:par>
                                <p:cTn id="56" presetID="31" presetClass="entr" presetSubtype="0" fill="hold" nodeType="clickEffect">
                                  <p:stCondLst>
                                    <p:cond delay="0"/>
                                  </p:stCondLst>
                                  <p:childTnLst>
                                    <p:set>
                                      <p:cBhvr>
                                        <p:cTn id="57" dur="1" fill="hold">
                                          <p:stCondLst>
                                            <p:cond delay="0"/>
                                          </p:stCondLst>
                                        </p:cTn>
                                        <p:tgtEl>
                                          <p:spTgt spid="18"/>
                                        </p:tgtEl>
                                        <p:attrNameLst>
                                          <p:attrName>style.visibility</p:attrName>
                                        </p:attrNameLst>
                                      </p:cBhvr>
                                      <p:to>
                                        <p:strVal val="visible"/>
                                      </p:to>
                                    </p:set>
                                    <p:anim calcmode="lin" valueType="num">
                                      <p:cBhvr>
                                        <p:cTn id="58" dur="1000" fill="hold"/>
                                        <p:tgtEl>
                                          <p:spTgt spid="18"/>
                                        </p:tgtEl>
                                        <p:attrNameLst>
                                          <p:attrName>ppt_w</p:attrName>
                                        </p:attrNameLst>
                                      </p:cBhvr>
                                      <p:tavLst>
                                        <p:tav tm="0">
                                          <p:val>
                                            <p:fltVal val="0"/>
                                          </p:val>
                                        </p:tav>
                                        <p:tav tm="100000">
                                          <p:val>
                                            <p:strVal val="#ppt_w"/>
                                          </p:val>
                                        </p:tav>
                                      </p:tavLst>
                                    </p:anim>
                                    <p:anim calcmode="lin" valueType="num">
                                      <p:cBhvr>
                                        <p:cTn id="59" dur="1000" fill="hold"/>
                                        <p:tgtEl>
                                          <p:spTgt spid="18"/>
                                        </p:tgtEl>
                                        <p:attrNameLst>
                                          <p:attrName>ppt_h</p:attrName>
                                        </p:attrNameLst>
                                      </p:cBhvr>
                                      <p:tavLst>
                                        <p:tav tm="0">
                                          <p:val>
                                            <p:fltVal val="0"/>
                                          </p:val>
                                        </p:tav>
                                        <p:tav tm="100000">
                                          <p:val>
                                            <p:strVal val="#ppt_h"/>
                                          </p:val>
                                        </p:tav>
                                      </p:tavLst>
                                    </p:anim>
                                    <p:anim calcmode="lin" valueType="num">
                                      <p:cBhvr>
                                        <p:cTn id="60" dur="1000" fill="hold"/>
                                        <p:tgtEl>
                                          <p:spTgt spid="18"/>
                                        </p:tgtEl>
                                        <p:attrNameLst>
                                          <p:attrName>style.rotation</p:attrName>
                                        </p:attrNameLst>
                                      </p:cBhvr>
                                      <p:tavLst>
                                        <p:tav tm="0">
                                          <p:val>
                                            <p:fltVal val="90"/>
                                          </p:val>
                                        </p:tav>
                                        <p:tav tm="100000">
                                          <p:val>
                                            <p:fltVal val="0"/>
                                          </p:val>
                                        </p:tav>
                                      </p:tavLst>
                                    </p:anim>
                                    <p:animEffect transition="in" filter="fade">
                                      <p:cBhvr>
                                        <p:cTn id="61"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uiExpand="1" build="p"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E1FDC9E3-ED9E-46D0-B897-B98E7B917AFD}"/>
              </a:ext>
            </a:extLst>
          </p:cNvPr>
          <p:cNvSpPr/>
          <p:nvPr/>
        </p:nvSpPr>
        <p:spPr>
          <a:xfrm>
            <a:off x="2980921" y="614833"/>
            <a:ext cx="7411748" cy="2409825"/>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noFill/>
            <a:prstDash val="solid"/>
            <a:miter/>
          </a:ln>
          <a:effectLst/>
          <a:scene3d>
            <a:camera prst="orthographicFront">
              <a:rot lat="0" lon="0" rev="0"/>
            </a:camera>
            <a:lightRig rig="chilly" dir="t">
              <a:rot lat="0" lon="0" rev="18480000"/>
            </a:lightRig>
          </a:scene3d>
          <a:sp3d prstMaterial="clear">
            <a:bevelT h="63500"/>
          </a:sp3d>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 name="Rectangle 1">
            <a:extLst>
              <a:ext uri="{FF2B5EF4-FFF2-40B4-BE49-F238E27FC236}">
                <a16:creationId xmlns:a16="http://schemas.microsoft.com/office/drawing/2014/main" id="{38493CCC-2866-46CB-A818-7FBC3E4D426A}"/>
              </a:ext>
            </a:extLst>
          </p:cNvPr>
          <p:cNvSpPr/>
          <p:nvPr/>
        </p:nvSpPr>
        <p:spPr>
          <a:xfrm>
            <a:off x="3023394" y="665583"/>
            <a:ext cx="6656365" cy="2308324"/>
          </a:xfrm>
          <a:prstGeom prst="rect">
            <a:avLst/>
          </a:prstGeom>
          <a:ln>
            <a:noFill/>
          </a:ln>
          <a:effectLst/>
        </p:spPr>
        <p:txBody>
          <a:bodyPr wrap="square">
            <a:spAutoFit/>
          </a:bodyPr>
          <a:lstStyle/>
          <a:p>
            <a:pPr algn="just" fontAlgn="base"/>
            <a:r>
              <a:rPr lang="en-US" sz="2000" b="1" dirty="0">
                <a:solidFill>
                  <a:schemeClr val="accent2"/>
                </a:solidFill>
                <a:latin typeface="Times New Roman" panose="02020603050405020304" pitchFamily="18" charset="0"/>
                <a:cs typeface="Times New Roman" panose="02020603050405020304" pitchFamily="18" charset="0"/>
              </a:rPr>
              <a:t>What is </a:t>
            </a:r>
            <a:r>
              <a:rPr lang="en-US" sz="2000" b="1" dirty="0">
                <a:latin typeface="Times New Roman" panose="02020603050405020304" pitchFamily="18" charset="0"/>
                <a:cs typeface="Times New Roman" panose="02020603050405020304" pitchFamily="18" charset="0"/>
              </a:rPr>
              <a:t>QT</a:t>
            </a:r>
            <a:r>
              <a:rPr lang="en-US" sz="2000" b="1" dirty="0">
                <a:solidFill>
                  <a:schemeClr val="accent2"/>
                </a:solidFill>
                <a:latin typeface="Times New Roman" panose="02020603050405020304" pitchFamily="18" charset="0"/>
                <a:cs typeface="Times New Roman" panose="02020603050405020304" pitchFamily="18" charset="0"/>
              </a:rPr>
              <a:t> used for ?</a:t>
            </a:r>
          </a:p>
          <a:p>
            <a:pPr algn="just" fontAlgn="base"/>
            <a:endParaRPr lang="en-US" sz="2000" dirty="0">
              <a:solidFill>
                <a:srgbClr val="00B050"/>
              </a:solidFill>
              <a:latin typeface="Times New Roman" panose="02020603050405020304" pitchFamily="18" charset="0"/>
              <a:cs typeface="Times New Roman" panose="02020603050405020304" pitchFamily="18" charset="0"/>
            </a:endParaRPr>
          </a:p>
          <a:p>
            <a:pPr algn="just" fontAlgn="base"/>
            <a:r>
              <a:rPr lang="en-US" sz="2000" dirty="0">
                <a:solidFill>
                  <a:srgbClr val="00B050"/>
                </a:solidFill>
                <a:latin typeface="Times New Roman" panose="02020603050405020304" pitchFamily="18" charset="0"/>
                <a:cs typeface="Times New Roman" panose="02020603050405020304" pitchFamily="18" charset="0"/>
              </a:rPr>
              <a:t>PyQT5</a:t>
            </a:r>
            <a:r>
              <a:rPr lang="en-US" sz="2000" dirty="0">
                <a:latin typeface="Times New Roman" panose="02020603050405020304" pitchFamily="18" charset="0"/>
                <a:cs typeface="Times New Roman" panose="02020603050405020304" pitchFamily="18" charset="0"/>
              </a:rPr>
              <a:t> is a graphical user interface (GUI) framework for Python. It is very popular among developers and the GUI can be created by coding or a </a:t>
            </a:r>
            <a:r>
              <a:rPr lang="en-US" sz="2000" dirty="0">
                <a:solidFill>
                  <a:srgbClr val="00B050"/>
                </a:solidFill>
                <a:latin typeface="Times New Roman" panose="02020603050405020304" pitchFamily="18" charset="0"/>
                <a:cs typeface="Times New Roman" panose="02020603050405020304" pitchFamily="18" charset="0"/>
              </a:rPr>
              <a:t>QT</a:t>
            </a:r>
            <a:r>
              <a:rPr lang="en-US" sz="2000" dirty="0">
                <a:latin typeface="Times New Roman" panose="02020603050405020304" pitchFamily="18" charset="0"/>
                <a:cs typeface="Times New Roman" panose="02020603050405020304" pitchFamily="18" charset="0"/>
              </a:rPr>
              <a:t> designer. A </a:t>
            </a:r>
            <a:r>
              <a:rPr lang="en-US" sz="2000" dirty="0">
                <a:solidFill>
                  <a:srgbClr val="00B050"/>
                </a:solidFill>
                <a:latin typeface="Times New Roman" panose="02020603050405020304" pitchFamily="18" charset="0"/>
                <a:cs typeface="Times New Roman" panose="02020603050405020304" pitchFamily="18" charset="0"/>
              </a:rPr>
              <a:t>QT</a:t>
            </a:r>
            <a:r>
              <a:rPr lang="en-US" sz="2000" dirty="0">
                <a:latin typeface="Times New Roman" panose="02020603050405020304" pitchFamily="18" charset="0"/>
                <a:cs typeface="Times New Roman" panose="02020603050405020304" pitchFamily="18" charset="0"/>
              </a:rPr>
              <a:t> Development framework is a visual framework that allows drag and drop of widgets to build user interfaces.</a:t>
            </a:r>
          </a:p>
        </p:txBody>
      </p:sp>
      <p:sp>
        <p:nvSpPr>
          <p:cNvPr id="12" name="Rectangle 11"/>
          <p:cNvSpPr/>
          <p:nvPr/>
        </p:nvSpPr>
        <p:spPr>
          <a:xfrm>
            <a:off x="1776241" y="3331614"/>
            <a:ext cx="4487190" cy="3285323"/>
          </a:xfrm>
          <a:prstGeom prst="rect">
            <a:avLst/>
          </a:prstGeom>
          <a:ln/>
        </p:spPr>
        <p:style>
          <a:lnRef idx="1">
            <a:schemeClr val="accent4"/>
          </a:lnRef>
          <a:fillRef idx="2">
            <a:schemeClr val="accent4"/>
          </a:fillRef>
          <a:effectRef idx="1">
            <a:schemeClr val="accent4"/>
          </a:effectRef>
          <a:fontRef idx="minor">
            <a:schemeClr val="dk1"/>
          </a:fontRef>
        </p:style>
        <p:txBody>
          <a:bodyPr wrap="none">
            <a:spAutoFit/>
          </a:bodyPr>
          <a:lstStyle/>
          <a:p>
            <a:pPr fontAlgn="base"/>
            <a:r>
              <a:rPr lang="en-US" sz="1400" dirty="0">
                <a:latin typeface="Times New Roman" panose="02020603050405020304" pitchFamily="18" charset="0"/>
                <a:cs typeface="Times New Roman" panose="02020603050405020304" pitchFamily="18" charset="0"/>
              </a:rPr>
              <a:t>pip install </a:t>
            </a:r>
            <a:r>
              <a:rPr lang="en-US" sz="1400" dirty="0">
                <a:solidFill>
                  <a:schemeClr val="accent6">
                    <a:lumMod val="75000"/>
                  </a:schemeClr>
                </a:solidFill>
                <a:latin typeface="Times New Roman" panose="02020603050405020304" pitchFamily="18" charset="0"/>
                <a:cs typeface="Times New Roman" panose="02020603050405020304" pitchFamily="18" charset="0"/>
              </a:rPr>
              <a:t>pyqt5</a:t>
            </a:r>
          </a:p>
          <a:p>
            <a:pPr fontAlgn="base"/>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import </a:t>
            </a:r>
            <a:r>
              <a:rPr lang="en-US" sz="1400" dirty="0">
                <a:solidFill>
                  <a:schemeClr val="accent6">
                    <a:lumMod val="75000"/>
                  </a:schemeClr>
                </a:solidFill>
                <a:latin typeface="Times New Roman" panose="02020603050405020304" pitchFamily="18" charset="0"/>
                <a:cs typeface="Times New Roman" panose="02020603050405020304" pitchFamily="18" charset="0"/>
              </a:rPr>
              <a:t>PyQt5</a:t>
            </a:r>
          </a:p>
          <a:p>
            <a:pPr fontAlgn="base">
              <a:lnSpc>
                <a:spcPct val="150000"/>
              </a:lnSpc>
            </a:pP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&gt;&gt;&gt; import </a:t>
            </a:r>
            <a:r>
              <a:rPr lang="en-US" sz="1400" dirty="0">
                <a:solidFill>
                  <a:schemeClr val="accent6">
                    <a:lumMod val="75000"/>
                  </a:schemeClr>
                </a:solidFill>
                <a:latin typeface="Times New Roman" panose="02020603050405020304" pitchFamily="18" charset="0"/>
                <a:cs typeface="Times New Roman" panose="02020603050405020304" pitchFamily="18" charset="0"/>
              </a:rPr>
              <a:t>sys</a:t>
            </a:r>
          </a:p>
          <a:p>
            <a:pPr fontAlgn="base">
              <a:lnSpc>
                <a:spcPct val="150000"/>
              </a:lnSpc>
            </a:pPr>
            <a:r>
              <a:rPr lang="en-US" sz="1400" dirty="0">
                <a:latin typeface="Times New Roman" panose="02020603050405020304" pitchFamily="18" charset="0"/>
                <a:cs typeface="Times New Roman" panose="02020603050405020304" pitchFamily="18" charset="0"/>
              </a:rPr>
              <a:t>&gt;&gt;&gt; from </a:t>
            </a:r>
            <a:r>
              <a:rPr lang="en-US" sz="1400" dirty="0">
                <a:solidFill>
                  <a:schemeClr val="accent6">
                    <a:lumMod val="75000"/>
                  </a:schemeClr>
                </a:solidFill>
                <a:latin typeface="Times New Roman" panose="02020603050405020304" pitchFamily="18" charset="0"/>
                <a:cs typeface="Times New Roman" panose="02020603050405020304" pitchFamily="18" charset="0"/>
              </a:rPr>
              <a:t>PyQt5.QtWidgets </a:t>
            </a:r>
            <a:r>
              <a:rPr lang="en-US" sz="1400" dirty="0">
                <a:latin typeface="Times New Roman" panose="02020603050405020304" pitchFamily="18" charset="0"/>
                <a:cs typeface="Times New Roman" panose="02020603050405020304" pitchFamily="18" charset="0"/>
              </a:rPr>
              <a:t>import </a:t>
            </a:r>
            <a:r>
              <a:rPr lang="en-US" sz="1400" dirty="0">
                <a:solidFill>
                  <a:schemeClr val="accent6">
                    <a:lumMod val="75000"/>
                  </a:schemeClr>
                </a:solidFill>
                <a:latin typeface="Times New Roman" panose="02020603050405020304" pitchFamily="18" charset="0"/>
                <a:cs typeface="Times New Roman" panose="02020603050405020304" pitchFamily="18" charset="0"/>
              </a:rPr>
              <a:t>QApplication</a:t>
            </a:r>
            <a:r>
              <a:rPr lang="en-US" sz="1400" dirty="0">
                <a:latin typeface="Times New Roman" panose="02020603050405020304" pitchFamily="18" charset="0"/>
                <a:cs typeface="Times New Roman" panose="02020603050405020304" pitchFamily="18" charset="0"/>
              </a:rPr>
              <a:t>, </a:t>
            </a:r>
            <a:r>
              <a:rPr lang="en-US" sz="1400" dirty="0">
                <a:solidFill>
                  <a:schemeClr val="accent6">
                    <a:lumMod val="75000"/>
                  </a:schemeClr>
                </a:solidFill>
                <a:latin typeface="Times New Roman" panose="02020603050405020304" pitchFamily="18" charset="0"/>
                <a:cs typeface="Times New Roman" panose="02020603050405020304" pitchFamily="18" charset="0"/>
              </a:rPr>
              <a:t>QWidget</a:t>
            </a:r>
          </a:p>
          <a:p>
            <a:pPr fontAlgn="base">
              <a:lnSpc>
                <a:spcPct val="150000"/>
              </a:lnSpc>
            </a:pPr>
            <a:r>
              <a:rPr lang="en-US" sz="1400" dirty="0">
                <a:latin typeface="Times New Roman" panose="02020603050405020304" pitchFamily="18" charset="0"/>
                <a:cs typeface="Times New Roman" panose="02020603050405020304" pitchFamily="18" charset="0"/>
              </a:rPr>
              <a:t>&gt;&gt;&gt; app=QApplication(sys.argv)</a:t>
            </a:r>
          </a:p>
          <a:p>
            <a:pPr fontAlgn="base">
              <a:lnSpc>
                <a:spcPct val="150000"/>
              </a:lnSpc>
            </a:pPr>
            <a:r>
              <a:rPr lang="en-US" sz="1400" dirty="0">
                <a:latin typeface="Times New Roman" panose="02020603050405020304" pitchFamily="18" charset="0"/>
                <a:cs typeface="Times New Roman" panose="02020603050405020304" pitchFamily="18" charset="0"/>
              </a:rPr>
              <a:t>&gt;&gt;&gt; root=QWidget()</a:t>
            </a:r>
          </a:p>
          <a:p>
            <a:pPr fontAlgn="base">
              <a:lnSpc>
                <a:spcPct val="150000"/>
              </a:lnSpc>
            </a:pPr>
            <a:r>
              <a:rPr lang="en-US" sz="1400" dirty="0">
                <a:latin typeface="Times New Roman" panose="02020603050405020304" pitchFamily="18" charset="0"/>
                <a:cs typeface="Times New Roman" panose="02020603050405020304" pitchFamily="18" charset="0"/>
              </a:rPr>
              <a:t>&gt;&gt;&gt; root.resize(320,240)</a:t>
            </a:r>
          </a:p>
          <a:p>
            <a:pPr fontAlgn="base">
              <a:lnSpc>
                <a:spcPct val="150000"/>
              </a:lnSpc>
            </a:pPr>
            <a:r>
              <a:rPr lang="en-US" sz="1400" dirty="0">
                <a:latin typeface="Times New Roman" panose="02020603050405020304" pitchFamily="18" charset="0"/>
                <a:cs typeface="Times New Roman" panose="02020603050405020304" pitchFamily="18" charset="0"/>
              </a:rPr>
              <a:t>&gt;&gt;&gt; root.setWindowTitle('Hello, world!')</a:t>
            </a:r>
          </a:p>
          <a:p>
            <a:pPr fontAlgn="base">
              <a:lnSpc>
                <a:spcPct val="150000"/>
              </a:lnSpc>
            </a:pPr>
            <a:r>
              <a:rPr lang="en-US" sz="1400" dirty="0">
                <a:latin typeface="Times New Roman" panose="02020603050405020304" pitchFamily="18" charset="0"/>
                <a:cs typeface="Times New Roman" panose="02020603050405020304" pitchFamily="18" charset="0"/>
              </a:rPr>
              <a:t>&gt;&gt;&gt; root.show()</a:t>
            </a:r>
          </a:p>
        </p:txBody>
      </p:sp>
      <p:sp>
        <p:nvSpPr>
          <p:cNvPr id="14" name="AutoShape 2" descr="PyQ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PyQt5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8599" y="3705385"/>
            <a:ext cx="3087480" cy="253778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earning PyQt5 in a Nutshell. This PyQt5 tutorial shows how to use… | by  Chirag Gupta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092" y="160338"/>
            <a:ext cx="2095500" cy="2181226"/>
          </a:xfrm>
          <a:prstGeom prst="round2DiagRect">
            <a:avLst>
              <a:gd name="adj1" fmla="val 16667"/>
              <a:gd name="adj2" fmla="val 0"/>
            </a:avLst>
          </a:prstGeom>
          <a:ln w="88900" cap="sq">
            <a:noFill/>
            <a:miter lim="800000"/>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a:extLst>
            <a:ext uri="{909E8E84-426E-40DD-AFC4-6F175D3DCCD1}">
              <a14:hiddenFill xmlns:a14="http://schemas.microsoft.com/office/drawing/2010/main">
                <a:solidFill>
                  <a:srgbClr val="FFFFFF"/>
                </a:solidFill>
              </a14:hiddenFill>
            </a:ext>
          </a:extLst>
        </p:spPr>
      </p:pic>
      <p:sp>
        <p:nvSpPr>
          <p:cNvPr id="3" name="Rectangle 2"/>
          <p:cNvSpPr/>
          <p:nvPr/>
        </p:nvSpPr>
        <p:spPr>
          <a:xfrm>
            <a:off x="2982036" y="7593"/>
            <a:ext cx="1281120"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PyQT5</a:t>
            </a:r>
          </a:p>
        </p:txBody>
      </p:sp>
    </p:spTree>
    <p:extLst>
      <p:ext uri="{BB962C8B-B14F-4D97-AF65-F5344CB8AC3E}">
        <p14:creationId xmlns:p14="http://schemas.microsoft.com/office/powerpoint/2010/main" val="328683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2054"/>
                                        </p:tgtEl>
                                        <p:attrNameLst>
                                          <p:attrName>style.visibility</p:attrName>
                                        </p:attrNameLst>
                                      </p:cBhvr>
                                      <p:to>
                                        <p:strVal val="visible"/>
                                      </p:to>
                                    </p:set>
                                    <p:anim calcmode="lin" valueType="num">
                                      <p:cBhvr>
                                        <p:cTn id="19" dur="1000" fill="hold"/>
                                        <p:tgtEl>
                                          <p:spTgt spid="2054"/>
                                        </p:tgtEl>
                                        <p:attrNameLst>
                                          <p:attrName>ppt_w</p:attrName>
                                        </p:attrNameLst>
                                      </p:cBhvr>
                                      <p:tavLst>
                                        <p:tav tm="0">
                                          <p:val>
                                            <p:fltVal val="0"/>
                                          </p:val>
                                        </p:tav>
                                        <p:tav tm="100000">
                                          <p:val>
                                            <p:strVal val="#ppt_w"/>
                                          </p:val>
                                        </p:tav>
                                      </p:tavLst>
                                    </p:anim>
                                    <p:anim calcmode="lin" valueType="num">
                                      <p:cBhvr>
                                        <p:cTn id="20" dur="1000" fill="hold"/>
                                        <p:tgtEl>
                                          <p:spTgt spid="2054"/>
                                        </p:tgtEl>
                                        <p:attrNameLst>
                                          <p:attrName>ppt_h</p:attrName>
                                        </p:attrNameLst>
                                      </p:cBhvr>
                                      <p:tavLst>
                                        <p:tav tm="0">
                                          <p:val>
                                            <p:fltVal val="0"/>
                                          </p:val>
                                        </p:tav>
                                        <p:tav tm="100000">
                                          <p:val>
                                            <p:strVal val="#ppt_h"/>
                                          </p:val>
                                        </p:tav>
                                      </p:tavLst>
                                    </p:anim>
                                    <p:anim calcmode="lin" valueType="num">
                                      <p:cBhvr>
                                        <p:cTn id="21" dur="1000" fill="hold"/>
                                        <p:tgtEl>
                                          <p:spTgt spid="2054"/>
                                        </p:tgtEl>
                                        <p:attrNameLst>
                                          <p:attrName>style.rotation</p:attrName>
                                        </p:attrNameLst>
                                      </p:cBhvr>
                                      <p:tavLst>
                                        <p:tav tm="0">
                                          <p:val>
                                            <p:fltVal val="90"/>
                                          </p:val>
                                        </p:tav>
                                        <p:tav tm="100000">
                                          <p:val>
                                            <p:fltVal val="0"/>
                                          </p:val>
                                        </p:tav>
                                      </p:tavLst>
                                    </p:anim>
                                    <p:animEffect transition="in" filter="fade">
                                      <p:cBhvr>
                                        <p:cTn id="22" dur="1000"/>
                                        <p:tgtEl>
                                          <p:spTgt spid="2054"/>
                                        </p:tgtEl>
                                      </p:cBhvr>
                                    </p:animEffect>
                                  </p:childTnLst>
                                </p:cTn>
                              </p:par>
                            </p:childTnLst>
                          </p:cTn>
                        </p:par>
                      </p:childTnLst>
                    </p:cTn>
                  </p:par>
                  <p:par>
                    <p:cTn id="23" fill="hold">
                      <p:stCondLst>
                        <p:cond delay="indefinite"/>
                      </p:stCondLst>
                      <p:childTnLst>
                        <p:par>
                          <p:cTn id="24" fill="hold">
                            <p:stCondLst>
                              <p:cond delay="0"/>
                            </p:stCondLst>
                            <p:childTnLst>
                              <p:par>
                                <p:cTn id="25" presetID="45" presetClass="entr" presetSubtype="0" fill="hold" grpId="0" nodeType="clickEffect" nodePh="1">
                                  <p:stCondLst>
                                    <p:cond delay="0"/>
                                  </p:stCondLst>
                                  <p:endCondLst>
                                    <p:cond evt="begin" delay="0">
                                      <p:tn val="25"/>
                                    </p:cond>
                                  </p:endCondLst>
                                  <p:childTnLst>
                                    <p:set>
                                      <p:cBhvr>
                                        <p:cTn id="26" dur="1" fill="hold">
                                          <p:stCondLst>
                                            <p:cond delay="0"/>
                                          </p:stCondLst>
                                        </p:cTn>
                                        <p:tgtEl>
                                          <p:spTgt spid="6"/>
                                        </p:tgtEl>
                                        <p:attrNameLst>
                                          <p:attrName>style.visibility</p:attrName>
                                        </p:attrNameLst>
                                      </p:cBhvr>
                                      <p:to>
                                        <p:strVal val="visible"/>
                                      </p:to>
                                    </p:set>
                                    <p:animEffect transition="in" filter="fade">
                                      <p:cBhvr>
                                        <p:cTn id="27" dur="2000"/>
                                        <p:tgtEl>
                                          <p:spTgt spid="6"/>
                                        </p:tgtEl>
                                      </p:cBhvr>
                                    </p:animEffect>
                                    <p:anim calcmode="lin" valueType="num">
                                      <p:cBhvr>
                                        <p:cTn id="28" dur="2000" fill="hold"/>
                                        <p:tgtEl>
                                          <p:spTgt spid="6"/>
                                        </p:tgtEl>
                                        <p:attrNameLst>
                                          <p:attrName>ppt_w</p:attrName>
                                        </p:attrNameLst>
                                      </p:cBhvr>
                                      <p:tavLst>
                                        <p:tav tm="0" fmla="#ppt_w*sin(2.5*pi*$)">
                                          <p:val>
                                            <p:fltVal val="0"/>
                                          </p:val>
                                        </p:tav>
                                        <p:tav tm="100000">
                                          <p:val>
                                            <p:fltVal val="1"/>
                                          </p:val>
                                        </p:tav>
                                      </p:tavLst>
                                    </p:anim>
                                    <p:anim calcmode="lin" valueType="num">
                                      <p:cBhvr>
                                        <p:cTn id="29" dur="2000" fill="hold"/>
                                        <p:tgtEl>
                                          <p:spTgt spid="6"/>
                                        </p:tgtEl>
                                        <p:attrNameLst>
                                          <p:attrName>ppt_h</p:attrName>
                                        </p:attrNameLst>
                                      </p:cBhvr>
                                      <p:tavLst>
                                        <p:tav tm="0">
                                          <p:val>
                                            <p:strVal val="#ppt_h"/>
                                          </p:val>
                                        </p:tav>
                                        <p:tav tm="100000">
                                          <p:val>
                                            <p:strVal val="#ppt_h"/>
                                          </p:val>
                                        </p:tav>
                                      </p:tavLst>
                                    </p:anim>
                                  </p:childTnLst>
                                </p:cTn>
                              </p:par>
                            </p:childTnLst>
                          </p:cTn>
                        </p:par>
                        <p:par>
                          <p:cTn id="30" fill="hold">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2">
                                            <p:txEl>
                                              <p:pRg st="0" end="0"/>
                                            </p:txEl>
                                          </p:spTgt>
                                        </p:tgtEl>
                                        <p:attrNameLst>
                                          <p:attrName>style.visibility</p:attrName>
                                        </p:attrNameLst>
                                      </p:cBhvr>
                                      <p:to>
                                        <p:strVal val="visible"/>
                                      </p:to>
                                    </p:set>
                                    <p:animEffect transition="in" filter="wipe(left)">
                                      <p:cBhvr>
                                        <p:cTn id="33" dur="250"/>
                                        <p:tgtEl>
                                          <p:spTgt spid="2">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
                                            <p:txEl>
                                              <p:pRg st="2" end="2"/>
                                            </p:txEl>
                                          </p:spTgt>
                                        </p:tgtEl>
                                        <p:attrNameLst>
                                          <p:attrName>style.visibility</p:attrName>
                                        </p:attrNameLst>
                                      </p:cBhvr>
                                      <p:to>
                                        <p:strVal val="visible"/>
                                      </p:to>
                                    </p:set>
                                    <p:animEffect transition="in" filter="wipe(left)">
                                      <p:cBhvr>
                                        <p:cTn id="38" dur="250"/>
                                        <p:tgtEl>
                                          <p:spTgt spid="2">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052"/>
                                        </p:tgtEl>
                                        <p:attrNameLst>
                                          <p:attrName>style.visibility</p:attrName>
                                        </p:attrNameLst>
                                      </p:cBhvr>
                                      <p:to>
                                        <p:strVal val="visible"/>
                                      </p:to>
                                    </p:set>
                                    <p:animEffect transition="in" filter="fade">
                                      <p:cBhvr>
                                        <p:cTn id="49" dur="1000"/>
                                        <p:tgtEl>
                                          <p:spTgt spid="2052"/>
                                        </p:tgtEl>
                                      </p:cBhvr>
                                    </p:animEffect>
                                    <p:anim calcmode="lin" valueType="num">
                                      <p:cBhvr>
                                        <p:cTn id="50" dur="1000" fill="hold"/>
                                        <p:tgtEl>
                                          <p:spTgt spid="2052"/>
                                        </p:tgtEl>
                                        <p:attrNameLst>
                                          <p:attrName>ppt_x</p:attrName>
                                        </p:attrNameLst>
                                      </p:cBhvr>
                                      <p:tavLst>
                                        <p:tav tm="0">
                                          <p:val>
                                            <p:strVal val="#ppt_x"/>
                                          </p:val>
                                        </p:tav>
                                        <p:tav tm="100000">
                                          <p:val>
                                            <p:strVal val="#ppt_x"/>
                                          </p:val>
                                        </p:tav>
                                      </p:tavLst>
                                    </p:anim>
                                    <p:anim calcmode="lin" valueType="num">
                                      <p:cBhvr>
                                        <p:cTn id="51"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P spid="2" grpId="0" uiExpand="1" build="p"/>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E1FDC9E3-ED9E-46D0-B897-B98E7B917AFD}"/>
              </a:ext>
            </a:extLst>
          </p:cNvPr>
          <p:cNvSpPr/>
          <p:nvPr/>
        </p:nvSpPr>
        <p:spPr>
          <a:xfrm>
            <a:off x="3108271" y="713468"/>
            <a:ext cx="7364197" cy="1530162"/>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noFill/>
            <a:prstDash val="solid"/>
            <a:miter/>
          </a:ln>
          <a:effectLst/>
          <a:scene3d>
            <a:camera prst="orthographicFront">
              <a:rot lat="0" lon="0" rev="0"/>
            </a:camera>
            <a:lightRig rig="chilly" dir="t">
              <a:rot lat="0" lon="0" rev="18480000"/>
            </a:lightRig>
          </a:scene3d>
          <a:sp3d prstMaterial="clear">
            <a:bevelT h="63500"/>
          </a:sp3d>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 name="Rectangle 1">
            <a:extLst>
              <a:ext uri="{FF2B5EF4-FFF2-40B4-BE49-F238E27FC236}">
                <a16:creationId xmlns:a16="http://schemas.microsoft.com/office/drawing/2014/main" id="{38493CCC-2866-46CB-A818-7FBC3E4D426A}"/>
              </a:ext>
            </a:extLst>
          </p:cNvPr>
          <p:cNvSpPr/>
          <p:nvPr/>
        </p:nvSpPr>
        <p:spPr>
          <a:xfrm>
            <a:off x="3160457" y="693719"/>
            <a:ext cx="6656365" cy="1463862"/>
          </a:xfrm>
          <a:prstGeom prst="rect">
            <a:avLst/>
          </a:prstGeom>
          <a:ln>
            <a:noFill/>
          </a:ln>
          <a:effectLst/>
        </p:spPr>
        <p:txBody>
          <a:bodyPr wrap="square">
            <a:spAutoFit/>
          </a:bodyPr>
          <a:lstStyle/>
          <a:p>
            <a:pPr algn="just" fontAlgn="base"/>
            <a:r>
              <a:rPr lang="en-US" sz="2000" b="1" dirty="0">
                <a:solidFill>
                  <a:schemeClr val="accent2"/>
                </a:solidFill>
                <a:latin typeface="Times New Roman" panose="02020603050405020304" pitchFamily="18" charset="0"/>
                <a:cs typeface="Times New Roman" panose="02020603050405020304" pitchFamily="18" charset="0"/>
              </a:rPr>
              <a:t>What is </a:t>
            </a:r>
            <a:r>
              <a:rPr lang="en-US" sz="2000" b="1" dirty="0">
                <a:latin typeface="Times New Roman" panose="02020603050405020304" pitchFamily="18" charset="0"/>
                <a:cs typeface="Times New Roman" panose="02020603050405020304" pitchFamily="18" charset="0"/>
              </a:rPr>
              <a:t>PySide</a:t>
            </a:r>
            <a:r>
              <a:rPr lang="en-US" sz="2000" b="1" dirty="0">
                <a:solidFill>
                  <a:schemeClr val="accent2"/>
                </a:solidFill>
                <a:latin typeface="Times New Roman" panose="02020603050405020304" pitchFamily="18" charset="0"/>
                <a:cs typeface="Times New Roman" panose="02020603050405020304" pitchFamily="18" charset="0"/>
              </a:rPr>
              <a:t> used for ?</a:t>
            </a:r>
            <a:endParaRPr lang="en-US" sz="2400" b="1" dirty="0">
              <a:solidFill>
                <a:srgbClr val="00B050"/>
              </a:solidFill>
              <a:latin typeface="Times New Roman" panose="02020603050405020304" pitchFamily="18" charset="0"/>
              <a:cs typeface="Times New Roman" panose="02020603050405020304" pitchFamily="18" charset="0"/>
            </a:endParaRPr>
          </a:p>
          <a:p>
            <a:pPr algn="just" fontAlgn="base">
              <a:lnSpc>
                <a:spcPct val="150000"/>
              </a:lnSpc>
            </a:pPr>
            <a:r>
              <a:rPr lang="en-US" sz="1600" dirty="0">
                <a:solidFill>
                  <a:srgbClr val="00B050"/>
                </a:solidFill>
                <a:latin typeface="Times New Roman" panose="02020603050405020304" pitchFamily="18" charset="0"/>
                <a:cs typeface="Times New Roman" panose="02020603050405020304" pitchFamily="18" charset="0"/>
              </a:rPr>
              <a:t>PySide</a:t>
            </a:r>
            <a:r>
              <a:rPr lang="en-US" sz="1600" dirty="0">
                <a:latin typeface="Times New Roman" panose="02020603050405020304" pitchFamily="18" charset="0"/>
                <a:cs typeface="Times New Roman" panose="02020603050405020304" pitchFamily="18" charset="0"/>
              </a:rPr>
              <a:t>, also known as Qt for Python, is a Python library for creating GUI applications using the Qt toolkit. </a:t>
            </a:r>
            <a:r>
              <a:rPr lang="en-US" sz="1600" dirty="0">
                <a:solidFill>
                  <a:srgbClr val="00B050"/>
                </a:solidFill>
                <a:latin typeface="Times New Roman" panose="02020603050405020304" pitchFamily="18" charset="0"/>
                <a:cs typeface="Times New Roman" panose="02020603050405020304" pitchFamily="18" charset="0"/>
              </a:rPr>
              <a:t>PySide</a:t>
            </a:r>
            <a:r>
              <a:rPr lang="en-US" sz="1600" dirty="0">
                <a:latin typeface="Times New Roman" panose="02020603050405020304" pitchFamily="18" charset="0"/>
                <a:cs typeface="Times New Roman" panose="02020603050405020304" pitchFamily="18" charset="0"/>
              </a:rPr>
              <a:t> is the official binding for Qt on Python and is now developed by The Qt Company itself.</a:t>
            </a:r>
            <a:endParaRPr lang="en-US" dirty="0">
              <a:latin typeface="Times New Roman" panose="02020603050405020304" pitchFamily="18" charset="0"/>
              <a:cs typeface="Times New Roman" panose="02020603050405020304" pitchFamily="18" charset="0"/>
            </a:endParaRPr>
          </a:p>
        </p:txBody>
      </p:sp>
      <p:sp>
        <p:nvSpPr>
          <p:cNvPr id="12" name="Rectangle 11"/>
          <p:cNvSpPr/>
          <p:nvPr/>
        </p:nvSpPr>
        <p:spPr>
          <a:xfrm>
            <a:off x="460375" y="2241352"/>
            <a:ext cx="6219123" cy="4616648"/>
          </a:xfrm>
          <a:prstGeom prst="rect">
            <a:avLst/>
          </a:prstGeom>
          <a:ln/>
        </p:spPr>
        <p:style>
          <a:lnRef idx="3">
            <a:schemeClr val="lt1"/>
          </a:lnRef>
          <a:fillRef idx="1">
            <a:schemeClr val="accent4"/>
          </a:fillRef>
          <a:effectRef idx="1">
            <a:schemeClr val="accent4"/>
          </a:effectRef>
          <a:fontRef idx="minor">
            <a:schemeClr val="lt1"/>
          </a:fontRef>
        </p:style>
        <p:txBody>
          <a:bodyPr wrap="square">
            <a:spAutoFit/>
          </a:bodyPr>
          <a:lstStyle/>
          <a:p>
            <a:pPr fontAlgn="base"/>
            <a:r>
              <a:rPr lang="en-US" sz="1400" dirty="0">
                <a:solidFill>
                  <a:schemeClr val="tx1"/>
                </a:solidFill>
                <a:latin typeface="Times New Roman" panose="02020603050405020304" pitchFamily="18" charset="0"/>
                <a:cs typeface="Times New Roman" panose="02020603050405020304" pitchFamily="18" charset="0"/>
              </a:rPr>
              <a:t>import sys</a:t>
            </a:r>
          </a:p>
          <a:p>
            <a:pPr fontAlgn="base"/>
            <a:endParaRPr lang="en-US" sz="1400" dirty="0">
              <a:solidFill>
                <a:schemeClr val="tx1"/>
              </a:solidFill>
              <a:latin typeface="Times New Roman" panose="02020603050405020304" pitchFamily="18" charset="0"/>
              <a:cs typeface="Times New Roman" panose="02020603050405020304" pitchFamily="18" charset="0"/>
            </a:endParaRPr>
          </a:p>
          <a:p>
            <a:pPr fontAlgn="base"/>
            <a:r>
              <a:rPr lang="en-US" sz="1400" dirty="0">
                <a:solidFill>
                  <a:schemeClr val="tx1"/>
                </a:solidFill>
                <a:latin typeface="Times New Roman" panose="02020603050405020304" pitchFamily="18" charset="0"/>
                <a:cs typeface="Times New Roman" panose="02020603050405020304" pitchFamily="18" charset="0"/>
              </a:rPr>
              <a:t>from PySide6.QtCore import QSize, Qt</a:t>
            </a:r>
          </a:p>
          <a:p>
            <a:pPr fontAlgn="base"/>
            <a:r>
              <a:rPr lang="en-US" sz="1400" dirty="0">
                <a:solidFill>
                  <a:schemeClr val="tx1"/>
                </a:solidFill>
                <a:latin typeface="Times New Roman" panose="02020603050405020304" pitchFamily="18" charset="0"/>
                <a:cs typeface="Times New Roman" panose="02020603050405020304" pitchFamily="18" charset="0"/>
              </a:rPr>
              <a:t>from PySide6.QtWidgets import QApplication, QMainWindow, QPushButton</a:t>
            </a:r>
          </a:p>
          <a:p>
            <a:pPr fontAlgn="base"/>
            <a:endParaRPr lang="en-US" sz="1400" dirty="0">
              <a:solidFill>
                <a:schemeClr val="tx1"/>
              </a:solidFill>
              <a:latin typeface="Times New Roman" panose="02020603050405020304" pitchFamily="18" charset="0"/>
              <a:cs typeface="Times New Roman" panose="02020603050405020304" pitchFamily="18" charset="0"/>
            </a:endParaRPr>
          </a:p>
          <a:p>
            <a:pPr fontAlgn="base"/>
            <a:r>
              <a:rPr lang="en-US" sz="1400" dirty="0">
                <a:solidFill>
                  <a:schemeClr val="tx1"/>
                </a:solidFill>
                <a:latin typeface="Times New Roman" panose="02020603050405020304" pitchFamily="18" charset="0"/>
                <a:cs typeface="Times New Roman" panose="02020603050405020304" pitchFamily="18" charset="0"/>
              </a:rPr>
              <a:t># Subclass QMainWindow to customize your application's main window</a:t>
            </a:r>
          </a:p>
          <a:p>
            <a:pPr fontAlgn="base"/>
            <a:r>
              <a:rPr lang="en-US" sz="1400" dirty="0">
                <a:solidFill>
                  <a:schemeClr val="tx1"/>
                </a:solidFill>
                <a:latin typeface="Times New Roman" panose="02020603050405020304" pitchFamily="18" charset="0"/>
                <a:cs typeface="Times New Roman" panose="02020603050405020304" pitchFamily="18" charset="0"/>
              </a:rPr>
              <a:t>class MainWindow(QMainWindow):</a:t>
            </a:r>
          </a:p>
          <a:p>
            <a:pPr fontAlgn="base"/>
            <a:r>
              <a:rPr lang="en-US" sz="1400" dirty="0">
                <a:solidFill>
                  <a:schemeClr val="tx1"/>
                </a:solidFill>
                <a:latin typeface="Times New Roman" panose="02020603050405020304" pitchFamily="18" charset="0"/>
                <a:cs typeface="Times New Roman" panose="02020603050405020304" pitchFamily="18" charset="0"/>
              </a:rPr>
              <a:t>    def __init__(self):</a:t>
            </a:r>
          </a:p>
          <a:p>
            <a:pPr fontAlgn="base"/>
            <a:r>
              <a:rPr lang="en-US" sz="1400" dirty="0">
                <a:solidFill>
                  <a:schemeClr val="tx1"/>
                </a:solidFill>
                <a:latin typeface="Times New Roman" panose="02020603050405020304" pitchFamily="18" charset="0"/>
                <a:cs typeface="Times New Roman" panose="02020603050405020304" pitchFamily="18" charset="0"/>
              </a:rPr>
              <a:t>        super().__init__()</a:t>
            </a:r>
          </a:p>
          <a:p>
            <a:pPr fontAlgn="base"/>
            <a:endParaRPr lang="en-US" sz="1400" dirty="0">
              <a:solidFill>
                <a:schemeClr val="tx1"/>
              </a:solidFill>
              <a:latin typeface="Times New Roman" panose="02020603050405020304" pitchFamily="18" charset="0"/>
              <a:cs typeface="Times New Roman" panose="02020603050405020304" pitchFamily="18" charset="0"/>
            </a:endParaRPr>
          </a:p>
          <a:p>
            <a:pPr fontAlgn="base"/>
            <a:r>
              <a:rPr lang="en-US" sz="1400" dirty="0">
                <a:solidFill>
                  <a:schemeClr val="tx1"/>
                </a:solidFill>
                <a:latin typeface="Times New Roman" panose="02020603050405020304" pitchFamily="18" charset="0"/>
                <a:cs typeface="Times New Roman" panose="02020603050405020304" pitchFamily="18" charset="0"/>
              </a:rPr>
              <a:t>        self.setWindowTitle("My App")</a:t>
            </a:r>
          </a:p>
          <a:p>
            <a:pPr fontAlgn="base"/>
            <a:endParaRPr lang="en-US" sz="1400" dirty="0">
              <a:solidFill>
                <a:schemeClr val="tx1"/>
              </a:solidFill>
              <a:latin typeface="Times New Roman" panose="02020603050405020304" pitchFamily="18" charset="0"/>
              <a:cs typeface="Times New Roman" panose="02020603050405020304" pitchFamily="18" charset="0"/>
            </a:endParaRPr>
          </a:p>
          <a:p>
            <a:pPr fontAlgn="base"/>
            <a:r>
              <a:rPr lang="en-US" sz="1400" dirty="0">
                <a:solidFill>
                  <a:schemeClr val="tx1"/>
                </a:solidFill>
                <a:latin typeface="Times New Roman" panose="02020603050405020304" pitchFamily="18" charset="0"/>
                <a:cs typeface="Times New Roman" panose="02020603050405020304" pitchFamily="18" charset="0"/>
              </a:rPr>
              <a:t>        button = QPushButton("Press Me!")</a:t>
            </a:r>
          </a:p>
          <a:p>
            <a:pPr fontAlgn="base"/>
            <a:r>
              <a:rPr lang="en-US" sz="1400" dirty="0">
                <a:solidFill>
                  <a:schemeClr val="tx1"/>
                </a:solidFill>
                <a:latin typeface="Times New Roman" panose="02020603050405020304" pitchFamily="18" charset="0"/>
                <a:cs typeface="Times New Roman" panose="02020603050405020304" pitchFamily="18" charset="0"/>
              </a:rPr>
              <a:t>        self.setCentralWidget(button)</a:t>
            </a:r>
          </a:p>
          <a:p>
            <a:pPr fontAlgn="base"/>
            <a:endParaRPr lang="en-US" sz="1400" dirty="0">
              <a:solidFill>
                <a:schemeClr val="tx1"/>
              </a:solidFill>
              <a:latin typeface="Times New Roman" panose="02020603050405020304" pitchFamily="18" charset="0"/>
              <a:cs typeface="Times New Roman" panose="02020603050405020304" pitchFamily="18" charset="0"/>
            </a:endParaRPr>
          </a:p>
          <a:p>
            <a:pPr fontAlgn="base"/>
            <a:r>
              <a:rPr lang="en-US" sz="1400" dirty="0">
                <a:solidFill>
                  <a:schemeClr val="tx1"/>
                </a:solidFill>
                <a:latin typeface="Times New Roman" panose="02020603050405020304" pitchFamily="18" charset="0"/>
                <a:cs typeface="Times New Roman" panose="02020603050405020304" pitchFamily="18" charset="0"/>
              </a:rPr>
              <a:t>app = QApplication(sys.argv)</a:t>
            </a:r>
          </a:p>
          <a:p>
            <a:pPr fontAlgn="base"/>
            <a:endParaRPr lang="en-US" sz="1400" dirty="0">
              <a:solidFill>
                <a:schemeClr val="tx1"/>
              </a:solidFill>
              <a:latin typeface="Times New Roman" panose="02020603050405020304" pitchFamily="18" charset="0"/>
              <a:cs typeface="Times New Roman" panose="02020603050405020304" pitchFamily="18" charset="0"/>
            </a:endParaRPr>
          </a:p>
          <a:p>
            <a:pPr fontAlgn="base"/>
            <a:r>
              <a:rPr lang="en-US" sz="1400" dirty="0">
                <a:solidFill>
                  <a:schemeClr val="tx1"/>
                </a:solidFill>
                <a:latin typeface="Times New Roman" panose="02020603050405020304" pitchFamily="18" charset="0"/>
                <a:cs typeface="Times New Roman" panose="02020603050405020304" pitchFamily="18" charset="0"/>
              </a:rPr>
              <a:t>window = MainWindow()</a:t>
            </a:r>
          </a:p>
          <a:p>
            <a:pPr fontAlgn="base"/>
            <a:r>
              <a:rPr lang="en-US" sz="1400" dirty="0">
                <a:solidFill>
                  <a:schemeClr val="tx1"/>
                </a:solidFill>
                <a:latin typeface="Times New Roman" panose="02020603050405020304" pitchFamily="18" charset="0"/>
                <a:cs typeface="Times New Roman" panose="02020603050405020304" pitchFamily="18" charset="0"/>
              </a:rPr>
              <a:t>window.show()</a:t>
            </a:r>
          </a:p>
          <a:p>
            <a:pPr fontAlgn="base"/>
            <a:endParaRPr lang="en-US" sz="1400" dirty="0">
              <a:solidFill>
                <a:schemeClr val="tx1"/>
              </a:solidFill>
              <a:latin typeface="Times New Roman" panose="02020603050405020304" pitchFamily="18" charset="0"/>
              <a:cs typeface="Times New Roman" panose="02020603050405020304" pitchFamily="18" charset="0"/>
            </a:endParaRPr>
          </a:p>
          <a:p>
            <a:pPr fontAlgn="base"/>
            <a:r>
              <a:rPr lang="en-US" sz="1400" dirty="0">
                <a:solidFill>
                  <a:schemeClr val="tx1"/>
                </a:solidFill>
                <a:latin typeface="Times New Roman" panose="02020603050405020304" pitchFamily="18" charset="0"/>
                <a:cs typeface="Times New Roman" panose="02020603050405020304" pitchFamily="18" charset="0"/>
              </a:rPr>
              <a:t>app.exec_()</a:t>
            </a:r>
          </a:p>
        </p:txBody>
      </p:sp>
      <p:sp>
        <p:nvSpPr>
          <p:cNvPr id="14" name="AutoShape 2" descr="PyQ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Our QMainWindow with a single QPushButton on Windows, macOS and Linux.">
            <a:extLst>
              <a:ext uri="{FF2B5EF4-FFF2-40B4-BE49-F238E27FC236}">
                <a16:creationId xmlns:a16="http://schemas.microsoft.com/office/drawing/2014/main" id="{3FF2B18A-4888-03E6-29BB-5A0790C7B2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5097" y="3968906"/>
            <a:ext cx="5430982" cy="24860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2B037EA-A0F8-809F-A7F6-BBCC85C68A1A}"/>
              </a:ext>
            </a:extLst>
          </p:cNvPr>
          <p:cNvPicPr>
            <a:picLocks noChangeAspect="1"/>
          </p:cNvPicPr>
          <p:nvPr/>
        </p:nvPicPr>
        <p:blipFill>
          <a:blip r:embed="rId3"/>
          <a:stretch>
            <a:fillRect/>
          </a:stretch>
        </p:blipFill>
        <p:spPr>
          <a:xfrm>
            <a:off x="-132509" y="516076"/>
            <a:ext cx="2143125" cy="1428750"/>
          </a:xfrm>
          <a:prstGeom prst="rect">
            <a:avLst/>
          </a:prstGeom>
          <a:solidFill>
            <a:srgbClr val="FFFF0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
        <p:nvSpPr>
          <p:cNvPr id="3" name="Rectangle 2"/>
          <p:cNvSpPr/>
          <p:nvPr/>
        </p:nvSpPr>
        <p:spPr>
          <a:xfrm>
            <a:off x="3066707" y="-7144"/>
            <a:ext cx="1242648" cy="523220"/>
          </a:xfrm>
          <a:prstGeom prst="rect">
            <a:avLst/>
          </a:prstGeom>
        </p:spPr>
        <p:txBody>
          <a:bodyPr wrap="none">
            <a:spAutoFit/>
          </a:bodyPr>
          <a:lstStyle/>
          <a:p>
            <a:r>
              <a:rPr lang="en-US" sz="2800" b="1" dirty="0">
                <a:solidFill>
                  <a:srgbClr val="00B050"/>
                </a:solidFill>
                <a:latin typeface="Times New Roman" panose="02020603050405020304" pitchFamily="18" charset="0"/>
                <a:cs typeface="Times New Roman" panose="02020603050405020304" pitchFamily="18" charset="0"/>
              </a:rPr>
              <a:t>PySide</a:t>
            </a:r>
            <a:endParaRPr lang="en-US" dirty="0"/>
          </a:p>
        </p:txBody>
      </p:sp>
    </p:spTree>
    <p:extLst>
      <p:ext uri="{BB962C8B-B14F-4D97-AF65-F5344CB8AC3E}">
        <p14:creationId xmlns:p14="http://schemas.microsoft.com/office/powerpoint/2010/main" val="368102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nodePh="1">
                                  <p:stCondLst>
                                    <p:cond delay="0"/>
                                  </p:stCondLst>
                                  <p:endCondLst>
                                    <p:cond evt="begin" delay="0">
                                      <p:tn val="17"/>
                                    </p:cond>
                                  </p:end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anim calcmode="lin" valueType="num">
                                      <p:cBhvr>
                                        <p:cTn id="20" dur="2000" fill="hold"/>
                                        <p:tgtEl>
                                          <p:spTgt spid="6"/>
                                        </p:tgtEl>
                                        <p:attrNameLst>
                                          <p:attrName>ppt_w</p:attrName>
                                        </p:attrNameLst>
                                      </p:cBhvr>
                                      <p:tavLst>
                                        <p:tav tm="0" fmla="#ppt_w*sin(2.5*pi*$)">
                                          <p:val>
                                            <p:fltVal val="0"/>
                                          </p:val>
                                        </p:tav>
                                        <p:tav tm="100000">
                                          <p:val>
                                            <p:fltVal val="1"/>
                                          </p:val>
                                        </p:tav>
                                      </p:tavLst>
                                    </p:anim>
                                    <p:anim calcmode="lin" valueType="num">
                                      <p:cBhvr>
                                        <p:cTn id="21"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randombar(horizontal)">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arn(inVertical)">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45" presetClass="entr" presetSubtype="0" fill="hold" nodeType="clickEffect">
                                  <p:stCondLst>
                                    <p:cond delay="0"/>
                                  </p:stCondLst>
                                  <p:childTnLst>
                                    <p:set>
                                      <p:cBhvr>
                                        <p:cTn id="40" dur="1" fill="hold">
                                          <p:stCondLst>
                                            <p:cond delay="0"/>
                                          </p:stCondLst>
                                        </p:cTn>
                                        <p:tgtEl>
                                          <p:spTgt spid="1026"/>
                                        </p:tgtEl>
                                        <p:attrNameLst>
                                          <p:attrName>style.visibility</p:attrName>
                                        </p:attrNameLst>
                                      </p:cBhvr>
                                      <p:to>
                                        <p:strVal val="visible"/>
                                      </p:to>
                                    </p:set>
                                    <p:animEffect transition="in" filter="fade">
                                      <p:cBhvr>
                                        <p:cTn id="41" dur="2000"/>
                                        <p:tgtEl>
                                          <p:spTgt spid="1026"/>
                                        </p:tgtEl>
                                      </p:cBhvr>
                                    </p:animEffect>
                                    <p:anim calcmode="lin" valueType="num">
                                      <p:cBhvr>
                                        <p:cTn id="42" dur="2000" fill="hold"/>
                                        <p:tgtEl>
                                          <p:spTgt spid="1026"/>
                                        </p:tgtEl>
                                        <p:attrNameLst>
                                          <p:attrName>ppt_w</p:attrName>
                                        </p:attrNameLst>
                                      </p:cBhvr>
                                      <p:tavLst>
                                        <p:tav tm="0" fmla="#ppt_w*sin(2.5*pi*$)">
                                          <p:val>
                                            <p:fltVal val="0"/>
                                          </p:val>
                                        </p:tav>
                                        <p:tav tm="100000">
                                          <p:val>
                                            <p:fltVal val="1"/>
                                          </p:val>
                                        </p:tav>
                                      </p:tavLst>
                                    </p:anim>
                                    <p:anim calcmode="lin" valueType="num">
                                      <p:cBhvr>
                                        <p:cTn id="43" dur="2000" fill="hold"/>
                                        <p:tgtEl>
                                          <p:spTgt spid="10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P spid="2" grpId="0"/>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E1FDC9E3-ED9E-46D0-B897-B98E7B917AFD}"/>
              </a:ext>
            </a:extLst>
          </p:cNvPr>
          <p:cNvSpPr/>
          <p:nvPr/>
        </p:nvSpPr>
        <p:spPr>
          <a:xfrm>
            <a:off x="2361459" y="256565"/>
            <a:ext cx="7237220" cy="1905000"/>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noFill/>
            <a:prstDash val="solid"/>
            <a:miter/>
          </a:ln>
          <a:effectLst/>
          <a:scene3d>
            <a:camera prst="orthographicFront">
              <a:rot lat="0" lon="0" rev="0"/>
            </a:camera>
            <a:lightRig rig="chilly" dir="t">
              <a:rot lat="0" lon="0" rev="18480000"/>
            </a:lightRig>
          </a:scene3d>
          <a:sp3d prstMaterial="clear">
            <a:bevelT h="63500"/>
          </a:sp3d>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 name="Rectangle 1">
            <a:extLst>
              <a:ext uri="{FF2B5EF4-FFF2-40B4-BE49-F238E27FC236}">
                <a16:creationId xmlns:a16="http://schemas.microsoft.com/office/drawing/2014/main" id="{38493CCC-2866-46CB-A818-7FBC3E4D426A}"/>
              </a:ext>
            </a:extLst>
          </p:cNvPr>
          <p:cNvSpPr/>
          <p:nvPr/>
        </p:nvSpPr>
        <p:spPr>
          <a:xfrm>
            <a:off x="2593321" y="311012"/>
            <a:ext cx="6656365" cy="1754326"/>
          </a:xfrm>
          <a:prstGeom prst="rect">
            <a:avLst/>
          </a:prstGeom>
          <a:ln>
            <a:noFill/>
          </a:ln>
          <a:effectLst/>
        </p:spPr>
        <p:txBody>
          <a:bodyPr wrap="square">
            <a:spAutoFit/>
          </a:bodyPr>
          <a:lstStyle/>
          <a:p>
            <a:r>
              <a:rPr lang="en-US" b="1" dirty="0">
                <a:latin typeface="Times New Roman" panose="02020603050405020304" pitchFamily="18" charset="0"/>
                <a:cs typeface="Times New Roman" panose="02020603050405020304" pitchFamily="18" charset="0"/>
              </a:rPr>
              <a:t>What is Kivy </a:t>
            </a:r>
            <a:r>
              <a:rPr lang="en-US" b="1" dirty="0"/>
              <a:t> </a:t>
            </a:r>
            <a:r>
              <a:rPr lang="en-US" b="1" dirty="0">
                <a:latin typeface="Times New Roman" panose="02020603050405020304" pitchFamily="18" charset="0"/>
                <a:cs typeface="Times New Roman" panose="02020603050405020304" pitchFamily="18" charset="0"/>
              </a:rPr>
              <a:t>used for ?</a:t>
            </a:r>
          </a:p>
          <a:p>
            <a:endParaRPr lang="en-US" b="1" dirty="0">
              <a:solidFill>
                <a:schemeClr val="accent2"/>
              </a:solidFill>
              <a:latin typeface="Times New Roman" panose="02020603050405020304" pitchFamily="18" charset="0"/>
              <a:cs typeface="Times New Roman" panose="02020603050405020304" pitchFamily="18" charset="0"/>
            </a:endParaRPr>
          </a:p>
          <a:p>
            <a:pPr algn="just" fontAlgn="base"/>
            <a:r>
              <a:rPr lang="en-US" b="1" dirty="0">
                <a:solidFill>
                  <a:srgbClr val="00B050"/>
                </a:solidFill>
                <a:latin typeface="Times New Roman" panose="02020603050405020304" pitchFamily="18" charset="0"/>
                <a:cs typeface="Times New Roman" panose="02020603050405020304" pitchFamily="18" charset="0"/>
              </a:rPr>
              <a:t>Kivy</a:t>
            </a:r>
            <a:r>
              <a:rPr lang="en-US" dirty="0">
                <a:latin typeface="Times New Roman" panose="02020603050405020304" pitchFamily="18" charset="0"/>
                <a:cs typeface="Times New Roman" panose="02020603050405020304" pitchFamily="18" charset="0"/>
              </a:rPr>
              <a:t> is an open source, </a:t>
            </a:r>
            <a:r>
              <a:rPr lang="en-US" b="1" dirty="0">
                <a:latin typeface="Times New Roman" panose="02020603050405020304" pitchFamily="18" charset="0"/>
                <a:cs typeface="Times New Roman" panose="02020603050405020304" pitchFamily="18" charset="0"/>
              </a:rPr>
              <a:t>multi-platform application development framework</a:t>
            </a:r>
            <a:r>
              <a:rPr lang="en-US" dirty="0">
                <a:latin typeface="Times New Roman" panose="02020603050405020304" pitchFamily="18" charset="0"/>
                <a:cs typeface="Times New Roman" panose="02020603050405020304" pitchFamily="18" charset="0"/>
              </a:rPr>
              <a:t> for </a:t>
            </a:r>
            <a:r>
              <a:rPr lang="en-US"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Python</a:t>
            </a:r>
            <a:r>
              <a:rPr lang="en-US" dirty="0">
                <a:latin typeface="Times New Roman" panose="02020603050405020304" pitchFamily="18" charset="0"/>
                <a:cs typeface="Times New Roman" panose="02020603050405020304" pitchFamily="18" charset="0"/>
              </a:rPr>
              <a:t>. It allows us to develop multi-platform applications on various platforms such as </a:t>
            </a:r>
            <a:r>
              <a:rPr lang="en-US" b="1"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Windows</a:t>
            </a:r>
            <a:r>
              <a:rPr lang="en-US"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Linux</a:t>
            </a:r>
            <a:r>
              <a:rPr lang="en-US"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Android</a:t>
            </a:r>
            <a:r>
              <a:rPr lang="en-US" b="1" dirty="0">
                <a:latin typeface="Times New Roman" panose="02020603050405020304" pitchFamily="18" charset="0"/>
                <a:cs typeface="Times New Roman" panose="02020603050405020304" pitchFamily="18" charset="0"/>
              </a:rPr>
              <a:t>, macOS, iOS, and Raspberry Pi</a:t>
            </a:r>
            <a:r>
              <a:rPr lang="en-US"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12" name="Rectangle 11"/>
          <p:cNvSpPr/>
          <p:nvPr/>
        </p:nvSpPr>
        <p:spPr>
          <a:xfrm>
            <a:off x="1104512" y="2450345"/>
            <a:ext cx="4512774" cy="4247317"/>
          </a:xfrm>
          <a:prstGeom prst="rect">
            <a:avLst/>
          </a:prstGeom>
          <a:ln/>
        </p:spPr>
        <p:style>
          <a:lnRef idx="1">
            <a:schemeClr val="accent4"/>
          </a:lnRef>
          <a:fillRef idx="2">
            <a:schemeClr val="accent4"/>
          </a:fillRef>
          <a:effectRef idx="1">
            <a:schemeClr val="accent4"/>
          </a:effectRef>
          <a:fontRef idx="minor">
            <a:schemeClr val="dk1"/>
          </a:fontRef>
        </p:style>
        <p:txBody>
          <a:bodyPr wrap="none">
            <a:spAutoFit/>
          </a:bodyPr>
          <a:lstStyle/>
          <a:p>
            <a:pPr fontAlgn="base"/>
            <a:r>
              <a:rPr lang="en-US" sz="1400" dirty="0">
                <a:solidFill>
                  <a:schemeClr val="tx1"/>
                </a:solidFill>
                <a:latin typeface="Times New Roman" panose="02020603050405020304" pitchFamily="18" charset="0"/>
                <a:cs typeface="Times New Roman" panose="02020603050405020304" pitchFamily="18" charset="0"/>
              </a:rPr>
              <a:t>import kivy</a:t>
            </a:r>
          </a:p>
          <a:p>
            <a:pPr fontAlgn="base"/>
            <a:r>
              <a:rPr lang="en-US" sz="1400" dirty="0">
                <a:solidFill>
                  <a:schemeClr val="tx1"/>
                </a:solidFill>
                <a:latin typeface="Times New Roman" panose="02020603050405020304" pitchFamily="18" charset="0"/>
                <a:cs typeface="Times New Roman" panose="02020603050405020304" pitchFamily="18" charset="0"/>
              </a:rPr>
              <a:t>kivy.require('1.10.0')</a:t>
            </a:r>
          </a:p>
          <a:p>
            <a:pPr fontAlgn="base"/>
            <a:endParaRPr lang="en-US" sz="1400" dirty="0">
              <a:solidFill>
                <a:schemeClr val="tx1"/>
              </a:solidFill>
              <a:latin typeface="Times New Roman" panose="02020603050405020304" pitchFamily="18" charset="0"/>
              <a:cs typeface="Times New Roman" panose="02020603050405020304" pitchFamily="18" charset="0"/>
            </a:endParaRPr>
          </a:p>
          <a:p>
            <a:pPr fontAlgn="base"/>
            <a:r>
              <a:rPr lang="en-US" sz="1400" dirty="0">
                <a:solidFill>
                  <a:schemeClr val="tx1"/>
                </a:solidFill>
                <a:latin typeface="Times New Roman" panose="02020603050405020304" pitchFamily="18" charset="0"/>
                <a:cs typeface="Times New Roman" panose="02020603050405020304" pitchFamily="18" charset="0"/>
              </a:rPr>
              <a:t>from kivy.app import App</a:t>
            </a:r>
          </a:p>
          <a:p>
            <a:pPr fontAlgn="base"/>
            <a:r>
              <a:rPr lang="en-US" sz="1400" dirty="0">
                <a:solidFill>
                  <a:schemeClr val="tx1"/>
                </a:solidFill>
                <a:latin typeface="Times New Roman" panose="02020603050405020304" pitchFamily="18" charset="0"/>
                <a:cs typeface="Times New Roman" panose="02020603050405020304" pitchFamily="18" charset="0"/>
              </a:rPr>
              <a:t>from kivy.uix.button Label</a:t>
            </a:r>
          </a:p>
          <a:p>
            <a:pPr fontAlgn="base"/>
            <a:r>
              <a:rPr lang="en-US" sz="1400" dirty="0">
                <a:solidFill>
                  <a:schemeClr val="tx1"/>
                </a:solidFill>
                <a:latin typeface="Times New Roman" panose="02020603050405020304" pitchFamily="18" charset="0"/>
                <a:cs typeface="Times New Roman" panose="02020603050405020304" pitchFamily="18" charset="0"/>
              </a:rPr>
              <a:t>import</a:t>
            </a:r>
          </a:p>
          <a:p>
            <a:pPr fontAlgn="base"/>
            <a:r>
              <a:rPr lang="en-US" sz="1200" dirty="0">
                <a:solidFill>
                  <a:schemeClr val="tx1"/>
                </a:solidFill>
                <a:latin typeface="Times New Roman" panose="02020603050405020304" pitchFamily="18" charset="0"/>
                <a:cs typeface="Times New Roman" panose="02020603050405020304" pitchFamily="18" charset="0"/>
              </a:rPr>
              <a:t># Inherit Kivy's App class which represents the window</a:t>
            </a:r>
          </a:p>
          <a:p>
            <a:pPr fontAlgn="base"/>
            <a:r>
              <a:rPr lang="en-US" sz="1200" dirty="0">
                <a:solidFill>
                  <a:schemeClr val="tx1"/>
                </a:solidFill>
                <a:latin typeface="Times New Roman" panose="02020603050405020304" pitchFamily="18" charset="0"/>
                <a:cs typeface="Times New Roman" panose="02020603050405020304" pitchFamily="18" charset="0"/>
              </a:rPr>
              <a:t># for our widgets</a:t>
            </a:r>
          </a:p>
          <a:p>
            <a:pPr fontAlgn="base"/>
            <a:r>
              <a:rPr lang="en-US" sz="1200" dirty="0">
                <a:solidFill>
                  <a:schemeClr val="tx1"/>
                </a:solidFill>
                <a:latin typeface="Times New Roman" panose="02020603050405020304" pitchFamily="18" charset="0"/>
                <a:cs typeface="Times New Roman" panose="02020603050405020304" pitchFamily="18" charset="0"/>
              </a:rPr>
              <a:t># HelloKivy inherits all the fields and methods</a:t>
            </a:r>
          </a:p>
          <a:p>
            <a:pPr fontAlgn="base"/>
            <a:r>
              <a:rPr lang="en-US" sz="1200" dirty="0">
                <a:solidFill>
                  <a:schemeClr val="tx1"/>
                </a:solidFill>
                <a:latin typeface="Times New Roman" panose="02020603050405020304" pitchFamily="18" charset="0"/>
                <a:cs typeface="Times New Roman" panose="02020603050405020304" pitchFamily="18" charset="0"/>
              </a:rPr>
              <a:t># from Kivy</a:t>
            </a:r>
          </a:p>
          <a:p>
            <a:pPr fontAlgn="base"/>
            <a:r>
              <a:rPr lang="en-US" sz="1400" dirty="0">
                <a:solidFill>
                  <a:schemeClr val="tx1"/>
                </a:solidFill>
                <a:latin typeface="Times New Roman" panose="02020603050405020304" pitchFamily="18" charset="0"/>
                <a:cs typeface="Times New Roman" panose="02020603050405020304" pitchFamily="18" charset="0"/>
              </a:rPr>
              <a:t>class HelloKivy(App):</a:t>
            </a:r>
          </a:p>
          <a:p>
            <a:pPr fontAlgn="base"/>
            <a:endParaRPr lang="en-US" sz="1400" dirty="0">
              <a:solidFill>
                <a:schemeClr val="tx1"/>
              </a:solidFill>
              <a:latin typeface="Times New Roman" panose="02020603050405020304" pitchFamily="18" charset="0"/>
              <a:cs typeface="Times New Roman" panose="02020603050405020304" pitchFamily="18" charset="0"/>
            </a:endParaRPr>
          </a:p>
          <a:p>
            <a:pPr fontAlgn="base"/>
            <a:r>
              <a:rPr lang="en-US" sz="1200" dirty="0">
                <a:solidFill>
                  <a:schemeClr val="tx1"/>
                </a:solidFill>
                <a:latin typeface="Times New Roman" panose="02020603050405020304" pitchFamily="18" charset="0"/>
                <a:cs typeface="Times New Roman" panose="02020603050405020304" pitchFamily="18" charset="0"/>
              </a:rPr>
              <a:t>	# This returns the content we want in the window</a:t>
            </a:r>
          </a:p>
          <a:p>
            <a:pPr fontAlgn="base"/>
            <a:r>
              <a:rPr lang="en-US" sz="1400" dirty="0">
                <a:solidFill>
                  <a:schemeClr val="tx1"/>
                </a:solidFill>
                <a:latin typeface="Times New Roman" panose="02020603050405020304" pitchFamily="18" charset="0"/>
                <a:cs typeface="Times New Roman" panose="02020603050405020304" pitchFamily="18" charset="0"/>
              </a:rPr>
              <a:t>	def build(self):</a:t>
            </a:r>
          </a:p>
          <a:p>
            <a:pPr fontAlgn="base"/>
            <a:endParaRPr lang="en-US" sz="1400" dirty="0">
              <a:solidFill>
                <a:schemeClr val="tx1"/>
              </a:solidFill>
              <a:latin typeface="Times New Roman" panose="02020603050405020304" pitchFamily="18" charset="0"/>
              <a:cs typeface="Times New Roman" panose="02020603050405020304" pitchFamily="18" charset="0"/>
            </a:endParaRPr>
          </a:p>
          <a:p>
            <a:pPr fontAlgn="base"/>
            <a:r>
              <a:rPr lang="en-US" sz="1400" dirty="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 Return a label widget with Hello Kivy</a:t>
            </a:r>
          </a:p>
          <a:p>
            <a:pPr fontAlgn="base"/>
            <a:r>
              <a:rPr lang="en-US" sz="1400" dirty="0">
                <a:solidFill>
                  <a:schemeClr val="tx1"/>
                </a:solidFill>
                <a:latin typeface="Times New Roman" panose="02020603050405020304" pitchFamily="18" charset="0"/>
                <a:cs typeface="Times New Roman" panose="02020603050405020304" pitchFamily="18" charset="0"/>
              </a:rPr>
              <a:t>		return Label(text ="Hello Geeks")</a:t>
            </a:r>
          </a:p>
          <a:p>
            <a:pPr fontAlgn="base"/>
            <a:endParaRPr lang="en-US" sz="1400" dirty="0">
              <a:solidFill>
                <a:schemeClr val="tx1"/>
              </a:solidFill>
              <a:latin typeface="Times New Roman" panose="02020603050405020304" pitchFamily="18" charset="0"/>
              <a:cs typeface="Times New Roman" panose="02020603050405020304" pitchFamily="18" charset="0"/>
            </a:endParaRPr>
          </a:p>
          <a:p>
            <a:pPr fontAlgn="base"/>
            <a:r>
              <a:rPr lang="en-US" sz="1400" dirty="0">
                <a:solidFill>
                  <a:schemeClr val="tx1"/>
                </a:solidFill>
                <a:latin typeface="Times New Roman" panose="02020603050405020304" pitchFamily="18" charset="0"/>
                <a:cs typeface="Times New Roman" panose="02020603050405020304" pitchFamily="18" charset="0"/>
              </a:rPr>
              <a:t>helloKivy = HelloKivy()</a:t>
            </a:r>
          </a:p>
          <a:p>
            <a:pPr fontAlgn="base"/>
            <a:r>
              <a:rPr lang="en-US" sz="1400" dirty="0">
                <a:solidFill>
                  <a:schemeClr val="tx1"/>
                </a:solidFill>
                <a:latin typeface="Times New Roman" panose="02020603050405020304" pitchFamily="18" charset="0"/>
                <a:cs typeface="Times New Roman" panose="02020603050405020304" pitchFamily="18" charset="0"/>
              </a:rPr>
              <a:t>helloKivy.run()</a:t>
            </a:r>
          </a:p>
        </p:txBody>
      </p:sp>
      <p:sp>
        <p:nvSpPr>
          <p:cNvPr id="14" name="AutoShape 2" descr="PyQ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kivy">
            <a:extLst>
              <a:ext uri="{FF2B5EF4-FFF2-40B4-BE49-F238E27FC236}">
                <a16:creationId xmlns:a16="http://schemas.microsoft.com/office/drawing/2014/main" id="{C18A3763-211F-4A65-E1C0-1E60D7F307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52" y="160338"/>
            <a:ext cx="1905000" cy="1905000"/>
          </a:xfrm>
          <a:prstGeom prst="roundRect">
            <a:avLst>
              <a:gd name="adj" fmla="val 16667"/>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330A5008-E302-A28F-3E1E-09A08DC8F3DF}"/>
              </a:ext>
            </a:extLst>
          </p:cNvPr>
          <p:cNvPicPr>
            <a:picLocks noChangeAspect="1" noChangeArrowheads="1"/>
          </p:cNvPicPr>
          <p:nvPr/>
        </p:nvPicPr>
        <p:blipFill rotWithShape="1">
          <a:blip r:embed="rId7">
            <a:biLevel thresh="25000"/>
            <a:extLst>
              <a:ext uri="{28A0092B-C50C-407E-A947-70E740481C1C}">
                <a14:useLocalDpi xmlns:a14="http://schemas.microsoft.com/office/drawing/2010/main" val="0"/>
              </a:ext>
            </a:extLst>
          </a:blip>
          <a:srcRect l="50000" r="3694" b="16476"/>
          <a:stretch/>
        </p:blipFill>
        <p:spPr bwMode="auto">
          <a:xfrm>
            <a:off x="6935159" y="2960324"/>
            <a:ext cx="3592551" cy="36433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568507" y="201053"/>
            <a:ext cx="1031490" cy="523220"/>
          </a:xfrm>
          <a:prstGeom prst="rect">
            <a:avLst/>
          </a:prstGeom>
        </p:spPr>
        <p:txBody>
          <a:bodyPr wrap="square">
            <a:spAutoFit/>
          </a:bodyPr>
          <a:lstStyle/>
          <a:p>
            <a:r>
              <a:rPr lang="en-US" sz="2800" b="1" dirty="0">
                <a:solidFill>
                  <a:schemeClr val="accent2">
                    <a:lumMod val="60000"/>
                    <a:lumOff val="40000"/>
                  </a:schemeClr>
                </a:solidFill>
                <a:latin typeface="Times New Roman" panose="02020603050405020304" pitchFamily="18" charset="0"/>
                <a:cs typeface="Times New Roman" panose="02020603050405020304" pitchFamily="18" charset="0"/>
              </a:rPr>
              <a:t>Kivy</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259037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 calcmode="lin" valueType="num">
                                      <p:cBhvr additive="base">
                                        <p:cTn id="19" dur="500" fill="hold"/>
                                        <p:tgtEl>
                                          <p:spTgt spid="2050"/>
                                        </p:tgtEl>
                                        <p:attrNameLst>
                                          <p:attrName>ppt_x</p:attrName>
                                        </p:attrNameLst>
                                      </p:cBhvr>
                                      <p:tavLst>
                                        <p:tav tm="0">
                                          <p:val>
                                            <p:strVal val="#ppt_x"/>
                                          </p:val>
                                        </p:tav>
                                        <p:tav tm="100000">
                                          <p:val>
                                            <p:strVal val="#ppt_x"/>
                                          </p:val>
                                        </p:tav>
                                      </p:tavLst>
                                    </p:anim>
                                    <p:anim calcmode="lin" valueType="num">
                                      <p:cBhvr additive="base">
                                        <p:cTn id="20"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nodePh="1">
                                  <p:stCondLst>
                                    <p:cond delay="0"/>
                                  </p:stCondLst>
                                  <p:endCondLst>
                                    <p:cond evt="begin" delay="0">
                                      <p:tn val="23"/>
                                    </p:cond>
                                  </p:endCondLst>
                                  <p:childTnLst>
                                    <p:set>
                                      <p:cBhvr>
                                        <p:cTn id="24" dur="1" fill="hold">
                                          <p:stCondLst>
                                            <p:cond delay="0"/>
                                          </p:stCondLst>
                                        </p:cTn>
                                        <p:tgtEl>
                                          <p:spTgt spid="6"/>
                                        </p:tgtEl>
                                        <p:attrNameLst>
                                          <p:attrName>style.visibility</p:attrName>
                                        </p:attrNameLst>
                                      </p:cBhvr>
                                      <p:to>
                                        <p:strVal val="visible"/>
                                      </p:to>
                                    </p:set>
                                    <p:animEffect transition="in" filter="fade">
                                      <p:cBhvr>
                                        <p:cTn id="25" dur="2000"/>
                                        <p:tgtEl>
                                          <p:spTgt spid="6"/>
                                        </p:tgtEl>
                                      </p:cBhvr>
                                    </p:animEffect>
                                    <p:anim calcmode="lin" valueType="num">
                                      <p:cBhvr>
                                        <p:cTn id="26" dur="2000" fill="hold"/>
                                        <p:tgtEl>
                                          <p:spTgt spid="6"/>
                                        </p:tgtEl>
                                        <p:attrNameLst>
                                          <p:attrName>ppt_w</p:attrName>
                                        </p:attrNameLst>
                                      </p:cBhvr>
                                      <p:tavLst>
                                        <p:tav tm="0" fmla="#ppt_w*sin(2.5*pi*$)">
                                          <p:val>
                                            <p:fltVal val="0"/>
                                          </p:val>
                                        </p:tav>
                                        <p:tav tm="100000">
                                          <p:val>
                                            <p:fltVal val="1"/>
                                          </p:val>
                                        </p:tav>
                                      </p:tavLst>
                                    </p:anim>
                                    <p:anim calcmode="lin" valueType="num">
                                      <p:cBhvr>
                                        <p:cTn id="27" dur="2000" fill="hold"/>
                                        <p:tgtEl>
                                          <p:spTgt spid="6"/>
                                        </p:tgtEl>
                                        <p:attrNameLst>
                                          <p:attrName>ppt_h</p:attrName>
                                        </p:attrNameLst>
                                      </p:cBhvr>
                                      <p:tavLst>
                                        <p:tav tm="0">
                                          <p:val>
                                            <p:strVal val="#ppt_h"/>
                                          </p:val>
                                        </p:tav>
                                        <p:tav tm="100000">
                                          <p:val>
                                            <p:strVal val="#ppt_h"/>
                                          </p:val>
                                        </p:tav>
                                      </p:tavLst>
                                    </p:anim>
                                  </p:childTnLst>
                                </p:cTn>
                              </p:par>
                              <p:par>
                                <p:cTn id="28" presetID="21" presetClass="entr" presetSubtype="1" fill="hold" nodeType="withEffect">
                                  <p:stCondLst>
                                    <p:cond delay="0"/>
                                  </p:stCondLst>
                                  <p:childTnLst>
                                    <p:set>
                                      <p:cBhvr>
                                        <p:cTn id="29" dur="1" fill="hold">
                                          <p:stCondLst>
                                            <p:cond delay="0"/>
                                          </p:stCondLst>
                                        </p:cTn>
                                        <p:tgtEl>
                                          <p:spTgt spid="2">
                                            <p:txEl>
                                              <p:pRg st="2" end="2"/>
                                            </p:txEl>
                                          </p:spTgt>
                                        </p:tgtEl>
                                        <p:attrNameLst>
                                          <p:attrName>style.visibility</p:attrName>
                                        </p:attrNameLst>
                                      </p:cBhvr>
                                      <p:to>
                                        <p:strVal val="visible"/>
                                      </p:to>
                                    </p:set>
                                    <p:animEffect transition="in" filter="wheel(1)">
                                      <p:cBhvr>
                                        <p:cTn id="30" dur="2000"/>
                                        <p:tgtEl>
                                          <p:spTgt spid="2">
                                            <p:txEl>
                                              <p:pRg st="2" end="2"/>
                                            </p:txEl>
                                          </p:spTgt>
                                        </p:tgtEl>
                                      </p:cBhvr>
                                    </p:animEffect>
                                  </p:childTnLst>
                                </p:cTn>
                              </p:par>
                              <p:par>
                                <p:cTn id="31" presetID="21" presetClass="entr" presetSubtype="1" fill="hold" nodeType="withEffect">
                                  <p:stCondLst>
                                    <p:cond delay="0"/>
                                  </p:stCondLst>
                                  <p:childTnLst>
                                    <p:set>
                                      <p:cBhvr>
                                        <p:cTn id="32" dur="1" fill="hold">
                                          <p:stCondLst>
                                            <p:cond delay="0"/>
                                          </p:stCondLst>
                                        </p:cTn>
                                        <p:tgtEl>
                                          <p:spTgt spid="2">
                                            <p:txEl>
                                              <p:pRg st="0" end="0"/>
                                            </p:txEl>
                                          </p:spTgt>
                                        </p:tgtEl>
                                        <p:attrNameLst>
                                          <p:attrName>style.visibility</p:attrName>
                                        </p:attrNameLst>
                                      </p:cBhvr>
                                      <p:to>
                                        <p:strVal val="visible"/>
                                      </p:to>
                                    </p:set>
                                    <p:animEffect transition="in" filter="wheel(1)">
                                      <p:cBhvr>
                                        <p:cTn id="33" dur="2000"/>
                                        <p:tgtEl>
                                          <p:spTgt spid="2">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arn(inVertical)">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500" fill="hold"/>
                                        <p:tgtEl>
                                          <p:spTgt spid="3"/>
                                        </p:tgtEl>
                                        <p:attrNameLst>
                                          <p:attrName>ppt_w</p:attrName>
                                        </p:attrNameLst>
                                      </p:cBhvr>
                                      <p:tavLst>
                                        <p:tav tm="0">
                                          <p:val>
                                            <p:fltVal val="0"/>
                                          </p:val>
                                        </p:tav>
                                        <p:tav tm="100000">
                                          <p:val>
                                            <p:strVal val="#ppt_w"/>
                                          </p:val>
                                        </p:tav>
                                      </p:tavLst>
                                    </p:anim>
                                    <p:anim calcmode="lin" valueType="num">
                                      <p:cBhvr>
                                        <p:cTn id="44" dur="500" fill="hold"/>
                                        <p:tgtEl>
                                          <p:spTgt spid="3"/>
                                        </p:tgtEl>
                                        <p:attrNameLst>
                                          <p:attrName>ppt_h</p:attrName>
                                        </p:attrNameLst>
                                      </p:cBhvr>
                                      <p:tavLst>
                                        <p:tav tm="0">
                                          <p:val>
                                            <p:fltVal val="0"/>
                                          </p:val>
                                        </p:tav>
                                        <p:tav tm="100000">
                                          <p:val>
                                            <p:strVal val="#ppt_h"/>
                                          </p:val>
                                        </p:tav>
                                      </p:tavLst>
                                    </p:anim>
                                    <p:animEffect transition="in" filter="fade">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P spid="12" grpId="0" animBg="1"/>
    </p:bldLst>
  </p:timing>
</p:sld>
</file>

<file path=ppt/theme/theme1.xml><?xml version="1.0" encoding="utf-8"?>
<a:theme xmlns:a="http://schemas.openxmlformats.org/drawingml/2006/main" name="Office Theme">
  <a:themeElements>
    <a:clrScheme name="Ppt Template">
      <a:dk1>
        <a:sysClr val="windowText" lastClr="000000"/>
      </a:dk1>
      <a:lt1>
        <a:sysClr val="window" lastClr="FFFFFF"/>
      </a:lt1>
      <a:dk2>
        <a:srgbClr val="7F7F7F"/>
      </a:dk2>
      <a:lt2>
        <a:srgbClr val="F2F2F2"/>
      </a:lt2>
      <a:accent1>
        <a:srgbClr val="0A1931"/>
      </a:accent1>
      <a:accent2>
        <a:srgbClr val="185ADB"/>
      </a:accent2>
      <a:accent3>
        <a:srgbClr val="FFC947"/>
      </a:accent3>
      <a:accent4>
        <a:srgbClr val="EFEFEF"/>
      </a:accent4>
      <a:accent5>
        <a:srgbClr val="5B9BD5"/>
      </a:accent5>
      <a:accent6>
        <a:srgbClr val="70AD47"/>
      </a:accent6>
      <a:hlink>
        <a:srgbClr val="0563C1"/>
      </a:hlink>
      <a:folHlink>
        <a:srgbClr val="954F72"/>
      </a:folHlink>
    </a:clrScheme>
    <a:fontScheme name="Quicksand">
      <a:majorFont>
        <a:latin typeface="quicksand"/>
        <a:ea typeface=""/>
        <a:cs typeface=""/>
      </a:majorFont>
      <a:minorFont>
        <a:latin typeface="quicks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2867</TotalTime>
  <Words>1959</Words>
  <Application>Microsoft Office PowerPoint</Application>
  <PresentationFormat>Widescreen</PresentationFormat>
  <Paragraphs>247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-apple-system</vt:lpstr>
      <vt:lpstr>Arial</vt:lpstr>
      <vt:lpstr>Calibri</vt:lpstr>
      <vt:lpstr>quicksand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Raiyan Siyam</dc:creator>
  <cp:lastModifiedBy>vahid eb</cp:lastModifiedBy>
  <cp:revision>105</cp:revision>
  <dcterms:created xsi:type="dcterms:W3CDTF">2021-07-11T18:19:19Z</dcterms:created>
  <dcterms:modified xsi:type="dcterms:W3CDTF">2023-08-02T17:40:04Z</dcterms:modified>
</cp:coreProperties>
</file>