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handoutMasterIdLst>
    <p:handoutMasterId r:id="rId44"/>
  </p:handoutMasterIdLst>
  <p:sldIdLst>
    <p:sldId id="256" r:id="rId2"/>
    <p:sldId id="570" r:id="rId3"/>
    <p:sldId id="257" r:id="rId4"/>
    <p:sldId id="571" r:id="rId5"/>
    <p:sldId id="258" r:id="rId6"/>
    <p:sldId id="593" r:id="rId7"/>
    <p:sldId id="594" r:id="rId8"/>
    <p:sldId id="595" r:id="rId9"/>
    <p:sldId id="596" r:id="rId10"/>
    <p:sldId id="597" r:id="rId11"/>
    <p:sldId id="598" r:id="rId12"/>
    <p:sldId id="599" r:id="rId13"/>
    <p:sldId id="600" r:id="rId14"/>
    <p:sldId id="601" r:id="rId15"/>
    <p:sldId id="602" r:id="rId16"/>
    <p:sldId id="603" r:id="rId17"/>
    <p:sldId id="604" r:id="rId18"/>
    <p:sldId id="605" r:id="rId19"/>
    <p:sldId id="606" r:id="rId20"/>
    <p:sldId id="607" r:id="rId21"/>
    <p:sldId id="608" r:id="rId22"/>
    <p:sldId id="609" r:id="rId23"/>
    <p:sldId id="260" r:id="rId24"/>
    <p:sldId id="572" r:id="rId25"/>
    <p:sldId id="574" r:id="rId26"/>
    <p:sldId id="576" r:id="rId27"/>
    <p:sldId id="577" r:id="rId28"/>
    <p:sldId id="578" r:id="rId29"/>
    <p:sldId id="579" r:id="rId30"/>
    <p:sldId id="580" r:id="rId31"/>
    <p:sldId id="589" r:id="rId32"/>
    <p:sldId id="590" r:id="rId33"/>
    <p:sldId id="592" r:id="rId34"/>
    <p:sldId id="591" r:id="rId35"/>
    <p:sldId id="581" r:id="rId36"/>
    <p:sldId id="582" r:id="rId37"/>
    <p:sldId id="586" r:id="rId38"/>
    <p:sldId id="587" r:id="rId39"/>
    <p:sldId id="588" r:id="rId40"/>
    <p:sldId id="583" r:id="rId41"/>
    <p:sldId id="27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7D1C"/>
    <a:srgbClr val="3C2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84" autoAdjust="0"/>
    <p:restoredTop sz="94660"/>
  </p:normalViewPr>
  <p:slideViewPr>
    <p:cSldViewPr snapToGrid="0">
      <p:cViewPr>
        <p:scale>
          <a:sx n="66" d="100"/>
          <a:sy n="66" d="100"/>
        </p:scale>
        <p:origin x="-1397" y="-53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45C16CD-D076-4123-840C-881067D6BC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877EF17E-5599-4448-B064-F3D932F2E2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880871-A491-4E0D-B27E-69CC2687082F}" type="datetimeFigureOut">
              <a:rPr lang="en-US" smtClean="0"/>
              <a:t>8/9/2023</a:t>
            </a:fld>
            <a:endParaRPr lang="en-US"/>
          </a:p>
        </p:txBody>
      </p:sp>
      <p:sp>
        <p:nvSpPr>
          <p:cNvPr id="4" name="Footer Placeholder 3">
            <a:extLst>
              <a:ext uri="{FF2B5EF4-FFF2-40B4-BE49-F238E27FC236}">
                <a16:creationId xmlns="" xmlns:a16="http://schemas.microsoft.com/office/drawing/2014/main" id="{A35E292B-F90A-4BB4-8259-A954B9D724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B9A54D03-DC40-44A3-A997-D5ED224D45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676EB5-0E83-42B6-87AF-DA4BD19E8791}" type="slidenum">
              <a:rPr lang="en-US" smtClean="0"/>
              <a:t>‹#›</a:t>
            </a:fld>
            <a:endParaRPr lang="en-US"/>
          </a:p>
        </p:txBody>
      </p:sp>
    </p:spTree>
    <p:extLst>
      <p:ext uri="{BB962C8B-B14F-4D97-AF65-F5344CB8AC3E}">
        <p14:creationId xmlns:p14="http://schemas.microsoft.com/office/powerpoint/2010/main" val="996168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9AAFF4-0479-4CFB-93C7-E955A6DBBF16}" type="datetimeFigureOut">
              <a:rPr lang="en-US" smtClean="0"/>
              <a:t>8/9/2023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13EDE8-9953-42DF-87DB-3815B6EF131C}" type="slidenum">
              <a:rPr lang="en-US" smtClean="0"/>
              <a:t>‹#›</a:t>
            </a:fld>
            <a:endParaRPr lang="en-US"/>
          </a:p>
        </p:txBody>
      </p:sp>
    </p:spTree>
    <p:extLst>
      <p:ext uri="{BB962C8B-B14F-4D97-AF65-F5344CB8AC3E}">
        <p14:creationId xmlns:p14="http://schemas.microsoft.com/office/powerpoint/2010/main" val="4058788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3EDE8-9953-42DF-87DB-3815B6EF131C}" type="slidenum">
              <a:rPr lang="en-US" smtClean="0"/>
              <a:t>3</a:t>
            </a:fld>
            <a:endParaRPr lang="en-US"/>
          </a:p>
        </p:txBody>
      </p:sp>
    </p:spTree>
    <p:extLst>
      <p:ext uri="{BB962C8B-B14F-4D97-AF65-F5344CB8AC3E}">
        <p14:creationId xmlns:p14="http://schemas.microsoft.com/office/powerpoint/2010/main" val="3478414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0" name="Google Shape;38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4" name="Google Shape;39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4CEC06-F3B8-4E2C-8B0F-6E15C4B215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FF000B03-2564-4425-BA16-870D3EA283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59D8FBF5-D5EA-4600-B59B-54DC238F02CB}"/>
              </a:ext>
            </a:extLst>
          </p:cNvPr>
          <p:cNvSpPr>
            <a:spLocks noGrp="1"/>
          </p:cNvSpPr>
          <p:nvPr>
            <p:ph type="dt" sz="half" idx="10"/>
          </p:nvPr>
        </p:nvSpPr>
        <p:spPr/>
        <p:txBody>
          <a:bodyPr/>
          <a:lstStyle/>
          <a:p>
            <a:fld id="{6B1B2CAF-7647-4A0D-ACB0-2C772D48D79B}" type="datetime1">
              <a:rPr lang="en-US" smtClean="0"/>
              <a:t>8/9/2023</a:t>
            </a:fld>
            <a:endParaRPr lang="en-US"/>
          </a:p>
        </p:txBody>
      </p:sp>
      <p:sp>
        <p:nvSpPr>
          <p:cNvPr id="5" name="Footer Placeholder 4">
            <a:extLst>
              <a:ext uri="{FF2B5EF4-FFF2-40B4-BE49-F238E27FC236}">
                <a16:creationId xmlns="" xmlns:a16="http://schemas.microsoft.com/office/drawing/2014/main" id="{0ABF6611-B9C7-468A-840A-8D4C0A9BB297}"/>
              </a:ext>
            </a:extLst>
          </p:cNvPr>
          <p:cNvSpPr>
            <a:spLocks noGrp="1"/>
          </p:cNvSpPr>
          <p:nvPr>
            <p:ph type="ftr" sz="quarter" idx="11"/>
          </p:nvPr>
        </p:nvSpPr>
        <p:spPr/>
        <p:txBody>
          <a:bodyPr/>
          <a:lstStyle/>
          <a:p>
            <a:r>
              <a:rPr lang="en-US" smtClean="0"/>
              <a:t>Kaizen Group AI</a:t>
            </a:r>
            <a:endParaRPr lang="en-US"/>
          </a:p>
        </p:txBody>
      </p:sp>
      <p:sp>
        <p:nvSpPr>
          <p:cNvPr id="6" name="Slide Number Placeholder 5">
            <a:extLst>
              <a:ext uri="{FF2B5EF4-FFF2-40B4-BE49-F238E27FC236}">
                <a16:creationId xmlns="" xmlns:a16="http://schemas.microsoft.com/office/drawing/2014/main" id="{4E7871E0-1F8A-49E6-9539-65AE184BBD5C}"/>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37201933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5C6800-023A-43EF-A7EB-1EC254D8BC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0905B04-597F-465E-851E-2661EAEAC5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528D492-F277-449C-811D-047EFA5A71DC}"/>
              </a:ext>
            </a:extLst>
          </p:cNvPr>
          <p:cNvSpPr>
            <a:spLocks noGrp="1"/>
          </p:cNvSpPr>
          <p:nvPr>
            <p:ph type="dt" sz="half" idx="10"/>
          </p:nvPr>
        </p:nvSpPr>
        <p:spPr/>
        <p:txBody>
          <a:bodyPr/>
          <a:lstStyle/>
          <a:p>
            <a:fld id="{0590F285-F2F6-41C3-9400-CBD8B214EFEF}" type="datetime1">
              <a:rPr lang="en-US" smtClean="0"/>
              <a:t>8/9/2023</a:t>
            </a:fld>
            <a:endParaRPr lang="en-US"/>
          </a:p>
        </p:txBody>
      </p:sp>
      <p:sp>
        <p:nvSpPr>
          <p:cNvPr id="5" name="Footer Placeholder 4">
            <a:extLst>
              <a:ext uri="{FF2B5EF4-FFF2-40B4-BE49-F238E27FC236}">
                <a16:creationId xmlns="" xmlns:a16="http://schemas.microsoft.com/office/drawing/2014/main" id="{0D6E342B-75A7-4B70-9C03-0CE04872B4A5}"/>
              </a:ext>
            </a:extLst>
          </p:cNvPr>
          <p:cNvSpPr>
            <a:spLocks noGrp="1"/>
          </p:cNvSpPr>
          <p:nvPr>
            <p:ph type="ftr" sz="quarter" idx="11"/>
          </p:nvPr>
        </p:nvSpPr>
        <p:spPr/>
        <p:txBody>
          <a:bodyPr/>
          <a:lstStyle/>
          <a:p>
            <a:r>
              <a:rPr lang="en-US" smtClean="0"/>
              <a:t>Kaizen Group AI</a:t>
            </a:r>
            <a:endParaRPr lang="en-US"/>
          </a:p>
        </p:txBody>
      </p:sp>
      <p:sp>
        <p:nvSpPr>
          <p:cNvPr id="6" name="Slide Number Placeholder 5">
            <a:extLst>
              <a:ext uri="{FF2B5EF4-FFF2-40B4-BE49-F238E27FC236}">
                <a16:creationId xmlns="" xmlns:a16="http://schemas.microsoft.com/office/drawing/2014/main" id="{12EDC5F0-D402-4200-A3DF-41341D675409}"/>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6207750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51C786B-89FF-4B70-B413-CF9F4FE6EE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3118D656-4DCF-4FCD-987B-3766B43B06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71A09D1-F7EE-49FF-847F-2BA5B9D4AA39}"/>
              </a:ext>
            </a:extLst>
          </p:cNvPr>
          <p:cNvSpPr>
            <a:spLocks noGrp="1"/>
          </p:cNvSpPr>
          <p:nvPr>
            <p:ph type="dt" sz="half" idx="10"/>
          </p:nvPr>
        </p:nvSpPr>
        <p:spPr/>
        <p:txBody>
          <a:bodyPr/>
          <a:lstStyle/>
          <a:p>
            <a:fld id="{81FAC768-B4D2-416E-90E9-25131F99917B}" type="datetime1">
              <a:rPr lang="en-US" smtClean="0"/>
              <a:t>8/9/2023</a:t>
            </a:fld>
            <a:endParaRPr lang="en-US"/>
          </a:p>
        </p:txBody>
      </p:sp>
      <p:sp>
        <p:nvSpPr>
          <p:cNvPr id="5" name="Footer Placeholder 4">
            <a:extLst>
              <a:ext uri="{FF2B5EF4-FFF2-40B4-BE49-F238E27FC236}">
                <a16:creationId xmlns="" xmlns:a16="http://schemas.microsoft.com/office/drawing/2014/main" id="{E64B355D-B132-4F33-AB04-61E1A148905E}"/>
              </a:ext>
            </a:extLst>
          </p:cNvPr>
          <p:cNvSpPr>
            <a:spLocks noGrp="1"/>
          </p:cNvSpPr>
          <p:nvPr>
            <p:ph type="ftr" sz="quarter" idx="11"/>
          </p:nvPr>
        </p:nvSpPr>
        <p:spPr/>
        <p:txBody>
          <a:bodyPr/>
          <a:lstStyle/>
          <a:p>
            <a:r>
              <a:rPr lang="en-US" smtClean="0"/>
              <a:t>Kaizen Group AI</a:t>
            </a:r>
            <a:endParaRPr lang="en-US"/>
          </a:p>
        </p:txBody>
      </p:sp>
      <p:sp>
        <p:nvSpPr>
          <p:cNvPr id="6" name="Slide Number Placeholder 5">
            <a:extLst>
              <a:ext uri="{FF2B5EF4-FFF2-40B4-BE49-F238E27FC236}">
                <a16:creationId xmlns="" xmlns:a16="http://schemas.microsoft.com/office/drawing/2014/main" id="{657A51A3-7091-48CF-B98C-03AF74F90CB3}"/>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2484333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17"/>
        <p:cNvGrpSpPr/>
        <p:nvPr/>
      </p:nvGrpSpPr>
      <p:grpSpPr>
        <a:xfrm>
          <a:off x="0" y="0"/>
          <a:ext cx="0" cy="0"/>
          <a:chOff x="0" y="0"/>
          <a:chExt cx="0" cy="0"/>
        </a:xfrm>
      </p:grpSpPr>
      <p:sp>
        <p:nvSpPr>
          <p:cNvPr id="18" name="Google Shape;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18A33B7-4620-4076-B4C2-1211E395BB09}" type="datetime1">
              <a:rPr lang="en-US" smtClean="0"/>
              <a:t>8/9/2023</a:t>
            </a:fld>
            <a:endParaRPr/>
          </a:p>
        </p:txBody>
      </p:sp>
      <p:sp>
        <p:nvSpPr>
          <p:cNvPr id="19" name="Google Shape;1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Kaizen Group AI</a:t>
            </a:r>
            <a:endParaRPr/>
          </a:p>
        </p:txBody>
      </p:sp>
      <p:sp>
        <p:nvSpPr>
          <p:cNvPr id="20" name="Google Shape;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1" name="Google Shape;21;p3"/>
          <p:cNvSpPr>
            <a:spLocks noGrp="1"/>
          </p:cNvSpPr>
          <p:nvPr>
            <p:ph type="pic" idx="2"/>
          </p:nvPr>
        </p:nvSpPr>
        <p:spPr>
          <a:xfrm>
            <a:off x="291632" y="703263"/>
            <a:ext cx="1970710" cy="1973498"/>
          </a:xfrm>
          <a:prstGeom prst="roundRect">
            <a:avLst>
              <a:gd name="adj" fmla="val 16667"/>
            </a:avLst>
          </a:prstGeom>
          <a:solidFill>
            <a:schemeClr val="accent1"/>
          </a:solidFill>
          <a:ln>
            <a:noFill/>
          </a:ln>
        </p:spPr>
      </p:sp>
      <p:sp>
        <p:nvSpPr>
          <p:cNvPr id="22" name="Google Shape;22;p3"/>
          <p:cNvSpPr>
            <a:spLocks noGrp="1"/>
          </p:cNvSpPr>
          <p:nvPr>
            <p:ph type="pic" idx="3"/>
          </p:nvPr>
        </p:nvSpPr>
        <p:spPr>
          <a:xfrm>
            <a:off x="2681746" y="703263"/>
            <a:ext cx="1970710" cy="1973498"/>
          </a:xfrm>
          <a:prstGeom prst="roundRect">
            <a:avLst>
              <a:gd name="adj" fmla="val 16667"/>
            </a:avLst>
          </a:prstGeom>
          <a:solidFill>
            <a:schemeClr val="accent1"/>
          </a:solidFill>
          <a:ln>
            <a:noFill/>
          </a:ln>
        </p:spPr>
      </p:sp>
      <p:sp>
        <p:nvSpPr>
          <p:cNvPr id="23" name="Google Shape;23;p3"/>
          <p:cNvSpPr>
            <a:spLocks noGrp="1"/>
          </p:cNvSpPr>
          <p:nvPr>
            <p:ph type="pic" idx="4"/>
          </p:nvPr>
        </p:nvSpPr>
        <p:spPr>
          <a:xfrm>
            <a:off x="4990380" y="703263"/>
            <a:ext cx="1970710" cy="1973498"/>
          </a:xfrm>
          <a:prstGeom prst="roundRect">
            <a:avLst>
              <a:gd name="adj" fmla="val 16667"/>
            </a:avLst>
          </a:prstGeom>
          <a:solidFill>
            <a:schemeClr val="accent1"/>
          </a:solidFill>
          <a:ln>
            <a:noFill/>
          </a:ln>
        </p:spPr>
      </p:sp>
      <p:sp>
        <p:nvSpPr>
          <p:cNvPr id="24" name="Google Shape;24;p3"/>
          <p:cNvSpPr>
            <a:spLocks noGrp="1"/>
          </p:cNvSpPr>
          <p:nvPr>
            <p:ph type="pic" idx="5"/>
          </p:nvPr>
        </p:nvSpPr>
        <p:spPr>
          <a:xfrm>
            <a:off x="7643045" y="703263"/>
            <a:ext cx="1970710" cy="1973498"/>
          </a:xfrm>
          <a:prstGeom prst="roundRect">
            <a:avLst>
              <a:gd name="adj" fmla="val 16667"/>
            </a:avLst>
          </a:prstGeom>
          <a:solidFill>
            <a:schemeClr val="accent1"/>
          </a:solidFill>
          <a:ln>
            <a:noFill/>
          </a:ln>
        </p:spPr>
      </p:sp>
      <p:sp>
        <p:nvSpPr>
          <p:cNvPr id="25" name="Google Shape;25;p3"/>
          <p:cNvSpPr>
            <a:spLocks noGrp="1"/>
          </p:cNvSpPr>
          <p:nvPr>
            <p:ph type="pic" idx="6"/>
          </p:nvPr>
        </p:nvSpPr>
        <p:spPr>
          <a:xfrm>
            <a:off x="10032749" y="703263"/>
            <a:ext cx="1970710" cy="1973498"/>
          </a:xfrm>
          <a:prstGeom prst="roundRect">
            <a:avLst>
              <a:gd name="adj" fmla="val 16667"/>
            </a:avLst>
          </a:prstGeom>
          <a:solidFill>
            <a:schemeClr val="accent1"/>
          </a:solidFill>
          <a:ln>
            <a:noFill/>
          </a:ln>
        </p:spPr>
      </p:sp>
      <p:sp>
        <p:nvSpPr>
          <p:cNvPr id="26" name="Google Shape;26;p3"/>
          <p:cNvSpPr>
            <a:spLocks noGrp="1"/>
          </p:cNvSpPr>
          <p:nvPr>
            <p:ph type="pic" idx="7"/>
          </p:nvPr>
        </p:nvSpPr>
        <p:spPr>
          <a:xfrm>
            <a:off x="291632" y="2966629"/>
            <a:ext cx="1970710" cy="1973498"/>
          </a:xfrm>
          <a:prstGeom prst="roundRect">
            <a:avLst>
              <a:gd name="adj" fmla="val 16667"/>
            </a:avLst>
          </a:prstGeom>
          <a:solidFill>
            <a:schemeClr val="accent1"/>
          </a:solidFill>
          <a:ln>
            <a:noFill/>
          </a:ln>
        </p:spPr>
      </p:sp>
    </p:spTree>
    <p:extLst>
      <p:ext uri="{BB962C8B-B14F-4D97-AF65-F5344CB8AC3E}">
        <p14:creationId xmlns:p14="http://schemas.microsoft.com/office/powerpoint/2010/main" val="645956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AE7DC1-8F11-48D6-A3A2-3252D48540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B5BFE87-CE00-42FE-B480-C829ECDAF3A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2B840DE-B859-48E9-BE07-084D52C37B2F}"/>
              </a:ext>
            </a:extLst>
          </p:cNvPr>
          <p:cNvSpPr>
            <a:spLocks noGrp="1"/>
          </p:cNvSpPr>
          <p:nvPr>
            <p:ph type="dt" sz="half" idx="10"/>
          </p:nvPr>
        </p:nvSpPr>
        <p:spPr/>
        <p:txBody>
          <a:bodyPr/>
          <a:lstStyle/>
          <a:p>
            <a:fld id="{D6024443-9D6A-4788-A04C-C69B87738F68}" type="datetime1">
              <a:rPr lang="en-US" smtClean="0"/>
              <a:t>8/9/2023</a:t>
            </a:fld>
            <a:endParaRPr lang="en-US"/>
          </a:p>
        </p:txBody>
      </p:sp>
      <p:sp>
        <p:nvSpPr>
          <p:cNvPr id="5" name="Footer Placeholder 4">
            <a:extLst>
              <a:ext uri="{FF2B5EF4-FFF2-40B4-BE49-F238E27FC236}">
                <a16:creationId xmlns="" xmlns:a16="http://schemas.microsoft.com/office/drawing/2014/main" id="{8706D3B7-FC82-4346-8E1C-1FA81D03CBAA}"/>
              </a:ext>
            </a:extLst>
          </p:cNvPr>
          <p:cNvSpPr>
            <a:spLocks noGrp="1"/>
          </p:cNvSpPr>
          <p:nvPr>
            <p:ph type="ftr" sz="quarter" idx="11"/>
          </p:nvPr>
        </p:nvSpPr>
        <p:spPr/>
        <p:txBody>
          <a:bodyPr/>
          <a:lstStyle/>
          <a:p>
            <a:r>
              <a:rPr lang="en-US" smtClean="0"/>
              <a:t>Kaizen Group AI</a:t>
            </a:r>
            <a:endParaRPr lang="en-US"/>
          </a:p>
        </p:txBody>
      </p:sp>
      <p:sp>
        <p:nvSpPr>
          <p:cNvPr id="6" name="Slide Number Placeholder 5">
            <a:extLst>
              <a:ext uri="{FF2B5EF4-FFF2-40B4-BE49-F238E27FC236}">
                <a16:creationId xmlns="" xmlns:a16="http://schemas.microsoft.com/office/drawing/2014/main" id="{2E0C65B3-632A-4C2D-B0B0-067CA1915FCD}"/>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28330996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3E1660-6677-46E5-8D05-3840691C4C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665B5E8E-8A1B-4972-A53D-5AF0BC2360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2DE0AF27-02ED-46C8-BC37-3BD80F2965D2}"/>
              </a:ext>
            </a:extLst>
          </p:cNvPr>
          <p:cNvSpPr>
            <a:spLocks noGrp="1"/>
          </p:cNvSpPr>
          <p:nvPr>
            <p:ph type="dt" sz="half" idx="10"/>
          </p:nvPr>
        </p:nvSpPr>
        <p:spPr/>
        <p:txBody>
          <a:bodyPr/>
          <a:lstStyle/>
          <a:p>
            <a:fld id="{6D531412-5C4C-41D6-9930-AD43B4C2F7C5}" type="datetime1">
              <a:rPr lang="en-US" smtClean="0"/>
              <a:t>8/9/2023</a:t>
            </a:fld>
            <a:endParaRPr lang="en-US"/>
          </a:p>
        </p:txBody>
      </p:sp>
      <p:sp>
        <p:nvSpPr>
          <p:cNvPr id="5" name="Footer Placeholder 4">
            <a:extLst>
              <a:ext uri="{FF2B5EF4-FFF2-40B4-BE49-F238E27FC236}">
                <a16:creationId xmlns="" xmlns:a16="http://schemas.microsoft.com/office/drawing/2014/main" id="{09AAB325-7389-4A68-986F-39EB4BE40555}"/>
              </a:ext>
            </a:extLst>
          </p:cNvPr>
          <p:cNvSpPr>
            <a:spLocks noGrp="1"/>
          </p:cNvSpPr>
          <p:nvPr>
            <p:ph type="ftr" sz="quarter" idx="11"/>
          </p:nvPr>
        </p:nvSpPr>
        <p:spPr/>
        <p:txBody>
          <a:bodyPr/>
          <a:lstStyle/>
          <a:p>
            <a:r>
              <a:rPr lang="en-US" smtClean="0"/>
              <a:t>Kaizen Group AI</a:t>
            </a:r>
            <a:endParaRPr lang="en-US"/>
          </a:p>
        </p:txBody>
      </p:sp>
      <p:sp>
        <p:nvSpPr>
          <p:cNvPr id="6" name="Slide Number Placeholder 5">
            <a:extLst>
              <a:ext uri="{FF2B5EF4-FFF2-40B4-BE49-F238E27FC236}">
                <a16:creationId xmlns="" xmlns:a16="http://schemas.microsoft.com/office/drawing/2014/main" id="{D181CDA2-18B1-4CF9-93FB-68013DA9DC70}"/>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31963077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7A090A-BD90-48D4-9136-DEA6B09DEE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4B1C3C9-0E62-4003-B26A-9504F8FDA8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EB7E72CC-6C57-47E3-87A6-B0C0EC510C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2551DFF-879F-452E-AF31-A17F02590B44}"/>
              </a:ext>
            </a:extLst>
          </p:cNvPr>
          <p:cNvSpPr>
            <a:spLocks noGrp="1"/>
          </p:cNvSpPr>
          <p:nvPr>
            <p:ph type="dt" sz="half" idx="10"/>
          </p:nvPr>
        </p:nvSpPr>
        <p:spPr/>
        <p:txBody>
          <a:bodyPr/>
          <a:lstStyle/>
          <a:p>
            <a:fld id="{D7F4EF4A-7101-4E2D-93AA-7B33B4A5DAFE}" type="datetime1">
              <a:rPr lang="en-US" smtClean="0"/>
              <a:t>8/9/2023</a:t>
            </a:fld>
            <a:endParaRPr lang="en-US"/>
          </a:p>
        </p:txBody>
      </p:sp>
      <p:sp>
        <p:nvSpPr>
          <p:cNvPr id="6" name="Footer Placeholder 5">
            <a:extLst>
              <a:ext uri="{FF2B5EF4-FFF2-40B4-BE49-F238E27FC236}">
                <a16:creationId xmlns="" xmlns:a16="http://schemas.microsoft.com/office/drawing/2014/main" id="{847DA84C-A37D-4CD6-BCC7-F7C3B5C85C12}"/>
              </a:ext>
            </a:extLst>
          </p:cNvPr>
          <p:cNvSpPr>
            <a:spLocks noGrp="1"/>
          </p:cNvSpPr>
          <p:nvPr>
            <p:ph type="ftr" sz="quarter" idx="11"/>
          </p:nvPr>
        </p:nvSpPr>
        <p:spPr/>
        <p:txBody>
          <a:bodyPr/>
          <a:lstStyle/>
          <a:p>
            <a:r>
              <a:rPr lang="en-US" smtClean="0"/>
              <a:t>Kaizen Group AI</a:t>
            </a:r>
            <a:endParaRPr lang="en-US"/>
          </a:p>
        </p:txBody>
      </p:sp>
      <p:sp>
        <p:nvSpPr>
          <p:cNvPr id="7" name="Slide Number Placeholder 6">
            <a:extLst>
              <a:ext uri="{FF2B5EF4-FFF2-40B4-BE49-F238E27FC236}">
                <a16:creationId xmlns="" xmlns:a16="http://schemas.microsoft.com/office/drawing/2014/main" id="{6FEEF04B-3413-43B3-83AA-E6E303FF1E70}"/>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29909563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B5F3B8-4BAC-4F18-B6E2-6963868B17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2FEFE6BB-5140-4F48-B8FD-6D66A962EF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8DA7C1CC-94E3-4E0F-A19F-BEC42FC457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29694BDC-9A07-49FC-BE01-80C7ED7E8C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72CB0BEE-F64D-409D-B96F-DBF20DA79A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B7BC85C-F34C-40A1-88FD-62985A4F706F}"/>
              </a:ext>
            </a:extLst>
          </p:cNvPr>
          <p:cNvSpPr>
            <a:spLocks noGrp="1"/>
          </p:cNvSpPr>
          <p:nvPr>
            <p:ph type="dt" sz="half" idx="10"/>
          </p:nvPr>
        </p:nvSpPr>
        <p:spPr/>
        <p:txBody>
          <a:bodyPr/>
          <a:lstStyle/>
          <a:p>
            <a:fld id="{D5253049-02AA-46E6-A2E3-0CE948ACE14A}" type="datetime1">
              <a:rPr lang="en-US" smtClean="0"/>
              <a:t>8/9/2023</a:t>
            </a:fld>
            <a:endParaRPr lang="en-US"/>
          </a:p>
        </p:txBody>
      </p:sp>
      <p:sp>
        <p:nvSpPr>
          <p:cNvPr id="8" name="Footer Placeholder 7">
            <a:extLst>
              <a:ext uri="{FF2B5EF4-FFF2-40B4-BE49-F238E27FC236}">
                <a16:creationId xmlns="" xmlns:a16="http://schemas.microsoft.com/office/drawing/2014/main" id="{AE7C68DC-DA55-4AF6-BA8A-D80E4D187C44}"/>
              </a:ext>
            </a:extLst>
          </p:cNvPr>
          <p:cNvSpPr>
            <a:spLocks noGrp="1"/>
          </p:cNvSpPr>
          <p:nvPr>
            <p:ph type="ftr" sz="quarter" idx="11"/>
          </p:nvPr>
        </p:nvSpPr>
        <p:spPr/>
        <p:txBody>
          <a:bodyPr/>
          <a:lstStyle/>
          <a:p>
            <a:r>
              <a:rPr lang="en-US" smtClean="0"/>
              <a:t>Kaizen Group AI</a:t>
            </a:r>
            <a:endParaRPr lang="en-US"/>
          </a:p>
        </p:txBody>
      </p:sp>
      <p:sp>
        <p:nvSpPr>
          <p:cNvPr id="9" name="Slide Number Placeholder 8">
            <a:extLst>
              <a:ext uri="{FF2B5EF4-FFF2-40B4-BE49-F238E27FC236}">
                <a16:creationId xmlns="" xmlns:a16="http://schemas.microsoft.com/office/drawing/2014/main" id="{FDE54A23-90C4-42DD-8424-9A2A67B789EB}"/>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6758296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92FB77-9AA9-459D-8447-3C446E7CF2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80E7C839-FAE4-47F3-B364-6F1BE115EAED}"/>
              </a:ext>
            </a:extLst>
          </p:cNvPr>
          <p:cNvSpPr>
            <a:spLocks noGrp="1"/>
          </p:cNvSpPr>
          <p:nvPr>
            <p:ph type="dt" sz="half" idx="10"/>
          </p:nvPr>
        </p:nvSpPr>
        <p:spPr/>
        <p:txBody>
          <a:bodyPr/>
          <a:lstStyle/>
          <a:p>
            <a:fld id="{FEEDACB5-B9EC-4F2C-A986-8F549523BCDE}" type="datetime1">
              <a:rPr lang="en-US" smtClean="0"/>
              <a:t>8/9/2023</a:t>
            </a:fld>
            <a:endParaRPr lang="en-US"/>
          </a:p>
        </p:txBody>
      </p:sp>
      <p:sp>
        <p:nvSpPr>
          <p:cNvPr id="4" name="Footer Placeholder 3">
            <a:extLst>
              <a:ext uri="{FF2B5EF4-FFF2-40B4-BE49-F238E27FC236}">
                <a16:creationId xmlns="" xmlns:a16="http://schemas.microsoft.com/office/drawing/2014/main" id="{3044C169-1E38-48CA-806F-B10FC748401D}"/>
              </a:ext>
            </a:extLst>
          </p:cNvPr>
          <p:cNvSpPr>
            <a:spLocks noGrp="1"/>
          </p:cNvSpPr>
          <p:nvPr>
            <p:ph type="ftr" sz="quarter" idx="11"/>
          </p:nvPr>
        </p:nvSpPr>
        <p:spPr/>
        <p:txBody>
          <a:bodyPr/>
          <a:lstStyle/>
          <a:p>
            <a:r>
              <a:rPr lang="en-US" smtClean="0"/>
              <a:t>Kaizen Group AI</a:t>
            </a:r>
            <a:endParaRPr lang="en-US"/>
          </a:p>
        </p:txBody>
      </p:sp>
      <p:sp>
        <p:nvSpPr>
          <p:cNvPr id="5" name="Slide Number Placeholder 4">
            <a:extLst>
              <a:ext uri="{FF2B5EF4-FFF2-40B4-BE49-F238E27FC236}">
                <a16:creationId xmlns="" xmlns:a16="http://schemas.microsoft.com/office/drawing/2014/main" id="{ECEBD49A-B8FB-47E6-A413-E863D0BE7047}"/>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5002952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FB2F12A-6BCE-4716-A14B-01185B116DBF}"/>
              </a:ext>
            </a:extLst>
          </p:cNvPr>
          <p:cNvSpPr>
            <a:spLocks noGrp="1"/>
          </p:cNvSpPr>
          <p:nvPr>
            <p:ph type="dt" sz="half" idx="10"/>
          </p:nvPr>
        </p:nvSpPr>
        <p:spPr/>
        <p:txBody>
          <a:bodyPr/>
          <a:lstStyle/>
          <a:p>
            <a:fld id="{75587825-E6B7-45B2-9F34-B51D1D36CE71}" type="datetime1">
              <a:rPr lang="en-US" smtClean="0"/>
              <a:t>8/9/2023</a:t>
            </a:fld>
            <a:endParaRPr lang="en-US"/>
          </a:p>
        </p:txBody>
      </p:sp>
      <p:sp>
        <p:nvSpPr>
          <p:cNvPr id="3" name="Footer Placeholder 2">
            <a:extLst>
              <a:ext uri="{FF2B5EF4-FFF2-40B4-BE49-F238E27FC236}">
                <a16:creationId xmlns="" xmlns:a16="http://schemas.microsoft.com/office/drawing/2014/main" id="{0E7F0D77-FB58-42AD-B0D7-1EC3AEF9E370}"/>
              </a:ext>
            </a:extLst>
          </p:cNvPr>
          <p:cNvSpPr>
            <a:spLocks noGrp="1"/>
          </p:cNvSpPr>
          <p:nvPr>
            <p:ph type="ftr" sz="quarter" idx="11"/>
          </p:nvPr>
        </p:nvSpPr>
        <p:spPr/>
        <p:txBody>
          <a:bodyPr/>
          <a:lstStyle/>
          <a:p>
            <a:r>
              <a:rPr lang="en-US" smtClean="0"/>
              <a:t>Kaizen Group AI</a:t>
            </a:r>
            <a:endParaRPr lang="en-US"/>
          </a:p>
        </p:txBody>
      </p:sp>
      <p:sp>
        <p:nvSpPr>
          <p:cNvPr id="4" name="Slide Number Placeholder 3">
            <a:extLst>
              <a:ext uri="{FF2B5EF4-FFF2-40B4-BE49-F238E27FC236}">
                <a16:creationId xmlns="" xmlns:a16="http://schemas.microsoft.com/office/drawing/2014/main" id="{3C08B63E-130B-4A65-A949-57AD253E751A}"/>
              </a:ext>
            </a:extLst>
          </p:cNvPr>
          <p:cNvSpPr>
            <a:spLocks noGrp="1"/>
          </p:cNvSpPr>
          <p:nvPr>
            <p:ph type="sldNum" sz="quarter" idx="12"/>
          </p:nvPr>
        </p:nvSpPr>
        <p:spPr/>
        <p:txBody>
          <a:bodyPr/>
          <a:lstStyle/>
          <a:p>
            <a:fld id="{02383E7E-9DFE-4A1E-AEC2-D2E19E891C2C}" type="slidenum">
              <a:rPr lang="en-US" smtClean="0"/>
              <a:t>‹#›</a:t>
            </a:fld>
            <a:endParaRPr lang="en-US"/>
          </a:p>
        </p:txBody>
      </p:sp>
      <p:sp>
        <p:nvSpPr>
          <p:cNvPr id="6" name="Picture Placeholder 5">
            <a:extLst>
              <a:ext uri="{FF2B5EF4-FFF2-40B4-BE49-F238E27FC236}">
                <a16:creationId xmlns="" xmlns:a16="http://schemas.microsoft.com/office/drawing/2014/main" id="{14D8D99B-236D-46C1-B8CC-F73A90F10BB5}"/>
              </a:ext>
            </a:extLst>
          </p:cNvPr>
          <p:cNvSpPr>
            <a:spLocks noGrp="1"/>
          </p:cNvSpPr>
          <p:nvPr>
            <p:ph type="pic" sz="quarter" idx="13" hasCustomPrompt="1"/>
          </p:nvPr>
        </p:nvSpPr>
        <p:spPr>
          <a:xfrm>
            <a:off x="291632"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9" name="Picture Placeholder 5">
            <a:extLst>
              <a:ext uri="{FF2B5EF4-FFF2-40B4-BE49-F238E27FC236}">
                <a16:creationId xmlns="" xmlns:a16="http://schemas.microsoft.com/office/drawing/2014/main" id="{71B9D871-D158-4635-8CD4-C3E09150D08A}"/>
              </a:ext>
            </a:extLst>
          </p:cNvPr>
          <p:cNvSpPr>
            <a:spLocks noGrp="1"/>
          </p:cNvSpPr>
          <p:nvPr>
            <p:ph type="pic" sz="quarter" idx="14" hasCustomPrompt="1"/>
          </p:nvPr>
        </p:nvSpPr>
        <p:spPr>
          <a:xfrm>
            <a:off x="2681746"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0" name="Picture Placeholder 5">
            <a:extLst>
              <a:ext uri="{FF2B5EF4-FFF2-40B4-BE49-F238E27FC236}">
                <a16:creationId xmlns="" xmlns:a16="http://schemas.microsoft.com/office/drawing/2014/main" id="{5BD24C01-3F9A-4DF6-B721-6943F82B3154}"/>
              </a:ext>
            </a:extLst>
          </p:cNvPr>
          <p:cNvSpPr>
            <a:spLocks noGrp="1"/>
          </p:cNvSpPr>
          <p:nvPr>
            <p:ph type="pic" sz="quarter" idx="15" hasCustomPrompt="1"/>
          </p:nvPr>
        </p:nvSpPr>
        <p:spPr>
          <a:xfrm>
            <a:off x="4990380"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1" name="Picture Placeholder 5">
            <a:extLst>
              <a:ext uri="{FF2B5EF4-FFF2-40B4-BE49-F238E27FC236}">
                <a16:creationId xmlns="" xmlns:a16="http://schemas.microsoft.com/office/drawing/2014/main" id="{E7167516-F082-4E72-A2F4-4A00553C6A83}"/>
              </a:ext>
            </a:extLst>
          </p:cNvPr>
          <p:cNvSpPr>
            <a:spLocks noGrp="1"/>
          </p:cNvSpPr>
          <p:nvPr>
            <p:ph type="pic" sz="quarter" idx="16" hasCustomPrompt="1"/>
          </p:nvPr>
        </p:nvSpPr>
        <p:spPr>
          <a:xfrm>
            <a:off x="7643045"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2" name="Picture Placeholder 5">
            <a:extLst>
              <a:ext uri="{FF2B5EF4-FFF2-40B4-BE49-F238E27FC236}">
                <a16:creationId xmlns="" xmlns:a16="http://schemas.microsoft.com/office/drawing/2014/main" id="{B7F1A3A0-91F1-43E9-ADFD-96C76FBB40BD}"/>
              </a:ext>
            </a:extLst>
          </p:cNvPr>
          <p:cNvSpPr>
            <a:spLocks noGrp="1"/>
          </p:cNvSpPr>
          <p:nvPr>
            <p:ph type="pic" sz="quarter" idx="17" hasCustomPrompt="1"/>
          </p:nvPr>
        </p:nvSpPr>
        <p:spPr>
          <a:xfrm>
            <a:off x="10032749"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3" name="Picture Placeholder 5">
            <a:extLst>
              <a:ext uri="{FF2B5EF4-FFF2-40B4-BE49-F238E27FC236}">
                <a16:creationId xmlns="" xmlns:a16="http://schemas.microsoft.com/office/drawing/2014/main" id="{73078B10-D96E-450F-BDAE-D96E911C2CA3}"/>
              </a:ext>
            </a:extLst>
          </p:cNvPr>
          <p:cNvSpPr>
            <a:spLocks noGrp="1"/>
          </p:cNvSpPr>
          <p:nvPr>
            <p:ph type="pic" sz="quarter" idx="18" hasCustomPrompt="1"/>
          </p:nvPr>
        </p:nvSpPr>
        <p:spPr>
          <a:xfrm>
            <a:off x="291632" y="2966629"/>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Tree>
    <p:extLst>
      <p:ext uri="{BB962C8B-B14F-4D97-AF65-F5344CB8AC3E}">
        <p14:creationId xmlns:p14="http://schemas.microsoft.com/office/powerpoint/2010/main" val="8321614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AF4C7C-B380-4067-BD97-E5D7EF784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FD80E0AE-E5B9-4127-8E1F-93A7082B0E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C1952295-F7AA-48AC-B92E-F10FD2DC0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F82BC37D-F2B8-45B5-8893-C63E8646AF87}"/>
              </a:ext>
            </a:extLst>
          </p:cNvPr>
          <p:cNvSpPr>
            <a:spLocks noGrp="1"/>
          </p:cNvSpPr>
          <p:nvPr>
            <p:ph type="dt" sz="half" idx="10"/>
          </p:nvPr>
        </p:nvSpPr>
        <p:spPr/>
        <p:txBody>
          <a:bodyPr/>
          <a:lstStyle/>
          <a:p>
            <a:fld id="{36BB9FC8-CACD-40B6-B3D9-9BFFF23878EE}" type="datetime1">
              <a:rPr lang="en-US" smtClean="0"/>
              <a:t>8/9/2023</a:t>
            </a:fld>
            <a:endParaRPr lang="en-US"/>
          </a:p>
        </p:txBody>
      </p:sp>
      <p:sp>
        <p:nvSpPr>
          <p:cNvPr id="6" name="Footer Placeholder 5">
            <a:extLst>
              <a:ext uri="{FF2B5EF4-FFF2-40B4-BE49-F238E27FC236}">
                <a16:creationId xmlns="" xmlns:a16="http://schemas.microsoft.com/office/drawing/2014/main" id="{8F55578D-3A5B-4AF5-AE0C-15E1890D5356}"/>
              </a:ext>
            </a:extLst>
          </p:cNvPr>
          <p:cNvSpPr>
            <a:spLocks noGrp="1"/>
          </p:cNvSpPr>
          <p:nvPr>
            <p:ph type="ftr" sz="quarter" idx="11"/>
          </p:nvPr>
        </p:nvSpPr>
        <p:spPr/>
        <p:txBody>
          <a:bodyPr/>
          <a:lstStyle/>
          <a:p>
            <a:r>
              <a:rPr lang="en-US" smtClean="0"/>
              <a:t>Kaizen Group AI</a:t>
            </a:r>
            <a:endParaRPr lang="en-US"/>
          </a:p>
        </p:txBody>
      </p:sp>
      <p:sp>
        <p:nvSpPr>
          <p:cNvPr id="7" name="Slide Number Placeholder 6">
            <a:extLst>
              <a:ext uri="{FF2B5EF4-FFF2-40B4-BE49-F238E27FC236}">
                <a16:creationId xmlns="" xmlns:a16="http://schemas.microsoft.com/office/drawing/2014/main" id="{5CCC7AD4-C715-4A4D-B82C-8D513D495614}"/>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6670355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090AF68B-0660-4858-814B-940C4E66634B}"/>
              </a:ext>
            </a:extLst>
          </p:cNvPr>
          <p:cNvSpPr>
            <a:spLocks noGrp="1"/>
          </p:cNvSpPr>
          <p:nvPr>
            <p:ph type="pic" idx="1"/>
          </p:nvPr>
        </p:nvSpPr>
        <p:spPr>
          <a:xfrm>
            <a:off x="3192463" y="73025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5" name="Date Placeholder 4">
            <a:extLst>
              <a:ext uri="{FF2B5EF4-FFF2-40B4-BE49-F238E27FC236}">
                <a16:creationId xmlns="" xmlns:a16="http://schemas.microsoft.com/office/drawing/2014/main" id="{47B610E6-F570-4537-BAD5-9DDD739B570F}"/>
              </a:ext>
            </a:extLst>
          </p:cNvPr>
          <p:cNvSpPr>
            <a:spLocks noGrp="1"/>
          </p:cNvSpPr>
          <p:nvPr>
            <p:ph type="dt" sz="half" idx="10"/>
          </p:nvPr>
        </p:nvSpPr>
        <p:spPr/>
        <p:txBody>
          <a:bodyPr/>
          <a:lstStyle/>
          <a:p>
            <a:fld id="{9DC1A062-5872-4A70-8A48-129F79235CC6}" type="datetime1">
              <a:rPr lang="en-US" smtClean="0"/>
              <a:t>8/9/2023</a:t>
            </a:fld>
            <a:endParaRPr lang="en-US"/>
          </a:p>
        </p:txBody>
      </p:sp>
      <p:sp>
        <p:nvSpPr>
          <p:cNvPr id="6" name="Footer Placeholder 5">
            <a:extLst>
              <a:ext uri="{FF2B5EF4-FFF2-40B4-BE49-F238E27FC236}">
                <a16:creationId xmlns="" xmlns:a16="http://schemas.microsoft.com/office/drawing/2014/main" id="{4749A2FD-081E-4523-B2E6-F9A04630647B}"/>
              </a:ext>
            </a:extLst>
          </p:cNvPr>
          <p:cNvSpPr>
            <a:spLocks noGrp="1"/>
          </p:cNvSpPr>
          <p:nvPr>
            <p:ph type="ftr" sz="quarter" idx="11"/>
          </p:nvPr>
        </p:nvSpPr>
        <p:spPr/>
        <p:txBody>
          <a:bodyPr/>
          <a:lstStyle/>
          <a:p>
            <a:r>
              <a:rPr lang="en-US" smtClean="0"/>
              <a:t>Kaizen Group AI</a:t>
            </a:r>
            <a:endParaRPr lang="en-US"/>
          </a:p>
        </p:txBody>
      </p:sp>
      <p:sp>
        <p:nvSpPr>
          <p:cNvPr id="7" name="Slide Number Placeholder 6">
            <a:extLst>
              <a:ext uri="{FF2B5EF4-FFF2-40B4-BE49-F238E27FC236}">
                <a16:creationId xmlns="" xmlns:a16="http://schemas.microsoft.com/office/drawing/2014/main" id="{FE804314-AFBC-4922-BE73-F80D33AB14CD}"/>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5518393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90579B4-3455-48EB-BC42-53EACC073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8DBE214-C24F-4958-8779-3412B4196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15BA94E-504A-40A5-A791-F646936AD6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7FF8B5-00FB-4ECA-9BFD-F87A82079ADE}" type="datetime1">
              <a:rPr lang="en-US" smtClean="0"/>
              <a:t>8/9/2023</a:t>
            </a:fld>
            <a:endParaRPr lang="en-US"/>
          </a:p>
        </p:txBody>
      </p:sp>
      <p:sp>
        <p:nvSpPr>
          <p:cNvPr id="5" name="Footer Placeholder 4">
            <a:extLst>
              <a:ext uri="{FF2B5EF4-FFF2-40B4-BE49-F238E27FC236}">
                <a16:creationId xmlns="" xmlns:a16="http://schemas.microsoft.com/office/drawing/2014/main" id="{C1F20237-BE98-4F01-A3D8-22364C89EF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Kaizen Group AI</a:t>
            </a:r>
            <a:endParaRPr lang="en-US"/>
          </a:p>
        </p:txBody>
      </p:sp>
      <p:sp>
        <p:nvSpPr>
          <p:cNvPr id="6" name="Slide Number Placeholder 5">
            <a:extLst>
              <a:ext uri="{FF2B5EF4-FFF2-40B4-BE49-F238E27FC236}">
                <a16:creationId xmlns="" xmlns:a16="http://schemas.microsoft.com/office/drawing/2014/main" id="{FB19E9C7-15FC-4792-826E-056C89E48C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83E7E-9DFE-4A1E-AEC2-D2E19E891C2C}" type="slidenum">
              <a:rPr lang="en-US" smtClean="0"/>
              <a:t>‹#›</a:t>
            </a:fld>
            <a:endParaRPr lang="en-US"/>
          </a:p>
        </p:txBody>
      </p:sp>
    </p:spTree>
    <p:extLst>
      <p:ext uri="{BB962C8B-B14F-4D97-AF65-F5344CB8AC3E}">
        <p14:creationId xmlns:p14="http://schemas.microsoft.com/office/powerpoint/2010/main" val="1023636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javatpoint.com/python-tutorial" TargetMode="External"/><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hyperlink" Target="https://www.javatpoint.com/android-tutorial" TargetMode="External"/><Relationship Id="rId5" Type="http://schemas.openxmlformats.org/officeDocument/2006/relationships/hyperlink" Target="https://www.javatpoint.com/linux-tutorial" TargetMode="External"/><Relationship Id="rId4" Type="http://schemas.openxmlformats.org/officeDocument/2006/relationships/hyperlink" Target="https://www.javatpoint.com/window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xpython.org/"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hyperlink" Target="http://www.python.org/"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hyperlink" Target="https://www.askpython.com/python-modules/top-best-python-gui-libraries" TargetMode="External"/><Relationship Id="rId7" Type="http://schemas.openxmlformats.org/officeDocument/2006/relationships/hyperlink" Target="https://www.geeksforgeeks.org/introduction-to-kivy/"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www.pythonguis.com/pyside6-tutorial/" TargetMode="External"/><Relationship Id="rId5" Type="http://schemas.openxmlformats.org/officeDocument/2006/relationships/hyperlink" Target="https://data-flair.training/blogs/python-pyqt5-tutorial/" TargetMode="External"/><Relationship Id="rId4" Type="http://schemas.openxmlformats.org/officeDocument/2006/relationships/hyperlink" Target="https://realpython.com/python-gui-tkinter/"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gradio.app/doc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www.youtube.com/channel/UCdyjiMAZMqyChLxXrSPk7iQ." TargetMode="External"/><Relationship Id="rId4" Type="http://schemas.openxmlformats.org/officeDocument/2006/relationships/hyperlink" Target="https://github.com/gradio-app/gradio."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itter.im/gradio-app/community."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hyperlink" Target="https://gradio.app/blo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www.askpython.com/tkinter" TargetMode="External"/><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askpython.com/python-modules/tkinter/tkinter-checkbox-and-checkbutton" TargetMode="External"/><Relationship Id="rId5" Type="http://schemas.openxmlformats.org/officeDocument/2006/relationships/hyperlink" Target="https://www.askpython.com/python-modules/tkinter/tkinter-buttons" TargetMode="External"/><Relationship Id="rId4" Type="http://schemas.openxmlformats.org/officeDocument/2006/relationships/hyperlink" Target="https://www.askpython.com/python-modules/tkinter/tkinter-frame-and-labe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 xmlns:a16="http://schemas.microsoft.com/office/drawing/2014/main" id="{6BF09116-5987-43DE-9F4D-C42314E70D2A}"/>
              </a:ext>
            </a:extLst>
          </p:cNvPr>
          <p:cNvSpPr/>
          <p:nvPr/>
        </p:nvSpPr>
        <p:spPr>
          <a:xfrm>
            <a:off x="8067675" y="-7144"/>
            <a:ext cx="4124325" cy="6867525"/>
          </a:xfrm>
          <a:custGeom>
            <a:avLst/>
            <a:gdLst>
              <a:gd name="connsiteX0" fmla="*/ 7144 w 4124325"/>
              <a:gd name="connsiteY0" fmla="*/ 7144 h 6867525"/>
              <a:gd name="connsiteX1" fmla="*/ 4122516 w 4124325"/>
              <a:gd name="connsiteY1" fmla="*/ 7144 h 6867525"/>
              <a:gd name="connsiteX2" fmla="*/ 4122516 w 4124325"/>
              <a:gd name="connsiteY2" fmla="*/ 6865144 h 6867525"/>
              <a:gd name="connsiteX3" fmla="*/ 7145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6" y="7144"/>
                </a:lnTo>
                <a:lnTo>
                  <a:pt x="4122516" y="6865144"/>
                </a:lnTo>
                <a:lnTo>
                  <a:pt x="7145" y="6865144"/>
                </a:lnTo>
                <a:close/>
              </a:path>
            </a:pathLst>
          </a:custGeom>
          <a:solidFill>
            <a:srgbClr val="0A1931"/>
          </a:soli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7305371C-206B-4101-83A0-C87DE6EC5605}"/>
              </a:ext>
            </a:extLst>
          </p:cNvPr>
          <p:cNvSpPr/>
          <p:nvPr/>
        </p:nvSpPr>
        <p:spPr>
          <a:xfrm>
            <a:off x="1354741" y="5498878"/>
            <a:ext cx="4552950" cy="1362075"/>
          </a:xfrm>
          <a:custGeom>
            <a:avLst/>
            <a:gdLst>
              <a:gd name="connsiteX0" fmla="*/ 7144 w 4552950"/>
              <a:gd name="connsiteY0" fmla="*/ 1359122 h 1362075"/>
              <a:gd name="connsiteX1" fmla="*/ 7144 w 4552950"/>
              <a:gd name="connsiteY1" fmla="*/ 1359122 h 1362075"/>
              <a:gd name="connsiteX2" fmla="*/ 1359122 w 4552950"/>
              <a:gd name="connsiteY2" fmla="*/ 7144 h 1362075"/>
              <a:gd name="connsiteX3" fmla="*/ 3194685 w 4552950"/>
              <a:gd name="connsiteY3" fmla="*/ 7144 h 1362075"/>
              <a:gd name="connsiteX4" fmla="*/ 4546664 w 4552950"/>
              <a:gd name="connsiteY4" fmla="*/ 1359122 h 1362075"/>
              <a:gd name="connsiteX5" fmla="*/ 4546664 w 4552950"/>
              <a:gd name="connsiteY5" fmla="*/ 1359122 h 1362075"/>
              <a:gd name="connsiteX6" fmla="*/ 7144 w 4552950"/>
              <a:gd name="connsiteY6" fmla="*/ 1359122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7144" y="1359122"/>
                </a:moveTo>
                <a:lnTo>
                  <a:pt x="7144" y="1359122"/>
                </a:lnTo>
                <a:cubicBezTo>
                  <a:pt x="7144" y="612457"/>
                  <a:pt x="612457" y="7144"/>
                  <a:pt x="1359122" y="7144"/>
                </a:cubicBezTo>
                <a:lnTo>
                  <a:pt x="3194685" y="7144"/>
                </a:lnTo>
                <a:cubicBezTo>
                  <a:pt x="3941350" y="7144"/>
                  <a:pt x="4546664" y="612457"/>
                  <a:pt x="4546664" y="1359122"/>
                </a:cubicBezTo>
                <a:lnTo>
                  <a:pt x="4546664" y="1359122"/>
                </a:lnTo>
                <a:lnTo>
                  <a:pt x="7144" y="1359122"/>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FDA61323-BC68-435E-88F1-9F58A3DAE52A}"/>
              </a:ext>
            </a:extLst>
          </p:cNvPr>
          <p:cNvSpPr/>
          <p:nvPr/>
        </p:nvSpPr>
        <p:spPr>
          <a:xfrm>
            <a:off x="1354836" y="-7144"/>
            <a:ext cx="4552950" cy="1362075"/>
          </a:xfrm>
          <a:custGeom>
            <a:avLst/>
            <a:gdLst>
              <a:gd name="connsiteX0" fmla="*/ 4546664 w 4552950"/>
              <a:gd name="connsiteY0" fmla="*/ 7144 h 1362075"/>
              <a:gd name="connsiteX1" fmla="*/ 4546664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4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4" y="7144"/>
                </a:moveTo>
                <a:lnTo>
                  <a:pt x="4546664" y="7144"/>
                </a:lnTo>
                <a:cubicBezTo>
                  <a:pt x="4546664" y="753809"/>
                  <a:pt x="3941350" y="1359122"/>
                  <a:pt x="3194685" y="1359122"/>
                </a:cubicBezTo>
                <a:lnTo>
                  <a:pt x="1359122" y="1359122"/>
                </a:lnTo>
                <a:cubicBezTo>
                  <a:pt x="612457" y="1359122"/>
                  <a:pt x="7144" y="753809"/>
                  <a:pt x="7144" y="7144"/>
                </a:cubicBezTo>
                <a:lnTo>
                  <a:pt x="7144" y="7144"/>
                </a:lnTo>
                <a:lnTo>
                  <a:pt x="4546664" y="7144"/>
                </a:lnTo>
                <a:close/>
              </a:path>
            </a:pathLst>
          </a:custGeom>
          <a:solidFill>
            <a:srgbClr val="EFEFEF"/>
          </a:solidFill>
          <a:ln w="9525" cap="flat">
            <a:noFill/>
            <a:prstDash val="solid"/>
            <a:miter/>
          </a:ln>
        </p:spPr>
        <p:txBody>
          <a:bodyPr rtlCol="0" anchor="ctr"/>
          <a:lstStyle/>
          <a:p>
            <a:endParaRPr lang="en-US"/>
          </a:p>
        </p:txBody>
      </p:sp>
      <p:sp>
        <p:nvSpPr>
          <p:cNvPr id="16" name="Rectangle 15">
            <a:extLst>
              <a:ext uri="{FF2B5EF4-FFF2-40B4-BE49-F238E27FC236}">
                <a16:creationId xmlns="" xmlns:a16="http://schemas.microsoft.com/office/drawing/2014/main" id="{430865AC-6117-4062-9E0D-35AA2109A4BD}"/>
              </a:ext>
            </a:extLst>
          </p:cNvPr>
          <p:cNvSpPr/>
          <p:nvPr/>
        </p:nvSpPr>
        <p:spPr>
          <a:xfrm>
            <a:off x="9290598" y="3380044"/>
            <a:ext cx="2364573" cy="1477328"/>
          </a:xfrm>
          <a:prstGeom prst="rect">
            <a:avLst/>
          </a:prstGeom>
        </p:spPr>
        <p:txBody>
          <a:bodyPr wrap="square">
            <a:spAutoFit/>
          </a:bodyPr>
          <a:lstStyle/>
          <a:p>
            <a:pPr algn="ctr"/>
            <a:r>
              <a:rPr lang="en-US" b="1" dirty="0">
                <a:solidFill>
                  <a:schemeClr val="accent1"/>
                </a:solidFill>
              </a:rPr>
              <a:t>Enter Your Demo Text Here. Try To Keep It Short And Remove This Dummy Text</a:t>
            </a:r>
          </a:p>
        </p:txBody>
      </p:sp>
      <p:sp>
        <p:nvSpPr>
          <p:cNvPr id="18" name="Graphic 16">
            <a:extLst>
              <a:ext uri="{FF2B5EF4-FFF2-40B4-BE49-F238E27FC236}">
                <a16:creationId xmlns="" xmlns:a16="http://schemas.microsoft.com/office/drawing/2014/main" id="{A261940C-C176-4222-87B8-0CC41333B014}"/>
              </a:ext>
            </a:extLst>
          </p:cNvPr>
          <p:cNvSpPr/>
          <p:nvPr/>
        </p:nvSpPr>
        <p:spPr>
          <a:xfrm>
            <a:off x="11794331"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92" y="2217031"/>
            <a:ext cx="5031391" cy="1895387"/>
          </a:xfrm>
          <a:prstGeom prst="rect">
            <a:avLst/>
          </a:prstGeom>
        </p:spPr>
      </p:pic>
      <p:sp>
        <p:nvSpPr>
          <p:cNvPr id="19" name="Rectangle 18">
            <a:extLst>
              <a:ext uri="{FF2B5EF4-FFF2-40B4-BE49-F238E27FC236}">
                <a16:creationId xmlns:a16="http://schemas.microsoft.com/office/drawing/2014/main" xmlns="" id="{430865AC-6117-4062-9E0D-35AA2109A4BD}"/>
              </a:ext>
            </a:extLst>
          </p:cNvPr>
          <p:cNvSpPr/>
          <p:nvPr/>
        </p:nvSpPr>
        <p:spPr>
          <a:xfrm>
            <a:off x="8065294" y="4344716"/>
            <a:ext cx="3726656" cy="2308324"/>
          </a:xfrm>
          <a:prstGeom prst="rect">
            <a:avLst/>
          </a:prstGeom>
        </p:spPr>
        <p:txBody>
          <a:bodyPr wrap="square">
            <a:spAutoFit/>
          </a:bodyPr>
          <a:lstStyle/>
          <a:p>
            <a:pPr algn="just"/>
            <a:r>
              <a:rPr lang="en-US" sz="3600" b="1" dirty="0">
                <a:solidFill>
                  <a:srgbClr val="E47F10"/>
                </a:solidFill>
              </a:rPr>
              <a:t>Build &amp; Share Delightful Machine Learning Apps</a:t>
            </a:r>
          </a:p>
        </p:txBody>
      </p:sp>
      <p:sp>
        <p:nvSpPr>
          <p:cNvPr id="20" name="Freeform: Shape 11">
            <a:extLst>
              <a:ext uri="{FF2B5EF4-FFF2-40B4-BE49-F238E27FC236}">
                <a16:creationId xmlns:a16="http://schemas.microsoft.com/office/drawing/2014/main" xmlns="" id="{C61132DE-F0DA-49AA-ABD4-100EFFD8E850}"/>
              </a:ext>
            </a:extLst>
          </p:cNvPr>
          <p:cNvSpPr/>
          <p:nvPr/>
        </p:nvSpPr>
        <p:spPr>
          <a:xfrm>
            <a:off x="3521587" y="6572869"/>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E47F10"/>
          </a:solidFill>
          <a:ln w="9525" cap="flat">
            <a:noFill/>
            <a:prstDash val="solid"/>
            <a:miter/>
          </a:ln>
        </p:spPr>
        <p:txBody>
          <a:bodyPr rtlCol="0" anchor="ctr"/>
          <a:lstStyle/>
          <a:p>
            <a:endParaRPr lang="en-US">
              <a:solidFill>
                <a:srgbClr val="FF6600"/>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6500" y="164350"/>
            <a:ext cx="3284243" cy="3076574"/>
          </a:xfrm>
          <a:prstGeom prst="rect">
            <a:avLst/>
          </a:prstGeom>
        </p:spPr>
      </p:pic>
    </p:spTree>
    <p:extLst>
      <p:ext uri="{BB962C8B-B14F-4D97-AF65-F5344CB8AC3E}">
        <p14:creationId xmlns:p14="http://schemas.microsoft.com/office/powerpoint/2010/main" val="40917776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1+#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000" fill="hold"/>
                                        <p:tgtEl>
                                          <p:spTgt spid="18"/>
                                        </p:tgtEl>
                                        <p:attrNameLst>
                                          <p:attrName>ppt_x</p:attrName>
                                        </p:attrNameLst>
                                      </p:cBhvr>
                                      <p:tavLst>
                                        <p:tav tm="0">
                                          <p:val>
                                            <p:strVal val="1+#ppt_w/2"/>
                                          </p:val>
                                        </p:tav>
                                        <p:tav tm="100000">
                                          <p:val>
                                            <p:strVal val="#ppt_x"/>
                                          </p:val>
                                        </p:tav>
                                      </p:tavLst>
                                    </p:anim>
                                    <p:anim calcmode="lin" valueType="num">
                                      <p:cBhvr additive="base">
                                        <p:cTn id="20" dur="1000" fill="hold"/>
                                        <p:tgtEl>
                                          <p:spTgt spid="18"/>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350"/>
                                  </p:stCondLst>
                                  <p:childTnLst>
                                    <p:set>
                                      <p:cBhvr>
                                        <p:cTn id="22" dur="1" fill="hold">
                                          <p:stCondLst>
                                            <p:cond delay="0"/>
                                          </p:stCondLst>
                                        </p:cTn>
                                        <p:tgtEl>
                                          <p:spTgt spid="16">
                                            <p:txEl>
                                              <p:pRg st="0" end="0"/>
                                            </p:txEl>
                                          </p:spTgt>
                                        </p:tgtEl>
                                        <p:attrNameLst>
                                          <p:attrName>style.visibility</p:attrName>
                                        </p:attrNameLst>
                                      </p:cBhvr>
                                      <p:to>
                                        <p:strVal val="visible"/>
                                      </p:to>
                                    </p:set>
                                    <p:animEffect transition="in" filter="fade">
                                      <p:cBhvr>
                                        <p:cTn id="23" dur="750"/>
                                        <p:tgtEl>
                                          <p:spTgt spid="16">
                                            <p:txEl>
                                              <p:pRg st="0" end="0"/>
                                            </p:txEl>
                                          </p:spTgt>
                                        </p:tgtEl>
                                      </p:cBhvr>
                                    </p:animEffect>
                                  </p:childTnLst>
                                </p:cTn>
                              </p:par>
                            </p:childTnLst>
                          </p:cTn>
                        </p:par>
                        <p:par>
                          <p:cTn id="24" fill="hold">
                            <p:stCondLst>
                              <p:cond delay="1100"/>
                            </p:stCondLst>
                            <p:childTnLst>
                              <p:par>
                                <p:cTn id="25" presetID="2" presetClass="entr" presetSubtype="4"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par>
                          <p:cTn id="29" fill="hold">
                            <p:stCondLst>
                              <p:cond delay="1600"/>
                            </p:stCondLst>
                            <p:childTnLst>
                              <p:par>
                                <p:cTn id="30" presetID="2" presetClass="entr" presetSubtype="4"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fill="hold"/>
                                        <p:tgtEl>
                                          <p:spTgt spid="19"/>
                                        </p:tgtEl>
                                        <p:attrNameLst>
                                          <p:attrName>ppt_x</p:attrName>
                                        </p:attrNameLst>
                                      </p:cBhvr>
                                      <p:tavLst>
                                        <p:tav tm="0">
                                          <p:val>
                                            <p:strVal val="#ppt_x"/>
                                          </p:val>
                                        </p:tav>
                                        <p:tav tm="100000">
                                          <p:val>
                                            <p:strVal val="#ppt_x"/>
                                          </p:val>
                                        </p:tav>
                                      </p:tavLst>
                                    </p:anim>
                                    <p:anim calcmode="lin" valueType="num">
                                      <p:cBhvr additive="base">
                                        <p:cTn id="33" dur="500" fill="hold"/>
                                        <p:tgtEl>
                                          <p:spTgt spid="19"/>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6" grpId="0" build="allAtOnce"/>
      <p:bldP spid="18" grpId="0" animBg="1"/>
      <p:bldP spid="19" grpId="0"/>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1"/>
          <p:cNvSpPr/>
          <p:nvPr/>
        </p:nvSpPr>
        <p:spPr>
          <a:xfrm>
            <a:off x="3924586" y="6072842"/>
            <a:ext cx="190500" cy="190500"/>
          </a:xfrm>
          <a:custGeom>
            <a:avLst/>
            <a:gdLst/>
            <a:ahLst/>
            <a:cxnLst/>
            <a:rect l="l" t="t" r="r" b="b"/>
            <a:pathLst>
              <a:path w="190500" h="190500" extrusionOk="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87" name="Google Shape;287;p21"/>
          <p:cNvSpPr/>
          <p:nvPr/>
        </p:nvSpPr>
        <p:spPr>
          <a:xfrm>
            <a:off x="11105579" y="770192"/>
            <a:ext cx="190500" cy="190500"/>
          </a:xfrm>
          <a:custGeom>
            <a:avLst/>
            <a:gdLst/>
            <a:ahLst/>
            <a:cxnLst/>
            <a:rect l="l" t="t" r="r" b="b"/>
            <a:pathLst>
              <a:path w="190500" h="190500" extrusionOk="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88" name="Google Shape;288;p21"/>
          <p:cNvSpPr/>
          <p:nvPr/>
        </p:nvSpPr>
        <p:spPr>
          <a:xfrm>
            <a:off x="527364" y="653563"/>
            <a:ext cx="10578215" cy="184665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dirty="0">
                <a:solidFill>
                  <a:srgbClr val="385623"/>
                </a:solidFill>
                <a:latin typeface="Times New Roman"/>
                <a:ea typeface="Times New Roman"/>
                <a:cs typeface="Times New Roman"/>
                <a:sym typeface="Times New Roman"/>
              </a:rPr>
              <a:t>What is </a:t>
            </a:r>
            <a:r>
              <a:rPr lang="en-US" sz="3200" b="1" dirty="0" err="1">
                <a:solidFill>
                  <a:srgbClr val="385623"/>
                </a:solidFill>
                <a:latin typeface="Times New Roman"/>
                <a:ea typeface="Times New Roman"/>
                <a:cs typeface="Times New Roman"/>
                <a:sym typeface="Times New Roman"/>
              </a:rPr>
              <a:t>Kivy</a:t>
            </a:r>
            <a:r>
              <a:rPr lang="en-US" sz="3200" b="1" dirty="0">
                <a:solidFill>
                  <a:srgbClr val="385623"/>
                </a:solidFill>
                <a:latin typeface="Times New Roman"/>
                <a:ea typeface="Times New Roman"/>
                <a:cs typeface="Times New Roman"/>
                <a:sym typeface="Times New Roman"/>
              </a:rPr>
              <a:t>  used for </a:t>
            </a:r>
            <a:r>
              <a:rPr lang="en-US" sz="3200" b="1" dirty="0" smtClean="0">
                <a:solidFill>
                  <a:srgbClr val="385623"/>
                </a:solidFill>
                <a:latin typeface="Times New Roman"/>
                <a:ea typeface="Times New Roman"/>
                <a:cs typeface="Times New Roman"/>
                <a:sym typeface="Times New Roman"/>
              </a:rPr>
              <a:t>?</a:t>
            </a:r>
            <a:endParaRPr sz="2400" b="1" dirty="0">
              <a:solidFill>
                <a:schemeClr val="accent2"/>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400" b="1" dirty="0" err="1">
                <a:solidFill>
                  <a:srgbClr val="00B050"/>
                </a:solidFill>
                <a:latin typeface="Times New Roman"/>
                <a:ea typeface="Times New Roman"/>
                <a:cs typeface="Times New Roman"/>
                <a:sym typeface="Times New Roman"/>
              </a:rPr>
              <a:t>Kivy</a:t>
            </a:r>
            <a:r>
              <a:rPr lang="en-US" sz="2400" dirty="0">
                <a:solidFill>
                  <a:schemeClr val="dk1"/>
                </a:solidFill>
                <a:latin typeface="Times New Roman"/>
                <a:ea typeface="Times New Roman"/>
                <a:cs typeface="Times New Roman"/>
                <a:sym typeface="Times New Roman"/>
              </a:rPr>
              <a:t> is an open source, </a:t>
            </a:r>
            <a:r>
              <a:rPr lang="en-US" sz="2400" b="1" dirty="0">
                <a:solidFill>
                  <a:schemeClr val="dk1"/>
                </a:solidFill>
                <a:latin typeface="Times New Roman"/>
                <a:ea typeface="Times New Roman"/>
                <a:cs typeface="Times New Roman"/>
                <a:sym typeface="Times New Roman"/>
              </a:rPr>
              <a:t>multi-platform application development framework</a:t>
            </a:r>
            <a:r>
              <a:rPr lang="en-US" sz="2400" dirty="0">
                <a:solidFill>
                  <a:schemeClr val="dk1"/>
                </a:solidFill>
                <a:latin typeface="Times New Roman"/>
                <a:ea typeface="Times New Roman"/>
                <a:cs typeface="Times New Roman"/>
                <a:sym typeface="Times New Roman"/>
              </a:rPr>
              <a:t> for </a:t>
            </a:r>
            <a:r>
              <a:rPr lang="en-US" sz="2400" u="sng" dirty="0">
                <a:solidFill>
                  <a:schemeClr val="hlink"/>
                </a:solidFill>
                <a:latin typeface="Times New Roman"/>
                <a:ea typeface="Times New Roman"/>
                <a:cs typeface="Times New Roman"/>
                <a:sym typeface="Times New Roman"/>
                <a:hlinkClick r:id="rId3"/>
              </a:rPr>
              <a:t>Python</a:t>
            </a:r>
            <a:r>
              <a:rPr lang="en-US" sz="2400" dirty="0">
                <a:solidFill>
                  <a:schemeClr val="dk1"/>
                </a:solidFill>
                <a:latin typeface="Times New Roman"/>
                <a:ea typeface="Times New Roman"/>
                <a:cs typeface="Times New Roman"/>
                <a:sym typeface="Times New Roman"/>
              </a:rPr>
              <a:t>. It allows us to develop multi-platform applications on various platforms such as </a:t>
            </a:r>
            <a:r>
              <a:rPr lang="en-US" sz="2400" b="1" u="sng" dirty="0">
                <a:solidFill>
                  <a:schemeClr val="hlink"/>
                </a:solidFill>
                <a:latin typeface="Times New Roman"/>
                <a:ea typeface="Times New Roman"/>
                <a:cs typeface="Times New Roman"/>
                <a:sym typeface="Times New Roman"/>
                <a:hlinkClick r:id="rId4"/>
              </a:rPr>
              <a:t>Windows</a:t>
            </a:r>
            <a:r>
              <a:rPr lang="en-US" sz="2400" b="1" dirty="0">
                <a:solidFill>
                  <a:schemeClr val="dk1"/>
                </a:solidFill>
                <a:latin typeface="Times New Roman"/>
                <a:ea typeface="Times New Roman"/>
                <a:cs typeface="Times New Roman"/>
                <a:sym typeface="Times New Roman"/>
              </a:rPr>
              <a:t>, </a:t>
            </a:r>
            <a:r>
              <a:rPr lang="en-US" sz="2400" b="1" u="sng" dirty="0">
                <a:solidFill>
                  <a:schemeClr val="hlink"/>
                </a:solidFill>
                <a:latin typeface="Times New Roman"/>
                <a:ea typeface="Times New Roman"/>
                <a:cs typeface="Times New Roman"/>
                <a:sym typeface="Times New Roman"/>
                <a:hlinkClick r:id="rId5"/>
              </a:rPr>
              <a:t>Linux</a:t>
            </a:r>
            <a:r>
              <a:rPr lang="en-US" sz="2400" b="1" dirty="0">
                <a:solidFill>
                  <a:schemeClr val="dk1"/>
                </a:solidFill>
                <a:latin typeface="Times New Roman"/>
                <a:ea typeface="Times New Roman"/>
                <a:cs typeface="Times New Roman"/>
                <a:sym typeface="Times New Roman"/>
              </a:rPr>
              <a:t>, </a:t>
            </a:r>
            <a:r>
              <a:rPr lang="en-US" sz="2400" b="1" u="sng" dirty="0">
                <a:solidFill>
                  <a:schemeClr val="hlink"/>
                </a:solidFill>
                <a:latin typeface="Times New Roman"/>
                <a:ea typeface="Times New Roman"/>
                <a:cs typeface="Times New Roman"/>
                <a:sym typeface="Times New Roman"/>
                <a:hlinkClick r:id="rId6"/>
              </a:rPr>
              <a:t>Android</a:t>
            </a:r>
            <a:r>
              <a:rPr lang="en-US" sz="2400" b="1" dirty="0">
                <a:solidFill>
                  <a:schemeClr val="dk1"/>
                </a:solidFill>
                <a:latin typeface="Times New Roman"/>
                <a:ea typeface="Times New Roman"/>
                <a:cs typeface="Times New Roman"/>
                <a:sym typeface="Times New Roman"/>
              </a:rPr>
              <a:t>, </a:t>
            </a:r>
            <a:r>
              <a:rPr lang="en-US" sz="2400" b="1" dirty="0" err="1">
                <a:solidFill>
                  <a:schemeClr val="dk1"/>
                </a:solidFill>
                <a:latin typeface="Times New Roman"/>
                <a:ea typeface="Times New Roman"/>
                <a:cs typeface="Times New Roman"/>
                <a:sym typeface="Times New Roman"/>
              </a:rPr>
              <a:t>macOS</a:t>
            </a:r>
            <a:r>
              <a:rPr lang="en-US" sz="2400" b="1" dirty="0">
                <a:solidFill>
                  <a:schemeClr val="dk1"/>
                </a:solidFill>
                <a:latin typeface="Times New Roman"/>
                <a:ea typeface="Times New Roman"/>
                <a:cs typeface="Times New Roman"/>
                <a:sym typeface="Times New Roman"/>
              </a:rPr>
              <a:t>, </a:t>
            </a:r>
            <a:r>
              <a:rPr lang="en-US" sz="2400" b="1" dirty="0" err="1">
                <a:solidFill>
                  <a:schemeClr val="dk1"/>
                </a:solidFill>
                <a:latin typeface="Times New Roman"/>
                <a:ea typeface="Times New Roman"/>
                <a:cs typeface="Times New Roman"/>
                <a:sym typeface="Times New Roman"/>
              </a:rPr>
              <a:t>iOS</a:t>
            </a:r>
            <a:r>
              <a:rPr lang="en-US" sz="2400" b="1" dirty="0">
                <a:solidFill>
                  <a:schemeClr val="dk1"/>
                </a:solidFill>
                <a:latin typeface="Times New Roman"/>
                <a:ea typeface="Times New Roman"/>
                <a:cs typeface="Times New Roman"/>
                <a:sym typeface="Times New Roman"/>
              </a:rPr>
              <a:t>, and Raspberry Pi</a:t>
            </a:r>
            <a:r>
              <a:rPr lang="en-US" sz="2400" dirty="0">
                <a:solidFill>
                  <a:schemeClr val="dk1"/>
                </a:solidFill>
                <a:latin typeface="Times New Roman"/>
                <a:ea typeface="Times New Roman"/>
                <a:cs typeface="Times New Roman"/>
                <a:sym typeface="Times New Roman"/>
              </a:rPr>
              <a:t>.</a:t>
            </a:r>
            <a:endParaRPr sz="2800" dirty="0">
              <a:solidFill>
                <a:schemeClr val="dk1"/>
              </a:solidFill>
              <a:latin typeface="Times New Roman"/>
              <a:ea typeface="Times New Roman"/>
              <a:cs typeface="Times New Roman"/>
              <a:sym typeface="Times New Roman"/>
            </a:endParaRPr>
          </a:p>
        </p:txBody>
      </p:sp>
      <p:sp>
        <p:nvSpPr>
          <p:cNvPr id="289" name="Google Shape;289;p21"/>
          <p:cNvSpPr/>
          <p:nvPr/>
        </p:nvSpPr>
        <p:spPr>
          <a:xfrm>
            <a:off x="568507" y="2809433"/>
            <a:ext cx="3592551" cy="3358659"/>
          </a:xfrm>
          <a:prstGeom prst="rect">
            <a:avLst/>
          </a:prstGeom>
          <a:solidFill>
            <a:srgbClr val="262626"/>
          </a:solid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import kivy</a:t>
            </a:r>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kivy.require('1.10.0')</a:t>
            </a:r>
            <a:endParaRPr/>
          </a:p>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from kivy.app import App</a:t>
            </a:r>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from kivy.uix.button Label</a:t>
            </a:r>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import</a:t>
            </a:r>
            <a:endParaRPr/>
          </a:p>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class HelloKivy(App):</a:t>
            </a:r>
            <a:endParaRPr/>
          </a:p>
          <a:p>
            <a:pPr marL="0" marR="0" lvl="0" indent="0" algn="l" rtl="0">
              <a:spcBef>
                <a:spcPts val="0"/>
              </a:spcBef>
              <a:spcAft>
                <a:spcPts val="0"/>
              </a:spcAft>
              <a:buNone/>
            </a:pPr>
            <a:endParaRPr sz="12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       def build(self):</a:t>
            </a:r>
            <a:endParaRPr/>
          </a:p>
          <a:p>
            <a:pPr marL="0" marR="0" lvl="0" indent="0" algn="l" rtl="0">
              <a:spcBef>
                <a:spcPts val="0"/>
              </a:spcBef>
              <a:spcAft>
                <a:spcPts val="0"/>
              </a:spcAft>
              <a:buNone/>
            </a:pPr>
            <a:endParaRPr sz="12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              return Label(text ="Hello Geeks")</a:t>
            </a:r>
            <a:endParaRPr/>
          </a:p>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helloKivy = HelloKivy()</a:t>
            </a:r>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helloKivy.run()</a:t>
            </a:r>
            <a:endParaRPr/>
          </a:p>
        </p:txBody>
      </p:sp>
      <p:sp>
        <p:nvSpPr>
          <p:cNvPr id="290" name="Google Shape;290;p21" descr="PyQ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pic>
        <p:nvPicPr>
          <p:cNvPr id="291" name="Google Shape;291;p21"/>
          <p:cNvPicPr preferRelativeResize="0"/>
          <p:nvPr/>
        </p:nvPicPr>
        <p:blipFill rotWithShape="1">
          <a:blip r:embed="rId7">
            <a:alphaModFix/>
          </a:blip>
          <a:srcRect l="50000" r="3693" b="16475"/>
          <a:stretch/>
        </p:blipFill>
        <p:spPr>
          <a:xfrm>
            <a:off x="5890148" y="2809433"/>
            <a:ext cx="3592551" cy="3358659"/>
          </a:xfrm>
          <a:prstGeom prst="rect">
            <a:avLst/>
          </a:prstGeom>
          <a:noFill/>
          <a:ln>
            <a:noFill/>
          </a:ln>
          <a:effectLst>
            <a:outerShdw blurRad="292100" dist="139700" dir="2700000" algn="tl" rotWithShape="0">
              <a:srgbClr val="333333">
                <a:alpha val="64705"/>
              </a:srgbClr>
            </a:outerShdw>
          </a:effectLst>
        </p:spPr>
      </p:pic>
      <p:sp>
        <p:nvSpPr>
          <p:cNvPr id="292" name="Google Shape;292;p21"/>
          <p:cNvSpPr/>
          <p:nvPr/>
        </p:nvSpPr>
        <p:spPr>
          <a:xfrm>
            <a:off x="568507" y="201053"/>
            <a:ext cx="1031490"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dirty="0" err="1">
                <a:solidFill>
                  <a:srgbClr val="6D99EF"/>
                </a:solidFill>
                <a:latin typeface="Times New Roman"/>
                <a:ea typeface="Times New Roman"/>
                <a:cs typeface="Times New Roman"/>
                <a:sym typeface="Times New Roman"/>
              </a:rPr>
              <a:t>Kivy</a:t>
            </a:r>
            <a:endParaRPr sz="1800" dirty="0">
              <a:solidFill>
                <a:srgbClr val="6D99EF"/>
              </a:solidFill>
              <a:latin typeface="Quicksand"/>
              <a:ea typeface="Quicksand"/>
              <a:cs typeface="Quicksand"/>
              <a:sym typeface="Quicksand"/>
            </a:endParaRPr>
          </a:p>
        </p:txBody>
      </p:sp>
      <p:sp>
        <p:nvSpPr>
          <p:cNvPr id="2" name="Footer Placeholder 1"/>
          <p:cNvSpPr>
            <a:spLocks noGrp="1"/>
          </p:cNvSpPr>
          <p:nvPr>
            <p:ph type="ftr" idx="11"/>
          </p:nvPr>
        </p:nvSpPr>
        <p:spPr/>
        <p:txBody>
          <a:bodyPr/>
          <a:lstStyle/>
          <a:p>
            <a:r>
              <a:rPr lang="en-US" smtClean="0"/>
              <a:t>Kaizen Group AI</a:t>
            </a:r>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54130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86"/>
                                        </p:tgtEl>
                                        <p:attrNameLst>
                                          <p:attrName>style.visibility</p:attrName>
                                        </p:attrNameLst>
                                      </p:cBhvr>
                                      <p:to>
                                        <p:strVal val="visible"/>
                                      </p:to>
                                    </p:set>
                                    <p:anim calcmode="lin" valueType="num">
                                      <p:cBhvr additive="base">
                                        <p:cTn id="7" dur="500"/>
                                        <p:tgtEl>
                                          <p:spTgt spid="286"/>
                                        </p:tgtEl>
                                        <p:attrNameLst>
                                          <p:attrName>ppt_w</p:attrName>
                                        </p:attrNameLst>
                                      </p:cBhvr>
                                      <p:tavLst>
                                        <p:tav tm="0">
                                          <p:val>
                                            <p:strVal val="0"/>
                                          </p:val>
                                        </p:tav>
                                        <p:tav tm="100000">
                                          <p:val>
                                            <p:strVal val="#ppt_w"/>
                                          </p:val>
                                        </p:tav>
                                      </p:tavLst>
                                    </p:anim>
                                    <p:anim calcmode="lin" valueType="num">
                                      <p:cBhvr additive="base">
                                        <p:cTn id="8" dur="500"/>
                                        <p:tgtEl>
                                          <p:spTgt spid="286"/>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87"/>
                                        </p:tgtEl>
                                        <p:attrNameLst>
                                          <p:attrName>style.visibility</p:attrName>
                                        </p:attrNameLst>
                                      </p:cBhvr>
                                      <p:to>
                                        <p:strVal val="visible"/>
                                      </p:to>
                                    </p:set>
                                    <p:anim calcmode="lin" valueType="num">
                                      <p:cBhvr additive="base">
                                        <p:cTn id="11" dur="500"/>
                                        <p:tgtEl>
                                          <p:spTgt spid="287"/>
                                        </p:tgtEl>
                                        <p:attrNameLst>
                                          <p:attrName>ppt_w</p:attrName>
                                        </p:attrNameLst>
                                      </p:cBhvr>
                                      <p:tavLst>
                                        <p:tav tm="0">
                                          <p:val>
                                            <p:strVal val="0"/>
                                          </p:val>
                                        </p:tav>
                                        <p:tav tm="100000">
                                          <p:val>
                                            <p:strVal val="#ppt_w"/>
                                          </p:val>
                                        </p:tav>
                                      </p:tavLst>
                                    </p:anim>
                                    <p:anim calcmode="lin" valueType="num">
                                      <p:cBhvr additive="base">
                                        <p:cTn id="12" dur="500"/>
                                        <p:tgtEl>
                                          <p:spTgt spid="287"/>
                                        </p:tgtEl>
                                        <p:attrNameLst>
                                          <p:attrName>ppt_h</p:attrName>
                                        </p:attrNameLst>
                                      </p:cBhvr>
                                      <p:tavLst>
                                        <p:tav tm="0">
                                          <p:val>
                                            <p:strVal val="0"/>
                                          </p:val>
                                        </p:tav>
                                        <p:tav tm="100000">
                                          <p:val>
                                            <p:strVal val="#ppt_h"/>
                                          </p:val>
                                        </p:tav>
                                      </p:tavLst>
                                    </p:anim>
                                  </p:childTnLst>
                                </p:cTn>
                              </p:par>
                              <p:par>
                                <p:cTn id="13" presetID="10" presetClass="entr" presetSubtype="0" fill="hold" nodeType="withEffect">
                                  <p:stCondLst>
                                    <p:cond delay="0"/>
                                  </p:stCondLst>
                                  <p:childTnLst>
                                    <p:set>
                                      <p:cBhvr>
                                        <p:cTn id="14" dur="1" fill="hold">
                                          <p:stCondLst>
                                            <p:cond delay="0"/>
                                          </p:stCondLst>
                                        </p:cTn>
                                        <p:tgtEl>
                                          <p:spTgt spid="288">
                                            <p:txEl>
                                              <p:pRg st="0" end="0"/>
                                            </p:txEl>
                                          </p:spTgt>
                                        </p:tgtEl>
                                        <p:attrNameLst>
                                          <p:attrName>style.visibility</p:attrName>
                                        </p:attrNameLst>
                                      </p:cBhvr>
                                      <p:to>
                                        <p:strVal val="visible"/>
                                      </p:to>
                                    </p:set>
                                    <p:animEffect transition="in" filter="fade">
                                      <p:cBhvr>
                                        <p:cTn id="15" dur="2000"/>
                                        <p:tgtEl>
                                          <p:spTgt spid="288">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88">
                                            <p:txEl>
                                              <p:pRg st="1" end="1"/>
                                            </p:txEl>
                                          </p:spTgt>
                                        </p:tgtEl>
                                        <p:attrNameLst>
                                          <p:attrName>style.visibility</p:attrName>
                                        </p:attrNameLst>
                                      </p:cBhvr>
                                      <p:to>
                                        <p:strVal val="visible"/>
                                      </p:to>
                                    </p:set>
                                    <p:animEffect transition="in" filter="fade">
                                      <p:cBhvr>
                                        <p:cTn id="18" dur="2000"/>
                                        <p:tgtEl>
                                          <p:spTgt spid="28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89"/>
                                        </p:tgtEl>
                                        <p:attrNameLst>
                                          <p:attrName>style.visibility</p:attrName>
                                        </p:attrNameLst>
                                      </p:cBhvr>
                                      <p:to>
                                        <p:strVal val="visible"/>
                                      </p:to>
                                    </p:set>
                                    <p:animEffect transition="in" filter="fade">
                                      <p:cBhvr>
                                        <p:cTn id="23" dur="500"/>
                                        <p:tgtEl>
                                          <p:spTgt spid="289"/>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nodeType="clickEffect">
                                  <p:stCondLst>
                                    <p:cond delay="0"/>
                                  </p:stCondLst>
                                  <p:childTnLst>
                                    <p:set>
                                      <p:cBhvr>
                                        <p:cTn id="27" dur="1" fill="hold">
                                          <p:stCondLst>
                                            <p:cond delay="0"/>
                                          </p:stCondLst>
                                        </p:cTn>
                                        <p:tgtEl>
                                          <p:spTgt spid="291"/>
                                        </p:tgtEl>
                                        <p:attrNameLst>
                                          <p:attrName>style.visibility</p:attrName>
                                        </p:attrNameLst>
                                      </p:cBhvr>
                                      <p:to>
                                        <p:strVal val="visible"/>
                                      </p:to>
                                    </p:set>
                                    <p:anim calcmode="lin" valueType="num">
                                      <p:cBhvr additive="base">
                                        <p:cTn id="28" dur="500"/>
                                        <p:tgtEl>
                                          <p:spTgt spid="291"/>
                                        </p:tgtEl>
                                        <p:attrNameLst>
                                          <p:attrName>ppt_w</p:attrName>
                                        </p:attrNameLst>
                                      </p:cBhvr>
                                      <p:tavLst>
                                        <p:tav tm="0">
                                          <p:val>
                                            <p:strVal val="0"/>
                                          </p:val>
                                        </p:tav>
                                        <p:tav tm="100000">
                                          <p:val>
                                            <p:strVal val="#ppt_w"/>
                                          </p:val>
                                        </p:tav>
                                      </p:tavLst>
                                    </p:anim>
                                    <p:anim calcmode="lin" valueType="num">
                                      <p:cBhvr additive="base">
                                        <p:cTn id="29" dur="500"/>
                                        <p:tgtEl>
                                          <p:spTgt spid="29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2"/>
          <p:cNvSpPr/>
          <p:nvPr/>
        </p:nvSpPr>
        <p:spPr>
          <a:xfrm>
            <a:off x="3924586" y="6072842"/>
            <a:ext cx="190500" cy="190500"/>
          </a:xfrm>
          <a:custGeom>
            <a:avLst/>
            <a:gdLst/>
            <a:ahLst/>
            <a:cxnLst/>
            <a:rect l="l" t="t" r="r" b="b"/>
            <a:pathLst>
              <a:path w="190500" h="190500" extrusionOk="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98" name="Google Shape;298;p22"/>
          <p:cNvSpPr/>
          <p:nvPr/>
        </p:nvSpPr>
        <p:spPr>
          <a:xfrm>
            <a:off x="11105579" y="770192"/>
            <a:ext cx="190500" cy="190500"/>
          </a:xfrm>
          <a:custGeom>
            <a:avLst/>
            <a:gdLst/>
            <a:ahLst/>
            <a:cxnLst/>
            <a:rect l="l" t="t" r="r" b="b"/>
            <a:pathLst>
              <a:path w="190500" h="190500" extrusionOk="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99" name="Google Shape;299;p22"/>
          <p:cNvSpPr/>
          <p:nvPr/>
        </p:nvSpPr>
        <p:spPr>
          <a:xfrm>
            <a:off x="613072" y="865441"/>
            <a:ext cx="10336579" cy="164660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800" b="1" dirty="0">
                <a:solidFill>
                  <a:schemeClr val="dk1"/>
                </a:solidFill>
                <a:latin typeface="Times New Roman"/>
                <a:ea typeface="Times New Roman"/>
                <a:cs typeface="Times New Roman"/>
                <a:sym typeface="Times New Roman"/>
              </a:rPr>
              <a:t>What is </a:t>
            </a:r>
            <a:r>
              <a:rPr lang="en-US" sz="2800" b="1" u="sng" dirty="0" err="1">
                <a:solidFill>
                  <a:schemeClr val="hlink"/>
                </a:solidFill>
                <a:latin typeface="Times New Roman"/>
                <a:ea typeface="Times New Roman"/>
                <a:cs typeface="Times New Roman"/>
                <a:sym typeface="Times New Roman"/>
                <a:hlinkClick r:id="rId3"/>
              </a:rPr>
              <a:t>wxPython</a:t>
            </a:r>
            <a:r>
              <a:rPr lang="en-US" sz="2800" b="1" dirty="0">
                <a:solidFill>
                  <a:schemeClr val="dk1"/>
                </a:solidFill>
                <a:latin typeface="Times New Roman"/>
                <a:ea typeface="Times New Roman"/>
                <a:cs typeface="Times New Roman"/>
                <a:sym typeface="Times New Roman"/>
              </a:rPr>
              <a:t> used for?</a:t>
            </a:r>
            <a:endParaRPr sz="3200" b="1" dirty="0">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US" sz="2400" u="sng" dirty="0" err="1">
                <a:solidFill>
                  <a:schemeClr val="hlink"/>
                </a:solidFill>
                <a:latin typeface="Times New Roman"/>
                <a:ea typeface="Times New Roman"/>
                <a:cs typeface="Times New Roman"/>
                <a:sym typeface="Times New Roman"/>
                <a:hlinkClick r:id="rId3"/>
              </a:rPr>
              <a:t>wxPython</a:t>
            </a:r>
            <a:r>
              <a:rPr lang="en-US" sz="2400" dirty="0">
                <a:solidFill>
                  <a:srgbClr val="00B050"/>
                </a:solidFill>
                <a:latin typeface="Times New Roman"/>
                <a:ea typeface="Times New Roman"/>
                <a:cs typeface="Times New Roman"/>
                <a:sym typeface="Times New Roman"/>
              </a:rPr>
              <a:t> </a:t>
            </a:r>
            <a:r>
              <a:rPr lang="en-US" sz="2400" dirty="0">
                <a:solidFill>
                  <a:schemeClr val="dk1"/>
                </a:solidFill>
                <a:latin typeface="Times New Roman"/>
                <a:ea typeface="Times New Roman"/>
                <a:cs typeface="Times New Roman"/>
                <a:sym typeface="Times New Roman"/>
              </a:rPr>
              <a:t>is a cross-platform </a:t>
            </a:r>
            <a:r>
              <a:rPr lang="en-US" sz="2400" b="1" dirty="0">
                <a:solidFill>
                  <a:schemeClr val="dk1"/>
                </a:solidFill>
                <a:latin typeface="Times New Roman"/>
                <a:ea typeface="Times New Roman"/>
                <a:cs typeface="Times New Roman"/>
                <a:sym typeface="Times New Roman"/>
              </a:rPr>
              <a:t>GUI toolkit</a:t>
            </a:r>
            <a:r>
              <a:rPr lang="en-US" sz="2400" dirty="0">
                <a:solidFill>
                  <a:schemeClr val="dk1"/>
                </a:solidFill>
                <a:latin typeface="Times New Roman"/>
                <a:ea typeface="Times New Roman"/>
                <a:cs typeface="Times New Roman"/>
                <a:sym typeface="Times New Roman"/>
              </a:rPr>
              <a:t> for the </a:t>
            </a:r>
            <a:r>
              <a:rPr lang="en-US" sz="2400" u="sng" dirty="0">
                <a:solidFill>
                  <a:schemeClr val="hlink"/>
                </a:solidFill>
                <a:latin typeface="Times New Roman"/>
                <a:ea typeface="Times New Roman"/>
                <a:cs typeface="Times New Roman"/>
                <a:sym typeface="Times New Roman"/>
                <a:hlinkClick r:id="rId4"/>
              </a:rPr>
              <a:t>Python</a:t>
            </a:r>
            <a:r>
              <a:rPr lang="en-US" sz="2400" dirty="0">
                <a:solidFill>
                  <a:schemeClr val="dk1"/>
                </a:solidFill>
                <a:latin typeface="Times New Roman"/>
                <a:ea typeface="Times New Roman"/>
                <a:cs typeface="Times New Roman"/>
                <a:sym typeface="Times New Roman"/>
              </a:rPr>
              <a:t> programming language. It allows Python programmers to create programs with a robust, highly functional graphical user interface, simply and easily.</a:t>
            </a:r>
            <a:endParaRPr sz="2800" dirty="0">
              <a:solidFill>
                <a:schemeClr val="dk1"/>
              </a:solidFill>
              <a:latin typeface="Times New Roman"/>
              <a:ea typeface="Times New Roman"/>
              <a:cs typeface="Times New Roman"/>
              <a:sym typeface="Times New Roman"/>
            </a:endParaRPr>
          </a:p>
        </p:txBody>
      </p:sp>
      <p:sp>
        <p:nvSpPr>
          <p:cNvPr id="300" name="Google Shape;300;p22"/>
          <p:cNvSpPr/>
          <p:nvPr/>
        </p:nvSpPr>
        <p:spPr>
          <a:xfrm>
            <a:off x="613072" y="3222922"/>
            <a:ext cx="4099301" cy="2462213"/>
          </a:xfrm>
          <a:prstGeom prst="rect">
            <a:avLst/>
          </a:prstGeom>
          <a:solidFill>
            <a:srgbClr val="262626"/>
          </a:solid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import wx</a:t>
            </a:r>
            <a:endParaRPr/>
          </a:p>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app = wx.App()</a:t>
            </a:r>
            <a:endParaRPr/>
          </a:p>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frm = wx.Frame(None, title="Hello World")</a:t>
            </a:r>
            <a:endParaRPr/>
          </a:p>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frm.Show()</a:t>
            </a:r>
            <a:endParaRPr/>
          </a:p>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app.MainLoop() torial/</a:t>
            </a:r>
            <a:endParaRPr/>
          </a:p>
        </p:txBody>
      </p:sp>
      <p:sp>
        <p:nvSpPr>
          <p:cNvPr id="301" name="Google Shape;301;p22" descr="PyQ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pic>
        <p:nvPicPr>
          <p:cNvPr id="302" name="Google Shape;302;p22"/>
          <p:cNvPicPr preferRelativeResize="0"/>
          <p:nvPr/>
        </p:nvPicPr>
        <p:blipFill rotWithShape="1">
          <a:blip r:embed="rId5">
            <a:alphaModFix/>
          </a:blip>
          <a:srcRect/>
          <a:stretch/>
        </p:blipFill>
        <p:spPr>
          <a:xfrm>
            <a:off x="6333913" y="3734167"/>
            <a:ext cx="3810000" cy="2381250"/>
          </a:xfrm>
          <a:prstGeom prst="rect">
            <a:avLst/>
          </a:prstGeom>
          <a:noFill/>
          <a:ln>
            <a:noFill/>
          </a:ln>
        </p:spPr>
      </p:pic>
      <p:sp>
        <p:nvSpPr>
          <p:cNvPr id="303" name="Google Shape;303;p22"/>
          <p:cNvSpPr/>
          <p:nvPr/>
        </p:nvSpPr>
        <p:spPr>
          <a:xfrm>
            <a:off x="613072" y="263313"/>
            <a:ext cx="1282723"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u="sng">
                <a:solidFill>
                  <a:schemeClr val="hlink"/>
                </a:solidFill>
                <a:latin typeface="Times New Roman"/>
                <a:ea typeface="Times New Roman"/>
                <a:cs typeface="Times New Roman"/>
                <a:sym typeface="Times New Roman"/>
                <a:hlinkClick r:id="rId3"/>
              </a:rPr>
              <a:t>wxPython</a:t>
            </a:r>
            <a:endParaRPr sz="2000">
              <a:solidFill>
                <a:schemeClr val="dk1"/>
              </a:solidFill>
              <a:latin typeface="Quicksand"/>
              <a:ea typeface="Quicksand"/>
              <a:cs typeface="Quicksand"/>
              <a:sym typeface="Quicksand"/>
            </a:endParaRPr>
          </a:p>
        </p:txBody>
      </p:sp>
      <p:sp>
        <p:nvSpPr>
          <p:cNvPr id="2" name="Footer Placeholder 1"/>
          <p:cNvSpPr>
            <a:spLocks noGrp="1"/>
          </p:cNvSpPr>
          <p:nvPr>
            <p:ph type="ftr" idx="11"/>
          </p:nvPr>
        </p:nvSpPr>
        <p:spPr/>
        <p:txBody>
          <a:bodyPr/>
          <a:lstStyle/>
          <a:p>
            <a:r>
              <a:rPr lang="en-US" smtClean="0"/>
              <a:t>Kaizen Group AI</a:t>
            </a:r>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226648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97"/>
                                        </p:tgtEl>
                                        <p:attrNameLst>
                                          <p:attrName>style.visibility</p:attrName>
                                        </p:attrNameLst>
                                      </p:cBhvr>
                                      <p:to>
                                        <p:strVal val="visible"/>
                                      </p:to>
                                    </p:set>
                                    <p:anim calcmode="lin" valueType="num">
                                      <p:cBhvr additive="base">
                                        <p:cTn id="7" dur="500"/>
                                        <p:tgtEl>
                                          <p:spTgt spid="297"/>
                                        </p:tgtEl>
                                        <p:attrNameLst>
                                          <p:attrName>ppt_w</p:attrName>
                                        </p:attrNameLst>
                                      </p:cBhvr>
                                      <p:tavLst>
                                        <p:tav tm="0">
                                          <p:val>
                                            <p:strVal val="0"/>
                                          </p:val>
                                        </p:tav>
                                        <p:tav tm="100000">
                                          <p:val>
                                            <p:strVal val="#ppt_w"/>
                                          </p:val>
                                        </p:tav>
                                      </p:tavLst>
                                    </p:anim>
                                    <p:anim calcmode="lin" valueType="num">
                                      <p:cBhvr additive="base">
                                        <p:cTn id="8" dur="500"/>
                                        <p:tgtEl>
                                          <p:spTgt spid="297"/>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98"/>
                                        </p:tgtEl>
                                        <p:attrNameLst>
                                          <p:attrName>style.visibility</p:attrName>
                                        </p:attrNameLst>
                                      </p:cBhvr>
                                      <p:to>
                                        <p:strVal val="visible"/>
                                      </p:to>
                                    </p:set>
                                    <p:anim calcmode="lin" valueType="num">
                                      <p:cBhvr additive="base">
                                        <p:cTn id="11" dur="500"/>
                                        <p:tgtEl>
                                          <p:spTgt spid="298"/>
                                        </p:tgtEl>
                                        <p:attrNameLst>
                                          <p:attrName>ppt_w</p:attrName>
                                        </p:attrNameLst>
                                      </p:cBhvr>
                                      <p:tavLst>
                                        <p:tav tm="0">
                                          <p:val>
                                            <p:strVal val="0"/>
                                          </p:val>
                                        </p:tav>
                                        <p:tav tm="100000">
                                          <p:val>
                                            <p:strVal val="#ppt_w"/>
                                          </p:val>
                                        </p:tav>
                                      </p:tavLst>
                                    </p:anim>
                                    <p:anim calcmode="lin" valueType="num">
                                      <p:cBhvr additive="base">
                                        <p:cTn id="12" dur="500"/>
                                        <p:tgtEl>
                                          <p:spTgt spid="298"/>
                                        </p:tgtEl>
                                        <p:attrNameLst>
                                          <p:attrName>ppt_h</p:attrName>
                                        </p:attrNameLst>
                                      </p:cBhvr>
                                      <p:tavLst>
                                        <p:tav tm="0">
                                          <p:val>
                                            <p:strVal val="0"/>
                                          </p:val>
                                        </p:tav>
                                        <p:tav tm="100000">
                                          <p:val>
                                            <p:strVal val="#ppt_h"/>
                                          </p:val>
                                        </p:tav>
                                      </p:tavLst>
                                    </p:anim>
                                  </p:childTnLst>
                                </p:cTn>
                              </p:par>
                              <p:par>
                                <p:cTn id="13" presetID="10" presetClass="entr" presetSubtype="0" fill="hold" nodeType="withEffect">
                                  <p:stCondLst>
                                    <p:cond delay="0"/>
                                  </p:stCondLst>
                                  <p:childTnLst>
                                    <p:set>
                                      <p:cBhvr>
                                        <p:cTn id="14" dur="1" fill="hold">
                                          <p:stCondLst>
                                            <p:cond delay="0"/>
                                          </p:stCondLst>
                                        </p:cTn>
                                        <p:tgtEl>
                                          <p:spTgt spid="299">
                                            <p:txEl>
                                              <p:pRg st="0" end="0"/>
                                            </p:txEl>
                                          </p:spTgt>
                                        </p:tgtEl>
                                        <p:attrNameLst>
                                          <p:attrName>style.visibility</p:attrName>
                                        </p:attrNameLst>
                                      </p:cBhvr>
                                      <p:to>
                                        <p:strVal val="visible"/>
                                      </p:to>
                                    </p:set>
                                    <p:animEffect transition="in" filter="fade">
                                      <p:cBhvr>
                                        <p:cTn id="15" dur="1822"/>
                                        <p:tgtEl>
                                          <p:spTgt spid="299">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99">
                                            <p:txEl>
                                              <p:pRg st="1" end="1"/>
                                            </p:txEl>
                                          </p:spTgt>
                                        </p:tgtEl>
                                        <p:attrNameLst>
                                          <p:attrName>style.visibility</p:attrName>
                                        </p:attrNameLst>
                                      </p:cBhvr>
                                      <p:to>
                                        <p:strVal val="visible"/>
                                      </p:to>
                                    </p:set>
                                    <p:animEffect transition="in" filter="fade">
                                      <p:cBhvr>
                                        <p:cTn id="18" dur="1822"/>
                                        <p:tgtEl>
                                          <p:spTgt spid="29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00"/>
                                        </p:tgtEl>
                                        <p:attrNameLst>
                                          <p:attrName>style.visibility</p:attrName>
                                        </p:attrNameLst>
                                      </p:cBhvr>
                                      <p:to>
                                        <p:strVal val="visible"/>
                                      </p:to>
                                    </p:set>
                                    <p:animEffect transition="in" filter="fade">
                                      <p:cBhvr>
                                        <p:cTn id="23" dur="1822"/>
                                        <p:tgtEl>
                                          <p:spTgt spid="30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02"/>
                                        </p:tgtEl>
                                        <p:attrNameLst>
                                          <p:attrName>style.visibility</p:attrName>
                                        </p:attrNameLst>
                                      </p:cBhvr>
                                      <p:to>
                                        <p:strVal val="visible"/>
                                      </p:to>
                                    </p:set>
                                    <p:animEffect transition="in" filter="fade">
                                      <p:cBhvr>
                                        <p:cTn id="28" dur="500"/>
                                        <p:tgtEl>
                                          <p:spTgt spid="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3"/>
          <p:cNvSpPr/>
          <p:nvPr/>
        </p:nvSpPr>
        <p:spPr>
          <a:xfrm>
            <a:off x="3924586" y="6072842"/>
            <a:ext cx="190500" cy="190500"/>
          </a:xfrm>
          <a:custGeom>
            <a:avLst/>
            <a:gdLst/>
            <a:ahLst/>
            <a:cxnLst/>
            <a:rect l="l" t="t" r="r" b="b"/>
            <a:pathLst>
              <a:path w="190500" h="190500" extrusionOk="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09" name="Google Shape;309;p23"/>
          <p:cNvSpPr/>
          <p:nvPr/>
        </p:nvSpPr>
        <p:spPr>
          <a:xfrm>
            <a:off x="11105579" y="770192"/>
            <a:ext cx="190500" cy="190500"/>
          </a:xfrm>
          <a:custGeom>
            <a:avLst/>
            <a:gdLst/>
            <a:ahLst/>
            <a:cxnLst/>
            <a:rect l="l" t="t" r="r" b="b"/>
            <a:pathLst>
              <a:path w="190500" h="190500" extrusionOk="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10" name="Google Shape;310;p23"/>
          <p:cNvSpPr txBox="1"/>
          <p:nvPr/>
        </p:nvSpPr>
        <p:spPr>
          <a:xfrm>
            <a:off x="749708" y="865442"/>
            <a:ext cx="3729694" cy="646290"/>
          </a:xfrm>
          <a:prstGeom prst="rect">
            <a:avLst/>
          </a:prstGeom>
          <a:no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dirty="0">
                <a:solidFill>
                  <a:schemeClr val="accent2"/>
                </a:solidFill>
                <a:latin typeface="Times New Roman"/>
                <a:ea typeface="Times New Roman"/>
                <a:cs typeface="Times New Roman"/>
                <a:sym typeface="Times New Roman"/>
              </a:rPr>
              <a:t>What is Gradio? </a:t>
            </a:r>
            <a:endParaRPr sz="2400" dirty="0"/>
          </a:p>
        </p:txBody>
      </p:sp>
      <p:sp>
        <p:nvSpPr>
          <p:cNvPr id="311" name="Google Shape;311;p23"/>
          <p:cNvSpPr/>
          <p:nvPr/>
        </p:nvSpPr>
        <p:spPr>
          <a:xfrm>
            <a:off x="1015926" y="1802446"/>
            <a:ext cx="10280153" cy="395017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3200" b="1" dirty="0">
                <a:solidFill>
                  <a:srgbClr val="00B050"/>
                </a:solidFill>
                <a:latin typeface="Times New Roman"/>
                <a:ea typeface="Times New Roman"/>
                <a:cs typeface="Times New Roman"/>
                <a:sym typeface="Times New Roman"/>
              </a:rPr>
              <a:t>Gradio</a:t>
            </a:r>
            <a:endParaRPr sz="2400" b="1" dirty="0"/>
          </a:p>
          <a:p>
            <a:pPr marL="0" marR="0" lvl="0" indent="0" algn="just" rtl="0">
              <a:lnSpc>
                <a:spcPct val="150000"/>
              </a:lnSpc>
              <a:spcBef>
                <a:spcPts val="0"/>
              </a:spcBef>
              <a:spcAft>
                <a:spcPts val="0"/>
              </a:spcAft>
              <a:buNone/>
            </a:pPr>
            <a:r>
              <a:rPr lang="en-US" sz="2400" b="1" dirty="0">
                <a:solidFill>
                  <a:srgbClr val="1B478E"/>
                </a:solidFill>
                <a:latin typeface="Times New Roman"/>
                <a:ea typeface="Times New Roman"/>
                <a:cs typeface="Times New Roman"/>
                <a:sym typeface="Times New Roman"/>
              </a:rPr>
              <a:t>Gradio</a:t>
            </a:r>
            <a:r>
              <a:rPr lang="en-US" sz="2400" b="1" dirty="0">
                <a:solidFill>
                  <a:schemeClr val="dk1"/>
                </a:solidFill>
                <a:latin typeface="Times New Roman"/>
                <a:ea typeface="Times New Roman"/>
                <a:cs typeface="Times New Roman"/>
                <a:sym typeface="Times New Roman"/>
              </a:rPr>
              <a:t> is an open-source Python library that is used to build machine learning and data science demos and web applications.</a:t>
            </a:r>
            <a:endParaRPr sz="2400" b="1" dirty="0"/>
          </a:p>
          <a:p>
            <a:pPr marL="0" marR="0" lvl="0" indent="0" algn="just" rtl="0">
              <a:lnSpc>
                <a:spcPct val="150000"/>
              </a:lnSpc>
              <a:spcBef>
                <a:spcPts val="0"/>
              </a:spcBef>
              <a:spcAft>
                <a:spcPts val="0"/>
              </a:spcAft>
              <a:buNone/>
            </a:pPr>
            <a:r>
              <a:rPr lang="en-US" sz="2400" b="1" dirty="0">
                <a:solidFill>
                  <a:schemeClr val="dk1"/>
                </a:solidFill>
                <a:latin typeface="Times New Roman"/>
                <a:ea typeface="Times New Roman"/>
                <a:cs typeface="Times New Roman"/>
                <a:sym typeface="Times New Roman"/>
              </a:rPr>
              <a:t>With </a:t>
            </a:r>
            <a:r>
              <a:rPr lang="en-US" sz="2400" b="1" dirty="0">
                <a:solidFill>
                  <a:srgbClr val="1B478E"/>
                </a:solidFill>
                <a:latin typeface="Times New Roman"/>
                <a:ea typeface="Times New Roman"/>
                <a:cs typeface="Times New Roman"/>
                <a:sym typeface="Times New Roman"/>
              </a:rPr>
              <a:t>Gradio</a:t>
            </a:r>
            <a:r>
              <a:rPr lang="en-US" sz="2400" b="1" dirty="0">
                <a:solidFill>
                  <a:schemeClr val="dk1"/>
                </a:solidFill>
                <a:latin typeface="Times New Roman"/>
                <a:ea typeface="Times New Roman"/>
                <a:cs typeface="Times New Roman"/>
                <a:sym typeface="Times New Roman"/>
              </a:rPr>
              <a:t>, you can quickly create a beautiful user interface around your machine learning models or data science workflow and let people "try it out" by dragging-and-dropping in their own images, pasting text, recording their own voice, and interacting with your demo, all through the browser.</a:t>
            </a:r>
            <a:endParaRPr sz="2400" b="1" dirty="0"/>
          </a:p>
        </p:txBody>
      </p:sp>
      <p:sp>
        <p:nvSpPr>
          <p:cNvPr id="312" name="Google Shape;312;p23" descr="PyQ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 name="Footer Placeholder 1"/>
          <p:cNvSpPr>
            <a:spLocks noGrp="1"/>
          </p:cNvSpPr>
          <p:nvPr>
            <p:ph type="ftr" idx="11"/>
          </p:nvPr>
        </p:nvSpPr>
        <p:spPr/>
        <p:txBody>
          <a:bodyPr/>
          <a:lstStyle/>
          <a:p>
            <a:r>
              <a:rPr lang="en-US" smtClean="0"/>
              <a:t>Kaizen Group AI</a:t>
            </a:r>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1200879442"/>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8"/>
                                        </p:tgtEl>
                                        <p:attrNameLst>
                                          <p:attrName>style.visibility</p:attrName>
                                        </p:attrNameLst>
                                      </p:cBhvr>
                                      <p:to>
                                        <p:strVal val="visible"/>
                                      </p:to>
                                    </p:set>
                                    <p:anim calcmode="lin" valueType="num">
                                      <p:cBhvr additive="base">
                                        <p:cTn id="7" dur="500"/>
                                        <p:tgtEl>
                                          <p:spTgt spid="308"/>
                                        </p:tgtEl>
                                        <p:attrNameLst>
                                          <p:attrName>ppt_w</p:attrName>
                                        </p:attrNameLst>
                                      </p:cBhvr>
                                      <p:tavLst>
                                        <p:tav tm="0">
                                          <p:val>
                                            <p:strVal val="0"/>
                                          </p:val>
                                        </p:tav>
                                        <p:tav tm="100000">
                                          <p:val>
                                            <p:strVal val="#ppt_w"/>
                                          </p:val>
                                        </p:tav>
                                      </p:tavLst>
                                    </p:anim>
                                    <p:anim calcmode="lin" valueType="num">
                                      <p:cBhvr additive="base">
                                        <p:cTn id="8" dur="500"/>
                                        <p:tgtEl>
                                          <p:spTgt spid="308"/>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09"/>
                                        </p:tgtEl>
                                        <p:attrNameLst>
                                          <p:attrName>style.visibility</p:attrName>
                                        </p:attrNameLst>
                                      </p:cBhvr>
                                      <p:to>
                                        <p:strVal val="visible"/>
                                      </p:to>
                                    </p:set>
                                    <p:anim calcmode="lin" valueType="num">
                                      <p:cBhvr additive="base">
                                        <p:cTn id="11" dur="500"/>
                                        <p:tgtEl>
                                          <p:spTgt spid="309"/>
                                        </p:tgtEl>
                                        <p:attrNameLst>
                                          <p:attrName>ppt_w</p:attrName>
                                        </p:attrNameLst>
                                      </p:cBhvr>
                                      <p:tavLst>
                                        <p:tav tm="0">
                                          <p:val>
                                            <p:strVal val="0"/>
                                          </p:val>
                                        </p:tav>
                                        <p:tav tm="100000">
                                          <p:val>
                                            <p:strVal val="#ppt_w"/>
                                          </p:val>
                                        </p:tav>
                                      </p:tavLst>
                                    </p:anim>
                                    <p:anim calcmode="lin" valueType="num">
                                      <p:cBhvr additive="base">
                                        <p:cTn id="12" dur="500"/>
                                        <p:tgtEl>
                                          <p:spTgt spid="309"/>
                                        </p:tgtEl>
                                        <p:attrNameLst>
                                          <p:attrName>ppt_h</p:attrName>
                                        </p:attrNameLst>
                                      </p:cBhvr>
                                      <p:tavLst>
                                        <p:tav tm="0">
                                          <p:val>
                                            <p:str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0"/>
                                        </p:tgtEl>
                                        <p:attrNameLst>
                                          <p:attrName>style.visibility</p:attrName>
                                        </p:attrNameLst>
                                      </p:cBhvr>
                                      <p:to>
                                        <p:strVal val="visible"/>
                                      </p:to>
                                    </p:set>
                                    <p:anim calcmode="lin" valueType="num">
                                      <p:cBhvr additive="base">
                                        <p:cTn id="17" dur="500"/>
                                        <p:tgtEl>
                                          <p:spTgt spid="3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1"/>
                                        </p:tgtEl>
                                        <p:attrNameLst>
                                          <p:attrName>style.visibility</p:attrName>
                                        </p:attrNameLst>
                                      </p:cBhvr>
                                      <p:to>
                                        <p:strVal val="visible"/>
                                      </p:to>
                                    </p:set>
                                    <p:animEffect transition="in" filter="fade">
                                      <p:cBhvr>
                                        <p:cTn id="22" dur="500"/>
                                        <p:tgtEl>
                                          <p:spTgt spid="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4"/>
          <p:cNvSpPr/>
          <p:nvPr/>
        </p:nvSpPr>
        <p:spPr>
          <a:xfrm>
            <a:off x="3924586" y="6072842"/>
            <a:ext cx="190500" cy="190500"/>
          </a:xfrm>
          <a:custGeom>
            <a:avLst/>
            <a:gdLst/>
            <a:ahLst/>
            <a:cxnLst/>
            <a:rect l="l" t="t" r="r" b="b"/>
            <a:pathLst>
              <a:path w="190500" h="190500" extrusionOk="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18" name="Google Shape;318;p24"/>
          <p:cNvSpPr/>
          <p:nvPr/>
        </p:nvSpPr>
        <p:spPr>
          <a:xfrm>
            <a:off x="11105579" y="770192"/>
            <a:ext cx="190500" cy="190500"/>
          </a:xfrm>
          <a:custGeom>
            <a:avLst/>
            <a:gdLst/>
            <a:ahLst/>
            <a:cxnLst/>
            <a:rect l="l" t="t" r="r" b="b"/>
            <a:pathLst>
              <a:path w="190500" h="190500" extrusionOk="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19" name="Google Shape;319;p24"/>
          <p:cNvSpPr txBox="1"/>
          <p:nvPr/>
        </p:nvSpPr>
        <p:spPr>
          <a:xfrm>
            <a:off x="733593" y="699082"/>
            <a:ext cx="3190993" cy="523220"/>
          </a:xfrm>
          <a:prstGeom prst="rect">
            <a:avLst/>
          </a:prstGeom>
          <a:no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chemeClr val="accent2"/>
                </a:solidFill>
                <a:latin typeface="Times New Roman"/>
                <a:ea typeface="Times New Roman"/>
                <a:cs typeface="Times New Roman"/>
                <a:sym typeface="Times New Roman"/>
              </a:rPr>
              <a:t>Why use Gradio? </a:t>
            </a:r>
            <a:endParaRPr dirty="0"/>
          </a:p>
        </p:txBody>
      </p:sp>
      <p:sp>
        <p:nvSpPr>
          <p:cNvPr id="320" name="Google Shape;320;p24"/>
          <p:cNvSpPr/>
          <p:nvPr/>
        </p:nvSpPr>
        <p:spPr>
          <a:xfrm>
            <a:off x="837765" y="1222302"/>
            <a:ext cx="10783217" cy="40159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rgbClr val="1143A4"/>
                </a:solidFill>
                <a:latin typeface="Times New Roman"/>
                <a:ea typeface="Times New Roman"/>
                <a:cs typeface="Times New Roman"/>
                <a:sym typeface="Times New Roman"/>
              </a:rPr>
              <a:t>Gradio is useful for</a:t>
            </a:r>
            <a:r>
              <a:rPr lang="en-US" sz="2800" b="1" dirty="0" smtClean="0">
                <a:solidFill>
                  <a:srgbClr val="1143A4"/>
                </a:solidFill>
                <a:latin typeface="Times New Roman"/>
                <a:ea typeface="Times New Roman"/>
                <a:cs typeface="Times New Roman"/>
                <a:sym typeface="Times New Roman"/>
              </a:rPr>
              <a:t>:</a:t>
            </a:r>
            <a:endParaRPr sz="2800" b="1" dirty="0">
              <a:solidFill>
                <a:srgbClr val="1143A4"/>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dirty="0">
                <a:solidFill>
                  <a:srgbClr val="00B050"/>
                </a:solidFill>
                <a:latin typeface="Times New Roman"/>
                <a:ea typeface="Times New Roman"/>
                <a:cs typeface="Times New Roman"/>
                <a:sym typeface="Times New Roman"/>
              </a:rPr>
              <a:t>Demoing</a:t>
            </a:r>
            <a:r>
              <a:rPr lang="en-US" sz="2400" dirty="0">
                <a:solidFill>
                  <a:schemeClr val="dk1"/>
                </a:solidFill>
                <a:latin typeface="Times New Roman"/>
                <a:ea typeface="Times New Roman"/>
                <a:cs typeface="Times New Roman"/>
                <a:sym typeface="Times New Roman"/>
              </a:rPr>
              <a:t> </a:t>
            </a:r>
            <a:endParaRPr sz="2400"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your machine learning models for clients/collaborators/users/students</a:t>
            </a:r>
            <a:r>
              <a:rPr lang="en-US" sz="2400" dirty="0" smtClean="0">
                <a:solidFill>
                  <a:schemeClr val="dk1"/>
                </a:solidFill>
                <a:latin typeface="Times New Roman"/>
                <a:ea typeface="Times New Roman"/>
                <a:cs typeface="Times New Roman"/>
                <a:sym typeface="Times New Roman"/>
              </a:rPr>
              <a:t>.</a:t>
            </a: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dirty="0">
                <a:solidFill>
                  <a:srgbClr val="00B050"/>
                </a:solidFill>
                <a:latin typeface="Times New Roman"/>
                <a:ea typeface="Times New Roman"/>
                <a:cs typeface="Times New Roman"/>
                <a:sym typeface="Times New Roman"/>
              </a:rPr>
              <a:t>Deploying</a:t>
            </a:r>
            <a:r>
              <a:rPr lang="en-US" sz="2400" dirty="0">
                <a:solidFill>
                  <a:schemeClr val="dk1"/>
                </a:solidFill>
                <a:latin typeface="Times New Roman"/>
                <a:ea typeface="Times New Roman"/>
                <a:cs typeface="Times New Roman"/>
                <a:sym typeface="Times New Roman"/>
              </a:rPr>
              <a:t> </a:t>
            </a:r>
            <a:endParaRPr sz="2400"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your models quickly with automatic shareable links and getting feedback on model performance.</a:t>
            </a:r>
            <a:endParaRPr sz="2400" dirty="0"/>
          </a:p>
          <a:p>
            <a:pPr marL="0" marR="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dirty="0">
                <a:solidFill>
                  <a:srgbClr val="00B050"/>
                </a:solidFill>
                <a:latin typeface="Times New Roman"/>
                <a:ea typeface="Times New Roman"/>
                <a:cs typeface="Times New Roman"/>
                <a:sym typeface="Times New Roman"/>
              </a:rPr>
              <a:t>Debugging</a:t>
            </a:r>
            <a:r>
              <a:rPr lang="en-US" sz="2400" dirty="0">
                <a:solidFill>
                  <a:schemeClr val="dk1"/>
                </a:solidFill>
                <a:latin typeface="Times New Roman"/>
                <a:ea typeface="Times New Roman"/>
                <a:cs typeface="Times New Roman"/>
                <a:sym typeface="Times New Roman"/>
              </a:rPr>
              <a:t> </a:t>
            </a:r>
            <a:endParaRPr sz="2400"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your model interactively during development using built-in manipulation and interpretation tools.</a:t>
            </a:r>
            <a:endParaRPr sz="2400" dirty="0"/>
          </a:p>
        </p:txBody>
      </p:sp>
      <p:sp>
        <p:nvSpPr>
          <p:cNvPr id="321" name="Google Shape;321;p24" descr="PyQ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 name="Footer Placeholder 1"/>
          <p:cNvSpPr>
            <a:spLocks noGrp="1"/>
          </p:cNvSpPr>
          <p:nvPr>
            <p:ph type="ftr" idx="11"/>
          </p:nvPr>
        </p:nvSpPr>
        <p:spPr/>
        <p:txBody>
          <a:bodyPr/>
          <a:lstStyle/>
          <a:p>
            <a:r>
              <a:rPr lang="en-US" smtClean="0"/>
              <a:t>Kaizen Group AI</a:t>
            </a:r>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2435273275"/>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17"/>
                                        </p:tgtEl>
                                        <p:attrNameLst>
                                          <p:attrName>style.visibility</p:attrName>
                                        </p:attrNameLst>
                                      </p:cBhvr>
                                      <p:to>
                                        <p:strVal val="visible"/>
                                      </p:to>
                                    </p:set>
                                    <p:anim calcmode="lin" valueType="num">
                                      <p:cBhvr additive="base">
                                        <p:cTn id="7" dur="500"/>
                                        <p:tgtEl>
                                          <p:spTgt spid="317"/>
                                        </p:tgtEl>
                                        <p:attrNameLst>
                                          <p:attrName>ppt_w</p:attrName>
                                        </p:attrNameLst>
                                      </p:cBhvr>
                                      <p:tavLst>
                                        <p:tav tm="0">
                                          <p:val>
                                            <p:strVal val="0"/>
                                          </p:val>
                                        </p:tav>
                                        <p:tav tm="100000">
                                          <p:val>
                                            <p:strVal val="#ppt_w"/>
                                          </p:val>
                                        </p:tav>
                                      </p:tavLst>
                                    </p:anim>
                                    <p:anim calcmode="lin" valueType="num">
                                      <p:cBhvr additive="base">
                                        <p:cTn id="8" dur="500"/>
                                        <p:tgtEl>
                                          <p:spTgt spid="317"/>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18"/>
                                        </p:tgtEl>
                                        <p:attrNameLst>
                                          <p:attrName>style.visibility</p:attrName>
                                        </p:attrNameLst>
                                      </p:cBhvr>
                                      <p:to>
                                        <p:strVal val="visible"/>
                                      </p:to>
                                    </p:set>
                                    <p:anim calcmode="lin" valueType="num">
                                      <p:cBhvr additive="base">
                                        <p:cTn id="11" dur="500"/>
                                        <p:tgtEl>
                                          <p:spTgt spid="318"/>
                                        </p:tgtEl>
                                        <p:attrNameLst>
                                          <p:attrName>ppt_w</p:attrName>
                                        </p:attrNameLst>
                                      </p:cBhvr>
                                      <p:tavLst>
                                        <p:tav tm="0">
                                          <p:val>
                                            <p:strVal val="0"/>
                                          </p:val>
                                        </p:tav>
                                        <p:tav tm="100000">
                                          <p:val>
                                            <p:strVal val="#ppt_w"/>
                                          </p:val>
                                        </p:tav>
                                      </p:tavLst>
                                    </p:anim>
                                    <p:anim calcmode="lin" valueType="num">
                                      <p:cBhvr additive="base">
                                        <p:cTn id="12" dur="500"/>
                                        <p:tgtEl>
                                          <p:spTgt spid="318"/>
                                        </p:tgtEl>
                                        <p:attrNameLst>
                                          <p:attrName>ppt_h</p:attrName>
                                        </p:attrNameLst>
                                      </p:cBhvr>
                                      <p:tavLst>
                                        <p:tav tm="0">
                                          <p:val>
                                            <p:str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9"/>
                                        </p:tgtEl>
                                        <p:attrNameLst>
                                          <p:attrName>style.visibility</p:attrName>
                                        </p:attrNameLst>
                                      </p:cBhvr>
                                      <p:to>
                                        <p:strVal val="visible"/>
                                      </p:to>
                                    </p:set>
                                    <p:anim calcmode="lin" valueType="num">
                                      <p:cBhvr additive="base">
                                        <p:cTn id="17" dur="500"/>
                                        <p:tgtEl>
                                          <p:spTgt spid="319"/>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0"/>
                                        </p:tgtEl>
                                        <p:attrNameLst>
                                          <p:attrName>style.visibility</p:attrName>
                                        </p:attrNameLst>
                                      </p:cBhvr>
                                      <p:to>
                                        <p:strVal val="visible"/>
                                      </p:to>
                                    </p:set>
                                    <p:animEffect transition="in" filter="fade">
                                      <p:cBhvr>
                                        <p:cTn id="22" dur="500"/>
                                        <p:tgtEl>
                                          <p:spTgt spid="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5"/>
          <p:cNvSpPr/>
          <p:nvPr/>
        </p:nvSpPr>
        <p:spPr>
          <a:xfrm>
            <a:off x="3924586" y="6072842"/>
            <a:ext cx="190500" cy="190500"/>
          </a:xfrm>
          <a:custGeom>
            <a:avLst/>
            <a:gdLst/>
            <a:ahLst/>
            <a:cxnLst/>
            <a:rect l="l" t="t" r="r" b="b"/>
            <a:pathLst>
              <a:path w="190500" h="190500" extrusionOk="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27" name="Google Shape;327;p25"/>
          <p:cNvSpPr/>
          <p:nvPr/>
        </p:nvSpPr>
        <p:spPr>
          <a:xfrm>
            <a:off x="11105579" y="770192"/>
            <a:ext cx="190500" cy="190500"/>
          </a:xfrm>
          <a:custGeom>
            <a:avLst/>
            <a:gdLst/>
            <a:ahLst/>
            <a:cxnLst/>
            <a:rect l="l" t="t" r="r" b="b"/>
            <a:pathLst>
              <a:path w="190500" h="190500" extrusionOk="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28" name="Google Shape;328;p25"/>
          <p:cNvSpPr/>
          <p:nvPr/>
        </p:nvSpPr>
        <p:spPr>
          <a:xfrm>
            <a:off x="1152810" y="1024612"/>
            <a:ext cx="9886379" cy="532453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b="1" dirty="0">
                <a:solidFill>
                  <a:srgbClr val="0070C0"/>
                </a:solidFill>
                <a:latin typeface="Times New Roman"/>
                <a:ea typeface="Times New Roman"/>
                <a:cs typeface="Times New Roman"/>
                <a:sym typeface="Times New Roman"/>
              </a:rPr>
              <a:t>There are several reasons why you might want to use Gradio:</a:t>
            </a:r>
            <a:endParaRPr dirty="0"/>
          </a:p>
          <a:p>
            <a:pPr marL="0" marR="0" lvl="0" indent="0" algn="just"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b="1" dirty="0">
                <a:solidFill>
                  <a:srgbClr val="0070C0"/>
                </a:solidFill>
                <a:latin typeface="Times New Roman"/>
                <a:ea typeface="Times New Roman"/>
                <a:cs typeface="Times New Roman"/>
                <a:sym typeface="Times New Roman"/>
              </a:rPr>
              <a:t>1. </a:t>
            </a:r>
            <a:r>
              <a:rPr lang="en-US" sz="1600" b="1" dirty="0" err="1">
                <a:solidFill>
                  <a:srgbClr val="0070C0"/>
                </a:solidFill>
                <a:latin typeface="Times New Roman"/>
                <a:ea typeface="Times New Roman"/>
                <a:cs typeface="Times New Roman"/>
                <a:sym typeface="Times New Roman"/>
              </a:rPr>
              <a:t>Shareability</a:t>
            </a:r>
            <a:r>
              <a:rPr lang="en-US" sz="1600" b="1" dirty="0">
                <a:solidFill>
                  <a:srgbClr val="0070C0"/>
                </a:solidFill>
                <a:latin typeface="Times New Roman"/>
                <a:ea typeface="Times New Roman"/>
                <a:cs typeface="Times New Roman"/>
                <a:sym typeface="Times New Roman"/>
              </a:rPr>
              <a:t>: </a:t>
            </a:r>
            <a:r>
              <a:rPr lang="en-US" sz="1600" dirty="0">
                <a:solidFill>
                  <a:srgbClr val="00B050"/>
                </a:solidFill>
                <a:latin typeface="Times New Roman"/>
                <a:ea typeface="Times New Roman"/>
                <a:cs typeface="Times New Roman"/>
                <a:sym typeface="Times New Roman"/>
              </a:rPr>
              <a:t>Gradio</a:t>
            </a:r>
            <a:r>
              <a:rPr lang="en-US" sz="1600" dirty="0">
                <a:solidFill>
                  <a:schemeClr val="dk1"/>
                </a:solidFill>
                <a:latin typeface="Times New Roman"/>
                <a:ea typeface="Times New Roman"/>
                <a:cs typeface="Times New Roman"/>
                <a:sym typeface="Times New Roman"/>
              </a:rPr>
              <a:t> provides an easy way to share your machine learning models and other functions with others, without requiring them to install any additional software or dependencies. This can be especially useful if you want to share your models with non-technical users or people who don't have the same development environment as you.</a:t>
            </a:r>
            <a:endParaRPr dirty="0"/>
          </a:p>
          <a:p>
            <a:pPr marL="0" marR="0" lvl="0" indent="0" algn="just"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b="1" dirty="0">
                <a:solidFill>
                  <a:srgbClr val="0070C0"/>
                </a:solidFill>
                <a:latin typeface="Times New Roman"/>
                <a:ea typeface="Times New Roman"/>
                <a:cs typeface="Times New Roman"/>
                <a:sym typeface="Times New Roman"/>
              </a:rPr>
              <a:t>2. Customizable Interface: </a:t>
            </a:r>
            <a:r>
              <a:rPr lang="en-US" sz="1600" dirty="0">
                <a:solidFill>
                  <a:srgbClr val="00B050"/>
                </a:solidFill>
                <a:latin typeface="Times New Roman"/>
                <a:ea typeface="Times New Roman"/>
                <a:cs typeface="Times New Roman"/>
                <a:sym typeface="Times New Roman"/>
              </a:rPr>
              <a:t>Gradio</a:t>
            </a:r>
            <a:r>
              <a:rPr lang="en-US" sz="1600" dirty="0">
                <a:solidFill>
                  <a:schemeClr val="dk1"/>
                </a:solidFill>
                <a:latin typeface="Times New Roman"/>
                <a:ea typeface="Times New Roman"/>
                <a:cs typeface="Times New Roman"/>
                <a:sym typeface="Times New Roman"/>
              </a:rPr>
              <a:t> allows you to create a custom interface for your model that matches the style and branding of your application or website. This can help to improve the user experience and make your model more accessible to a wider audience.</a:t>
            </a:r>
            <a:endParaRPr dirty="0"/>
          </a:p>
          <a:p>
            <a:pPr marL="0" marR="0" lvl="0" indent="0" algn="just"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b="1" dirty="0">
                <a:solidFill>
                  <a:srgbClr val="0070C0"/>
                </a:solidFill>
                <a:latin typeface="Times New Roman"/>
                <a:ea typeface="Times New Roman"/>
                <a:cs typeface="Times New Roman"/>
                <a:sym typeface="Times New Roman"/>
              </a:rPr>
              <a:t>3. Real-time Feedback: </a:t>
            </a:r>
            <a:r>
              <a:rPr lang="en-US" sz="1600" dirty="0">
                <a:solidFill>
                  <a:srgbClr val="00B050"/>
                </a:solidFill>
                <a:latin typeface="Times New Roman"/>
                <a:ea typeface="Times New Roman"/>
                <a:cs typeface="Times New Roman"/>
                <a:sym typeface="Times New Roman"/>
              </a:rPr>
              <a:t>Gradio </a:t>
            </a:r>
            <a:r>
              <a:rPr lang="en-US" sz="1600" dirty="0">
                <a:solidFill>
                  <a:schemeClr val="dk1"/>
                </a:solidFill>
                <a:latin typeface="Times New Roman"/>
                <a:ea typeface="Times New Roman"/>
                <a:cs typeface="Times New Roman"/>
                <a:sym typeface="Times New Roman"/>
              </a:rPr>
              <a:t>provides real-time feedback on the output of your model, allowing users to see the results of their input immediately. This can be especially useful for debugging and testing your model.</a:t>
            </a:r>
            <a:endParaRPr dirty="0"/>
          </a:p>
          <a:p>
            <a:pPr marL="0" marR="0" lvl="0" indent="0" algn="just"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b="1" dirty="0">
                <a:solidFill>
                  <a:srgbClr val="0070C0"/>
                </a:solidFill>
                <a:latin typeface="Times New Roman"/>
                <a:ea typeface="Times New Roman"/>
                <a:cs typeface="Times New Roman"/>
                <a:sym typeface="Times New Roman"/>
              </a:rPr>
              <a:t>4. Multi-Framework Support: </a:t>
            </a:r>
            <a:r>
              <a:rPr lang="en-US" sz="1600" dirty="0">
                <a:solidFill>
                  <a:srgbClr val="00B050"/>
                </a:solidFill>
                <a:latin typeface="Times New Roman"/>
                <a:ea typeface="Times New Roman"/>
                <a:cs typeface="Times New Roman"/>
                <a:sym typeface="Times New Roman"/>
              </a:rPr>
              <a:t>Gradio</a:t>
            </a:r>
            <a:r>
              <a:rPr lang="en-US" sz="1600" dirty="0">
                <a:solidFill>
                  <a:schemeClr val="dk1"/>
                </a:solidFill>
                <a:latin typeface="Times New Roman"/>
                <a:ea typeface="Times New Roman"/>
                <a:cs typeface="Times New Roman"/>
                <a:sym typeface="Times New Roman"/>
              </a:rPr>
              <a:t> supports a wide range of popular machine learning frameworks, including </a:t>
            </a:r>
            <a:r>
              <a:rPr lang="en-US" sz="1600" dirty="0" err="1">
                <a:solidFill>
                  <a:schemeClr val="dk1"/>
                </a:solidFill>
                <a:latin typeface="Times New Roman"/>
                <a:ea typeface="Times New Roman"/>
                <a:cs typeface="Times New Roman"/>
                <a:sym typeface="Times New Roman"/>
              </a:rPr>
              <a:t>TensorFlow</a:t>
            </a:r>
            <a:r>
              <a:rPr lang="en-US" sz="1600" dirty="0">
                <a:solidFill>
                  <a:schemeClr val="dk1"/>
                </a:solidFill>
                <a:latin typeface="Times New Roman"/>
                <a:ea typeface="Times New Roman"/>
                <a:cs typeface="Times New Roman"/>
                <a:sym typeface="Times New Roman"/>
              </a:rPr>
              <a:t>, </a:t>
            </a:r>
            <a:r>
              <a:rPr lang="en-US" sz="1600" dirty="0" err="1">
                <a:solidFill>
                  <a:schemeClr val="dk1"/>
                </a:solidFill>
                <a:latin typeface="Times New Roman"/>
                <a:ea typeface="Times New Roman"/>
                <a:cs typeface="Times New Roman"/>
                <a:sym typeface="Times New Roman"/>
              </a:rPr>
              <a:t>PyTorch</a:t>
            </a:r>
            <a:r>
              <a:rPr lang="en-US" sz="1600" dirty="0">
                <a:solidFill>
                  <a:schemeClr val="dk1"/>
                </a:solidFill>
                <a:latin typeface="Times New Roman"/>
                <a:ea typeface="Times New Roman"/>
                <a:cs typeface="Times New Roman"/>
                <a:sym typeface="Times New Roman"/>
              </a:rPr>
              <a:t>, and </a:t>
            </a:r>
            <a:r>
              <a:rPr lang="en-US" sz="1600" dirty="0" err="1">
                <a:solidFill>
                  <a:schemeClr val="dk1"/>
                </a:solidFill>
                <a:latin typeface="Times New Roman"/>
                <a:ea typeface="Times New Roman"/>
                <a:cs typeface="Times New Roman"/>
                <a:sym typeface="Times New Roman"/>
              </a:rPr>
              <a:t>scikit</a:t>
            </a:r>
            <a:r>
              <a:rPr lang="en-US" sz="1600" dirty="0">
                <a:solidFill>
                  <a:schemeClr val="dk1"/>
                </a:solidFill>
                <a:latin typeface="Times New Roman"/>
                <a:ea typeface="Times New Roman"/>
                <a:cs typeface="Times New Roman"/>
                <a:sym typeface="Times New Roman"/>
              </a:rPr>
              <a:t>-learn. This means that you can use Gradio with the framework of your choice, without having to rewrite your code.</a:t>
            </a:r>
            <a:endParaRPr dirty="0"/>
          </a:p>
          <a:p>
            <a:pPr marL="0" marR="0" lvl="0" indent="0" algn="just"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b="1" dirty="0">
                <a:solidFill>
                  <a:srgbClr val="0070C0"/>
                </a:solidFill>
                <a:latin typeface="Times New Roman"/>
                <a:ea typeface="Times New Roman"/>
                <a:cs typeface="Times New Roman"/>
                <a:sym typeface="Times New Roman"/>
              </a:rPr>
              <a:t>5. Multi-Language Support: </a:t>
            </a:r>
            <a:r>
              <a:rPr lang="en-US" sz="1600" dirty="0">
                <a:solidFill>
                  <a:srgbClr val="00B050"/>
                </a:solidFill>
                <a:latin typeface="Times New Roman"/>
                <a:ea typeface="Times New Roman"/>
                <a:cs typeface="Times New Roman"/>
                <a:sym typeface="Times New Roman"/>
              </a:rPr>
              <a:t>Gradio</a:t>
            </a:r>
            <a:r>
              <a:rPr lang="en-US" sz="1600" dirty="0">
                <a:solidFill>
                  <a:schemeClr val="dk1"/>
                </a:solidFill>
                <a:latin typeface="Times New Roman"/>
                <a:ea typeface="Times New Roman"/>
                <a:cs typeface="Times New Roman"/>
                <a:sym typeface="Times New Roman"/>
              </a:rPr>
              <a:t> supports multiple programming languages, including Python, R, and Julia. This means that you can use Gradio with the language of your choice, without having to learn a new language or switch to a different language.</a:t>
            </a:r>
            <a:endParaRPr dirty="0"/>
          </a:p>
          <a:p>
            <a:pPr marL="0" marR="0" lvl="0" indent="0" algn="just" rtl="0">
              <a:spcBef>
                <a:spcPts val="0"/>
              </a:spcBef>
              <a:spcAft>
                <a:spcPts val="0"/>
              </a:spcAft>
              <a:buNone/>
            </a:pPr>
            <a:endParaRPr sz="1600" dirty="0">
              <a:solidFill>
                <a:schemeClr val="dk1"/>
              </a:solidFill>
              <a:latin typeface="Times New Roman"/>
              <a:ea typeface="Times New Roman"/>
              <a:cs typeface="Times New Roman"/>
              <a:sym typeface="Times New Roman"/>
            </a:endParaRPr>
          </a:p>
        </p:txBody>
      </p:sp>
      <p:sp>
        <p:nvSpPr>
          <p:cNvPr id="329" name="Google Shape;329;p25" descr="PyQ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30" name="Google Shape;330;p25"/>
          <p:cNvSpPr/>
          <p:nvPr/>
        </p:nvSpPr>
        <p:spPr>
          <a:xfrm>
            <a:off x="1226760" y="160338"/>
            <a:ext cx="329923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rgbClr val="0B2D6D"/>
                </a:solidFill>
                <a:latin typeface="Times New Roman"/>
                <a:ea typeface="Times New Roman"/>
                <a:cs typeface="Times New Roman"/>
                <a:sym typeface="Times New Roman"/>
              </a:rPr>
              <a:t>Features of Gradio: </a:t>
            </a:r>
            <a:endParaRPr dirty="0"/>
          </a:p>
        </p:txBody>
      </p:sp>
      <p:sp>
        <p:nvSpPr>
          <p:cNvPr id="2" name="Footer Placeholder 1"/>
          <p:cNvSpPr>
            <a:spLocks noGrp="1"/>
          </p:cNvSpPr>
          <p:nvPr>
            <p:ph type="ftr" idx="11"/>
          </p:nvPr>
        </p:nvSpPr>
        <p:spPr/>
        <p:txBody>
          <a:bodyPr/>
          <a:lstStyle/>
          <a:p>
            <a:r>
              <a:rPr lang="en-US" smtClean="0"/>
              <a:t>Kaizen Group AI</a:t>
            </a:r>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16855989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26"/>
                                        </p:tgtEl>
                                        <p:attrNameLst>
                                          <p:attrName>style.visibility</p:attrName>
                                        </p:attrNameLst>
                                      </p:cBhvr>
                                      <p:to>
                                        <p:strVal val="visible"/>
                                      </p:to>
                                    </p:set>
                                    <p:anim calcmode="lin" valueType="num">
                                      <p:cBhvr additive="base">
                                        <p:cTn id="7" dur="500"/>
                                        <p:tgtEl>
                                          <p:spTgt spid="326"/>
                                        </p:tgtEl>
                                        <p:attrNameLst>
                                          <p:attrName>ppt_w</p:attrName>
                                        </p:attrNameLst>
                                      </p:cBhvr>
                                      <p:tavLst>
                                        <p:tav tm="0">
                                          <p:val>
                                            <p:strVal val="0"/>
                                          </p:val>
                                        </p:tav>
                                        <p:tav tm="100000">
                                          <p:val>
                                            <p:strVal val="#ppt_w"/>
                                          </p:val>
                                        </p:tav>
                                      </p:tavLst>
                                    </p:anim>
                                    <p:anim calcmode="lin" valueType="num">
                                      <p:cBhvr additive="base">
                                        <p:cTn id="8" dur="500"/>
                                        <p:tgtEl>
                                          <p:spTgt spid="326"/>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27"/>
                                        </p:tgtEl>
                                        <p:attrNameLst>
                                          <p:attrName>style.visibility</p:attrName>
                                        </p:attrNameLst>
                                      </p:cBhvr>
                                      <p:to>
                                        <p:strVal val="visible"/>
                                      </p:to>
                                    </p:set>
                                    <p:anim calcmode="lin" valueType="num">
                                      <p:cBhvr additive="base">
                                        <p:cTn id="11" dur="500"/>
                                        <p:tgtEl>
                                          <p:spTgt spid="327"/>
                                        </p:tgtEl>
                                        <p:attrNameLst>
                                          <p:attrName>ppt_w</p:attrName>
                                        </p:attrNameLst>
                                      </p:cBhvr>
                                      <p:tavLst>
                                        <p:tav tm="0">
                                          <p:val>
                                            <p:strVal val="0"/>
                                          </p:val>
                                        </p:tav>
                                        <p:tav tm="100000">
                                          <p:val>
                                            <p:strVal val="#ppt_w"/>
                                          </p:val>
                                        </p:tav>
                                      </p:tavLst>
                                    </p:anim>
                                    <p:anim calcmode="lin" valueType="num">
                                      <p:cBhvr additive="base">
                                        <p:cTn id="12" dur="500"/>
                                        <p:tgtEl>
                                          <p:spTgt spid="327"/>
                                        </p:tgtEl>
                                        <p:attrNameLst>
                                          <p:attrName>ppt_h</p:attrName>
                                        </p:attrNameLst>
                                      </p:cBhvr>
                                      <p:tavLst>
                                        <p:tav tm="0">
                                          <p:val>
                                            <p:str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8"/>
                                        </p:tgtEl>
                                        <p:attrNameLst>
                                          <p:attrName>style.visibility</p:attrName>
                                        </p:attrNameLst>
                                      </p:cBhvr>
                                      <p:to>
                                        <p:strVal val="visible"/>
                                      </p:to>
                                    </p:set>
                                    <p:animEffect transition="in" filter="fade">
                                      <p:cBhvr>
                                        <p:cTn id="17" dur="500"/>
                                        <p:tgtEl>
                                          <p:spTgt spid="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26"/>
          <p:cNvSpPr/>
          <p:nvPr/>
        </p:nvSpPr>
        <p:spPr>
          <a:xfrm>
            <a:off x="3924586" y="6072842"/>
            <a:ext cx="190500" cy="190500"/>
          </a:xfrm>
          <a:custGeom>
            <a:avLst/>
            <a:gdLst/>
            <a:ahLst/>
            <a:cxnLst/>
            <a:rect l="l" t="t" r="r" b="b"/>
            <a:pathLst>
              <a:path w="190500" h="190500" extrusionOk="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37" name="Google Shape;337;p26"/>
          <p:cNvSpPr/>
          <p:nvPr/>
        </p:nvSpPr>
        <p:spPr>
          <a:xfrm>
            <a:off x="11105579" y="770192"/>
            <a:ext cx="190500" cy="190500"/>
          </a:xfrm>
          <a:custGeom>
            <a:avLst/>
            <a:gdLst/>
            <a:ahLst/>
            <a:cxnLst/>
            <a:rect l="l" t="t" r="r" b="b"/>
            <a:pathLst>
              <a:path w="190500" h="190500" extrusionOk="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38" name="Google Shape;338;p26"/>
          <p:cNvSpPr txBox="1"/>
          <p:nvPr/>
        </p:nvSpPr>
        <p:spPr>
          <a:xfrm>
            <a:off x="235814" y="216117"/>
            <a:ext cx="5080074" cy="523220"/>
          </a:xfrm>
          <a:prstGeom prst="rect">
            <a:avLst/>
          </a:prstGeom>
          <a:no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accent2"/>
                </a:solidFill>
                <a:latin typeface="Times New Roman"/>
                <a:ea typeface="Times New Roman"/>
                <a:cs typeface="Times New Roman"/>
                <a:sym typeface="Times New Roman"/>
              </a:rPr>
              <a:t>Installing Gradio:</a:t>
            </a:r>
            <a:endParaRPr/>
          </a:p>
        </p:txBody>
      </p:sp>
      <p:sp>
        <p:nvSpPr>
          <p:cNvPr id="339" name="Google Shape;339;p26" descr="PyQ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pic>
        <p:nvPicPr>
          <p:cNvPr id="340" name="Google Shape;340;p26" descr="hello_world demo"/>
          <p:cNvPicPr preferRelativeResize="0"/>
          <p:nvPr/>
        </p:nvPicPr>
        <p:blipFill rotWithShape="1">
          <a:blip r:embed="rId3">
            <a:alphaModFix/>
          </a:blip>
          <a:srcRect/>
          <a:stretch/>
        </p:blipFill>
        <p:spPr>
          <a:xfrm>
            <a:off x="1202032" y="4293156"/>
            <a:ext cx="9134159" cy="2311914"/>
          </a:xfrm>
          <a:prstGeom prst="rect">
            <a:avLst/>
          </a:prstGeom>
          <a:noFill/>
          <a:ln>
            <a:noFill/>
          </a:ln>
          <a:effectLst>
            <a:outerShdw blurRad="44450" dist="27940" dir="5400000" algn="ctr">
              <a:srgbClr val="000000">
                <a:alpha val="31764"/>
              </a:srgbClr>
            </a:outerShdw>
          </a:effec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865442"/>
            <a:ext cx="973455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idx="11"/>
          </p:nvPr>
        </p:nvSpPr>
        <p:spPr/>
        <p:txBody>
          <a:bodyPr/>
          <a:lstStyle/>
          <a:p>
            <a:r>
              <a:rPr lang="en-US" smtClean="0"/>
              <a:t>Kaizen Group AI</a:t>
            </a:r>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231130970"/>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36"/>
                                        </p:tgtEl>
                                        <p:attrNameLst>
                                          <p:attrName>style.visibility</p:attrName>
                                        </p:attrNameLst>
                                      </p:cBhvr>
                                      <p:to>
                                        <p:strVal val="visible"/>
                                      </p:to>
                                    </p:set>
                                    <p:anim calcmode="lin" valueType="num">
                                      <p:cBhvr additive="base">
                                        <p:cTn id="7" dur="500"/>
                                        <p:tgtEl>
                                          <p:spTgt spid="336"/>
                                        </p:tgtEl>
                                        <p:attrNameLst>
                                          <p:attrName>ppt_w</p:attrName>
                                        </p:attrNameLst>
                                      </p:cBhvr>
                                      <p:tavLst>
                                        <p:tav tm="0">
                                          <p:val>
                                            <p:strVal val="0"/>
                                          </p:val>
                                        </p:tav>
                                        <p:tav tm="100000">
                                          <p:val>
                                            <p:strVal val="#ppt_w"/>
                                          </p:val>
                                        </p:tav>
                                      </p:tavLst>
                                    </p:anim>
                                    <p:anim calcmode="lin" valueType="num">
                                      <p:cBhvr additive="base">
                                        <p:cTn id="8" dur="500"/>
                                        <p:tgtEl>
                                          <p:spTgt spid="336"/>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37"/>
                                        </p:tgtEl>
                                        <p:attrNameLst>
                                          <p:attrName>style.visibility</p:attrName>
                                        </p:attrNameLst>
                                      </p:cBhvr>
                                      <p:to>
                                        <p:strVal val="visible"/>
                                      </p:to>
                                    </p:set>
                                    <p:anim calcmode="lin" valueType="num">
                                      <p:cBhvr additive="base">
                                        <p:cTn id="11" dur="500"/>
                                        <p:tgtEl>
                                          <p:spTgt spid="337"/>
                                        </p:tgtEl>
                                        <p:attrNameLst>
                                          <p:attrName>ppt_w</p:attrName>
                                        </p:attrNameLst>
                                      </p:cBhvr>
                                      <p:tavLst>
                                        <p:tav tm="0">
                                          <p:val>
                                            <p:strVal val="0"/>
                                          </p:val>
                                        </p:tav>
                                        <p:tav tm="100000">
                                          <p:val>
                                            <p:strVal val="#ppt_w"/>
                                          </p:val>
                                        </p:tav>
                                      </p:tavLst>
                                    </p:anim>
                                    <p:anim calcmode="lin" valueType="num">
                                      <p:cBhvr additive="base">
                                        <p:cTn id="12" dur="500"/>
                                        <p:tgtEl>
                                          <p:spTgt spid="337"/>
                                        </p:tgtEl>
                                        <p:attrNameLst>
                                          <p:attrName>ppt_h</p:attrName>
                                        </p:attrNameLst>
                                      </p:cBhvr>
                                      <p:tavLst>
                                        <p:tav tm="0">
                                          <p:val>
                                            <p:str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38"/>
                                        </p:tgtEl>
                                        <p:attrNameLst>
                                          <p:attrName>style.visibility</p:attrName>
                                        </p:attrNameLst>
                                      </p:cBhvr>
                                      <p:to>
                                        <p:strVal val="visible"/>
                                      </p:to>
                                    </p:set>
                                    <p:anim calcmode="lin" valueType="num">
                                      <p:cBhvr additive="base">
                                        <p:cTn id="17" dur="500"/>
                                        <p:tgtEl>
                                          <p:spTgt spid="338"/>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0"/>
                                        </p:tgtEl>
                                        <p:attrNameLst>
                                          <p:attrName>style.visibility</p:attrName>
                                        </p:attrNameLst>
                                      </p:cBhvr>
                                      <p:to>
                                        <p:strVal val="visible"/>
                                      </p:to>
                                    </p:set>
                                    <p:animEffect transition="in" filter="fade">
                                      <p:cBhvr>
                                        <p:cTn id="22" dur="3644"/>
                                        <p:tgtEl>
                                          <p:spTgt spid="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7"/>
          <p:cNvSpPr/>
          <p:nvPr/>
        </p:nvSpPr>
        <p:spPr>
          <a:xfrm>
            <a:off x="3924586" y="6072842"/>
            <a:ext cx="190500" cy="190500"/>
          </a:xfrm>
          <a:custGeom>
            <a:avLst/>
            <a:gdLst/>
            <a:ahLst/>
            <a:cxnLst/>
            <a:rect l="l" t="t" r="r" b="b"/>
            <a:pathLst>
              <a:path w="190500" h="190500" extrusionOk="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46" name="Google Shape;346;p27"/>
          <p:cNvSpPr/>
          <p:nvPr/>
        </p:nvSpPr>
        <p:spPr>
          <a:xfrm>
            <a:off x="11105579" y="770192"/>
            <a:ext cx="190500" cy="190500"/>
          </a:xfrm>
          <a:custGeom>
            <a:avLst/>
            <a:gdLst/>
            <a:ahLst/>
            <a:cxnLst/>
            <a:rect l="l" t="t" r="r" b="b"/>
            <a:pathLst>
              <a:path w="190500" h="190500" extrusionOk="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47" name="Google Shape;347;p27"/>
          <p:cNvSpPr txBox="1"/>
          <p:nvPr/>
        </p:nvSpPr>
        <p:spPr>
          <a:xfrm>
            <a:off x="605610" y="144510"/>
            <a:ext cx="7302502" cy="523220"/>
          </a:xfrm>
          <a:prstGeom prst="rect">
            <a:avLst/>
          </a:prstGeom>
          <a:no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accent2"/>
                </a:solidFill>
                <a:latin typeface="Times New Roman"/>
                <a:ea typeface="Times New Roman"/>
                <a:cs typeface="Times New Roman"/>
                <a:sym typeface="Times New Roman"/>
              </a:rPr>
              <a:t>Setting up a development environment </a:t>
            </a:r>
            <a:r>
              <a:rPr lang="en-US" sz="2800" b="1" dirty="0" err="1">
                <a:solidFill>
                  <a:schemeClr val="accent2"/>
                </a:solidFill>
                <a:latin typeface="Times New Roman"/>
                <a:ea typeface="Times New Roman"/>
                <a:cs typeface="Times New Roman"/>
                <a:sym typeface="Times New Roman"/>
              </a:rPr>
              <a:t>Gradio</a:t>
            </a:r>
            <a:endParaRPr dirty="0"/>
          </a:p>
        </p:txBody>
      </p:sp>
      <p:sp>
        <p:nvSpPr>
          <p:cNvPr id="349" name="Google Shape;349;p27" descr="PyQ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50" name="Google Shape;350;p27"/>
          <p:cNvSpPr/>
          <p:nvPr/>
        </p:nvSpPr>
        <p:spPr>
          <a:xfrm>
            <a:off x="605610" y="922023"/>
            <a:ext cx="9985225" cy="1015663"/>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2000"/>
              <a:buFont typeface="Noto Sans Symbols"/>
              <a:buChar char="❑"/>
            </a:pPr>
            <a:r>
              <a:rPr lang="en-US" sz="2000" dirty="0">
                <a:solidFill>
                  <a:schemeClr val="dk1"/>
                </a:solidFill>
                <a:latin typeface="Times New Roman"/>
                <a:ea typeface="Times New Roman"/>
                <a:cs typeface="Times New Roman"/>
                <a:sym typeface="Times New Roman"/>
              </a:rPr>
              <a:t>To set up a development environment for </a:t>
            </a:r>
            <a:r>
              <a:rPr lang="en-US" sz="2000" dirty="0" err="1">
                <a:solidFill>
                  <a:schemeClr val="dk1"/>
                </a:solidFill>
                <a:latin typeface="Times New Roman"/>
                <a:ea typeface="Times New Roman"/>
                <a:cs typeface="Times New Roman"/>
                <a:sym typeface="Times New Roman"/>
              </a:rPr>
              <a:t>Gradio</a:t>
            </a:r>
            <a:r>
              <a:rPr lang="en-US" sz="2000" dirty="0">
                <a:solidFill>
                  <a:schemeClr val="dk1"/>
                </a:solidFill>
                <a:latin typeface="Times New Roman"/>
                <a:ea typeface="Times New Roman"/>
                <a:cs typeface="Times New Roman"/>
                <a:sym typeface="Times New Roman"/>
              </a:rPr>
              <a:t>, you will need to have Python 3.8 or later installed on your computer. Here are the steps to set up a development environment for </a:t>
            </a:r>
            <a:r>
              <a:rPr lang="en-US" sz="2000" dirty="0" err="1">
                <a:solidFill>
                  <a:schemeClr val="dk1"/>
                </a:solidFill>
                <a:latin typeface="Times New Roman"/>
                <a:ea typeface="Times New Roman"/>
                <a:cs typeface="Times New Roman"/>
                <a:sym typeface="Times New Roman"/>
              </a:rPr>
              <a:t>Gradio</a:t>
            </a:r>
            <a:r>
              <a:rPr lang="en-US" sz="2000" dirty="0">
                <a:solidFill>
                  <a:schemeClr val="dk1"/>
                </a:solidFill>
                <a:latin typeface="Times New Roman"/>
                <a:ea typeface="Times New Roman"/>
                <a:cs typeface="Times New Roman"/>
                <a:sym typeface="Times New Roman"/>
              </a:rPr>
              <a:t>:</a:t>
            </a:r>
            <a:endParaRP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610" y="2034613"/>
            <a:ext cx="8086725"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833" y="3920563"/>
            <a:ext cx="586740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idx="11"/>
          </p:nvPr>
        </p:nvSpPr>
        <p:spPr/>
        <p:txBody>
          <a:bodyPr/>
          <a:lstStyle/>
          <a:p>
            <a:r>
              <a:rPr lang="en-US" smtClean="0"/>
              <a:t>Kaizen Group AI</a:t>
            </a:r>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196263254"/>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7"/>
                                        </p:tgtEl>
                                        <p:attrNameLst>
                                          <p:attrName>style.visibility</p:attrName>
                                        </p:attrNameLst>
                                      </p:cBhvr>
                                      <p:to>
                                        <p:strVal val="visible"/>
                                      </p:to>
                                    </p:set>
                                    <p:anim calcmode="lin" valueType="num">
                                      <p:cBhvr additive="base">
                                        <p:cTn id="7" dur="500"/>
                                        <p:tgtEl>
                                          <p:spTgt spid="347"/>
                                        </p:tgtEl>
                                        <p:attrNameLst>
                                          <p:attrName>ppt_y</p:attrName>
                                        </p:attrNameLst>
                                      </p:cBhvr>
                                      <p:tavLst>
                                        <p:tav tm="0">
                                          <p:val>
                                            <p:strVal val="#ppt_y+1"/>
                                          </p:val>
                                        </p:tav>
                                        <p:tav tm="100000">
                                          <p:val>
                                            <p:strVal val="#ppt_y"/>
                                          </p:val>
                                        </p:tav>
                                      </p:tavLst>
                                    </p:anim>
                                  </p:childTnLst>
                                </p:cTn>
                              </p:par>
                              <p:par>
                                <p:cTn id="8" presetID="23" presetClass="entr" presetSubtype="16" fill="hold" nodeType="withEffect">
                                  <p:stCondLst>
                                    <p:cond delay="0"/>
                                  </p:stCondLst>
                                  <p:childTnLst>
                                    <p:set>
                                      <p:cBhvr>
                                        <p:cTn id="9" dur="1" fill="hold">
                                          <p:stCondLst>
                                            <p:cond delay="0"/>
                                          </p:stCondLst>
                                        </p:cTn>
                                        <p:tgtEl>
                                          <p:spTgt spid="345"/>
                                        </p:tgtEl>
                                        <p:attrNameLst>
                                          <p:attrName>style.visibility</p:attrName>
                                        </p:attrNameLst>
                                      </p:cBhvr>
                                      <p:to>
                                        <p:strVal val="visible"/>
                                      </p:to>
                                    </p:set>
                                    <p:anim calcmode="lin" valueType="num">
                                      <p:cBhvr additive="base">
                                        <p:cTn id="10" dur="500"/>
                                        <p:tgtEl>
                                          <p:spTgt spid="345"/>
                                        </p:tgtEl>
                                        <p:attrNameLst>
                                          <p:attrName>ppt_w</p:attrName>
                                        </p:attrNameLst>
                                      </p:cBhvr>
                                      <p:tavLst>
                                        <p:tav tm="0">
                                          <p:val>
                                            <p:strVal val="0"/>
                                          </p:val>
                                        </p:tav>
                                        <p:tav tm="100000">
                                          <p:val>
                                            <p:strVal val="#ppt_w"/>
                                          </p:val>
                                        </p:tav>
                                      </p:tavLst>
                                    </p:anim>
                                    <p:anim calcmode="lin" valueType="num">
                                      <p:cBhvr additive="base">
                                        <p:cTn id="11" dur="500"/>
                                        <p:tgtEl>
                                          <p:spTgt spid="345"/>
                                        </p:tgtEl>
                                        <p:attrNameLst>
                                          <p:attrName>ppt_h</p:attrName>
                                        </p:attrNameLst>
                                      </p:cBhvr>
                                      <p:tavLst>
                                        <p:tav tm="0">
                                          <p:val>
                                            <p:strVal val="0"/>
                                          </p:val>
                                        </p:tav>
                                        <p:tav tm="100000">
                                          <p:val>
                                            <p:strVal val="#ppt_h"/>
                                          </p:val>
                                        </p:tav>
                                      </p:tavLst>
                                    </p:anim>
                                  </p:childTnLst>
                                </p:cTn>
                              </p:par>
                              <p:par>
                                <p:cTn id="12" presetID="23" presetClass="entr" presetSubtype="16" fill="hold" nodeType="withEffect">
                                  <p:stCondLst>
                                    <p:cond delay="0"/>
                                  </p:stCondLst>
                                  <p:childTnLst>
                                    <p:set>
                                      <p:cBhvr>
                                        <p:cTn id="13" dur="1" fill="hold">
                                          <p:stCondLst>
                                            <p:cond delay="0"/>
                                          </p:stCondLst>
                                        </p:cTn>
                                        <p:tgtEl>
                                          <p:spTgt spid="346"/>
                                        </p:tgtEl>
                                        <p:attrNameLst>
                                          <p:attrName>style.visibility</p:attrName>
                                        </p:attrNameLst>
                                      </p:cBhvr>
                                      <p:to>
                                        <p:strVal val="visible"/>
                                      </p:to>
                                    </p:set>
                                    <p:anim calcmode="lin" valueType="num">
                                      <p:cBhvr additive="base">
                                        <p:cTn id="14" dur="500"/>
                                        <p:tgtEl>
                                          <p:spTgt spid="346"/>
                                        </p:tgtEl>
                                        <p:attrNameLst>
                                          <p:attrName>ppt_w</p:attrName>
                                        </p:attrNameLst>
                                      </p:cBhvr>
                                      <p:tavLst>
                                        <p:tav tm="0">
                                          <p:val>
                                            <p:strVal val="0"/>
                                          </p:val>
                                        </p:tav>
                                        <p:tav tm="100000">
                                          <p:val>
                                            <p:strVal val="#ppt_w"/>
                                          </p:val>
                                        </p:tav>
                                      </p:tavLst>
                                    </p:anim>
                                    <p:anim calcmode="lin" valueType="num">
                                      <p:cBhvr additive="base">
                                        <p:cTn id="15" dur="500"/>
                                        <p:tgtEl>
                                          <p:spTgt spid="346"/>
                                        </p:tgtEl>
                                        <p:attrNameLst>
                                          <p:attrName>ppt_h</p:attrName>
                                        </p:attrNameLst>
                                      </p:cBhvr>
                                      <p:tavLst>
                                        <p:tav tm="0">
                                          <p:val>
                                            <p:str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50"/>
                                        </p:tgtEl>
                                        <p:attrNameLst>
                                          <p:attrName>style.visibility</p:attrName>
                                        </p:attrNameLst>
                                      </p:cBhvr>
                                      <p:to>
                                        <p:strVal val="visible"/>
                                      </p:to>
                                    </p:set>
                                    <p:animEffect transition="in" filter="fade">
                                      <p:cBhvr>
                                        <p:cTn id="20" dur="500"/>
                                        <p:tgtEl>
                                          <p:spTgt spid="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356" name="Google Shape;356;p28"/>
          <p:cNvPicPr preferRelativeResize="0"/>
          <p:nvPr/>
        </p:nvPicPr>
        <p:blipFill rotWithShape="1">
          <a:blip r:embed="rId3">
            <a:alphaModFix/>
          </a:blip>
          <a:srcRect/>
          <a:stretch/>
        </p:blipFill>
        <p:spPr>
          <a:xfrm>
            <a:off x="6510760" y="1614606"/>
            <a:ext cx="5234246" cy="3090871"/>
          </a:xfrm>
          <a:prstGeom prst="rect">
            <a:avLst/>
          </a:prstGeom>
          <a:noFill/>
          <a:ln>
            <a:noFill/>
          </a:ln>
        </p:spPr>
      </p:pic>
      <p:pic>
        <p:nvPicPr>
          <p:cNvPr id="357" name="Google Shape;357;p28"/>
          <p:cNvPicPr preferRelativeResize="0"/>
          <p:nvPr/>
        </p:nvPicPr>
        <p:blipFill rotWithShape="1">
          <a:blip r:embed="rId4">
            <a:alphaModFix/>
          </a:blip>
          <a:srcRect/>
          <a:stretch/>
        </p:blipFill>
        <p:spPr>
          <a:xfrm>
            <a:off x="2202871" y="5097342"/>
            <a:ext cx="9889375" cy="1669218"/>
          </a:xfrm>
          <a:prstGeom prst="rect">
            <a:avLst/>
          </a:prstGeom>
          <a:noFill/>
          <a:ln>
            <a:noFill/>
          </a:ln>
        </p:spPr>
      </p:pic>
      <p:sp>
        <p:nvSpPr>
          <p:cNvPr id="358" name="Google Shape;358;p28"/>
          <p:cNvSpPr/>
          <p:nvPr/>
        </p:nvSpPr>
        <p:spPr>
          <a:xfrm>
            <a:off x="171796" y="862481"/>
            <a:ext cx="6096000" cy="39703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a:solidFill>
                  <a:srgbClr val="3C7DDE"/>
                </a:solidFill>
                <a:latin typeface="Times New Roman"/>
                <a:ea typeface="Times New Roman"/>
                <a:cs typeface="Times New Roman"/>
                <a:sym typeface="Times New Roman"/>
              </a:rPr>
              <a:t>Hugging Face </a:t>
            </a:r>
            <a:r>
              <a:rPr lang="en-US" sz="1400" dirty="0">
                <a:solidFill>
                  <a:schemeClr val="dk1"/>
                </a:solidFill>
                <a:latin typeface="Times New Roman"/>
                <a:ea typeface="Times New Roman"/>
                <a:cs typeface="Times New Roman"/>
                <a:sym typeface="Times New Roman"/>
              </a:rPr>
              <a:t>provides a wide range of pre-trained models for various NLP tasks, including sentiment analysis, text classification, machine translation, and more. These models are available in popular architectures such as </a:t>
            </a:r>
            <a:r>
              <a:rPr lang="en-US" sz="1400" dirty="0">
                <a:solidFill>
                  <a:srgbClr val="3C7DDE"/>
                </a:solidFill>
                <a:latin typeface="Times New Roman"/>
                <a:ea typeface="Times New Roman"/>
                <a:cs typeface="Times New Roman"/>
                <a:sym typeface="Times New Roman"/>
              </a:rPr>
              <a:t>BERT</a:t>
            </a:r>
            <a:r>
              <a:rPr lang="en-US" sz="1400" dirty="0">
                <a:solidFill>
                  <a:schemeClr val="dk1"/>
                </a:solidFill>
                <a:latin typeface="Times New Roman"/>
                <a:ea typeface="Times New Roman"/>
                <a:cs typeface="Times New Roman"/>
                <a:sym typeface="Times New Roman"/>
              </a:rPr>
              <a:t>, </a:t>
            </a:r>
            <a:r>
              <a:rPr lang="en-US" sz="1400" dirty="0">
                <a:solidFill>
                  <a:srgbClr val="3C7DDE"/>
                </a:solidFill>
                <a:latin typeface="Times New Roman"/>
                <a:ea typeface="Times New Roman"/>
                <a:cs typeface="Times New Roman"/>
                <a:sym typeface="Times New Roman"/>
              </a:rPr>
              <a:t>GPT</a:t>
            </a:r>
            <a:r>
              <a:rPr lang="en-US" sz="1400" dirty="0">
                <a:solidFill>
                  <a:schemeClr val="dk1"/>
                </a:solidFill>
                <a:latin typeface="Times New Roman"/>
                <a:ea typeface="Times New Roman"/>
                <a:cs typeface="Times New Roman"/>
                <a:sym typeface="Times New Roman"/>
              </a:rPr>
              <a:t>, </a:t>
            </a:r>
            <a:r>
              <a:rPr lang="en-US" sz="1400" dirty="0" err="1">
                <a:solidFill>
                  <a:srgbClr val="3C7DDE"/>
                </a:solidFill>
                <a:latin typeface="Times New Roman"/>
                <a:ea typeface="Times New Roman"/>
                <a:cs typeface="Times New Roman"/>
                <a:sym typeface="Times New Roman"/>
              </a:rPr>
              <a:t>RoBERTa</a:t>
            </a:r>
            <a:r>
              <a:rPr lang="en-US" sz="1400" dirty="0">
                <a:solidFill>
                  <a:schemeClr val="dk1"/>
                </a:solidFill>
                <a:latin typeface="Times New Roman"/>
                <a:ea typeface="Times New Roman"/>
                <a:cs typeface="Times New Roman"/>
                <a:sym typeface="Times New Roman"/>
              </a:rPr>
              <a:t>, and others. Hugging Face also offers a convenient Python library called "</a:t>
            </a:r>
            <a:r>
              <a:rPr lang="en-US" sz="1400" dirty="0">
                <a:solidFill>
                  <a:srgbClr val="3C7DDE"/>
                </a:solidFill>
                <a:latin typeface="Times New Roman"/>
                <a:ea typeface="Times New Roman"/>
                <a:cs typeface="Times New Roman"/>
                <a:sym typeface="Times New Roman"/>
              </a:rPr>
              <a:t>transformers</a:t>
            </a:r>
            <a:r>
              <a:rPr lang="en-US" sz="1400" dirty="0">
                <a:solidFill>
                  <a:schemeClr val="dk1"/>
                </a:solidFill>
                <a:latin typeface="Times New Roman"/>
                <a:ea typeface="Times New Roman"/>
                <a:cs typeface="Times New Roman"/>
                <a:sym typeface="Times New Roman"/>
              </a:rPr>
              <a:t>" that allows you to easily load, use, and fine-tune these pre-trained models.</a:t>
            </a:r>
            <a:endParaRPr dirty="0"/>
          </a:p>
          <a:p>
            <a:pPr marL="0" marR="0" lvl="0" indent="0" algn="l" rtl="0">
              <a:spcBef>
                <a:spcPts val="0"/>
              </a:spcBef>
              <a:spcAft>
                <a:spcPts val="0"/>
              </a:spcAft>
              <a:buNone/>
            </a:pPr>
            <a:endParaRPr sz="1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dirty="0">
                <a:solidFill>
                  <a:schemeClr val="dk1"/>
                </a:solidFill>
                <a:latin typeface="Times New Roman"/>
                <a:ea typeface="Times New Roman"/>
                <a:cs typeface="Times New Roman"/>
                <a:sym typeface="Times New Roman"/>
              </a:rPr>
              <a:t>On the other hand, </a:t>
            </a:r>
            <a:r>
              <a:rPr lang="en-US" sz="1400" dirty="0" err="1">
                <a:solidFill>
                  <a:srgbClr val="3C7DDE"/>
                </a:solidFill>
                <a:latin typeface="Times New Roman"/>
                <a:ea typeface="Times New Roman"/>
                <a:cs typeface="Times New Roman"/>
                <a:sym typeface="Times New Roman"/>
              </a:rPr>
              <a:t>Gradio</a:t>
            </a:r>
            <a:r>
              <a:rPr lang="en-US" sz="1400" dirty="0">
                <a:solidFill>
                  <a:schemeClr val="dk1"/>
                </a:solidFill>
                <a:latin typeface="Times New Roman"/>
                <a:ea typeface="Times New Roman"/>
                <a:cs typeface="Times New Roman"/>
                <a:sym typeface="Times New Roman"/>
              </a:rPr>
              <a:t> is a user interface library for ML models. It enables you to quickly create and deploy web-based interfaces for your ML models, including NLP models. </a:t>
            </a:r>
            <a:r>
              <a:rPr lang="en-US" sz="1400" dirty="0" err="1">
                <a:solidFill>
                  <a:schemeClr val="dk1"/>
                </a:solidFill>
                <a:latin typeface="Times New Roman"/>
                <a:ea typeface="Times New Roman"/>
                <a:cs typeface="Times New Roman"/>
                <a:sym typeface="Times New Roman"/>
              </a:rPr>
              <a:t>Gradio</a:t>
            </a:r>
            <a:r>
              <a:rPr lang="en-US" sz="1400" dirty="0">
                <a:solidFill>
                  <a:schemeClr val="dk1"/>
                </a:solidFill>
                <a:latin typeface="Times New Roman"/>
                <a:ea typeface="Times New Roman"/>
                <a:cs typeface="Times New Roman"/>
                <a:sym typeface="Times New Roman"/>
              </a:rPr>
              <a:t> simplifies the process of building interactive interfaces, allowing users to interact with your models by entering text, making selections, and visualizing the results.</a:t>
            </a:r>
            <a:endParaRPr dirty="0"/>
          </a:p>
          <a:p>
            <a:pPr marL="0" marR="0" lvl="0" indent="0" algn="l" rtl="0">
              <a:spcBef>
                <a:spcPts val="0"/>
              </a:spcBef>
              <a:spcAft>
                <a:spcPts val="0"/>
              </a:spcAft>
              <a:buNone/>
            </a:pPr>
            <a:endParaRPr sz="1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dirty="0">
                <a:solidFill>
                  <a:schemeClr val="dk1"/>
                </a:solidFill>
                <a:latin typeface="Times New Roman"/>
                <a:ea typeface="Times New Roman"/>
                <a:cs typeface="Times New Roman"/>
                <a:sym typeface="Times New Roman"/>
              </a:rPr>
              <a:t>By </a:t>
            </a:r>
            <a:r>
              <a:rPr lang="en-US" sz="1400" dirty="0">
                <a:solidFill>
                  <a:srgbClr val="3C7DDE"/>
                </a:solidFill>
                <a:latin typeface="Times New Roman"/>
                <a:ea typeface="Times New Roman"/>
                <a:cs typeface="Times New Roman"/>
                <a:sym typeface="Times New Roman"/>
              </a:rPr>
              <a:t>combining Hugging Face and </a:t>
            </a:r>
            <a:r>
              <a:rPr lang="en-US" sz="1400" dirty="0" err="1">
                <a:solidFill>
                  <a:srgbClr val="3C7DDE"/>
                </a:solidFill>
                <a:latin typeface="Times New Roman"/>
                <a:ea typeface="Times New Roman"/>
                <a:cs typeface="Times New Roman"/>
                <a:sym typeface="Times New Roman"/>
              </a:rPr>
              <a:t>Gradio</a:t>
            </a:r>
            <a:r>
              <a:rPr lang="en-US" sz="1400" dirty="0">
                <a:solidFill>
                  <a:schemeClr val="dk1"/>
                </a:solidFill>
                <a:latin typeface="Times New Roman"/>
                <a:ea typeface="Times New Roman"/>
                <a:cs typeface="Times New Roman"/>
                <a:sym typeface="Times New Roman"/>
              </a:rPr>
              <a:t>, you can build powerful NLP applications with user-friendly interfaces. For example, you can use a pre-trained sentiment analysis model from Hugging Face and create a </a:t>
            </a:r>
            <a:r>
              <a:rPr lang="en-US" sz="1400" dirty="0" err="1">
                <a:solidFill>
                  <a:schemeClr val="dk1"/>
                </a:solidFill>
                <a:latin typeface="Times New Roman"/>
                <a:ea typeface="Times New Roman"/>
                <a:cs typeface="Times New Roman"/>
                <a:sym typeface="Times New Roman"/>
              </a:rPr>
              <a:t>Gradio</a:t>
            </a:r>
            <a:r>
              <a:rPr lang="en-US" sz="1400" dirty="0">
                <a:solidFill>
                  <a:schemeClr val="dk1"/>
                </a:solidFill>
                <a:latin typeface="Times New Roman"/>
                <a:ea typeface="Times New Roman"/>
                <a:cs typeface="Times New Roman"/>
                <a:sym typeface="Times New Roman"/>
              </a:rPr>
              <a:t> interface where users can input text and instantly see the sentiment analysis results.</a:t>
            </a:r>
            <a:endParaRPr dirty="0"/>
          </a:p>
          <a:p>
            <a:pPr marL="0" marR="0" lvl="0" indent="0" algn="l" rtl="0">
              <a:spcBef>
                <a:spcPts val="0"/>
              </a:spcBef>
              <a:spcAft>
                <a:spcPts val="0"/>
              </a:spcAft>
              <a:buNone/>
            </a:pPr>
            <a:endParaRPr sz="1400" dirty="0">
              <a:solidFill>
                <a:schemeClr val="dk1"/>
              </a:solidFill>
              <a:latin typeface="Times New Roman"/>
              <a:ea typeface="Times New Roman"/>
              <a:cs typeface="Times New Roman"/>
              <a:sym typeface="Times New Roman"/>
            </a:endParaRPr>
          </a:p>
        </p:txBody>
      </p:sp>
      <p:sp>
        <p:nvSpPr>
          <p:cNvPr id="359" name="Google Shape;359;p28"/>
          <p:cNvSpPr/>
          <p:nvPr/>
        </p:nvSpPr>
        <p:spPr>
          <a:xfrm>
            <a:off x="171796" y="135374"/>
            <a:ext cx="3178233"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rgbClr val="1143A4"/>
                </a:solidFill>
                <a:latin typeface="Times New Roman"/>
                <a:ea typeface="Times New Roman"/>
                <a:cs typeface="Times New Roman"/>
                <a:sym typeface="Times New Roman"/>
              </a:rPr>
              <a:t>Hugging Face And Gradio </a:t>
            </a:r>
            <a:endParaRPr sz="2000" b="1">
              <a:solidFill>
                <a:srgbClr val="1143A4"/>
              </a:solidFill>
              <a:latin typeface="Quicksand"/>
              <a:ea typeface="Quicksand"/>
              <a:cs typeface="Quicksand"/>
              <a:sym typeface="Quicksand"/>
            </a:endParaRPr>
          </a:p>
        </p:txBody>
      </p:sp>
      <p:sp>
        <p:nvSpPr>
          <p:cNvPr id="2" name="Footer Placeholder 1"/>
          <p:cNvSpPr>
            <a:spLocks noGrp="1"/>
          </p:cNvSpPr>
          <p:nvPr>
            <p:ph type="ftr" idx="11"/>
          </p:nvPr>
        </p:nvSpPr>
        <p:spPr/>
        <p:txBody>
          <a:bodyPr/>
          <a:lstStyle/>
          <a:p>
            <a:r>
              <a:rPr lang="en-US" smtClean="0"/>
              <a:t>Kaizen Group AI</a:t>
            </a:r>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152493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9"/>
          <p:cNvSpPr/>
          <p:nvPr/>
        </p:nvSpPr>
        <p:spPr>
          <a:xfrm>
            <a:off x="3924586" y="6072842"/>
            <a:ext cx="190500" cy="190500"/>
          </a:xfrm>
          <a:custGeom>
            <a:avLst/>
            <a:gdLst/>
            <a:ahLst/>
            <a:cxnLst/>
            <a:rect l="l" t="t" r="r" b="b"/>
            <a:pathLst>
              <a:path w="190500" h="190500" extrusionOk="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65" name="Google Shape;365;p29"/>
          <p:cNvSpPr/>
          <p:nvPr/>
        </p:nvSpPr>
        <p:spPr>
          <a:xfrm>
            <a:off x="11105579" y="770192"/>
            <a:ext cx="190500" cy="190500"/>
          </a:xfrm>
          <a:custGeom>
            <a:avLst/>
            <a:gdLst/>
            <a:ahLst/>
            <a:cxnLst/>
            <a:rect l="l" t="t" r="r" b="b"/>
            <a:pathLst>
              <a:path w="190500" h="190500" extrusionOk="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66" name="Google Shape;366;p29"/>
          <p:cNvSpPr txBox="1"/>
          <p:nvPr/>
        </p:nvSpPr>
        <p:spPr>
          <a:xfrm>
            <a:off x="368585" y="148649"/>
            <a:ext cx="7302502" cy="523220"/>
          </a:xfrm>
          <a:prstGeom prst="rect">
            <a:avLst/>
          </a:prstGeom>
          <a:no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accent2"/>
                </a:solidFill>
                <a:latin typeface="Times New Roman"/>
                <a:ea typeface="Times New Roman"/>
                <a:cs typeface="Times New Roman"/>
                <a:sym typeface="Times New Roman"/>
              </a:rPr>
              <a:t>Recap of </a:t>
            </a:r>
            <a:r>
              <a:rPr lang="en-US" sz="2800" b="1" dirty="0" err="1">
                <a:solidFill>
                  <a:schemeClr val="accent2"/>
                </a:solidFill>
                <a:latin typeface="Times New Roman"/>
                <a:ea typeface="Times New Roman"/>
                <a:cs typeface="Times New Roman"/>
                <a:sym typeface="Times New Roman"/>
              </a:rPr>
              <a:t>Gradio</a:t>
            </a:r>
            <a:r>
              <a:rPr lang="en-US" sz="2800" b="1" dirty="0">
                <a:solidFill>
                  <a:schemeClr val="accent2"/>
                </a:solidFill>
                <a:latin typeface="Times New Roman"/>
                <a:ea typeface="Times New Roman"/>
                <a:cs typeface="Times New Roman"/>
                <a:sym typeface="Times New Roman"/>
              </a:rPr>
              <a:t> features and benefits</a:t>
            </a:r>
            <a:endParaRPr dirty="0"/>
          </a:p>
        </p:txBody>
      </p:sp>
      <p:sp>
        <p:nvSpPr>
          <p:cNvPr id="367" name="Google Shape;367;p29" descr="PyQ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68" name="Google Shape;368;p29"/>
          <p:cNvSpPr/>
          <p:nvPr/>
        </p:nvSpPr>
        <p:spPr>
          <a:xfrm>
            <a:off x="1120919" y="960692"/>
            <a:ext cx="9146598" cy="53245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rgbClr val="1143A4"/>
                </a:solidFill>
                <a:latin typeface="Times New Roman"/>
                <a:ea typeface="Times New Roman"/>
                <a:cs typeface="Times New Roman"/>
                <a:sym typeface="Times New Roman"/>
              </a:rPr>
              <a:t>Features:</a:t>
            </a:r>
            <a:endParaRPr dirty="0"/>
          </a:p>
          <a:p>
            <a:pPr marL="0" marR="0" lvl="0" indent="0" algn="l" rtl="0">
              <a:spcBef>
                <a:spcPts val="0"/>
              </a:spcBef>
              <a:spcAft>
                <a:spcPts val="0"/>
              </a:spcAft>
              <a:buNone/>
            </a:pPr>
            <a:endParaRPr sz="1800" b="1" dirty="0">
              <a:solidFill>
                <a:srgbClr val="1143A4"/>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dirty="0">
                <a:solidFill>
                  <a:srgbClr val="00B050"/>
                </a:solidFill>
                <a:latin typeface="Times New Roman"/>
                <a:ea typeface="Times New Roman"/>
                <a:cs typeface="Times New Roman"/>
                <a:sym typeface="Times New Roman"/>
              </a:rPr>
              <a:t>Customizable input and output forms: </a:t>
            </a:r>
            <a:endParaRPr dirty="0"/>
          </a:p>
          <a:p>
            <a:pPr marL="0" marR="0" lvl="0" indent="0" algn="l" rtl="0">
              <a:spcBef>
                <a:spcPts val="0"/>
              </a:spcBef>
              <a:spcAft>
                <a:spcPts val="0"/>
              </a:spcAft>
              <a:buNone/>
            </a:pPr>
            <a:r>
              <a:rPr lang="en-US" sz="1600" dirty="0">
                <a:solidFill>
                  <a:schemeClr val="dk1"/>
                </a:solidFill>
                <a:latin typeface="Times New Roman"/>
                <a:ea typeface="Times New Roman"/>
                <a:cs typeface="Times New Roman"/>
                <a:sym typeface="Times New Roman"/>
              </a:rPr>
              <a:t>Users can create custom forms for their models, allowing them to accept a wide range of inputs, including images, text, and other data types.</a:t>
            </a:r>
            <a:endParaRPr dirty="0"/>
          </a:p>
          <a:p>
            <a:pPr marL="0" marR="0" lvl="0" indent="0" algn="l" rtl="0">
              <a:spcBef>
                <a:spcPts val="0"/>
              </a:spcBef>
              <a:spcAft>
                <a:spcPts val="0"/>
              </a:spcAft>
              <a:buNone/>
            </a:pPr>
            <a:r>
              <a:rPr lang="en-US" sz="1600" b="1" dirty="0">
                <a:solidFill>
                  <a:srgbClr val="00B050"/>
                </a:solidFill>
                <a:latin typeface="Times New Roman"/>
                <a:ea typeface="Times New Roman"/>
                <a:cs typeface="Times New Roman"/>
                <a:sym typeface="Times New Roman"/>
              </a:rPr>
              <a:t>Real-time feedback: </a:t>
            </a:r>
            <a:endParaRPr dirty="0"/>
          </a:p>
          <a:p>
            <a:pPr marL="0" marR="0" lvl="0" indent="0" algn="l" rtl="0">
              <a:spcBef>
                <a:spcPts val="0"/>
              </a:spcBef>
              <a:spcAft>
                <a:spcPts val="0"/>
              </a:spcAft>
              <a:buNone/>
            </a:pPr>
            <a:r>
              <a:rPr lang="en-US" sz="1600" dirty="0" err="1">
                <a:solidFill>
                  <a:schemeClr val="dk1"/>
                </a:solidFill>
                <a:latin typeface="Times New Roman"/>
                <a:ea typeface="Times New Roman"/>
                <a:cs typeface="Times New Roman"/>
                <a:sym typeface="Times New Roman"/>
              </a:rPr>
              <a:t>Gradio</a:t>
            </a:r>
            <a:r>
              <a:rPr lang="en-US" sz="1600" dirty="0">
                <a:solidFill>
                  <a:schemeClr val="dk1"/>
                </a:solidFill>
                <a:latin typeface="Times New Roman"/>
                <a:ea typeface="Times New Roman"/>
                <a:cs typeface="Times New Roman"/>
                <a:sym typeface="Times New Roman"/>
              </a:rPr>
              <a:t> provides real-time feedback on the output of the model, allowing users to see the results of their input immediately.</a:t>
            </a:r>
            <a:endParaRPr dirty="0"/>
          </a:p>
          <a:p>
            <a:pPr marL="0" marR="0" lvl="0" indent="0" algn="l" rtl="0">
              <a:spcBef>
                <a:spcPts val="0"/>
              </a:spcBef>
              <a:spcAft>
                <a:spcPts val="0"/>
              </a:spcAft>
              <a:buNone/>
            </a:pPr>
            <a:r>
              <a:rPr lang="en-US" sz="1600" b="1" dirty="0">
                <a:solidFill>
                  <a:srgbClr val="00B050"/>
                </a:solidFill>
                <a:latin typeface="Times New Roman"/>
                <a:ea typeface="Times New Roman"/>
                <a:cs typeface="Times New Roman"/>
                <a:sym typeface="Times New Roman"/>
              </a:rPr>
              <a:t>Customizable UI: </a:t>
            </a:r>
            <a:endParaRPr dirty="0"/>
          </a:p>
          <a:p>
            <a:pPr marL="0" marR="0" lvl="0" indent="0" algn="l" rtl="0">
              <a:spcBef>
                <a:spcPts val="0"/>
              </a:spcBef>
              <a:spcAft>
                <a:spcPts val="0"/>
              </a:spcAft>
              <a:buNone/>
            </a:pPr>
            <a:r>
              <a:rPr lang="en-US" sz="1600" dirty="0">
                <a:solidFill>
                  <a:schemeClr val="dk1"/>
                </a:solidFill>
                <a:latin typeface="Times New Roman"/>
                <a:ea typeface="Times New Roman"/>
                <a:cs typeface="Times New Roman"/>
                <a:sym typeface="Times New Roman"/>
              </a:rPr>
              <a:t>The </a:t>
            </a:r>
            <a:r>
              <a:rPr lang="en-US" sz="1600" dirty="0" err="1">
                <a:solidFill>
                  <a:schemeClr val="dk1"/>
                </a:solidFill>
                <a:latin typeface="Times New Roman"/>
                <a:ea typeface="Times New Roman"/>
                <a:cs typeface="Times New Roman"/>
                <a:sym typeface="Times New Roman"/>
              </a:rPr>
              <a:t>Gradio</a:t>
            </a:r>
            <a:r>
              <a:rPr lang="en-US" sz="1600" dirty="0">
                <a:solidFill>
                  <a:schemeClr val="dk1"/>
                </a:solidFill>
                <a:latin typeface="Times New Roman"/>
                <a:ea typeface="Times New Roman"/>
                <a:cs typeface="Times New Roman"/>
                <a:sym typeface="Times New Roman"/>
              </a:rPr>
              <a:t> interface can be customized to match the style and branding of the user's application or website.</a:t>
            </a:r>
            <a:endParaRPr dirty="0"/>
          </a:p>
          <a:p>
            <a:pPr marL="0" marR="0" lvl="0" indent="0" algn="l" rtl="0">
              <a:spcBef>
                <a:spcPts val="0"/>
              </a:spcBef>
              <a:spcAft>
                <a:spcPts val="0"/>
              </a:spcAft>
              <a:buNone/>
            </a:pPr>
            <a:r>
              <a:rPr lang="en-US" sz="1600" b="1" dirty="0">
                <a:solidFill>
                  <a:srgbClr val="00B050"/>
                </a:solidFill>
                <a:latin typeface="Times New Roman"/>
                <a:ea typeface="Times New Roman"/>
                <a:cs typeface="Times New Roman"/>
                <a:sym typeface="Times New Roman"/>
              </a:rPr>
              <a:t>Shareable: </a:t>
            </a:r>
            <a:endParaRPr dirty="0"/>
          </a:p>
          <a:p>
            <a:pPr marL="0" marR="0" lvl="0" indent="0" algn="l" rtl="0">
              <a:spcBef>
                <a:spcPts val="0"/>
              </a:spcBef>
              <a:spcAft>
                <a:spcPts val="0"/>
              </a:spcAft>
              <a:buNone/>
            </a:pPr>
            <a:r>
              <a:rPr lang="en-US" sz="1600" dirty="0" err="1">
                <a:solidFill>
                  <a:schemeClr val="dk1"/>
                </a:solidFill>
                <a:latin typeface="Times New Roman"/>
                <a:ea typeface="Times New Roman"/>
                <a:cs typeface="Times New Roman"/>
                <a:sym typeface="Times New Roman"/>
              </a:rPr>
              <a:t>Gradio</a:t>
            </a:r>
            <a:r>
              <a:rPr lang="en-US" sz="1600" dirty="0">
                <a:solidFill>
                  <a:schemeClr val="dk1"/>
                </a:solidFill>
                <a:latin typeface="Times New Roman"/>
                <a:ea typeface="Times New Roman"/>
                <a:cs typeface="Times New Roman"/>
                <a:sym typeface="Times New Roman"/>
              </a:rPr>
              <a:t> provides a simple way to share models with others, without requiring any additional software or dependencies.</a:t>
            </a:r>
            <a:endParaRPr dirty="0"/>
          </a:p>
          <a:p>
            <a:pPr marL="0" marR="0" lvl="0" indent="0" algn="l" rtl="0">
              <a:spcBef>
                <a:spcPts val="0"/>
              </a:spcBef>
              <a:spcAft>
                <a:spcPts val="0"/>
              </a:spcAft>
              <a:buNone/>
            </a:pPr>
            <a:r>
              <a:rPr lang="en-US" sz="1600" b="1" dirty="0">
                <a:solidFill>
                  <a:srgbClr val="00B050"/>
                </a:solidFill>
                <a:latin typeface="Times New Roman"/>
                <a:ea typeface="Times New Roman"/>
                <a:cs typeface="Times New Roman"/>
                <a:sym typeface="Times New Roman"/>
              </a:rPr>
              <a:t>Multi-Framework Support: </a:t>
            </a:r>
            <a:endParaRPr dirty="0"/>
          </a:p>
          <a:p>
            <a:pPr marL="0" marR="0" lvl="0" indent="0" algn="l" rtl="0">
              <a:spcBef>
                <a:spcPts val="0"/>
              </a:spcBef>
              <a:spcAft>
                <a:spcPts val="0"/>
              </a:spcAft>
              <a:buNone/>
            </a:pPr>
            <a:r>
              <a:rPr lang="en-US" sz="1600" dirty="0" err="1">
                <a:solidFill>
                  <a:schemeClr val="dk1"/>
                </a:solidFill>
                <a:latin typeface="Times New Roman"/>
                <a:ea typeface="Times New Roman"/>
                <a:cs typeface="Times New Roman"/>
                <a:sym typeface="Times New Roman"/>
              </a:rPr>
              <a:t>Gradio</a:t>
            </a:r>
            <a:r>
              <a:rPr lang="en-US" sz="1600" dirty="0">
                <a:solidFill>
                  <a:schemeClr val="dk1"/>
                </a:solidFill>
                <a:latin typeface="Times New Roman"/>
                <a:ea typeface="Times New Roman"/>
                <a:cs typeface="Times New Roman"/>
                <a:sym typeface="Times New Roman"/>
              </a:rPr>
              <a:t> supports a wide range of popular machine learning frameworks, including </a:t>
            </a:r>
            <a:r>
              <a:rPr lang="en-US" sz="1600" dirty="0" err="1">
                <a:solidFill>
                  <a:schemeClr val="dk1"/>
                </a:solidFill>
                <a:latin typeface="Times New Roman"/>
                <a:ea typeface="Times New Roman"/>
                <a:cs typeface="Times New Roman"/>
                <a:sym typeface="Times New Roman"/>
              </a:rPr>
              <a:t>TensorFlow</a:t>
            </a:r>
            <a:r>
              <a:rPr lang="en-US" sz="1600" dirty="0">
                <a:solidFill>
                  <a:schemeClr val="dk1"/>
                </a:solidFill>
                <a:latin typeface="Times New Roman"/>
                <a:ea typeface="Times New Roman"/>
                <a:cs typeface="Times New Roman"/>
                <a:sym typeface="Times New Roman"/>
              </a:rPr>
              <a:t>, </a:t>
            </a:r>
            <a:r>
              <a:rPr lang="en-US" sz="1600" dirty="0" err="1">
                <a:solidFill>
                  <a:schemeClr val="dk1"/>
                </a:solidFill>
                <a:latin typeface="Times New Roman"/>
                <a:ea typeface="Times New Roman"/>
                <a:cs typeface="Times New Roman"/>
                <a:sym typeface="Times New Roman"/>
              </a:rPr>
              <a:t>PyTorch</a:t>
            </a:r>
            <a:r>
              <a:rPr lang="en-US" sz="1600" dirty="0">
                <a:solidFill>
                  <a:schemeClr val="dk1"/>
                </a:solidFill>
                <a:latin typeface="Times New Roman"/>
                <a:ea typeface="Times New Roman"/>
                <a:cs typeface="Times New Roman"/>
                <a:sym typeface="Times New Roman"/>
              </a:rPr>
              <a:t>, and </a:t>
            </a:r>
            <a:r>
              <a:rPr lang="en-US" sz="1600" dirty="0" err="1">
                <a:solidFill>
                  <a:schemeClr val="dk1"/>
                </a:solidFill>
                <a:latin typeface="Times New Roman"/>
                <a:ea typeface="Times New Roman"/>
                <a:cs typeface="Times New Roman"/>
                <a:sym typeface="Times New Roman"/>
              </a:rPr>
              <a:t>scikit</a:t>
            </a:r>
            <a:r>
              <a:rPr lang="en-US" sz="1600" dirty="0">
                <a:solidFill>
                  <a:schemeClr val="dk1"/>
                </a:solidFill>
                <a:latin typeface="Times New Roman"/>
                <a:ea typeface="Times New Roman"/>
                <a:cs typeface="Times New Roman"/>
                <a:sym typeface="Times New Roman"/>
              </a:rPr>
              <a:t>-learn.</a:t>
            </a:r>
            <a:endParaRPr dirty="0"/>
          </a:p>
          <a:p>
            <a:pPr marL="0" marR="0" lvl="0" indent="0" algn="l" rtl="0">
              <a:spcBef>
                <a:spcPts val="0"/>
              </a:spcBef>
              <a:spcAft>
                <a:spcPts val="0"/>
              </a:spcAft>
              <a:buNone/>
            </a:pPr>
            <a:r>
              <a:rPr lang="en-US" sz="1600" b="1" dirty="0">
                <a:solidFill>
                  <a:srgbClr val="00B050"/>
                </a:solidFill>
                <a:latin typeface="Times New Roman"/>
                <a:ea typeface="Times New Roman"/>
                <a:cs typeface="Times New Roman"/>
                <a:sym typeface="Times New Roman"/>
              </a:rPr>
              <a:t>Multi-Language Support: </a:t>
            </a:r>
            <a:endParaRPr dirty="0"/>
          </a:p>
          <a:p>
            <a:pPr marL="0" marR="0" lvl="0" indent="0" algn="l" rtl="0">
              <a:spcBef>
                <a:spcPts val="0"/>
              </a:spcBef>
              <a:spcAft>
                <a:spcPts val="0"/>
              </a:spcAft>
              <a:buNone/>
            </a:pPr>
            <a:r>
              <a:rPr lang="en-US" sz="1600" dirty="0" err="1">
                <a:solidFill>
                  <a:schemeClr val="dk1"/>
                </a:solidFill>
                <a:latin typeface="Times New Roman"/>
                <a:ea typeface="Times New Roman"/>
                <a:cs typeface="Times New Roman"/>
                <a:sym typeface="Times New Roman"/>
              </a:rPr>
              <a:t>Gradio</a:t>
            </a:r>
            <a:r>
              <a:rPr lang="en-US" sz="1600" dirty="0">
                <a:solidFill>
                  <a:schemeClr val="dk1"/>
                </a:solidFill>
                <a:latin typeface="Times New Roman"/>
                <a:ea typeface="Times New Roman"/>
                <a:cs typeface="Times New Roman"/>
                <a:sym typeface="Times New Roman"/>
              </a:rPr>
              <a:t> supports multiple programming languages, including Python, R, and Julia.</a:t>
            </a:r>
            <a:endParaRPr dirty="0"/>
          </a:p>
          <a:p>
            <a:pPr marL="0" marR="0" lvl="0" indent="0" algn="l" rtl="0">
              <a:spcBef>
                <a:spcPts val="0"/>
              </a:spcBef>
              <a:spcAft>
                <a:spcPts val="0"/>
              </a:spcAft>
              <a:buNone/>
            </a:pPr>
            <a:r>
              <a:rPr lang="en-US" sz="1600" b="1" dirty="0">
                <a:solidFill>
                  <a:srgbClr val="00B050"/>
                </a:solidFill>
                <a:latin typeface="Times New Roman"/>
                <a:ea typeface="Times New Roman"/>
                <a:cs typeface="Times New Roman"/>
                <a:sym typeface="Times New Roman"/>
              </a:rPr>
              <a:t>Collaboration: </a:t>
            </a:r>
            <a:endParaRPr dirty="0"/>
          </a:p>
          <a:p>
            <a:pPr marL="0" marR="0" lvl="0" indent="0" algn="l" rtl="0">
              <a:spcBef>
                <a:spcPts val="0"/>
              </a:spcBef>
              <a:spcAft>
                <a:spcPts val="0"/>
              </a:spcAft>
              <a:buNone/>
            </a:pPr>
            <a:r>
              <a:rPr lang="en-US" sz="1600" dirty="0" err="1">
                <a:solidFill>
                  <a:schemeClr val="dk1"/>
                </a:solidFill>
                <a:latin typeface="Times New Roman"/>
                <a:ea typeface="Times New Roman"/>
                <a:cs typeface="Times New Roman"/>
                <a:sym typeface="Times New Roman"/>
              </a:rPr>
              <a:t>Gradio</a:t>
            </a:r>
            <a:r>
              <a:rPr lang="en-US" sz="1600" dirty="0">
                <a:solidFill>
                  <a:schemeClr val="dk1"/>
                </a:solidFill>
                <a:latin typeface="Times New Roman"/>
                <a:ea typeface="Times New Roman"/>
                <a:cs typeface="Times New Roman"/>
                <a:sym typeface="Times New Roman"/>
              </a:rPr>
              <a:t> allows multiple users to collaborate on a shared model, allowing them to work together to improve the model's performance or create new models from scratch.</a:t>
            </a:r>
            <a:endParaRPr dirty="0"/>
          </a:p>
        </p:txBody>
      </p:sp>
      <p:sp>
        <p:nvSpPr>
          <p:cNvPr id="2" name="Footer Placeholder 1"/>
          <p:cNvSpPr>
            <a:spLocks noGrp="1"/>
          </p:cNvSpPr>
          <p:nvPr>
            <p:ph type="ftr" idx="11"/>
          </p:nvPr>
        </p:nvSpPr>
        <p:spPr/>
        <p:txBody>
          <a:bodyPr/>
          <a:lstStyle/>
          <a:p>
            <a:r>
              <a:rPr lang="en-US" smtClean="0"/>
              <a:t>Kaizen Group AI</a:t>
            </a:r>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2019577647"/>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6"/>
                                        </p:tgtEl>
                                        <p:attrNameLst>
                                          <p:attrName>style.visibility</p:attrName>
                                        </p:attrNameLst>
                                      </p:cBhvr>
                                      <p:to>
                                        <p:strVal val="visible"/>
                                      </p:to>
                                    </p:set>
                                    <p:anim calcmode="lin" valueType="num">
                                      <p:cBhvr additive="base">
                                        <p:cTn id="7" dur="500"/>
                                        <p:tgtEl>
                                          <p:spTgt spid="366"/>
                                        </p:tgtEl>
                                        <p:attrNameLst>
                                          <p:attrName>ppt_y</p:attrName>
                                        </p:attrNameLst>
                                      </p:cBhvr>
                                      <p:tavLst>
                                        <p:tav tm="0">
                                          <p:val>
                                            <p:strVal val="#ppt_y+1"/>
                                          </p:val>
                                        </p:tav>
                                        <p:tav tm="100000">
                                          <p:val>
                                            <p:strVal val="#ppt_y"/>
                                          </p:val>
                                        </p:tav>
                                      </p:tavLst>
                                    </p:anim>
                                  </p:childTnLst>
                                </p:cTn>
                              </p:par>
                              <p:par>
                                <p:cTn id="8" presetID="23" presetClass="entr" presetSubtype="16" fill="hold" nodeType="withEffect">
                                  <p:stCondLst>
                                    <p:cond delay="0"/>
                                  </p:stCondLst>
                                  <p:childTnLst>
                                    <p:set>
                                      <p:cBhvr>
                                        <p:cTn id="9" dur="1" fill="hold">
                                          <p:stCondLst>
                                            <p:cond delay="0"/>
                                          </p:stCondLst>
                                        </p:cTn>
                                        <p:tgtEl>
                                          <p:spTgt spid="364"/>
                                        </p:tgtEl>
                                        <p:attrNameLst>
                                          <p:attrName>style.visibility</p:attrName>
                                        </p:attrNameLst>
                                      </p:cBhvr>
                                      <p:to>
                                        <p:strVal val="visible"/>
                                      </p:to>
                                    </p:set>
                                    <p:anim calcmode="lin" valueType="num">
                                      <p:cBhvr additive="base">
                                        <p:cTn id="10" dur="500"/>
                                        <p:tgtEl>
                                          <p:spTgt spid="364"/>
                                        </p:tgtEl>
                                        <p:attrNameLst>
                                          <p:attrName>ppt_w</p:attrName>
                                        </p:attrNameLst>
                                      </p:cBhvr>
                                      <p:tavLst>
                                        <p:tav tm="0">
                                          <p:val>
                                            <p:strVal val="0"/>
                                          </p:val>
                                        </p:tav>
                                        <p:tav tm="100000">
                                          <p:val>
                                            <p:strVal val="#ppt_w"/>
                                          </p:val>
                                        </p:tav>
                                      </p:tavLst>
                                    </p:anim>
                                    <p:anim calcmode="lin" valueType="num">
                                      <p:cBhvr additive="base">
                                        <p:cTn id="11" dur="500"/>
                                        <p:tgtEl>
                                          <p:spTgt spid="364"/>
                                        </p:tgtEl>
                                        <p:attrNameLst>
                                          <p:attrName>ppt_h</p:attrName>
                                        </p:attrNameLst>
                                      </p:cBhvr>
                                      <p:tavLst>
                                        <p:tav tm="0">
                                          <p:val>
                                            <p:strVal val="0"/>
                                          </p:val>
                                        </p:tav>
                                        <p:tav tm="100000">
                                          <p:val>
                                            <p:strVal val="#ppt_h"/>
                                          </p:val>
                                        </p:tav>
                                      </p:tavLst>
                                    </p:anim>
                                  </p:childTnLst>
                                </p:cTn>
                              </p:par>
                              <p:par>
                                <p:cTn id="12" presetID="23" presetClass="entr" presetSubtype="16" fill="hold" nodeType="withEffect">
                                  <p:stCondLst>
                                    <p:cond delay="0"/>
                                  </p:stCondLst>
                                  <p:childTnLst>
                                    <p:set>
                                      <p:cBhvr>
                                        <p:cTn id="13" dur="1" fill="hold">
                                          <p:stCondLst>
                                            <p:cond delay="0"/>
                                          </p:stCondLst>
                                        </p:cTn>
                                        <p:tgtEl>
                                          <p:spTgt spid="365"/>
                                        </p:tgtEl>
                                        <p:attrNameLst>
                                          <p:attrName>style.visibility</p:attrName>
                                        </p:attrNameLst>
                                      </p:cBhvr>
                                      <p:to>
                                        <p:strVal val="visible"/>
                                      </p:to>
                                    </p:set>
                                    <p:anim calcmode="lin" valueType="num">
                                      <p:cBhvr additive="base">
                                        <p:cTn id="14" dur="500"/>
                                        <p:tgtEl>
                                          <p:spTgt spid="365"/>
                                        </p:tgtEl>
                                        <p:attrNameLst>
                                          <p:attrName>ppt_w</p:attrName>
                                        </p:attrNameLst>
                                      </p:cBhvr>
                                      <p:tavLst>
                                        <p:tav tm="0">
                                          <p:val>
                                            <p:strVal val="0"/>
                                          </p:val>
                                        </p:tav>
                                        <p:tav tm="100000">
                                          <p:val>
                                            <p:strVal val="#ppt_w"/>
                                          </p:val>
                                        </p:tav>
                                      </p:tavLst>
                                    </p:anim>
                                    <p:anim calcmode="lin" valueType="num">
                                      <p:cBhvr additive="base">
                                        <p:cTn id="15" dur="500"/>
                                        <p:tgtEl>
                                          <p:spTgt spid="365"/>
                                        </p:tgtEl>
                                        <p:attrNameLst>
                                          <p:attrName>ppt_h</p:attrName>
                                        </p:attrNameLst>
                                      </p:cBhvr>
                                      <p:tavLst>
                                        <p:tav tm="0">
                                          <p:val>
                                            <p:str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8"/>
                                        </p:tgtEl>
                                        <p:attrNameLst>
                                          <p:attrName>style.visibility</p:attrName>
                                        </p:attrNameLst>
                                      </p:cBhvr>
                                      <p:to>
                                        <p:strVal val="visible"/>
                                      </p:to>
                                    </p:set>
                                    <p:animEffect transition="in" filter="fade">
                                      <p:cBhvr>
                                        <p:cTn id="20" dur="500"/>
                                        <p:tgtEl>
                                          <p:spTgt spid="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0"/>
          <p:cNvSpPr/>
          <p:nvPr/>
        </p:nvSpPr>
        <p:spPr>
          <a:xfrm>
            <a:off x="3924586" y="6072842"/>
            <a:ext cx="190500" cy="190500"/>
          </a:xfrm>
          <a:custGeom>
            <a:avLst/>
            <a:gdLst/>
            <a:ahLst/>
            <a:cxnLst/>
            <a:rect l="l" t="t" r="r" b="b"/>
            <a:pathLst>
              <a:path w="190500" h="190500" extrusionOk="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74" name="Google Shape;374;p30"/>
          <p:cNvSpPr/>
          <p:nvPr/>
        </p:nvSpPr>
        <p:spPr>
          <a:xfrm>
            <a:off x="11105579" y="770192"/>
            <a:ext cx="190500" cy="190500"/>
          </a:xfrm>
          <a:custGeom>
            <a:avLst/>
            <a:gdLst/>
            <a:ahLst/>
            <a:cxnLst/>
            <a:rect l="l" t="t" r="r" b="b"/>
            <a:pathLst>
              <a:path w="190500" h="190500" extrusionOk="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75" name="Google Shape;375;p30"/>
          <p:cNvSpPr txBox="1"/>
          <p:nvPr/>
        </p:nvSpPr>
        <p:spPr>
          <a:xfrm>
            <a:off x="688972" y="71438"/>
            <a:ext cx="7302502" cy="523220"/>
          </a:xfrm>
          <a:prstGeom prst="rect">
            <a:avLst/>
          </a:prstGeom>
          <a:noFill/>
          <a:ln>
            <a:noFill/>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accent2"/>
                </a:solidFill>
                <a:latin typeface="Times New Roman"/>
                <a:ea typeface="Times New Roman"/>
                <a:cs typeface="Times New Roman"/>
                <a:sym typeface="Times New Roman"/>
              </a:rPr>
              <a:t>Recap of </a:t>
            </a:r>
            <a:r>
              <a:rPr lang="en-US" sz="2800" b="1" dirty="0" err="1">
                <a:solidFill>
                  <a:schemeClr val="accent2"/>
                </a:solidFill>
                <a:latin typeface="Times New Roman"/>
                <a:ea typeface="Times New Roman"/>
                <a:cs typeface="Times New Roman"/>
                <a:sym typeface="Times New Roman"/>
              </a:rPr>
              <a:t>Gradio</a:t>
            </a:r>
            <a:r>
              <a:rPr lang="en-US" sz="2800" b="1" dirty="0">
                <a:solidFill>
                  <a:schemeClr val="accent2"/>
                </a:solidFill>
                <a:latin typeface="Times New Roman"/>
                <a:ea typeface="Times New Roman"/>
                <a:cs typeface="Times New Roman"/>
                <a:sym typeface="Times New Roman"/>
              </a:rPr>
              <a:t> features and benefits</a:t>
            </a:r>
            <a:endParaRPr dirty="0"/>
          </a:p>
        </p:txBody>
      </p:sp>
      <p:sp>
        <p:nvSpPr>
          <p:cNvPr id="376" name="Google Shape;376;p30" descr="PyQ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77" name="Google Shape;377;p30"/>
          <p:cNvSpPr/>
          <p:nvPr/>
        </p:nvSpPr>
        <p:spPr>
          <a:xfrm>
            <a:off x="688972" y="770192"/>
            <a:ext cx="9466410" cy="5355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rgbClr val="1143A4"/>
                </a:solidFill>
                <a:latin typeface="Times New Roman"/>
                <a:ea typeface="Times New Roman"/>
                <a:cs typeface="Times New Roman"/>
                <a:sym typeface="Times New Roman"/>
              </a:rPr>
              <a:t>Benefits</a:t>
            </a:r>
            <a:r>
              <a:rPr lang="en-US" sz="1800" dirty="0">
                <a:solidFill>
                  <a:schemeClr val="dk1"/>
                </a:solidFill>
                <a:latin typeface="Times New Roman"/>
                <a:ea typeface="Times New Roman"/>
                <a:cs typeface="Times New Roman"/>
                <a:sym typeface="Times New Roman"/>
              </a:rPr>
              <a:t>:</a:t>
            </a:r>
            <a:endParaRPr dirty="0"/>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b="1" dirty="0">
                <a:solidFill>
                  <a:srgbClr val="00B0F0"/>
                </a:solidFill>
                <a:latin typeface="Times New Roman"/>
                <a:ea typeface="Times New Roman"/>
                <a:cs typeface="Times New Roman"/>
                <a:sym typeface="Times New Roman"/>
              </a:rPr>
              <a:t>Ease of use: </a:t>
            </a:r>
            <a:endParaRPr dirty="0"/>
          </a:p>
          <a:p>
            <a:pPr marL="0" marR="0" lvl="0" indent="0" algn="l" rtl="0">
              <a:spcBef>
                <a:spcPts val="0"/>
              </a:spcBef>
              <a:spcAft>
                <a:spcPts val="0"/>
              </a:spcAft>
              <a:buNone/>
            </a:pPr>
            <a:r>
              <a:rPr lang="en-US" sz="1600" dirty="0" err="1">
                <a:solidFill>
                  <a:schemeClr val="dk1"/>
                </a:solidFill>
                <a:latin typeface="Times New Roman"/>
                <a:ea typeface="Times New Roman"/>
                <a:cs typeface="Times New Roman"/>
                <a:sym typeface="Times New Roman"/>
              </a:rPr>
              <a:t>Gradio</a:t>
            </a:r>
            <a:r>
              <a:rPr lang="en-US" sz="1600" dirty="0">
                <a:solidFill>
                  <a:schemeClr val="dk1"/>
                </a:solidFill>
                <a:latin typeface="Times New Roman"/>
                <a:ea typeface="Times New Roman"/>
                <a:cs typeface="Times New Roman"/>
                <a:sym typeface="Times New Roman"/>
              </a:rPr>
              <a:t> provides an easy-to-use interface for creating web-based interfaces for machine learning models and other functions.</a:t>
            </a:r>
            <a:endParaRPr dirty="0"/>
          </a:p>
          <a:p>
            <a:pPr marL="0" marR="0" lvl="0" indent="0" algn="l" rtl="0">
              <a:spcBef>
                <a:spcPts val="0"/>
              </a:spcBef>
              <a:spcAft>
                <a:spcPts val="0"/>
              </a:spcAft>
              <a:buNone/>
            </a:pPr>
            <a:r>
              <a:rPr lang="en-US" sz="1600" b="1" dirty="0">
                <a:solidFill>
                  <a:srgbClr val="00B0F0"/>
                </a:solidFill>
                <a:latin typeface="Times New Roman"/>
                <a:ea typeface="Times New Roman"/>
                <a:cs typeface="Times New Roman"/>
                <a:sym typeface="Times New Roman"/>
              </a:rPr>
              <a:t>Customizability: </a:t>
            </a:r>
            <a:endParaRPr dirty="0"/>
          </a:p>
          <a:p>
            <a:pPr marL="0" marR="0" lvl="0" indent="0" algn="l" rtl="0">
              <a:spcBef>
                <a:spcPts val="0"/>
              </a:spcBef>
              <a:spcAft>
                <a:spcPts val="0"/>
              </a:spcAft>
              <a:buNone/>
            </a:pPr>
            <a:r>
              <a:rPr lang="en-US" sz="1600" dirty="0" err="1">
                <a:solidFill>
                  <a:schemeClr val="dk1"/>
                </a:solidFill>
                <a:latin typeface="Times New Roman"/>
                <a:ea typeface="Times New Roman"/>
                <a:cs typeface="Times New Roman"/>
                <a:sym typeface="Times New Roman"/>
              </a:rPr>
              <a:t>Gradio</a:t>
            </a:r>
            <a:r>
              <a:rPr lang="en-US" sz="1600" dirty="0">
                <a:solidFill>
                  <a:schemeClr val="dk1"/>
                </a:solidFill>
                <a:latin typeface="Times New Roman"/>
                <a:ea typeface="Times New Roman"/>
                <a:cs typeface="Times New Roman"/>
                <a:sym typeface="Times New Roman"/>
              </a:rPr>
              <a:t> allows users to create custom interfaces that match the specific needs of their application or website.</a:t>
            </a:r>
            <a:endParaRPr dirty="0"/>
          </a:p>
          <a:p>
            <a:pPr marL="0" marR="0" lvl="0" indent="0" algn="l" rtl="0">
              <a:spcBef>
                <a:spcPts val="0"/>
              </a:spcBef>
              <a:spcAft>
                <a:spcPts val="0"/>
              </a:spcAft>
              <a:buNone/>
            </a:pPr>
            <a:r>
              <a:rPr lang="en-US" sz="1600" b="1" dirty="0" err="1">
                <a:solidFill>
                  <a:srgbClr val="00B0F0"/>
                </a:solidFill>
                <a:latin typeface="Times New Roman"/>
                <a:ea typeface="Times New Roman"/>
                <a:cs typeface="Times New Roman"/>
                <a:sym typeface="Times New Roman"/>
              </a:rPr>
              <a:t>Shareability</a:t>
            </a:r>
            <a:r>
              <a:rPr lang="en-US" sz="1600" b="1" dirty="0">
                <a:solidFill>
                  <a:srgbClr val="00B0F0"/>
                </a:solidFill>
                <a:latin typeface="Times New Roman"/>
                <a:ea typeface="Times New Roman"/>
                <a:cs typeface="Times New Roman"/>
                <a:sym typeface="Times New Roman"/>
              </a:rPr>
              <a:t>: </a:t>
            </a:r>
            <a:endParaRPr dirty="0"/>
          </a:p>
          <a:p>
            <a:pPr marL="0" marR="0" lvl="0" indent="0" algn="l" rtl="0">
              <a:spcBef>
                <a:spcPts val="0"/>
              </a:spcBef>
              <a:spcAft>
                <a:spcPts val="0"/>
              </a:spcAft>
              <a:buNone/>
            </a:pPr>
            <a:r>
              <a:rPr lang="en-US" sz="1600" dirty="0" err="1">
                <a:solidFill>
                  <a:schemeClr val="dk1"/>
                </a:solidFill>
                <a:latin typeface="Times New Roman"/>
                <a:ea typeface="Times New Roman"/>
                <a:cs typeface="Times New Roman"/>
                <a:sym typeface="Times New Roman"/>
              </a:rPr>
              <a:t>Gradio</a:t>
            </a:r>
            <a:r>
              <a:rPr lang="en-US" sz="1600" dirty="0">
                <a:solidFill>
                  <a:schemeClr val="dk1"/>
                </a:solidFill>
                <a:latin typeface="Times New Roman"/>
                <a:ea typeface="Times New Roman"/>
                <a:cs typeface="Times New Roman"/>
                <a:sym typeface="Times New Roman"/>
              </a:rPr>
              <a:t> provides a simple way to share models with others, without requiring any additional software or dependencies.</a:t>
            </a:r>
            <a:endParaRPr dirty="0"/>
          </a:p>
          <a:p>
            <a:pPr marL="0" marR="0" lvl="0" indent="0" algn="l" rtl="0">
              <a:spcBef>
                <a:spcPts val="0"/>
              </a:spcBef>
              <a:spcAft>
                <a:spcPts val="0"/>
              </a:spcAft>
              <a:buNone/>
            </a:pPr>
            <a:r>
              <a:rPr lang="en-US" sz="1600" b="1" dirty="0">
                <a:solidFill>
                  <a:srgbClr val="00B0F0"/>
                </a:solidFill>
                <a:latin typeface="Times New Roman"/>
                <a:ea typeface="Times New Roman"/>
                <a:cs typeface="Times New Roman"/>
                <a:sym typeface="Times New Roman"/>
              </a:rPr>
              <a:t>Real-time feedback: </a:t>
            </a:r>
            <a:endParaRPr dirty="0"/>
          </a:p>
          <a:p>
            <a:pPr marL="0" marR="0" lvl="0" indent="0" algn="l" rtl="0">
              <a:spcBef>
                <a:spcPts val="0"/>
              </a:spcBef>
              <a:spcAft>
                <a:spcPts val="0"/>
              </a:spcAft>
              <a:buNone/>
            </a:pPr>
            <a:r>
              <a:rPr lang="en-US" sz="1600" dirty="0" err="1">
                <a:solidFill>
                  <a:schemeClr val="dk1"/>
                </a:solidFill>
                <a:latin typeface="Times New Roman"/>
                <a:ea typeface="Times New Roman"/>
                <a:cs typeface="Times New Roman"/>
                <a:sym typeface="Times New Roman"/>
              </a:rPr>
              <a:t>Gradio</a:t>
            </a:r>
            <a:r>
              <a:rPr lang="en-US" sz="1600" dirty="0">
                <a:solidFill>
                  <a:schemeClr val="dk1"/>
                </a:solidFill>
                <a:latin typeface="Times New Roman"/>
                <a:ea typeface="Times New Roman"/>
                <a:cs typeface="Times New Roman"/>
                <a:sym typeface="Times New Roman"/>
              </a:rPr>
              <a:t> provides real-time feedback on the output of the model, allowing users to see the results of their input immediately.</a:t>
            </a:r>
            <a:endParaRPr dirty="0"/>
          </a:p>
          <a:p>
            <a:pPr marL="0" marR="0" lvl="0" indent="0" algn="l" rtl="0">
              <a:spcBef>
                <a:spcPts val="0"/>
              </a:spcBef>
              <a:spcAft>
                <a:spcPts val="0"/>
              </a:spcAft>
              <a:buNone/>
            </a:pPr>
            <a:r>
              <a:rPr lang="en-US" sz="1600" b="1" dirty="0">
                <a:solidFill>
                  <a:srgbClr val="00B0F0"/>
                </a:solidFill>
                <a:latin typeface="Times New Roman"/>
                <a:ea typeface="Times New Roman"/>
                <a:cs typeface="Times New Roman"/>
                <a:sym typeface="Times New Roman"/>
              </a:rPr>
              <a:t>Multi-Framework Support: </a:t>
            </a:r>
            <a:endParaRPr dirty="0"/>
          </a:p>
          <a:p>
            <a:pPr marL="0" marR="0" lvl="0" indent="0" algn="l" rtl="0">
              <a:spcBef>
                <a:spcPts val="0"/>
              </a:spcBef>
              <a:spcAft>
                <a:spcPts val="0"/>
              </a:spcAft>
              <a:buNone/>
            </a:pPr>
            <a:r>
              <a:rPr lang="en-US" sz="1600" dirty="0" err="1">
                <a:solidFill>
                  <a:schemeClr val="dk1"/>
                </a:solidFill>
                <a:latin typeface="Times New Roman"/>
                <a:ea typeface="Times New Roman"/>
                <a:cs typeface="Times New Roman"/>
                <a:sym typeface="Times New Roman"/>
              </a:rPr>
              <a:t>Gradio</a:t>
            </a:r>
            <a:r>
              <a:rPr lang="en-US" sz="1600" dirty="0">
                <a:solidFill>
                  <a:schemeClr val="dk1"/>
                </a:solidFill>
                <a:latin typeface="Times New Roman"/>
                <a:ea typeface="Times New Roman"/>
                <a:cs typeface="Times New Roman"/>
                <a:sym typeface="Times New Roman"/>
              </a:rPr>
              <a:t> supports a wide range of popular machine learning frameworks, allowing users to use the framework of their choice.</a:t>
            </a:r>
            <a:endParaRPr dirty="0"/>
          </a:p>
          <a:p>
            <a:pPr marL="0" marR="0" lvl="0" indent="0" algn="l" rtl="0">
              <a:spcBef>
                <a:spcPts val="0"/>
              </a:spcBef>
              <a:spcAft>
                <a:spcPts val="0"/>
              </a:spcAft>
              <a:buNone/>
            </a:pPr>
            <a:r>
              <a:rPr lang="en-US" sz="1600" b="1" dirty="0">
                <a:solidFill>
                  <a:srgbClr val="00B0F0"/>
                </a:solidFill>
                <a:latin typeface="Times New Roman"/>
                <a:ea typeface="Times New Roman"/>
                <a:cs typeface="Times New Roman"/>
                <a:sym typeface="Times New Roman"/>
              </a:rPr>
              <a:t>Multi-Language Support: </a:t>
            </a:r>
            <a:endParaRPr dirty="0"/>
          </a:p>
          <a:p>
            <a:pPr marL="0" marR="0" lvl="0" indent="0" algn="l" rtl="0">
              <a:spcBef>
                <a:spcPts val="0"/>
              </a:spcBef>
              <a:spcAft>
                <a:spcPts val="0"/>
              </a:spcAft>
              <a:buNone/>
            </a:pPr>
            <a:r>
              <a:rPr lang="en-US" sz="1600" dirty="0" err="1">
                <a:solidFill>
                  <a:schemeClr val="dk1"/>
                </a:solidFill>
                <a:latin typeface="Times New Roman"/>
                <a:ea typeface="Times New Roman"/>
                <a:cs typeface="Times New Roman"/>
                <a:sym typeface="Times New Roman"/>
              </a:rPr>
              <a:t>Gradio</a:t>
            </a:r>
            <a:r>
              <a:rPr lang="en-US" sz="1600" dirty="0">
                <a:solidFill>
                  <a:schemeClr val="dk1"/>
                </a:solidFill>
                <a:latin typeface="Times New Roman"/>
                <a:ea typeface="Times New Roman"/>
                <a:cs typeface="Times New Roman"/>
                <a:sym typeface="Times New Roman"/>
              </a:rPr>
              <a:t> supports multiple programming languages, allowing users to use the language of their choice.</a:t>
            </a:r>
            <a:endParaRPr dirty="0"/>
          </a:p>
          <a:p>
            <a:pPr marL="0" marR="0" lvl="0" indent="0" algn="l" rtl="0">
              <a:spcBef>
                <a:spcPts val="0"/>
              </a:spcBef>
              <a:spcAft>
                <a:spcPts val="0"/>
              </a:spcAft>
              <a:buNone/>
            </a:pPr>
            <a:r>
              <a:rPr lang="en-US" sz="1600" b="1" dirty="0">
                <a:solidFill>
                  <a:srgbClr val="00B0F0"/>
                </a:solidFill>
                <a:latin typeface="Times New Roman"/>
                <a:ea typeface="Times New Roman"/>
                <a:cs typeface="Times New Roman"/>
                <a:sym typeface="Times New Roman"/>
              </a:rPr>
              <a:t>Collaboration: </a:t>
            </a:r>
            <a:endParaRPr dirty="0"/>
          </a:p>
          <a:p>
            <a:pPr marL="0" marR="0" lvl="0" indent="0" algn="l" rtl="0">
              <a:spcBef>
                <a:spcPts val="0"/>
              </a:spcBef>
              <a:spcAft>
                <a:spcPts val="0"/>
              </a:spcAft>
              <a:buNone/>
            </a:pPr>
            <a:r>
              <a:rPr lang="en-US" sz="1600" dirty="0" err="1">
                <a:solidFill>
                  <a:schemeClr val="dk1"/>
                </a:solidFill>
                <a:latin typeface="Times New Roman"/>
                <a:ea typeface="Times New Roman"/>
                <a:cs typeface="Times New Roman"/>
                <a:sym typeface="Times New Roman"/>
              </a:rPr>
              <a:t>Gradio</a:t>
            </a:r>
            <a:r>
              <a:rPr lang="en-US" sz="1600" dirty="0">
                <a:solidFill>
                  <a:schemeClr val="dk1"/>
                </a:solidFill>
                <a:latin typeface="Times New Roman"/>
                <a:ea typeface="Times New Roman"/>
                <a:cs typeface="Times New Roman"/>
                <a:sym typeface="Times New Roman"/>
              </a:rPr>
              <a:t> allows multiple users to collaborate on a shared model, allowing them to work together to improve the model's performance or create new models from scratch.</a:t>
            </a:r>
            <a:endParaRPr dirty="0"/>
          </a:p>
        </p:txBody>
      </p:sp>
      <p:sp>
        <p:nvSpPr>
          <p:cNvPr id="2" name="Footer Placeholder 1"/>
          <p:cNvSpPr>
            <a:spLocks noGrp="1"/>
          </p:cNvSpPr>
          <p:nvPr>
            <p:ph type="ftr" idx="11"/>
          </p:nvPr>
        </p:nvSpPr>
        <p:spPr/>
        <p:txBody>
          <a:bodyPr/>
          <a:lstStyle/>
          <a:p>
            <a:r>
              <a:rPr lang="en-US" smtClean="0"/>
              <a:t>Kaizen Group AI</a:t>
            </a:r>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3271305205"/>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5"/>
                                        </p:tgtEl>
                                        <p:attrNameLst>
                                          <p:attrName>style.visibility</p:attrName>
                                        </p:attrNameLst>
                                      </p:cBhvr>
                                      <p:to>
                                        <p:strVal val="visible"/>
                                      </p:to>
                                    </p:set>
                                    <p:anim calcmode="lin" valueType="num">
                                      <p:cBhvr additive="base">
                                        <p:cTn id="7" dur="500"/>
                                        <p:tgtEl>
                                          <p:spTgt spid="375"/>
                                        </p:tgtEl>
                                        <p:attrNameLst>
                                          <p:attrName>ppt_y</p:attrName>
                                        </p:attrNameLst>
                                      </p:cBhvr>
                                      <p:tavLst>
                                        <p:tav tm="0">
                                          <p:val>
                                            <p:strVal val="#ppt_y+1"/>
                                          </p:val>
                                        </p:tav>
                                        <p:tav tm="100000">
                                          <p:val>
                                            <p:strVal val="#ppt_y"/>
                                          </p:val>
                                        </p:tav>
                                      </p:tavLst>
                                    </p:anim>
                                  </p:childTnLst>
                                </p:cTn>
                              </p:par>
                              <p:par>
                                <p:cTn id="8" presetID="23" presetClass="entr" presetSubtype="16" fill="hold" nodeType="withEffect">
                                  <p:stCondLst>
                                    <p:cond delay="0"/>
                                  </p:stCondLst>
                                  <p:childTnLst>
                                    <p:set>
                                      <p:cBhvr>
                                        <p:cTn id="9" dur="1" fill="hold">
                                          <p:stCondLst>
                                            <p:cond delay="0"/>
                                          </p:stCondLst>
                                        </p:cTn>
                                        <p:tgtEl>
                                          <p:spTgt spid="373"/>
                                        </p:tgtEl>
                                        <p:attrNameLst>
                                          <p:attrName>style.visibility</p:attrName>
                                        </p:attrNameLst>
                                      </p:cBhvr>
                                      <p:to>
                                        <p:strVal val="visible"/>
                                      </p:to>
                                    </p:set>
                                    <p:anim calcmode="lin" valueType="num">
                                      <p:cBhvr additive="base">
                                        <p:cTn id="10" dur="500"/>
                                        <p:tgtEl>
                                          <p:spTgt spid="373"/>
                                        </p:tgtEl>
                                        <p:attrNameLst>
                                          <p:attrName>ppt_w</p:attrName>
                                        </p:attrNameLst>
                                      </p:cBhvr>
                                      <p:tavLst>
                                        <p:tav tm="0">
                                          <p:val>
                                            <p:strVal val="0"/>
                                          </p:val>
                                        </p:tav>
                                        <p:tav tm="100000">
                                          <p:val>
                                            <p:strVal val="#ppt_w"/>
                                          </p:val>
                                        </p:tav>
                                      </p:tavLst>
                                    </p:anim>
                                    <p:anim calcmode="lin" valueType="num">
                                      <p:cBhvr additive="base">
                                        <p:cTn id="11" dur="500"/>
                                        <p:tgtEl>
                                          <p:spTgt spid="373"/>
                                        </p:tgtEl>
                                        <p:attrNameLst>
                                          <p:attrName>ppt_h</p:attrName>
                                        </p:attrNameLst>
                                      </p:cBhvr>
                                      <p:tavLst>
                                        <p:tav tm="0">
                                          <p:val>
                                            <p:strVal val="0"/>
                                          </p:val>
                                        </p:tav>
                                        <p:tav tm="100000">
                                          <p:val>
                                            <p:strVal val="#ppt_h"/>
                                          </p:val>
                                        </p:tav>
                                      </p:tavLst>
                                    </p:anim>
                                  </p:childTnLst>
                                </p:cTn>
                              </p:par>
                              <p:par>
                                <p:cTn id="12" presetID="23" presetClass="entr" presetSubtype="16" fill="hold" nodeType="withEffect">
                                  <p:stCondLst>
                                    <p:cond delay="0"/>
                                  </p:stCondLst>
                                  <p:childTnLst>
                                    <p:set>
                                      <p:cBhvr>
                                        <p:cTn id="13" dur="1" fill="hold">
                                          <p:stCondLst>
                                            <p:cond delay="0"/>
                                          </p:stCondLst>
                                        </p:cTn>
                                        <p:tgtEl>
                                          <p:spTgt spid="374"/>
                                        </p:tgtEl>
                                        <p:attrNameLst>
                                          <p:attrName>style.visibility</p:attrName>
                                        </p:attrNameLst>
                                      </p:cBhvr>
                                      <p:to>
                                        <p:strVal val="visible"/>
                                      </p:to>
                                    </p:set>
                                    <p:anim calcmode="lin" valueType="num">
                                      <p:cBhvr additive="base">
                                        <p:cTn id="14" dur="500"/>
                                        <p:tgtEl>
                                          <p:spTgt spid="374"/>
                                        </p:tgtEl>
                                        <p:attrNameLst>
                                          <p:attrName>ppt_w</p:attrName>
                                        </p:attrNameLst>
                                      </p:cBhvr>
                                      <p:tavLst>
                                        <p:tav tm="0">
                                          <p:val>
                                            <p:strVal val="0"/>
                                          </p:val>
                                        </p:tav>
                                        <p:tav tm="100000">
                                          <p:val>
                                            <p:strVal val="#ppt_w"/>
                                          </p:val>
                                        </p:tav>
                                      </p:tavLst>
                                    </p:anim>
                                    <p:anim calcmode="lin" valueType="num">
                                      <p:cBhvr additive="base">
                                        <p:cTn id="15" dur="500"/>
                                        <p:tgtEl>
                                          <p:spTgt spid="374"/>
                                        </p:tgtEl>
                                        <p:attrNameLst>
                                          <p:attrName>ppt_h</p:attrName>
                                        </p:attrNameLst>
                                      </p:cBhvr>
                                      <p:tavLst>
                                        <p:tav tm="0">
                                          <p:val>
                                            <p:str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77"/>
                                        </p:tgtEl>
                                        <p:attrNameLst>
                                          <p:attrName>style.visibility</p:attrName>
                                        </p:attrNameLst>
                                      </p:cBhvr>
                                      <p:to>
                                        <p:strVal val="visible"/>
                                      </p:to>
                                    </p:set>
                                    <p:animEffect transition="in" filter="fade">
                                      <p:cBhvr>
                                        <p:cTn id="20" dur="500"/>
                                        <p:tgtEl>
                                          <p:spTgt spid="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C50A30D-E4E8-40C8-9C5A-5DB1892D130F}"/>
              </a:ext>
            </a:extLst>
          </p:cNvPr>
          <p:cNvSpPr txBox="1"/>
          <p:nvPr/>
        </p:nvSpPr>
        <p:spPr>
          <a:xfrm>
            <a:off x="3236826" y="69933"/>
            <a:ext cx="5960286" cy="1015663"/>
          </a:xfrm>
          <a:prstGeom prst="rect">
            <a:avLst/>
          </a:prstGeom>
          <a:noFill/>
        </p:spPr>
        <p:txBody>
          <a:bodyPr wrap="none" rtlCol="0">
            <a:spAutoFit/>
          </a:bodyPr>
          <a:lstStyle/>
          <a:p>
            <a:pPr algn="ctr"/>
            <a:r>
              <a:rPr lang="en-US" sz="6000" b="1" dirty="0">
                <a:solidFill>
                  <a:schemeClr val="accent1"/>
                </a:solidFill>
                <a:latin typeface="+mj-lt"/>
              </a:rPr>
              <a:t>Team</a:t>
            </a:r>
            <a:r>
              <a:rPr lang="en-US" sz="6000" b="1" dirty="0">
                <a:solidFill>
                  <a:schemeClr val="accent2"/>
                </a:solidFill>
                <a:latin typeface="+mj-lt"/>
              </a:rPr>
              <a:t> Members</a:t>
            </a:r>
          </a:p>
        </p:txBody>
      </p:sp>
      <p:sp>
        <p:nvSpPr>
          <p:cNvPr id="25" name="TextBox 24">
            <a:extLst>
              <a:ext uri="{FF2B5EF4-FFF2-40B4-BE49-F238E27FC236}">
                <a16:creationId xmlns="" xmlns:a16="http://schemas.microsoft.com/office/drawing/2014/main" id="{B91088F0-DAEC-4FEC-951B-241EE264568C}"/>
              </a:ext>
            </a:extLst>
          </p:cNvPr>
          <p:cNvSpPr txBox="1"/>
          <p:nvPr/>
        </p:nvSpPr>
        <p:spPr>
          <a:xfrm>
            <a:off x="3685976" y="4112193"/>
            <a:ext cx="2642070" cy="400110"/>
          </a:xfrm>
          <a:prstGeom prst="rect">
            <a:avLst/>
          </a:prstGeom>
          <a:noFill/>
        </p:spPr>
        <p:txBody>
          <a:bodyPr wrap="none" rtlCol="0">
            <a:spAutoFit/>
          </a:bodyPr>
          <a:lstStyle/>
          <a:p>
            <a:r>
              <a:rPr lang="en-US" sz="2000" b="1" dirty="0">
                <a:solidFill>
                  <a:srgbClr val="DE7D1C"/>
                </a:solidFill>
                <a:latin typeface="Times New Roman" pitchFamily="18" charset="0"/>
                <a:cs typeface="Times New Roman" pitchFamily="18" charset="0"/>
              </a:rPr>
              <a:t>Mohammad </a:t>
            </a:r>
            <a:r>
              <a:rPr lang="en-US" sz="2000" b="1" dirty="0" err="1">
                <a:solidFill>
                  <a:srgbClr val="DE7D1C"/>
                </a:solidFill>
                <a:latin typeface="Times New Roman" pitchFamily="18" charset="0"/>
                <a:cs typeface="Times New Roman" pitchFamily="18" charset="0"/>
              </a:rPr>
              <a:t>Javadpur</a:t>
            </a:r>
            <a:endParaRPr lang="en-US" sz="2000" b="1" dirty="0">
              <a:solidFill>
                <a:srgbClr val="DE7D1C"/>
              </a:solidFill>
              <a:latin typeface="Times New Roman" pitchFamily="18" charset="0"/>
              <a:cs typeface="Times New Roman" pitchFamily="18" charset="0"/>
            </a:endParaRPr>
          </a:p>
        </p:txBody>
      </p:sp>
      <p:sp>
        <p:nvSpPr>
          <p:cNvPr id="27" name="TextBox 26">
            <a:extLst>
              <a:ext uri="{FF2B5EF4-FFF2-40B4-BE49-F238E27FC236}">
                <a16:creationId xmlns="" xmlns:a16="http://schemas.microsoft.com/office/drawing/2014/main" id="{E0065464-68FB-4F29-AF64-02FF1A644C15}"/>
              </a:ext>
            </a:extLst>
          </p:cNvPr>
          <p:cNvSpPr txBox="1"/>
          <p:nvPr/>
        </p:nvSpPr>
        <p:spPr>
          <a:xfrm>
            <a:off x="2008727" y="1680270"/>
            <a:ext cx="2219390" cy="400110"/>
          </a:xfrm>
          <a:prstGeom prst="rect">
            <a:avLst/>
          </a:prstGeom>
          <a:noFill/>
        </p:spPr>
        <p:txBody>
          <a:bodyPr wrap="none" rtlCol="0">
            <a:spAutoFit/>
          </a:bodyPr>
          <a:lstStyle/>
          <a:p>
            <a:r>
              <a:rPr lang="en-US" sz="2000" b="1" dirty="0" err="1" smtClean="0">
                <a:solidFill>
                  <a:srgbClr val="DE7D1C"/>
                </a:solidFill>
                <a:latin typeface="Times New Roman" pitchFamily="18" charset="0"/>
                <a:cs typeface="Times New Roman" pitchFamily="18" charset="0"/>
              </a:rPr>
              <a:t>Vahid</a:t>
            </a:r>
            <a:r>
              <a:rPr lang="en-US" sz="2000" b="1" dirty="0" smtClean="0">
                <a:solidFill>
                  <a:srgbClr val="DE7D1C"/>
                </a:solidFill>
                <a:latin typeface="Times New Roman" pitchFamily="18" charset="0"/>
                <a:cs typeface="Times New Roman" pitchFamily="18" charset="0"/>
              </a:rPr>
              <a:t> </a:t>
            </a:r>
            <a:r>
              <a:rPr lang="en-US" sz="2000" b="1" dirty="0" err="1" smtClean="0">
                <a:solidFill>
                  <a:srgbClr val="DE7D1C"/>
                </a:solidFill>
                <a:latin typeface="Times New Roman" pitchFamily="18" charset="0"/>
                <a:cs typeface="Times New Roman" pitchFamily="18" charset="0"/>
              </a:rPr>
              <a:t>Ebrahimian</a:t>
            </a:r>
            <a:endParaRPr lang="en-US" sz="2000" b="1" dirty="0">
              <a:solidFill>
                <a:srgbClr val="DE7D1C"/>
              </a:solidFill>
              <a:latin typeface="Times New Roman" pitchFamily="18" charset="0"/>
              <a:cs typeface="Times New Roman" pitchFamily="18" charset="0"/>
            </a:endParaRPr>
          </a:p>
        </p:txBody>
      </p:sp>
      <p:sp>
        <p:nvSpPr>
          <p:cNvPr id="28" name="TextBox 27">
            <a:extLst>
              <a:ext uri="{FF2B5EF4-FFF2-40B4-BE49-F238E27FC236}">
                <a16:creationId xmlns="" xmlns:a16="http://schemas.microsoft.com/office/drawing/2014/main" id="{31628FEE-3C43-43DE-ACAD-BD6085AC32C9}"/>
              </a:ext>
            </a:extLst>
          </p:cNvPr>
          <p:cNvSpPr txBox="1"/>
          <p:nvPr/>
        </p:nvSpPr>
        <p:spPr>
          <a:xfrm>
            <a:off x="6344339" y="1699025"/>
            <a:ext cx="2497928" cy="400110"/>
          </a:xfrm>
          <a:prstGeom prst="rect">
            <a:avLst/>
          </a:prstGeom>
          <a:noFill/>
        </p:spPr>
        <p:txBody>
          <a:bodyPr wrap="none" rtlCol="0">
            <a:spAutoFit/>
          </a:bodyPr>
          <a:lstStyle/>
          <a:p>
            <a:r>
              <a:rPr lang="en-US" sz="2000" b="1" dirty="0" err="1">
                <a:solidFill>
                  <a:srgbClr val="DE7D1C"/>
                </a:solidFill>
                <a:latin typeface="Times New Roman" pitchFamily="18" charset="0"/>
                <a:cs typeface="Times New Roman" pitchFamily="18" charset="0"/>
              </a:rPr>
              <a:t>Mahboobe</a:t>
            </a:r>
            <a:r>
              <a:rPr lang="en-US" sz="2000" b="1" dirty="0" smtClean="0">
                <a:solidFill>
                  <a:schemeClr val="accent2"/>
                </a:solidFill>
              </a:rPr>
              <a:t> </a:t>
            </a:r>
            <a:r>
              <a:rPr lang="en-US" sz="2000" b="1" dirty="0" err="1">
                <a:solidFill>
                  <a:srgbClr val="DE7D1C"/>
                </a:solidFill>
                <a:latin typeface="Times New Roman" pitchFamily="18" charset="0"/>
                <a:cs typeface="Times New Roman" pitchFamily="18" charset="0"/>
              </a:rPr>
              <a:t>Askarian</a:t>
            </a:r>
            <a:endParaRPr lang="en-US" sz="2000" b="1" dirty="0">
              <a:solidFill>
                <a:srgbClr val="DE7D1C"/>
              </a:solidFill>
              <a:latin typeface="Times New Roman" pitchFamily="18" charset="0"/>
              <a:cs typeface="Times New Roman" pitchFamily="18" charset="0"/>
            </a:endParaRPr>
          </a:p>
        </p:txBody>
      </p:sp>
      <p:grpSp>
        <p:nvGrpSpPr>
          <p:cNvPr id="3" name="Group 2">
            <a:extLst>
              <a:ext uri="{FF2B5EF4-FFF2-40B4-BE49-F238E27FC236}">
                <a16:creationId xmlns="" xmlns:a16="http://schemas.microsoft.com/office/drawing/2014/main" id="{E765BABE-DD55-486B-AF81-D9375C07856F}"/>
              </a:ext>
            </a:extLst>
          </p:cNvPr>
          <p:cNvGrpSpPr/>
          <p:nvPr/>
        </p:nvGrpSpPr>
        <p:grpSpPr>
          <a:xfrm>
            <a:off x="2357975" y="2222086"/>
            <a:ext cx="1756825" cy="1229964"/>
            <a:chOff x="2847689" y="2138076"/>
            <a:chExt cx="1609725" cy="1609725"/>
          </a:xfrm>
        </p:grpSpPr>
        <p:sp>
          <p:nvSpPr>
            <p:cNvPr id="14" name="Freeform: Shape 13">
              <a:extLst>
                <a:ext uri="{FF2B5EF4-FFF2-40B4-BE49-F238E27FC236}">
                  <a16:creationId xmlns="" xmlns:a16="http://schemas.microsoft.com/office/drawing/2014/main" id="{8094E76F-D745-4C2F-AE6D-559257BF2F04}"/>
                </a:ext>
              </a:extLst>
            </p:cNvPr>
            <p:cNvSpPr/>
            <p:nvPr/>
          </p:nvSpPr>
          <p:spPr>
            <a:xfrm>
              <a:off x="2847689" y="2138076"/>
              <a:ext cx="1609725" cy="1609725"/>
            </a:xfrm>
            <a:custGeom>
              <a:avLst/>
              <a:gdLst>
                <a:gd name="connsiteX0" fmla="*/ 1289971 w 1609725"/>
                <a:gd name="connsiteY0" fmla="*/ 1605820 h 1609725"/>
                <a:gd name="connsiteX1" fmla="*/ 322993 w 1609725"/>
                <a:gd name="connsiteY1" fmla="*/ 1605820 h 1609725"/>
                <a:gd name="connsiteX2" fmla="*/ 7144 w 1609725"/>
                <a:gd name="connsiteY2" fmla="*/ 1289971 h 1609725"/>
                <a:gd name="connsiteX3" fmla="*/ 7144 w 1609725"/>
                <a:gd name="connsiteY3" fmla="*/ 322993 h 1609725"/>
                <a:gd name="connsiteX4" fmla="*/ 322993 w 1609725"/>
                <a:gd name="connsiteY4" fmla="*/ 7144 h 1609725"/>
                <a:gd name="connsiteX5" fmla="*/ 1289971 w 1609725"/>
                <a:gd name="connsiteY5" fmla="*/ 7144 h 1609725"/>
                <a:gd name="connsiteX6" fmla="*/ 1605820 w 1609725"/>
                <a:gd name="connsiteY6" fmla="*/ 322993 h 1609725"/>
                <a:gd name="connsiteX7" fmla="*/ 1605820 w 1609725"/>
                <a:gd name="connsiteY7" fmla="*/ 1289876 h 1609725"/>
                <a:gd name="connsiteX8" fmla="*/ 1289971 w 1609725"/>
                <a:gd name="connsiteY8" fmla="*/ 1605820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9725" h="1609725">
                  <a:moveTo>
                    <a:pt x="1289971" y="1605820"/>
                  </a:moveTo>
                  <a:lnTo>
                    <a:pt x="322993" y="1605820"/>
                  </a:lnTo>
                  <a:cubicBezTo>
                    <a:pt x="148590" y="1605820"/>
                    <a:pt x="7144" y="1464373"/>
                    <a:pt x="7144" y="1289971"/>
                  </a:cubicBezTo>
                  <a:lnTo>
                    <a:pt x="7144" y="322993"/>
                  </a:lnTo>
                  <a:cubicBezTo>
                    <a:pt x="7144" y="148590"/>
                    <a:pt x="148590" y="7144"/>
                    <a:pt x="322993" y="7144"/>
                  </a:cubicBezTo>
                  <a:lnTo>
                    <a:pt x="1289971" y="7144"/>
                  </a:lnTo>
                  <a:cubicBezTo>
                    <a:pt x="1464373" y="7144"/>
                    <a:pt x="1605820" y="148590"/>
                    <a:pt x="1605820" y="322993"/>
                  </a:cubicBezTo>
                  <a:lnTo>
                    <a:pt x="1605820" y="1289876"/>
                  </a:lnTo>
                  <a:cubicBezTo>
                    <a:pt x="1605820" y="1464373"/>
                    <a:pt x="1464373" y="1605820"/>
                    <a:pt x="1289971" y="1605820"/>
                  </a:cubicBezTo>
                  <a:close/>
                </a:path>
              </a:pathLst>
            </a:custGeom>
            <a:noFill/>
            <a:ln w="9525" cap="flat">
              <a:solidFill>
                <a:srgbClr val="0A1931"/>
              </a:solidFill>
              <a:prstDash val="solid"/>
              <a:miter/>
            </a:ln>
          </p:spPr>
          <p:txBody>
            <a:bodyPr rtlCol="0" anchor="ctr"/>
            <a:lstStyle/>
            <a:p>
              <a:endParaRPr lang="en-US"/>
            </a:p>
          </p:txBody>
        </p:sp>
        <p:sp>
          <p:nvSpPr>
            <p:cNvPr id="29" name="Rectangle 28">
              <a:extLst>
                <a:ext uri="{FF2B5EF4-FFF2-40B4-BE49-F238E27FC236}">
                  <a16:creationId xmlns="" xmlns:a16="http://schemas.microsoft.com/office/drawing/2014/main" id="{E3397BF7-D5A2-4CA4-A157-8C8AE9CA8C6A}"/>
                </a:ext>
              </a:extLst>
            </p:cNvPr>
            <p:cNvSpPr/>
            <p:nvPr/>
          </p:nvSpPr>
          <p:spPr>
            <a:xfrm>
              <a:off x="2921221" y="2183195"/>
              <a:ext cx="1452416" cy="1329257"/>
            </a:xfrm>
            <a:prstGeom prst="rect">
              <a:avLst/>
            </a:prstGeom>
          </p:spPr>
          <p:txBody>
            <a:bodyPr wrap="square">
              <a:spAutoFit/>
            </a:bodyPr>
            <a:lstStyle/>
            <a:p>
              <a:pPr algn="ctr"/>
              <a:r>
                <a:rPr lang="en-US" sz="2000" b="1" dirty="0">
                  <a:solidFill>
                    <a:schemeClr val="accent2"/>
                  </a:solidFill>
                </a:rPr>
                <a:t>Heading an liar of the </a:t>
              </a:r>
              <a:r>
                <a:rPr lang="en-US" sz="2000" b="1" dirty="0" smtClean="0">
                  <a:solidFill>
                    <a:schemeClr val="accent2"/>
                  </a:solidFill>
                </a:rPr>
                <a:t>group</a:t>
              </a:r>
            </a:p>
          </p:txBody>
        </p:sp>
      </p:grpSp>
      <p:grpSp>
        <p:nvGrpSpPr>
          <p:cNvPr id="21" name="Group 20">
            <a:extLst>
              <a:ext uri="{FF2B5EF4-FFF2-40B4-BE49-F238E27FC236}">
                <a16:creationId xmlns="" xmlns:a16="http://schemas.microsoft.com/office/drawing/2014/main" id="{36C08BE4-2AA0-4442-B8DB-029592BB6652}"/>
              </a:ext>
            </a:extLst>
          </p:cNvPr>
          <p:cNvGrpSpPr/>
          <p:nvPr/>
        </p:nvGrpSpPr>
        <p:grpSpPr>
          <a:xfrm>
            <a:off x="6562725" y="2231002"/>
            <a:ext cx="1936882" cy="1049517"/>
            <a:chOff x="8699659" y="2138076"/>
            <a:chExt cx="1609725" cy="1609725"/>
          </a:xfrm>
        </p:grpSpPr>
        <p:sp>
          <p:nvSpPr>
            <p:cNvPr id="18" name="Freeform: Shape 17">
              <a:extLst>
                <a:ext uri="{FF2B5EF4-FFF2-40B4-BE49-F238E27FC236}">
                  <a16:creationId xmlns="" xmlns:a16="http://schemas.microsoft.com/office/drawing/2014/main" id="{81ABCB94-DA9C-4A10-A8A2-C99109E68395}"/>
                </a:ext>
              </a:extLst>
            </p:cNvPr>
            <p:cNvSpPr/>
            <p:nvPr/>
          </p:nvSpPr>
          <p:spPr>
            <a:xfrm>
              <a:off x="8699659" y="2138076"/>
              <a:ext cx="1609725" cy="1609725"/>
            </a:xfrm>
            <a:custGeom>
              <a:avLst/>
              <a:gdLst>
                <a:gd name="connsiteX0" fmla="*/ 1289876 w 1609725"/>
                <a:gd name="connsiteY0" fmla="*/ 1605820 h 1609725"/>
                <a:gd name="connsiteX1" fmla="*/ 322993 w 1609725"/>
                <a:gd name="connsiteY1" fmla="*/ 1605820 h 1609725"/>
                <a:gd name="connsiteX2" fmla="*/ 7144 w 1609725"/>
                <a:gd name="connsiteY2" fmla="*/ 1289971 h 1609725"/>
                <a:gd name="connsiteX3" fmla="*/ 7144 w 1609725"/>
                <a:gd name="connsiteY3" fmla="*/ 322993 h 1609725"/>
                <a:gd name="connsiteX4" fmla="*/ 322993 w 1609725"/>
                <a:gd name="connsiteY4" fmla="*/ 7144 h 1609725"/>
                <a:gd name="connsiteX5" fmla="*/ 1289876 w 1609725"/>
                <a:gd name="connsiteY5" fmla="*/ 7144 h 1609725"/>
                <a:gd name="connsiteX6" fmla="*/ 1605725 w 1609725"/>
                <a:gd name="connsiteY6" fmla="*/ 322993 h 1609725"/>
                <a:gd name="connsiteX7" fmla="*/ 1605725 w 1609725"/>
                <a:gd name="connsiteY7" fmla="*/ 1289876 h 1609725"/>
                <a:gd name="connsiteX8" fmla="*/ 1289876 w 1609725"/>
                <a:gd name="connsiteY8" fmla="*/ 1605820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9725" h="1609725">
                  <a:moveTo>
                    <a:pt x="1289876" y="1605820"/>
                  </a:moveTo>
                  <a:lnTo>
                    <a:pt x="322993" y="1605820"/>
                  </a:lnTo>
                  <a:cubicBezTo>
                    <a:pt x="148590" y="1605820"/>
                    <a:pt x="7144" y="1464373"/>
                    <a:pt x="7144" y="1289971"/>
                  </a:cubicBezTo>
                  <a:lnTo>
                    <a:pt x="7144" y="322993"/>
                  </a:lnTo>
                  <a:cubicBezTo>
                    <a:pt x="7144" y="148590"/>
                    <a:pt x="148590" y="7144"/>
                    <a:pt x="322993" y="7144"/>
                  </a:cubicBezTo>
                  <a:lnTo>
                    <a:pt x="1289876" y="7144"/>
                  </a:lnTo>
                  <a:cubicBezTo>
                    <a:pt x="1464278" y="7144"/>
                    <a:pt x="1605725" y="148590"/>
                    <a:pt x="1605725" y="322993"/>
                  </a:cubicBezTo>
                  <a:lnTo>
                    <a:pt x="1605725" y="1289876"/>
                  </a:lnTo>
                  <a:cubicBezTo>
                    <a:pt x="1605725" y="1464373"/>
                    <a:pt x="1464278" y="1605820"/>
                    <a:pt x="1289876" y="1605820"/>
                  </a:cubicBezTo>
                  <a:close/>
                </a:path>
              </a:pathLst>
            </a:custGeom>
            <a:noFill/>
            <a:ln w="9525" cap="flat">
              <a:solidFill>
                <a:srgbClr val="0A1931"/>
              </a:solidFill>
              <a:prstDash val="solid"/>
              <a:miter/>
            </a:ln>
          </p:spPr>
          <p:txBody>
            <a:bodyPr rtlCol="0" anchor="ctr"/>
            <a:lstStyle/>
            <a:p>
              <a:endParaRPr lang="en-US"/>
            </a:p>
          </p:txBody>
        </p:sp>
        <p:sp>
          <p:nvSpPr>
            <p:cNvPr id="30" name="Rectangle 29">
              <a:extLst>
                <a:ext uri="{FF2B5EF4-FFF2-40B4-BE49-F238E27FC236}">
                  <a16:creationId xmlns="" xmlns:a16="http://schemas.microsoft.com/office/drawing/2014/main" id="{403887D1-DEFA-466B-920C-102DE4F59C66}"/>
                </a:ext>
              </a:extLst>
            </p:cNvPr>
            <p:cNvSpPr/>
            <p:nvPr/>
          </p:nvSpPr>
          <p:spPr>
            <a:xfrm>
              <a:off x="8778313" y="2183197"/>
              <a:ext cx="1452416" cy="1085739"/>
            </a:xfrm>
            <a:prstGeom prst="rect">
              <a:avLst/>
            </a:prstGeom>
          </p:spPr>
          <p:txBody>
            <a:bodyPr wrap="square">
              <a:spAutoFit/>
            </a:bodyPr>
            <a:lstStyle/>
            <a:p>
              <a:pPr algn="ctr"/>
              <a:r>
                <a:rPr lang="en-US" sz="2000" b="1" dirty="0">
                  <a:solidFill>
                    <a:schemeClr val="accent2"/>
                  </a:solidFill>
                </a:rPr>
                <a:t>Teacher</a:t>
              </a:r>
              <a:r>
                <a:rPr lang="en-US" dirty="0" smtClean="0">
                  <a:solidFill>
                    <a:schemeClr val="accent1"/>
                  </a:solidFill>
                </a:rPr>
                <a:t> </a:t>
              </a:r>
              <a:r>
                <a:rPr lang="en-US" sz="2000" b="1" dirty="0">
                  <a:solidFill>
                    <a:schemeClr val="accent2"/>
                  </a:solidFill>
                </a:rPr>
                <a:t>and Data </a:t>
              </a:r>
              <a:r>
                <a:rPr lang="en-US" sz="2000" b="1" dirty="0" smtClean="0">
                  <a:solidFill>
                    <a:schemeClr val="accent2"/>
                  </a:solidFill>
                </a:rPr>
                <a:t>Senior</a:t>
              </a:r>
            </a:p>
          </p:txBody>
        </p:sp>
      </p:grpSp>
      <p:grpSp>
        <p:nvGrpSpPr>
          <p:cNvPr id="4" name="Group 3">
            <a:extLst>
              <a:ext uri="{FF2B5EF4-FFF2-40B4-BE49-F238E27FC236}">
                <a16:creationId xmlns="" xmlns:a16="http://schemas.microsoft.com/office/drawing/2014/main" id="{69C24C8F-CAD2-48A8-B5E2-A7815531871F}"/>
              </a:ext>
            </a:extLst>
          </p:cNvPr>
          <p:cNvGrpSpPr/>
          <p:nvPr/>
        </p:nvGrpSpPr>
        <p:grpSpPr>
          <a:xfrm>
            <a:off x="3936226" y="4672175"/>
            <a:ext cx="2138479" cy="974097"/>
            <a:chOff x="1536954" y="4558855"/>
            <a:chExt cx="1609725" cy="1609725"/>
          </a:xfrm>
        </p:grpSpPr>
        <p:sp>
          <p:nvSpPr>
            <p:cNvPr id="16" name="Freeform: Shape 15">
              <a:extLst>
                <a:ext uri="{FF2B5EF4-FFF2-40B4-BE49-F238E27FC236}">
                  <a16:creationId xmlns="" xmlns:a16="http://schemas.microsoft.com/office/drawing/2014/main" id="{6F4FAF43-6C57-47F1-A79F-6254BF7C073E}"/>
                </a:ext>
              </a:extLst>
            </p:cNvPr>
            <p:cNvSpPr/>
            <p:nvPr/>
          </p:nvSpPr>
          <p:spPr>
            <a:xfrm>
              <a:off x="1536954" y="4558855"/>
              <a:ext cx="1609725" cy="1609725"/>
            </a:xfrm>
            <a:custGeom>
              <a:avLst/>
              <a:gdLst>
                <a:gd name="connsiteX0" fmla="*/ 322993 w 1609725"/>
                <a:gd name="connsiteY0" fmla="*/ 1605725 h 1609725"/>
                <a:gd name="connsiteX1" fmla="*/ 1289876 w 1609725"/>
                <a:gd name="connsiteY1" fmla="*/ 1605725 h 1609725"/>
                <a:gd name="connsiteX2" fmla="*/ 1605725 w 1609725"/>
                <a:gd name="connsiteY2" fmla="*/ 1289875 h 1609725"/>
                <a:gd name="connsiteX3" fmla="*/ 1605725 w 1609725"/>
                <a:gd name="connsiteY3" fmla="*/ 322993 h 1609725"/>
                <a:gd name="connsiteX4" fmla="*/ 1289876 w 1609725"/>
                <a:gd name="connsiteY4" fmla="*/ 7144 h 1609725"/>
                <a:gd name="connsiteX5" fmla="*/ 322993 w 1609725"/>
                <a:gd name="connsiteY5" fmla="*/ 7144 h 1609725"/>
                <a:gd name="connsiteX6" fmla="*/ 7144 w 1609725"/>
                <a:gd name="connsiteY6" fmla="*/ 322993 h 1609725"/>
                <a:gd name="connsiteX7" fmla="*/ 7144 w 1609725"/>
                <a:gd name="connsiteY7" fmla="*/ 1289875 h 1609725"/>
                <a:gd name="connsiteX8" fmla="*/ 322993 w 1609725"/>
                <a:gd name="connsiteY8" fmla="*/ 1605725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9725" h="1609725">
                  <a:moveTo>
                    <a:pt x="322993" y="1605725"/>
                  </a:moveTo>
                  <a:lnTo>
                    <a:pt x="1289876" y="1605725"/>
                  </a:lnTo>
                  <a:cubicBezTo>
                    <a:pt x="1464278" y="1605725"/>
                    <a:pt x="1605725" y="1464278"/>
                    <a:pt x="1605725" y="1289875"/>
                  </a:cubicBezTo>
                  <a:lnTo>
                    <a:pt x="1605725" y="322993"/>
                  </a:lnTo>
                  <a:cubicBezTo>
                    <a:pt x="1605725" y="148590"/>
                    <a:pt x="1464278" y="7144"/>
                    <a:pt x="1289876" y="7144"/>
                  </a:cubicBezTo>
                  <a:lnTo>
                    <a:pt x="322993" y="7144"/>
                  </a:lnTo>
                  <a:cubicBezTo>
                    <a:pt x="148590" y="7144"/>
                    <a:pt x="7144" y="148590"/>
                    <a:pt x="7144" y="322993"/>
                  </a:cubicBezTo>
                  <a:lnTo>
                    <a:pt x="7144" y="1289875"/>
                  </a:lnTo>
                  <a:cubicBezTo>
                    <a:pt x="7144" y="1464373"/>
                    <a:pt x="148590" y="1605725"/>
                    <a:pt x="322993" y="1605725"/>
                  </a:cubicBezTo>
                  <a:close/>
                </a:path>
              </a:pathLst>
            </a:custGeom>
            <a:noFill/>
            <a:ln w="9525" cap="flat">
              <a:solidFill>
                <a:srgbClr val="0A1931"/>
              </a:solidFill>
              <a:prstDash val="solid"/>
              <a:miter/>
            </a:ln>
          </p:spPr>
          <p:txBody>
            <a:bodyPr rtlCol="0" anchor="ctr"/>
            <a:lstStyle/>
            <a:p>
              <a:endParaRPr lang="en-US"/>
            </a:p>
          </p:txBody>
        </p:sp>
        <p:sp>
          <p:nvSpPr>
            <p:cNvPr id="31" name="Rectangle 30">
              <a:extLst>
                <a:ext uri="{FF2B5EF4-FFF2-40B4-BE49-F238E27FC236}">
                  <a16:creationId xmlns="" xmlns:a16="http://schemas.microsoft.com/office/drawing/2014/main" id="{08EAD644-0FC1-413C-A072-B2D3FB05BA13}"/>
                </a:ext>
              </a:extLst>
            </p:cNvPr>
            <p:cNvSpPr/>
            <p:nvPr/>
          </p:nvSpPr>
          <p:spPr>
            <a:xfrm>
              <a:off x="1613047" y="4640103"/>
              <a:ext cx="1452416" cy="881077"/>
            </a:xfrm>
            <a:prstGeom prst="rect">
              <a:avLst/>
            </a:prstGeom>
          </p:spPr>
          <p:txBody>
            <a:bodyPr wrap="square">
              <a:spAutoFit/>
            </a:bodyPr>
            <a:lstStyle/>
            <a:p>
              <a:pPr algn="ctr"/>
              <a:r>
                <a:rPr lang="en-US" sz="2000" b="1" dirty="0">
                  <a:solidFill>
                    <a:schemeClr val="accent2"/>
                  </a:solidFill>
                </a:rPr>
                <a:t>AI Senior &amp; Data </a:t>
              </a:r>
              <a:r>
                <a:rPr lang="en-US" sz="2000" b="1" dirty="0" smtClean="0">
                  <a:solidFill>
                    <a:schemeClr val="accent2"/>
                  </a:solidFill>
                </a:rPr>
                <a:t>Scientist</a:t>
              </a:r>
            </a:p>
          </p:txBody>
        </p:sp>
      </p:grpSp>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3442" y="1680270"/>
            <a:ext cx="1299210" cy="168760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2028" y="1827332"/>
            <a:ext cx="1444892" cy="144489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7071" y="4112193"/>
            <a:ext cx="1613047" cy="161304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Footer Placeholder 4"/>
          <p:cNvSpPr>
            <a:spLocks noGrp="1"/>
          </p:cNvSpPr>
          <p:nvPr>
            <p:ph type="ftr" sz="quarter" idx="11"/>
          </p:nvPr>
        </p:nvSpPr>
        <p:spPr/>
        <p:txBody>
          <a:bodyPr/>
          <a:lstStyle/>
          <a:p>
            <a:r>
              <a:rPr lang="en-US" smtClean="0"/>
              <a:t>Kaizen Group AI</a:t>
            </a:r>
            <a:endParaRPr lang="en-US"/>
          </a:p>
        </p:txBody>
      </p:sp>
      <p:sp>
        <p:nvSpPr>
          <p:cNvPr id="6" name="Slide Number Placeholder 5"/>
          <p:cNvSpPr>
            <a:spLocks noGrp="1"/>
          </p:cNvSpPr>
          <p:nvPr>
            <p:ph type="sldNum" sz="quarter" idx="12"/>
          </p:nvPr>
        </p:nvSpPr>
        <p:spPr/>
        <p:txBody>
          <a:bodyPr/>
          <a:lstStyle/>
          <a:p>
            <a:fld id="{02383E7E-9DFE-4A1E-AEC2-D2E19E891C2C}" type="slidenum">
              <a:rPr lang="en-US" smtClean="0"/>
              <a:t>2</a:t>
            </a:fld>
            <a:endParaRPr lang="en-US"/>
          </a:p>
        </p:txBody>
      </p:sp>
    </p:spTree>
    <p:extLst>
      <p:ext uri="{BB962C8B-B14F-4D97-AF65-F5344CB8AC3E}">
        <p14:creationId xmlns:p14="http://schemas.microsoft.com/office/powerpoint/2010/main" val="60626069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22" presetClass="entr" presetSubtype="8" fill="hold" grpId="0" nodeType="withEffect">
                                  <p:stCondLst>
                                    <p:cond delay="25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22" presetClass="entr" presetSubtype="8" fill="hold" grpId="0" nodeType="withEffect">
                                  <p:stCondLst>
                                    <p:cond delay="25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22" presetClass="entr" presetSubtype="8" fill="hold" grpId="0" nodeType="withEffect">
                                  <p:stCondLst>
                                    <p:cond delay="25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27"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1"/>
          <p:cNvSpPr/>
          <p:nvPr/>
        </p:nvSpPr>
        <p:spPr>
          <a:xfrm>
            <a:off x="-7144" y="-7144"/>
            <a:ext cx="12201525" cy="6867525"/>
          </a:xfrm>
          <a:custGeom>
            <a:avLst/>
            <a:gdLst/>
            <a:ahLst/>
            <a:cxnLst/>
            <a:rect l="l" t="t" r="r" b="b"/>
            <a:pathLst>
              <a:path w="12201525" h="6867525" extrusionOk="0">
                <a:moveTo>
                  <a:pt x="10087927" y="7144"/>
                </a:moveTo>
                <a:lnTo>
                  <a:pt x="8134541" y="465296"/>
                </a:lnTo>
                <a:lnTo>
                  <a:pt x="8132350" y="455962"/>
                </a:lnTo>
                <a:lnTo>
                  <a:pt x="10046017" y="7144"/>
                </a:lnTo>
                <a:lnTo>
                  <a:pt x="10087927" y="7144"/>
                </a:lnTo>
                <a:close/>
                <a:moveTo>
                  <a:pt x="8132350" y="1094423"/>
                </a:moveTo>
                <a:lnTo>
                  <a:pt x="8134541" y="1103662"/>
                </a:lnTo>
                <a:lnTo>
                  <a:pt x="12200191" y="150114"/>
                </a:lnTo>
                <a:lnTo>
                  <a:pt x="12200191" y="140303"/>
                </a:lnTo>
                <a:lnTo>
                  <a:pt x="8132350" y="1094423"/>
                </a:lnTo>
                <a:close/>
                <a:moveTo>
                  <a:pt x="8132350" y="1732788"/>
                </a:moveTo>
                <a:lnTo>
                  <a:pt x="8134541" y="1742027"/>
                </a:lnTo>
                <a:lnTo>
                  <a:pt x="12200191" y="788480"/>
                </a:lnTo>
                <a:lnTo>
                  <a:pt x="12200191" y="778764"/>
                </a:lnTo>
                <a:lnTo>
                  <a:pt x="8132350" y="1732788"/>
                </a:lnTo>
                <a:close/>
                <a:moveTo>
                  <a:pt x="8132350" y="2371154"/>
                </a:moveTo>
                <a:lnTo>
                  <a:pt x="8134541" y="2380488"/>
                </a:lnTo>
                <a:lnTo>
                  <a:pt x="12200191" y="1426940"/>
                </a:lnTo>
                <a:lnTo>
                  <a:pt x="12200191" y="1417130"/>
                </a:lnTo>
                <a:lnTo>
                  <a:pt x="8132350" y="2371154"/>
                </a:lnTo>
                <a:close/>
                <a:moveTo>
                  <a:pt x="8132350" y="3009614"/>
                </a:moveTo>
                <a:lnTo>
                  <a:pt x="8134541" y="3018854"/>
                </a:lnTo>
                <a:lnTo>
                  <a:pt x="12200191" y="2065306"/>
                </a:lnTo>
                <a:lnTo>
                  <a:pt x="12200191" y="2055495"/>
                </a:lnTo>
                <a:lnTo>
                  <a:pt x="8132350" y="3009614"/>
                </a:lnTo>
                <a:close/>
                <a:moveTo>
                  <a:pt x="8132350" y="3647980"/>
                </a:moveTo>
                <a:lnTo>
                  <a:pt x="8134541" y="3657219"/>
                </a:lnTo>
                <a:lnTo>
                  <a:pt x="12200191" y="2703671"/>
                </a:lnTo>
                <a:lnTo>
                  <a:pt x="12200191" y="2693861"/>
                </a:lnTo>
                <a:lnTo>
                  <a:pt x="8132350" y="3647980"/>
                </a:lnTo>
                <a:close/>
                <a:moveTo>
                  <a:pt x="8132350" y="4286346"/>
                </a:moveTo>
                <a:lnTo>
                  <a:pt x="8134541" y="4295680"/>
                </a:lnTo>
                <a:lnTo>
                  <a:pt x="12200191" y="3342132"/>
                </a:lnTo>
                <a:lnTo>
                  <a:pt x="12200191" y="3332321"/>
                </a:lnTo>
                <a:lnTo>
                  <a:pt x="8132350" y="4286346"/>
                </a:lnTo>
                <a:close/>
                <a:moveTo>
                  <a:pt x="8132350" y="4924806"/>
                </a:moveTo>
                <a:lnTo>
                  <a:pt x="8134541" y="4934046"/>
                </a:lnTo>
                <a:lnTo>
                  <a:pt x="12200191" y="3980498"/>
                </a:lnTo>
                <a:lnTo>
                  <a:pt x="12200191" y="3970687"/>
                </a:lnTo>
                <a:lnTo>
                  <a:pt x="8132350" y="4924806"/>
                </a:lnTo>
                <a:close/>
                <a:moveTo>
                  <a:pt x="8132350" y="5563172"/>
                </a:moveTo>
                <a:lnTo>
                  <a:pt x="8134541" y="5572411"/>
                </a:lnTo>
                <a:lnTo>
                  <a:pt x="12200191" y="4618863"/>
                </a:lnTo>
                <a:lnTo>
                  <a:pt x="12200191" y="4609053"/>
                </a:lnTo>
                <a:lnTo>
                  <a:pt x="8132350" y="5563172"/>
                </a:lnTo>
                <a:close/>
                <a:moveTo>
                  <a:pt x="8132350" y="6201537"/>
                </a:moveTo>
                <a:lnTo>
                  <a:pt x="8134541" y="6210776"/>
                </a:lnTo>
                <a:lnTo>
                  <a:pt x="12200191" y="5257229"/>
                </a:lnTo>
                <a:lnTo>
                  <a:pt x="12200191" y="5247513"/>
                </a:lnTo>
                <a:lnTo>
                  <a:pt x="8132350" y="6201537"/>
                </a:lnTo>
                <a:close/>
                <a:moveTo>
                  <a:pt x="8132350" y="6839903"/>
                </a:moveTo>
                <a:lnTo>
                  <a:pt x="8134541" y="6849237"/>
                </a:lnTo>
                <a:lnTo>
                  <a:pt x="12200191" y="5895689"/>
                </a:lnTo>
                <a:lnTo>
                  <a:pt x="12200191" y="5885879"/>
                </a:lnTo>
                <a:lnTo>
                  <a:pt x="8132350" y="6839903"/>
                </a:lnTo>
                <a:close/>
                <a:moveTo>
                  <a:pt x="10746867" y="6865144"/>
                </a:moveTo>
                <a:lnTo>
                  <a:pt x="10788682" y="6865144"/>
                </a:lnTo>
                <a:lnTo>
                  <a:pt x="12200191" y="6534055"/>
                </a:lnTo>
                <a:lnTo>
                  <a:pt x="12200191" y="6524244"/>
                </a:lnTo>
                <a:lnTo>
                  <a:pt x="10746867" y="6865144"/>
                </a:lnTo>
                <a:close/>
                <a:moveTo>
                  <a:pt x="2663381" y="7144"/>
                </a:moveTo>
                <a:lnTo>
                  <a:pt x="2621661" y="7144"/>
                </a:lnTo>
                <a:lnTo>
                  <a:pt x="4574953" y="465296"/>
                </a:lnTo>
                <a:lnTo>
                  <a:pt x="4577144" y="455962"/>
                </a:lnTo>
                <a:lnTo>
                  <a:pt x="2663381" y="7144"/>
                </a:lnTo>
                <a:close/>
                <a:moveTo>
                  <a:pt x="4577144" y="1094423"/>
                </a:moveTo>
                <a:lnTo>
                  <a:pt x="9335" y="23051"/>
                </a:lnTo>
                <a:lnTo>
                  <a:pt x="7144" y="32385"/>
                </a:lnTo>
                <a:lnTo>
                  <a:pt x="4574953" y="1103757"/>
                </a:lnTo>
                <a:lnTo>
                  <a:pt x="4577144" y="1094423"/>
                </a:lnTo>
                <a:close/>
                <a:moveTo>
                  <a:pt x="4577144" y="1732788"/>
                </a:moveTo>
                <a:lnTo>
                  <a:pt x="9335" y="661511"/>
                </a:lnTo>
                <a:lnTo>
                  <a:pt x="7144" y="670751"/>
                </a:lnTo>
                <a:lnTo>
                  <a:pt x="4574953" y="1742123"/>
                </a:lnTo>
                <a:lnTo>
                  <a:pt x="4577144" y="1732788"/>
                </a:lnTo>
                <a:close/>
                <a:moveTo>
                  <a:pt x="4577144" y="2371154"/>
                </a:moveTo>
                <a:lnTo>
                  <a:pt x="9335" y="1299877"/>
                </a:lnTo>
                <a:lnTo>
                  <a:pt x="7144" y="1309116"/>
                </a:lnTo>
                <a:lnTo>
                  <a:pt x="4574953" y="2380488"/>
                </a:lnTo>
                <a:lnTo>
                  <a:pt x="4577144" y="2371154"/>
                </a:lnTo>
                <a:close/>
                <a:moveTo>
                  <a:pt x="4577144" y="3009614"/>
                </a:moveTo>
                <a:lnTo>
                  <a:pt x="9335" y="1938242"/>
                </a:lnTo>
                <a:lnTo>
                  <a:pt x="7144" y="1947482"/>
                </a:lnTo>
                <a:lnTo>
                  <a:pt x="4574953" y="3018854"/>
                </a:lnTo>
                <a:lnTo>
                  <a:pt x="4577144" y="3009614"/>
                </a:lnTo>
                <a:close/>
                <a:moveTo>
                  <a:pt x="4577144" y="3647980"/>
                </a:moveTo>
                <a:lnTo>
                  <a:pt x="9335" y="2576608"/>
                </a:lnTo>
                <a:lnTo>
                  <a:pt x="7144" y="2585942"/>
                </a:lnTo>
                <a:lnTo>
                  <a:pt x="4574953" y="3657314"/>
                </a:lnTo>
                <a:lnTo>
                  <a:pt x="4577144" y="3647980"/>
                </a:lnTo>
                <a:close/>
                <a:moveTo>
                  <a:pt x="4577144" y="4286346"/>
                </a:moveTo>
                <a:lnTo>
                  <a:pt x="9335" y="3215069"/>
                </a:lnTo>
                <a:lnTo>
                  <a:pt x="7144" y="3224308"/>
                </a:lnTo>
                <a:lnTo>
                  <a:pt x="4574953" y="4295680"/>
                </a:lnTo>
                <a:lnTo>
                  <a:pt x="4577144" y="4286346"/>
                </a:lnTo>
                <a:close/>
                <a:moveTo>
                  <a:pt x="4577144" y="4924806"/>
                </a:moveTo>
                <a:lnTo>
                  <a:pt x="9335" y="3853434"/>
                </a:lnTo>
                <a:lnTo>
                  <a:pt x="7144" y="3862673"/>
                </a:lnTo>
                <a:lnTo>
                  <a:pt x="4574953" y="4934046"/>
                </a:lnTo>
                <a:lnTo>
                  <a:pt x="4577144" y="4924806"/>
                </a:lnTo>
                <a:close/>
                <a:moveTo>
                  <a:pt x="4577144" y="5563172"/>
                </a:moveTo>
                <a:lnTo>
                  <a:pt x="9335" y="4491800"/>
                </a:lnTo>
                <a:lnTo>
                  <a:pt x="7144" y="4501134"/>
                </a:lnTo>
                <a:lnTo>
                  <a:pt x="4574953" y="5572506"/>
                </a:lnTo>
                <a:lnTo>
                  <a:pt x="4577144" y="5563172"/>
                </a:lnTo>
                <a:close/>
                <a:moveTo>
                  <a:pt x="4577144" y="6201537"/>
                </a:moveTo>
                <a:lnTo>
                  <a:pt x="9335" y="5130260"/>
                </a:lnTo>
                <a:lnTo>
                  <a:pt x="7144" y="5139500"/>
                </a:lnTo>
                <a:lnTo>
                  <a:pt x="4574953" y="6210776"/>
                </a:lnTo>
                <a:lnTo>
                  <a:pt x="4577144" y="6201537"/>
                </a:lnTo>
                <a:close/>
                <a:moveTo>
                  <a:pt x="4577144" y="6839903"/>
                </a:moveTo>
                <a:lnTo>
                  <a:pt x="9335" y="5768626"/>
                </a:lnTo>
                <a:lnTo>
                  <a:pt x="7144" y="5777865"/>
                </a:lnTo>
                <a:lnTo>
                  <a:pt x="4574953" y="6849237"/>
                </a:lnTo>
                <a:lnTo>
                  <a:pt x="4577144" y="6839903"/>
                </a:lnTo>
                <a:close/>
                <a:moveTo>
                  <a:pt x="9239" y="6406992"/>
                </a:moveTo>
                <a:lnTo>
                  <a:pt x="8192" y="6411659"/>
                </a:lnTo>
                <a:lnTo>
                  <a:pt x="7144" y="6416326"/>
                </a:lnTo>
                <a:lnTo>
                  <a:pt x="8192" y="6416611"/>
                </a:lnTo>
                <a:lnTo>
                  <a:pt x="1920812" y="6865144"/>
                </a:lnTo>
                <a:lnTo>
                  <a:pt x="1962626" y="6865144"/>
                </a:lnTo>
                <a:lnTo>
                  <a:pt x="9239" y="6406992"/>
                </a:lnTo>
                <a:close/>
              </a:path>
            </a:pathLst>
          </a:custGeom>
          <a:solidFill>
            <a:srgbClr val="EFEFE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83" name="Google Shape;383;p31"/>
          <p:cNvSpPr/>
          <p:nvPr/>
        </p:nvSpPr>
        <p:spPr>
          <a:xfrm>
            <a:off x="358988" y="1320521"/>
            <a:ext cx="11632384" cy="5149727"/>
          </a:xfrm>
          <a:prstGeom prst="rect">
            <a:avLst/>
          </a:prstGeom>
          <a:noFill/>
          <a:ln>
            <a:noFill/>
          </a:ln>
        </p:spPr>
        <p:txBody>
          <a:bodyPr spcFirstLastPara="1" wrap="square" lIns="91425" tIns="45700" rIns="91425" bIns="45700" anchor="t" anchorCtr="0">
            <a:noAutofit/>
          </a:bodyPr>
          <a:lstStyle/>
          <a:p>
            <a:pPr marL="342900" marR="0" lvl="0" indent="-342900" algn="l" rtl="0">
              <a:lnSpc>
                <a:spcPct val="200000"/>
              </a:lnSpc>
              <a:spcBef>
                <a:spcPts val="0"/>
              </a:spcBef>
              <a:spcAft>
                <a:spcPts val="0"/>
              </a:spcAft>
              <a:buClr>
                <a:schemeClr val="dk1"/>
              </a:buClr>
              <a:buSzPts val="2000"/>
              <a:buFont typeface="Noto Sans Symbols"/>
              <a:buChar char="⮚"/>
            </a:pPr>
            <a:r>
              <a:rPr lang="en-US" sz="2600" b="1" u="sng" dirty="0">
                <a:solidFill>
                  <a:srgbClr val="002060"/>
                </a:solidFill>
                <a:latin typeface="Times New Roman"/>
                <a:ea typeface="Times New Roman"/>
                <a:cs typeface="Times New Roman"/>
                <a:sym typeface="Times New Roman"/>
                <a:hlinkClick r:id="rId3"/>
              </a:rPr>
              <a:t>https://www.askpython.com/python-modules/top-best-python-gui-libraries</a:t>
            </a:r>
            <a:endParaRPr sz="2600" b="1" dirty="0">
              <a:solidFill>
                <a:srgbClr val="002060"/>
              </a:solidFill>
              <a:latin typeface="Times New Roman"/>
              <a:ea typeface="Times New Roman"/>
              <a:cs typeface="Times New Roman"/>
              <a:sym typeface="Times New Roman"/>
            </a:endParaRPr>
          </a:p>
          <a:p>
            <a:pPr marL="342900" marR="0" lvl="0" indent="-342900" algn="l" rtl="0">
              <a:lnSpc>
                <a:spcPct val="200000"/>
              </a:lnSpc>
              <a:spcBef>
                <a:spcPts val="0"/>
              </a:spcBef>
              <a:spcAft>
                <a:spcPts val="0"/>
              </a:spcAft>
              <a:buClr>
                <a:schemeClr val="dk1"/>
              </a:buClr>
              <a:buSzPts val="2000"/>
              <a:buFont typeface="Noto Sans Symbols"/>
              <a:buChar char="⮚"/>
            </a:pPr>
            <a:r>
              <a:rPr lang="en-US" sz="2600" b="1" u="sng" dirty="0">
                <a:solidFill>
                  <a:srgbClr val="002060"/>
                </a:solidFill>
                <a:latin typeface="Times New Roman"/>
                <a:ea typeface="Times New Roman"/>
                <a:cs typeface="Times New Roman"/>
                <a:sym typeface="Times New Roman"/>
                <a:hlinkClick r:id="rId4"/>
              </a:rPr>
              <a:t>https://realpython.com/python-gui-tkinter/</a:t>
            </a:r>
            <a:endParaRPr sz="2600" b="1" dirty="0">
              <a:solidFill>
                <a:srgbClr val="002060"/>
              </a:solidFill>
              <a:latin typeface="Times New Roman"/>
              <a:ea typeface="Times New Roman"/>
              <a:cs typeface="Times New Roman"/>
              <a:sym typeface="Times New Roman"/>
            </a:endParaRPr>
          </a:p>
          <a:p>
            <a:pPr marL="342900" marR="0" lvl="0" indent="-342900" algn="l" rtl="0">
              <a:lnSpc>
                <a:spcPct val="200000"/>
              </a:lnSpc>
              <a:spcBef>
                <a:spcPts val="0"/>
              </a:spcBef>
              <a:spcAft>
                <a:spcPts val="0"/>
              </a:spcAft>
              <a:buClr>
                <a:schemeClr val="dk1"/>
              </a:buClr>
              <a:buSzPts val="2000"/>
              <a:buFont typeface="Noto Sans Symbols"/>
              <a:buChar char="⮚"/>
            </a:pPr>
            <a:r>
              <a:rPr lang="en-US" sz="2600" b="1" u="sng" dirty="0">
                <a:solidFill>
                  <a:srgbClr val="002060"/>
                </a:solidFill>
                <a:latin typeface="Times New Roman"/>
                <a:ea typeface="Times New Roman"/>
                <a:cs typeface="Times New Roman"/>
                <a:sym typeface="Times New Roman"/>
                <a:hlinkClick r:id="rId5"/>
              </a:rPr>
              <a:t>https://data-flair.training/blogs/python-pyqt5-tutorial/</a:t>
            </a:r>
            <a:endParaRPr sz="2600" b="1" dirty="0">
              <a:solidFill>
                <a:srgbClr val="002060"/>
              </a:solidFill>
              <a:latin typeface="Times New Roman"/>
              <a:ea typeface="Times New Roman"/>
              <a:cs typeface="Times New Roman"/>
              <a:sym typeface="Times New Roman"/>
            </a:endParaRPr>
          </a:p>
          <a:p>
            <a:pPr marL="342900" marR="0" lvl="0" indent="-342900" algn="l" rtl="0">
              <a:lnSpc>
                <a:spcPct val="200000"/>
              </a:lnSpc>
              <a:spcBef>
                <a:spcPts val="0"/>
              </a:spcBef>
              <a:spcAft>
                <a:spcPts val="0"/>
              </a:spcAft>
              <a:buClr>
                <a:schemeClr val="dk1"/>
              </a:buClr>
              <a:buSzPts val="2000"/>
              <a:buFont typeface="Noto Sans Symbols"/>
              <a:buChar char="⮚"/>
            </a:pPr>
            <a:r>
              <a:rPr lang="en-US" sz="2600" b="1" u="sng" dirty="0">
                <a:solidFill>
                  <a:srgbClr val="002060"/>
                </a:solidFill>
                <a:latin typeface="Times New Roman"/>
                <a:ea typeface="Times New Roman"/>
                <a:cs typeface="Times New Roman"/>
                <a:sym typeface="Times New Roman"/>
                <a:hlinkClick r:id="rId6"/>
              </a:rPr>
              <a:t>https://www.pythonguis.com/pyside6-tutorial/</a:t>
            </a:r>
            <a:endParaRPr sz="2600" b="1" dirty="0">
              <a:solidFill>
                <a:srgbClr val="002060"/>
              </a:solidFill>
              <a:latin typeface="Times New Roman"/>
              <a:ea typeface="Times New Roman"/>
              <a:cs typeface="Times New Roman"/>
              <a:sym typeface="Times New Roman"/>
            </a:endParaRPr>
          </a:p>
          <a:p>
            <a:pPr marL="342900" marR="0" lvl="0" indent="-342900" algn="l" rtl="0">
              <a:lnSpc>
                <a:spcPct val="200000"/>
              </a:lnSpc>
              <a:spcBef>
                <a:spcPts val="0"/>
              </a:spcBef>
              <a:spcAft>
                <a:spcPts val="0"/>
              </a:spcAft>
              <a:buClr>
                <a:schemeClr val="dk1"/>
              </a:buClr>
              <a:buSzPts val="2000"/>
              <a:buFont typeface="Noto Sans Symbols"/>
              <a:buChar char="⮚"/>
            </a:pPr>
            <a:r>
              <a:rPr lang="en-US" sz="2600" b="1" u="sng" dirty="0">
                <a:solidFill>
                  <a:srgbClr val="002060"/>
                </a:solidFill>
                <a:latin typeface="Times New Roman"/>
                <a:ea typeface="Times New Roman"/>
                <a:cs typeface="Times New Roman"/>
                <a:sym typeface="Times New Roman"/>
                <a:hlinkClick r:id="rId7"/>
              </a:rPr>
              <a:t>https://www.geeksforgeeks.org/introduction-to-kivy/</a:t>
            </a:r>
            <a:endParaRPr sz="2600" b="1" dirty="0">
              <a:solidFill>
                <a:srgbClr val="002060"/>
              </a:solidFill>
              <a:latin typeface="Times New Roman"/>
              <a:ea typeface="Times New Roman"/>
              <a:cs typeface="Times New Roman"/>
              <a:sym typeface="Times New Roman"/>
            </a:endParaRPr>
          </a:p>
        </p:txBody>
      </p:sp>
      <p:sp>
        <p:nvSpPr>
          <p:cNvPr id="384" name="Google Shape;384;p31"/>
          <p:cNvSpPr txBox="1"/>
          <p:nvPr/>
        </p:nvSpPr>
        <p:spPr>
          <a:xfrm>
            <a:off x="150643" y="570286"/>
            <a:ext cx="6865636" cy="66120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800" b="1">
                <a:solidFill>
                  <a:srgbClr val="385623"/>
                </a:solidFill>
                <a:latin typeface="Times New Roman"/>
                <a:ea typeface="Times New Roman"/>
                <a:cs typeface="Times New Roman"/>
                <a:sym typeface="Times New Roman"/>
              </a:rPr>
              <a:t>Resources and Documentation for Gradio:</a:t>
            </a:r>
            <a:endParaRPr/>
          </a:p>
        </p:txBody>
      </p:sp>
      <p:sp>
        <p:nvSpPr>
          <p:cNvPr id="2" name="Footer Placeholder 1"/>
          <p:cNvSpPr>
            <a:spLocks noGrp="1"/>
          </p:cNvSpPr>
          <p:nvPr>
            <p:ph type="ftr" sz="quarter" idx="11"/>
          </p:nvPr>
        </p:nvSpPr>
        <p:spPr/>
        <p:txBody>
          <a:bodyPr/>
          <a:lstStyle/>
          <a:p>
            <a:r>
              <a:rPr lang="en-US" smtClean="0"/>
              <a:t>Kaizen Group AI</a:t>
            </a:r>
            <a:endParaRPr lang="en-US"/>
          </a:p>
        </p:txBody>
      </p:sp>
      <p:sp>
        <p:nvSpPr>
          <p:cNvPr id="3" name="Slide Number Placeholder 2"/>
          <p:cNvSpPr>
            <a:spLocks noGrp="1"/>
          </p:cNvSpPr>
          <p:nvPr>
            <p:ph type="sldNum" sz="quarter" idx="12"/>
          </p:nvPr>
        </p:nvSpPr>
        <p:spPr/>
        <p:txBody>
          <a:bodyPr/>
          <a:lstStyle/>
          <a:p>
            <a:fld id="{02383E7E-9DFE-4A1E-AEC2-D2E19E891C2C}" type="slidenum">
              <a:rPr lang="en-US" smtClean="0"/>
              <a:t>20</a:t>
            </a:fld>
            <a:endParaRPr lang="en-US"/>
          </a:p>
        </p:txBody>
      </p:sp>
    </p:spTree>
    <p:extLst>
      <p:ext uri="{BB962C8B-B14F-4D97-AF65-F5344CB8AC3E}">
        <p14:creationId xmlns:p14="http://schemas.microsoft.com/office/powerpoint/2010/main" val="1546690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2"/>
          <p:cNvSpPr/>
          <p:nvPr/>
        </p:nvSpPr>
        <p:spPr>
          <a:xfrm>
            <a:off x="-7144" y="-7144"/>
            <a:ext cx="12201525" cy="6867525"/>
          </a:xfrm>
          <a:custGeom>
            <a:avLst/>
            <a:gdLst/>
            <a:ahLst/>
            <a:cxnLst/>
            <a:rect l="l" t="t" r="r" b="b"/>
            <a:pathLst>
              <a:path w="12201525" h="6867525" extrusionOk="0">
                <a:moveTo>
                  <a:pt x="10087927" y="7144"/>
                </a:moveTo>
                <a:lnTo>
                  <a:pt x="8134541" y="465296"/>
                </a:lnTo>
                <a:lnTo>
                  <a:pt x="8132350" y="455962"/>
                </a:lnTo>
                <a:lnTo>
                  <a:pt x="10046017" y="7144"/>
                </a:lnTo>
                <a:lnTo>
                  <a:pt x="10087927" y="7144"/>
                </a:lnTo>
                <a:close/>
                <a:moveTo>
                  <a:pt x="8132350" y="1094423"/>
                </a:moveTo>
                <a:lnTo>
                  <a:pt x="8134541" y="1103662"/>
                </a:lnTo>
                <a:lnTo>
                  <a:pt x="12200191" y="150114"/>
                </a:lnTo>
                <a:lnTo>
                  <a:pt x="12200191" y="140303"/>
                </a:lnTo>
                <a:lnTo>
                  <a:pt x="8132350" y="1094423"/>
                </a:lnTo>
                <a:close/>
                <a:moveTo>
                  <a:pt x="8132350" y="1732788"/>
                </a:moveTo>
                <a:lnTo>
                  <a:pt x="8134541" y="1742027"/>
                </a:lnTo>
                <a:lnTo>
                  <a:pt x="12200191" y="788480"/>
                </a:lnTo>
                <a:lnTo>
                  <a:pt x="12200191" y="778764"/>
                </a:lnTo>
                <a:lnTo>
                  <a:pt x="8132350" y="1732788"/>
                </a:lnTo>
                <a:close/>
                <a:moveTo>
                  <a:pt x="8132350" y="2371154"/>
                </a:moveTo>
                <a:lnTo>
                  <a:pt x="8134541" y="2380488"/>
                </a:lnTo>
                <a:lnTo>
                  <a:pt x="12200191" y="1426940"/>
                </a:lnTo>
                <a:lnTo>
                  <a:pt x="12200191" y="1417130"/>
                </a:lnTo>
                <a:lnTo>
                  <a:pt x="8132350" y="2371154"/>
                </a:lnTo>
                <a:close/>
                <a:moveTo>
                  <a:pt x="8132350" y="3009614"/>
                </a:moveTo>
                <a:lnTo>
                  <a:pt x="8134541" y="3018854"/>
                </a:lnTo>
                <a:lnTo>
                  <a:pt x="12200191" y="2065306"/>
                </a:lnTo>
                <a:lnTo>
                  <a:pt x="12200191" y="2055495"/>
                </a:lnTo>
                <a:lnTo>
                  <a:pt x="8132350" y="3009614"/>
                </a:lnTo>
                <a:close/>
                <a:moveTo>
                  <a:pt x="8132350" y="3647980"/>
                </a:moveTo>
                <a:lnTo>
                  <a:pt x="8134541" y="3657219"/>
                </a:lnTo>
                <a:lnTo>
                  <a:pt x="12200191" y="2703671"/>
                </a:lnTo>
                <a:lnTo>
                  <a:pt x="12200191" y="2693861"/>
                </a:lnTo>
                <a:lnTo>
                  <a:pt x="8132350" y="3647980"/>
                </a:lnTo>
                <a:close/>
                <a:moveTo>
                  <a:pt x="8132350" y="4286346"/>
                </a:moveTo>
                <a:lnTo>
                  <a:pt x="8134541" y="4295680"/>
                </a:lnTo>
                <a:lnTo>
                  <a:pt x="12200191" y="3342132"/>
                </a:lnTo>
                <a:lnTo>
                  <a:pt x="12200191" y="3332321"/>
                </a:lnTo>
                <a:lnTo>
                  <a:pt x="8132350" y="4286346"/>
                </a:lnTo>
                <a:close/>
                <a:moveTo>
                  <a:pt x="8132350" y="4924806"/>
                </a:moveTo>
                <a:lnTo>
                  <a:pt x="8134541" y="4934046"/>
                </a:lnTo>
                <a:lnTo>
                  <a:pt x="12200191" y="3980498"/>
                </a:lnTo>
                <a:lnTo>
                  <a:pt x="12200191" y="3970687"/>
                </a:lnTo>
                <a:lnTo>
                  <a:pt x="8132350" y="4924806"/>
                </a:lnTo>
                <a:close/>
                <a:moveTo>
                  <a:pt x="8132350" y="5563172"/>
                </a:moveTo>
                <a:lnTo>
                  <a:pt x="8134541" y="5572411"/>
                </a:lnTo>
                <a:lnTo>
                  <a:pt x="12200191" y="4618863"/>
                </a:lnTo>
                <a:lnTo>
                  <a:pt x="12200191" y="4609053"/>
                </a:lnTo>
                <a:lnTo>
                  <a:pt x="8132350" y="5563172"/>
                </a:lnTo>
                <a:close/>
                <a:moveTo>
                  <a:pt x="8132350" y="6201537"/>
                </a:moveTo>
                <a:lnTo>
                  <a:pt x="8134541" y="6210776"/>
                </a:lnTo>
                <a:lnTo>
                  <a:pt x="12200191" y="5257229"/>
                </a:lnTo>
                <a:lnTo>
                  <a:pt x="12200191" y="5247513"/>
                </a:lnTo>
                <a:lnTo>
                  <a:pt x="8132350" y="6201537"/>
                </a:lnTo>
                <a:close/>
                <a:moveTo>
                  <a:pt x="8132350" y="6839903"/>
                </a:moveTo>
                <a:lnTo>
                  <a:pt x="8134541" y="6849237"/>
                </a:lnTo>
                <a:lnTo>
                  <a:pt x="12200191" y="5895689"/>
                </a:lnTo>
                <a:lnTo>
                  <a:pt x="12200191" y="5885879"/>
                </a:lnTo>
                <a:lnTo>
                  <a:pt x="8132350" y="6839903"/>
                </a:lnTo>
                <a:close/>
                <a:moveTo>
                  <a:pt x="10746867" y="6865144"/>
                </a:moveTo>
                <a:lnTo>
                  <a:pt x="10788682" y="6865144"/>
                </a:lnTo>
                <a:lnTo>
                  <a:pt x="12200191" y="6534055"/>
                </a:lnTo>
                <a:lnTo>
                  <a:pt x="12200191" y="6524244"/>
                </a:lnTo>
                <a:lnTo>
                  <a:pt x="10746867" y="6865144"/>
                </a:lnTo>
                <a:close/>
                <a:moveTo>
                  <a:pt x="2663381" y="7144"/>
                </a:moveTo>
                <a:lnTo>
                  <a:pt x="2621661" y="7144"/>
                </a:lnTo>
                <a:lnTo>
                  <a:pt x="4574953" y="465296"/>
                </a:lnTo>
                <a:lnTo>
                  <a:pt x="4577144" y="455962"/>
                </a:lnTo>
                <a:lnTo>
                  <a:pt x="2663381" y="7144"/>
                </a:lnTo>
                <a:close/>
                <a:moveTo>
                  <a:pt x="4577144" y="1094423"/>
                </a:moveTo>
                <a:lnTo>
                  <a:pt x="9335" y="23051"/>
                </a:lnTo>
                <a:lnTo>
                  <a:pt x="7144" y="32385"/>
                </a:lnTo>
                <a:lnTo>
                  <a:pt x="4574953" y="1103757"/>
                </a:lnTo>
                <a:lnTo>
                  <a:pt x="4577144" y="1094423"/>
                </a:lnTo>
                <a:close/>
                <a:moveTo>
                  <a:pt x="4577144" y="1732788"/>
                </a:moveTo>
                <a:lnTo>
                  <a:pt x="9335" y="661511"/>
                </a:lnTo>
                <a:lnTo>
                  <a:pt x="7144" y="670751"/>
                </a:lnTo>
                <a:lnTo>
                  <a:pt x="4574953" y="1742123"/>
                </a:lnTo>
                <a:lnTo>
                  <a:pt x="4577144" y="1732788"/>
                </a:lnTo>
                <a:close/>
                <a:moveTo>
                  <a:pt x="4577144" y="2371154"/>
                </a:moveTo>
                <a:lnTo>
                  <a:pt x="9335" y="1299877"/>
                </a:lnTo>
                <a:lnTo>
                  <a:pt x="7144" y="1309116"/>
                </a:lnTo>
                <a:lnTo>
                  <a:pt x="4574953" y="2380488"/>
                </a:lnTo>
                <a:lnTo>
                  <a:pt x="4577144" y="2371154"/>
                </a:lnTo>
                <a:close/>
                <a:moveTo>
                  <a:pt x="4577144" y="3009614"/>
                </a:moveTo>
                <a:lnTo>
                  <a:pt x="9335" y="1938242"/>
                </a:lnTo>
                <a:lnTo>
                  <a:pt x="7144" y="1947482"/>
                </a:lnTo>
                <a:lnTo>
                  <a:pt x="4574953" y="3018854"/>
                </a:lnTo>
                <a:lnTo>
                  <a:pt x="4577144" y="3009614"/>
                </a:lnTo>
                <a:close/>
                <a:moveTo>
                  <a:pt x="4577144" y="3647980"/>
                </a:moveTo>
                <a:lnTo>
                  <a:pt x="9335" y="2576608"/>
                </a:lnTo>
                <a:lnTo>
                  <a:pt x="7144" y="2585942"/>
                </a:lnTo>
                <a:lnTo>
                  <a:pt x="4574953" y="3657314"/>
                </a:lnTo>
                <a:lnTo>
                  <a:pt x="4577144" y="3647980"/>
                </a:lnTo>
                <a:close/>
                <a:moveTo>
                  <a:pt x="4577144" y="4286346"/>
                </a:moveTo>
                <a:lnTo>
                  <a:pt x="9335" y="3215069"/>
                </a:lnTo>
                <a:lnTo>
                  <a:pt x="7144" y="3224308"/>
                </a:lnTo>
                <a:lnTo>
                  <a:pt x="4574953" y="4295680"/>
                </a:lnTo>
                <a:lnTo>
                  <a:pt x="4577144" y="4286346"/>
                </a:lnTo>
                <a:close/>
                <a:moveTo>
                  <a:pt x="4577144" y="4924806"/>
                </a:moveTo>
                <a:lnTo>
                  <a:pt x="9335" y="3853434"/>
                </a:lnTo>
                <a:lnTo>
                  <a:pt x="7144" y="3862673"/>
                </a:lnTo>
                <a:lnTo>
                  <a:pt x="4574953" y="4934046"/>
                </a:lnTo>
                <a:lnTo>
                  <a:pt x="4577144" y="4924806"/>
                </a:lnTo>
                <a:close/>
                <a:moveTo>
                  <a:pt x="4577144" y="5563172"/>
                </a:moveTo>
                <a:lnTo>
                  <a:pt x="9335" y="4491800"/>
                </a:lnTo>
                <a:lnTo>
                  <a:pt x="7144" y="4501134"/>
                </a:lnTo>
                <a:lnTo>
                  <a:pt x="4574953" y="5572506"/>
                </a:lnTo>
                <a:lnTo>
                  <a:pt x="4577144" y="5563172"/>
                </a:lnTo>
                <a:close/>
                <a:moveTo>
                  <a:pt x="4577144" y="6201537"/>
                </a:moveTo>
                <a:lnTo>
                  <a:pt x="9335" y="5130260"/>
                </a:lnTo>
                <a:lnTo>
                  <a:pt x="7144" y="5139500"/>
                </a:lnTo>
                <a:lnTo>
                  <a:pt x="4574953" y="6210776"/>
                </a:lnTo>
                <a:lnTo>
                  <a:pt x="4577144" y="6201537"/>
                </a:lnTo>
                <a:close/>
                <a:moveTo>
                  <a:pt x="4577144" y="6839903"/>
                </a:moveTo>
                <a:lnTo>
                  <a:pt x="9335" y="5768626"/>
                </a:lnTo>
                <a:lnTo>
                  <a:pt x="7144" y="5777865"/>
                </a:lnTo>
                <a:lnTo>
                  <a:pt x="4574953" y="6849237"/>
                </a:lnTo>
                <a:lnTo>
                  <a:pt x="4577144" y="6839903"/>
                </a:lnTo>
                <a:close/>
                <a:moveTo>
                  <a:pt x="9239" y="6406992"/>
                </a:moveTo>
                <a:lnTo>
                  <a:pt x="8192" y="6411659"/>
                </a:lnTo>
                <a:lnTo>
                  <a:pt x="7144" y="6416326"/>
                </a:lnTo>
                <a:lnTo>
                  <a:pt x="8192" y="6416611"/>
                </a:lnTo>
                <a:lnTo>
                  <a:pt x="1920812" y="6865144"/>
                </a:lnTo>
                <a:lnTo>
                  <a:pt x="1962626" y="6865144"/>
                </a:lnTo>
                <a:lnTo>
                  <a:pt x="9239" y="6406992"/>
                </a:lnTo>
                <a:close/>
              </a:path>
            </a:pathLst>
          </a:custGeom>
          <a:solidFill>
            <a:srgbClr val="EFEFE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90" name="Google Shape;390;p32"/>
          <p:cNvSpPr/>
          <p:nvPr/>
        </p:nvSpPr>
        <p:spPr>
          <a:xfrm>
            <a:off x="414872" y="828206"/>
            <a:ext cx="11206110" cy="4972811"/>
          </a:xfrm>
          <a:custGeom>
            <a:avLst/>
            <a:gdLst/>
            <a:ahLst/>
            <a:cxnLst/>
            <a:rect l="l" t="t" r="r" b="b"/>
            <a:pathLst>
              <a:path w="6362700" h="6867525" extrusionOk="0">
                <a:moveTo>
                  <a:pt x="7144" y="7144"/>
                </a:moveTo>
                <a:lnTo>
                  <a:pt x="6358890" y="7144"/>
                </a:lnTo>
                <a:lnTo>
                  <a:pt x="6358890" y="6865144"/>
                </a:lnTo>
                <a:lnTo>
                  <a:pt x="7143" y="6865144"/>
                </a:lnTo>
                <a:close/>
              </a:path>
            </a:pathLst>
          </a:custGeom>
          <a:solidFill>
            <a:srgbClr val="FFFFFF"/>
          </a:solidFill>
          <a:ln>
            <a:noFill/>
          </a:ln>
        </p:spPr>
        <p:txBody>
          <a:bodyPr spcFirstLastPara="1" wrap="square" lIns="91425" tIns="45700" rIns="91425" bIns="45700" anchor="ctr" anchorCtr="0">
            <a:noAutofit/>
          </a:bodyPr>
          <a:lstStyle/>
          <a:p>
            <a:pPr marL="342900" marR="0" lvl="0" indent="-342900" algn="just" rtl="0">
              <a:spcBef>
                <a:spcPts val="0"/>
              </a:spcBef>
              <a:spcAft>
                <a:spcPts val="0"/>
              </a:spcAft>
              <a:buClr>
                <a:srgbClr val="050E17"/>
              </a:buClr>
              <a:buSzPts val="2000"/>
              <a:buFont typeface="Noto Sans Symbols"/>
              <a:buChar char="⮚"/>
            </a:pPr>
            <a:r>
              <a:rPr lang="en-US" sz="2400" dirty="0">
                <a:solidFill>
                  <a:srgbClr val="050E17"/>
                </a:solidFill>
                <a:latin typeface="Times New Roman"/>
                <a:ea typeface="Times New Roman"/>
                <a:cs typeface="Times New Roman"/>
                <a:sym typeface="Times New Roman"/>
              </a:rPr>
              <a:t>Gradio Documentation: The official Gradio documentation provides a comprehensive guide for getting started with Gradio, including tutorials, API reference, and examples. You can visit the documentation at </a:t>
            </a:r>
            <a:r>
              <a:rPr lang="en-US" sz="2400" b="1" u="sng" dirty="0">
                <a:solidFill>
                  <a:schemeClr val="hlink"/>
                </a:solidFill>
                <a:latin typeface="Times New Roman"/>
                <a:ea typeface="Times New Roman"/>
                <a:cs typeface="Times New Roman"/>
                <a:sym typeface="Times New Roman"/>
                <a:hlinkClick r:id="rId3"/>
              </a:rPr>
              <a:t>https://gradio.app/docs/. ↗</a:t>
            </a:r>
            <a:endParaRPr sz="2400" b="1" dirty="0">
              <a:solidFill>
                <a:srgbClr val="050E17"/>
              </a:solidFill>
              <a:latin typeface="Times New Roman"/>
              <a:ea typeface="Times New Roman"/>
              <a:cs typeface="Times New Roman"/>
              <a:sym typeface="Times New Roman"/>
            </a:endParaRPr>
          </a:p>
          <a:p>
            <a:pPr marL="342900" marR="0" lvl="0" indent="-215900" algn="just" rtl="0">
              <a:spcBef>
                <a:spcPts val="0"/>
              </a:spcBef>
              <a:spcAft>
                <a:spcPts val="0"/>
              </a:spcAft>
              <a:buClr>
                <a:schemeClr val="dk1"/>
              </a:buClr>
              <a:buSzPts val="2000"/>
              <a:buFont typeface="Noto Sans Symbols"/>
              <a:buNone/>
            </a:pPr>
            <a:endParaRPr sz="2400" dirty="0">
              <a:solidFill>
                <a:srgbClr val="050E17"/>
              </a:solidFill>
              <a:latin typeface="Times New Roman"/>
              <a:ea typeface="Times New Roman"/>
              <a:cs typeface="Times New Roman"/>
              <a:sym typeface="Times New Roman"/>
            </a:endParaRPr>
          </a:p>
          <a:p>
            <a:pPr marL="342900" marR="0" lvl="0" indent="-342900" algn="just" rtl="0">
              <a:spcBef>
                <a:spcPts val="0"/>
              </a:spcBef>
              <a:spcAft>
                <a:spcPts val="0"/>
              </a:spcAft>
              <a:buClr>
                <a:srgbClr val="050E17"/>
              </a:buClr>
              <a:buSzPts val="2000"/>
              <a:buFont typeface="Noto Sans Symbols"/>
              <a:buChar char="⮚"/>
            </a:pPr>
            <a:r>
              <a:rPr lang="en-US" sz="2400" dirty="0">
                <a:solidFill>
                  <a:srgbClr val="050E17"/>
                </a:solidFill>
                <a:latin typeface="Times New Roman"/>
                <a:ea typeface="Times New Roman"/>
                <a:cs typeface="Times New Roman"/>
                <a:sym typeface="Times New Roman"/>
              </a:rPr>
              <a:t>Gradio </a:t>
            </a:r>
            <a:r>
              <a:rPr lang="en-US" sz="2400" dirty="0" err="1">
                <a:solidFill>
                  <a:srgbClr val="050E17"/>
                </a:solidFill>
                <a:latin typeface="Times New Roman"/>
                <a:ea typeface="Times New Roman"/>
                <a:cs typeface="Times New Roman"/>
                <a:sym typeface="Times New Roman"/>
              </a:rPr>
              <a:t>GitHub</a:t>
            </a:r>
            <a:r>
              <a:rPr lang="en-US" sz="2400" dirty="0">
                <a:solidFill>
                  <a:srgbClr val="050E17"/>
                </a:solidFill>
                <a:latin typeface="Times New Roman"/>
                <a:ea typeface="Times New Roman"/>
                <a:cs typeface="Times New Roman"/>
                <a:sym typeface="Times New Roman"/>
              </a:rPr>
              <a:t> Repository: The Gradio </a:t>
            </a:r>
            <a:r>
              <a:rPr lang="en-US" sz="2400" dirty="0" err="1">
                <a:solidFill>
                  <a:srgbClr val="050E17"/>
                </a:solidFill>
                <a:latin typeface="Times New Roman"/>
                <a:ea typeface="Times New Roman"/>
                <a:cs typeface="Times New Roman"/>
                <a:sym typeface="Times New Roman"/>
              </a:rPr>
              <a:t>GitHub</a:t>
            </a:r>
            <a:r>
              <a:rPr lang="en-US" sz="2400" dirty="0">
                <a:solidFill>
                  <a:srgbClr val="050E17"/>
                </a:solidFill>
                <a:latin typeface="Times New Roman"/>
                <a:ea typeface="Times New Roman"/>
                <a:cs typeface="Times New Roman"/>
                <a:sym typeface="Times New Roman"/>
              </a:rPr>
              <a:t> repository contains the source code for Gradio, including examples, documentation, and issue tracking. You can visit the repository at </a:t>
            </a:r>
            <a:r>
              <a:rPr lang="en-US" sz="2400" b="1" u="sng" dirty="0">
                <a:solidFill>
                  <a:schemeClr val="hlink"/>
                </a:solidFill>
                <a:latin typeface="Times New Roman"/>
                <a:ea typeface="Times New Roman"/>
                <a:cs typeface="Times New Roman"/>
                <a:sym typeface="Times New Roman"/>
                <a:hlinkClick r:id="rId4"/>
              </a:rPr>
              <a:t>https://github.com/gradio-app/gradio. ↗</a:t>
            </a:r>
            <a:endParaRPr sz="2400" b="1" dirty="0">
              <a:solidFill>
                <a:srgbClr val="050E17"/>
              </a:solidFill>
              <a:latin typeface="Times New Roman"/>
              <a:ea typeface="Times New Roman"/>
              <a:cs typeface="Times New Roman"/>
              <a:sym typeface="Times New Roman"/>
            </a:endParaRPr>
          </a:p>
          <a:p>
            <a:pPr marL="342900" marR="0" lvl="0" indent="-215900" algn="just" rtl="0">
              <a:spcBef>
                <a:spcPts val="0"/>
              </a:spcBef>
              <a:spcAft>
                <a:spcPts val="0"/>
              </a:spcAft>
              <a:buClr>
                <a:schemeClr val="dk1"/>
              </a:buClr>
              <a:buSzPts val="2000"/>
              <a:buFont typeface="Noto Sans Symbols"/>
              <a:buNone/>
            </a:pPr>
            <a:endParaRPr sz="2400" dirty="0">
              <a:solidFill>
                <a:srgbClr val="050E17"/>
              </a:solidFill>
              <a:latin typeface="Times New Roman"/>
              <a:ea typeface="Times New Roman"/>
              <a:cs typeface="Times New Roman"/>
              <a:sym typeface="Times New Roman"/>
            </a:endParaRPr>
          </a:p>
          <a:p>
            <a:pPr marL="342900" marR="0" lvl="0" indent="-342900" algn="just" rtl="0">
              <a:spcBef>
                <a:spcPts val="0"/>
              </a:spcBef>
              <a:spcAft>
                <a:spcPts val="0"/>
              </a:spcAft>
              <a:buClr>
                <a:srgbClr val="050E17"/>
              </a:buClr>
              <a:buSzPts val="2000"/>
              <a:buFont typeface="Noto Sans Symbols"/>
              <a:buChar char="⮚"/>
            </a:pPr>
            <a:r>
              <a:rPr lang="en-US" sz="2400" dirty="0">
                <a:solidFill>
                  <a:srgbClr val="050E17"/>
                </a:solidFill>
                <a:latin typeface="Times New Roman"/>
                <a:ea typeface="Times New Roman"/>
                <a:cs typeface="Times New Roman"/>
                <a:sym typeface="Times New Roman"/>
              </a:rPr>
              <a:t>Gradio YouTube Channel: The Gradio YouTube channel contains a series of video tutorials and demos of Gradio features and functionality. You can visit the channel at </a:t>
            </a:r>
            <a:r>
              <a:rPr lang="en-US" sz="2400" b="1" u="sng" dirty="0">
                <a:solidFill>
                  <a:schemeClr val="hlink"/>
                </a:solidFill>
                <a:latin typeface="Times New Roman"/>
                <a:ea typeface="Times New Roman"/>
                <a:cs typeface="Times New Roman"/>
                <a:sym typeface="Times New Roman"/>
                <a:hlinkClick r:id="rId5"/>
              </a:rPr>
              <a:t>https://www.youtube.com/channel/UCdyjiMAZMqyChLxXrSPk7iQ. ↗</a:t>
            </a:r>
            <a:endParaRPr sz="2400" b="1" dirty="0">
              <a:solidFill>
                <a:srgbClr val="050E17"/>
              </a:solidFill>
              <a:latin typeface="Times New Roman"/>
              <a:ea typeface="Times New Roman"/>
              <a:cs typeface="Times New Roman"/>
              <a:sym typeface="Times New Roman"/>
            </a:endParaRPr>
          </a:p>
        </p:txBody>
      </p:sp>
      <p:sp>
        <p:nvSpPr>
          <p:cNvPr id="391" name="Google Shape;391;p32"/>
          <p:cNvSpPr txBox="1"/>
          <p:nvPr/>
        </p:nvSpPr>
        <p:spPr>
          <a:xfrm>
            <a:off x="1143402" y="5801017"/>
            <a:ext cx="2799164"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dirty="0">
                <a:solidFill>
                  <a:schemeClr val="lt1"/>
                </a:solidFill>
                <a:latin typeface="Quicksand"/>
                <a:ea typeface="Quicksand"/>
                <a:cs typeface="Quicksand"/>
                <a:sym typeface="Quicksand"/>
              </a:rPr>
              <a:t>Thank You</a:t>
            </a:r>
            <a:endParaRPr dirty="0"/>
          </a:p>
        </p:txBody>
      </p:sp>
      <p:sp>
        <p:nvSpPr>
          <p:cNvPr id="2" name="Footer Placeholder 1"/>
          <p:cNvSpPr>
            <a:spLocks noGrp="1"/>
          </p:cNvSpPr>
          <p:nvPr>
            <p:ph type="ftr" sz="quarter" idx="11"/>
          </p:nvPr>
        </p:nvSpPr>
        <p:spPr/>
        <p:txBody>
          <a:bodyPr/>
          <a:lstStyle/>
          <a:p>
            <a:r>
              <a:rPr lang="en-US" smtClean="0"/>
              <a:t>Kaizen Group AI</a:t>
            </a:r>
            <a:endParaRPr lang="en-US"/>
          </a:p>
        </p:txBody>
      </p:sp>
      <p:sp>
        <p:nvSpPr>
          <p:cNvPr id="3" name="Slide Number Placeholder 2"/>
          <p:cNvSpPr>
            <a:spLocks noGrp="1"/>
          </p:cNvSpPr>
          <p:nvPr>
            <p:ph type="sldNum" sz="quarter" idx="12"/>
          </p:nvPr>
        </p:nvSpPr>
        <p:spPr/>
        <p:txBody>
          <a:bodyPr/>
          <a:lstStyle/>
          <a:p>
            <a:fld id="{02383E7E-9DFE-4A1E-AEC2-D2E19E891C2C}" type="slidenum">
              <a:rPr lang="en-US" smtClean="0"/>
              <a:t>21</a:t>
            </a:fld>
            <a:endParaRPr lang="en-US"/>
          </a:p>
        </p:txBody>
      </p:sp>
    </p:spTree>
    <p:extLst>
      <p:ext uri="{BB962C8B-B14F-4D97-AF65-F5344CB8AC3E}">
        <p14:creationId xmlns:p14="http://schemas.microsoft.com/office/powerpoint/2010/main" val="202204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7144" y="-7144"/>
            <a:ext cx="12201525" cy="6867525"/>
          </a:xfrm>
          <a:custGeom>
            <a:avLst/>
            <a:gdLst/>
            <a:ahLst/>
            <a:cxnLst/>
            <a:rect l="l" t="t" r="r" b="b"/>
            <a:pathLst>
              <a:path w="12201525" h="6867525" extrusionOk="0">
                <a:moveTo>
                  <a:pt x="10087927" y="7144"/>
                </a:moveTo>
                <a:lnTo>
                  <a:pt x="8134541" y="465296"/>
                </a:lnTo>
                <a:lnTo>
                  <a:pt x="8132350" y="455962"/>
                </a:lnTo>
                <a:lnTo>
                  <a:pt x="10046017" y="7144"/>
                </a:lnTo>
                <a:lnTo>
                  <a:pt x="10087927" y="7144"/>
                </a:lnTo>
                <a:close/>
                <a:moveTo>
                  <a:pt x="8132350" y="1094423"/>
                </a:moveTo>
                <a:lnTo>
                  <a:pt x="8134541" y="1103662"/>
                </a:lnTo>
                <a:lnTo>
                  <a:pt x="12200191" y="150114"/>
                </a:lnTo>
                <a:lnTo>
                  <a:pt x="12200191" y="140303"/>
                </a:lnTo>
                <a:lnTo>
                  <a:pt x="8132350" y="1094423"/>
                </a:lnTo>
                <a:close/>
                <a:moveTo>
                  <a:pt x="8132350" y="1732788"/>
                </a:moveTo>
                <a:lnTo>
                  <a:pt x="8134541" y="1742027"/>
                </a:lnTo>
                <a:lnTo>
                  <a:pt x="12200191" y="788480"/>
                </a:lnTo>
                <a:lnTo>
                  <a:pt x="12200191" y="778764"/>
                </a:lnTo>
                <a:lnTo>
                  <a:pt x="8132350" y="1732788"/>
                </a:lnTo>
                <a:close/>
                <a:moveTo>
                  <a:pt x="8132350" y="2371154"/>
                </a:moveTo>
                <a:lnTo>
                  <a:pt x="8134541" y="2380488"/>
                </a:lnTo>
                <a:lnTo>
                  <a:pt x="12200191" y="1426940"/>
                </a:lnTo>
                <a:lnTo>
                  <a:pt x="12200191" y="1417130"/>
                </a:lnTo>
                <a:lnTo>
                  <a:pt x="8132350" y="2371154"/>
                </a:lnTo>
                <a:close/>
                <a:moveTo>
                  <a:pt x="8132350" y="3009614"/>
                </a:moveTo>
                <a:lnTo>
                  <a:pt x="8134541" y="3018854"/>
                </a:lnTo>
                <a:lnTo>
                  <a:pt x="12200191" y="2065306"/>
                </a:lnTo>
                <a:lnTo>
                  <a:pt x="12200191" y="2055495"/>
                </a:lnTo>
                <a:lnTo>
                  <a:pt x="8132350" y="3009614"/>
                </a:lnTo>
                <a:close/>
                <a:moveTo>
                  <a:pt x="8132350" y="3647980"/>
                </a:moveTo>
                <a:lnTo>
                  <a:pt x="8134541" y="3657219"/>
                </a:lnTo>
                <a:lnTo>
                  <a:pt x="12200191" y="2703671"/>
                </a:lnTo>
                <a:lnTo>
                  <a:pt x="12200191" y="2693861"/>
                </a:lnTo>
                <a:lnTo>
                  <a:pt x="8132350" y="3647980"/>
                </a:lnTo>
                <a:close/>
                <a:moveTo>
                  <a:pt x="8132350" y="4286346"/>
                </a:moveTo>
                <a:lnTo>
                  <a:pt x="8134541" y="4295680"/>
                </a:lnTo>
                <a:lnTo>
                  <a:pt x="12200191" y="3342132"/>
                </a:lnTo>
                <a:lnTo>
                  <a:pt x="12200191" y="3332321"/>
                </a:lnTo>
                <a:lnTo>
                  <a:pt x="8132350" y="4286346"/>
                </a:lnTo>
                <a:close/>
                <a:moveTo>
                  <a:pt x="8132350" y="4924806"/>
                </a:moveTo>
                <a:lnTo>
                  <a:pt x="8134541" y="4934046"/>
                </a:lnTo>
                <a:lnTo>
                  <a:pt x="12200191" y="3980498"/>
                </a:lnTo>
                <a:lnTo>
                  <a:pt x="12200191" y="3970687"/>
                </a:lnTo>
                <a:lnTo>
                  <a:pt x="8132350" y="4924806"/>
                </a:lnTo>
                <a:close/>
                <a:moveTo>
                  <a:pt x="8132350" y="5563172"/>
                </a:moveTo>
                <a:lnTo>
                  <a:pt x="8134541" y="5572411"/>
                </a:lnTo>
                <a:lnTo>
                  <a:pt x="12200191" y="4618863"/>
                </a:lnTo>
                <a:lnTo>
                  <a:pt x="12200191" y="4609053"/>
                </a:lnTo>
                <a:lnTo>
                  <a:pt x="8132350" y="5563172"/>
                </a:lnTo>
                <a:close/>
                <a:moveTo>
                  <a:pt x="8132350" y="6201537"/>
                </a:moveTo>
                <a:lnTo>
                  <a:pt x="8134541" y="6210776"/>
                </a:lnTo>
                <a:lnTo>
                  <a:pt x="12200191" y="5257229"/>
                </a:lnTo>
                <a:lnTo>
                  <a:pt x="12200191" y="5247513"/>
                </a:lnTo>
                <a:lnTo>
                  <a:pt x="8132350" y="6201537"/>
                </a:lnTo>
                <a:close/>
                <a:moveTo>
                  <a:pt x="8132350" y="6839903"/>
                </a:moveTo>
                <a:lnTo>
                  <a:pt x="8134541" y="6849237"/>
                </a:lnTo>
                <a:lnTo>
                  <a:pt x="12200191" y="5895689"/>
                </a:lnTo>
                <a:lnTo>
                  <a:pt x="12200191" y="5885879"/>
                </a:lnTo>
                <a:lnTo>
                  <a:pt x="8132350" y="6839903"/>
                </a:lnTo>
                <a:close/>
                <a:moveTo>
                  <a:pt x="10746867" y="6865144"/>
                </a:moveTo>
                <a:lnTo>
                  <a:pt x="10788682" y="6865144"/>
                </a:lnTo>
                <a:lnTo>
                  <a:pt x="12200191" y="6534055"/>
                </a:lnTo>
                <a:lnTo>
                  <a:pt x="12200191" y="6524244"/>
                </a:lnTo>
                <a:lnTo>
                  <a:pt x="10746867" y="6865144"/>
                </a:lnTo>
                <a:close/>
                <a:moveTo>
                  <a:pt x="2663381" y="7144"/>
                </a:moveTo>
                <a:lnTo>
                  <a:pt x="2621661" y="7144"/>
                </a:lnTo>
                <a:lnTo>
                  <a:pt x="4574953" y="465296"/>
                </a:lnTo>
                <a:lnTo>
                  <a:pt x="4577144" y="455962"/>
                </a:lnTo>
                <a:lnTo>
                  <a:pt x="2663381" y="7144"/>
                </a:lnTo>
                <a:close/>
                <a:moveTo>
                  <a:pt x="4577144" y="1094423"/>
                </a:moveTo>
                <a:lnTo>
                  <a:pt x="9335" y="23051"/>
                </a:lnTo>
                <a:lnTo>
                  <a:pt x="7144" y="32385"/>
                </a:lnTo>
                <a:lnTo>
                  <a:pt x="4574953" y="1103757"/>
                </a:lnTo>
                <a:lnTo>
                  <a:pt x="4577144" y="1094423"/>
                </a:lnTo>
                <a:close/>
                <a:moveTo>
                  <a:pt x="4577144" y="1732788"/>
                </a:moveTo>
                <a:lnTo>
                  <a:pt x="9335" y="661511"/>
                </a:lnTo>
                <a:lnTo>
                  <a:pt x="7144" y="670751"/>
                </a:lnTo>
                <a:lnTo>
                  <a:pt x="4574953" y="1742123"/>
                </a:lnTo>
                <a:lnTo>
                  <a:pt x="4577144" y="1732788"/>
                </a:lnTo>
                <a:close/>
                <a:moveTo>
                  <a:pt x="4577144" y="2371154"/>
                </a:moveTo>
                <a:lnTo>
                  <a:pt x="9335" y="1299877"/>
                </a:lnTo>
                <a:lnTo>
                  <a:pt x="7144" y="1309116"/>
                </a:lnTo>
                <a:lnTo>
                  <a:pt x="4574953" y="2380488"/>
                </a:lnTo>
                <a:lnTo>
                  <a:pt x="4577144" y="2371154"/>
                </a:lnTo>
                <a:close/>
                <a:moveTo>
                  <a:pt x="4577144" y="3009614"/>
                </a:moveTo>
                <a:lnTo>
                  <a:pt x="9335" y="1938242"/>
                </a:lnTo>
                <a:lnTo>
                  <a:pt x="7144" y="1947482"/>
                </a:lnTo>
                <a:lnTo>
                  <a:pt x="4574953" y="3018854"/>
                </a:lnTo>
                <a:lnTo>
                  <a:pt x="4577144" y="3009614"/>
                </a:lnTo>
                <a:close/>
                <a:moveTo>
                  <a:pt x="4577144" y="3647980"/>
                </a:moveTo>
                <a:lnTo>
                  <a:pt x="9335" y="2576608"/>
                </a:lnTo>
                <a:lnTo>
                  <a:pt x="7144" y="2585942"/>
                </a:lnTo>
                <a:lnTo>
                  <a:pt x="4574953" y="3657314"/>
                </a:lnTo>
                <a:lnTo>
                  <a:pt x="4577144" y="3647980"/>
                </a:lnTo>
                <a:close/>
                <a:moveTo>
                  <a:pt x="4577144" y="4286346"/>
                </a:moveTo>
                <a:lnTo>
                  <a:pt x="9335" y="3215069"/>
                </a:lnTo>
                <a:lnTo>
                  <a:pt x="7144" y="3224308"/>
                </a:lnTo>
                <a:lnTo>
                  <a:pt x="4574953" y="4295680"/>
                </a:lnTo>
                <a:lnTo>
                  <a:pt x="4577144" y="4286346"/>
                </a:lnTo>
                <a:close/>
                <a:moveTo>
                  <a:pt x="4577144" y="4924806"/>
                </a:moveTo>
                <a:lnTo>
                  <a:pt x="9335" y="3853434"/>
                </a:lnTo>
                <a:lnTo>
                  <a:pt x="7144" y="3862673"/>
                </a:lnTo>
                <a:lnTo>
                  <a:pt x="4574953" y="4934046"/>
                </a:lnTo>
                <a:lnTo>
                  <a:pt x="4577144" y="4924806"/>
                </a:lnTo>
                <a:close/>
                <a:moveTo>
                  <a:pt x="4577144" y="5563172"/>
                </a:moveTo>
                <a:lnTo>
                  <a:pt x="9335" y="4491800"/>
                </a:lnTo>
                <a:lnTo>
                  <a:pt x="7144" y="4501134"/>
                </a:lnTo>
                <a:lnTo>
                  <a:pt x="4574953" y="5572506"/>
                </a:lnTo>
                <a:lnTo>
                  <a:pt x="4577144" y="5563172"/>
                </a:lnTo>
                <a:close/>
                <a:moveTo>
                  <a:pt x="4577144" y="6201537"/>
                </a:moveTo>
                <a:lnTo>
                  <a:pt x="9335" y="5130260"/>
                </a:lnTo>
                <a:lnTo>
                  <a:pt x="7144" y="5139500"/>
                </a:lnTo>
                <a:lnTo>
                  <a:pt x="4574953" y="6210776"/>
                </a:lnTo>
                <a:lnTo>
                  <a:pt x="4577144" y="6201537"/>
                </a:lnTo>
                <a:close/>
                <a:moveTo>
                  <a:pt x="4577144" y="6839903"/>
                </a:moveTo>
                <a:lnTo>
                  <a:pt x="9335" y="5768626"/>
                </a:lnTo>
                <a:lnTo>
                  <a:pt x="7144" y="5777865"/>
                </a:lnTo>
                <a:lnTo>
                  <a:pt x="4574953" y="6849237"/>
                </a:lnTo>
                <a:lnTo>
                  <a:pt x="4577144" y="6839903"/>
                </a:lnTo>
                <a:close/>
                <a:moveTo>
                  <a:pt x="9239" y="6406992"/>
                </a:moveTo>
                <a:lnTo>
                  <a:pt x="8192" y="6411659"/>
                </a:lnTo>
                <a:lnTo>
                  <a:pt x="7144" y="6416326"/>
                </a:lnTo>
                <a:lnTo>
                  <a:pt x="8192" y="6416611"/>
                </a:lnTo>
                <a:lnTo>
                  <a:pt x="1920812" y="6865144"/>
                </a:lnTo>
                <a:lnTo>
                  <a:pt x="1962626" y="6865144"/>
                </a:lnTo>
                <a:lnTo>
                  <a:pt x="9239" y="6406992"/>
                </a:lnTo>
                <a:close/>
              </a:path>
            </a:pathLst>
          </a:custGeom>
          <a:solidFill>
            <a:srgbClr val="EFEFE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398" name="Google Shape;398;p33"/>
          <p:cNvSpPr/>
          <p:nvPr/>
        </p:nvSpPr>
        <p:spPr>
          <a:xfrm>
            <a:off x="277708" y="844952"/>
            <a:ext cx="11296975" cy="3522404"/>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rgbClr val="050E17"/>
              </a:buClr>
              <a:buSzPts val="2000"/>
              <a:buFont typeface="Noto Sans Symbols"/>
              <a:buChar char="⮚"/>
            </a:pPr>
            <a:r>
              <a:rPr lang="en-US" sz="2800" dirty="0">
                <a:solidFill>
                  <a:srgbClr val="050E17"/>
                </a:solidFill>
                <a:latin typeface="Times New Roman"/>
                <a:ea typeface="Times New Roman"/>
                <a:cs typeface="Times New Roman"/>
                <a:sym typeface="Times New Roman"/>
              </a:rPr>
              <a:t>Gradio </a:t>
            </a:r>
            <a:r>
              <a:rPr lang="en-US" sz="2800" dirty="0" err="1">
                <a:solidFill>
                  <a:srgbClr val="050E17"/>
                </a:solidFill>
                <a:latin typeface="Times New Roman"/>
                <a:ea typeface="Times New Roman"/>
                <a:cs typeface="Times New Roman"/>
                <a:sym typeface="Times New Roman"/>
              </a:rPr>
              <a:t>Gitter</a:t>
            </a:r>
            <a:r>
              <a:rPr lang="en-US" sz="2800" dirty="0">
                <a:solidFill>
                  <a:srgbClr val="050E17"/>
                </a:solidFill>
                <a:latin typeface="Times New Roman"/>
                <a:ea typeface="Times New Roman"/>
                <a:cs typeface="Times New Roman"/>
                <a:sym typeface="Times New Roman"/>
              </a:rPr>
              <a:t> Community: The Gradio </a:t>
            </a:r>
            <a:r>
              <a:rPr lang="en-US" sz="2800" dirty="0" err="1">
                <a:solidFill>
                  <a:srgbClr val="050E17"/>
                </a:solidFill>
                <a:latin typeface="Times New Roman"/>
                <a:ea typeface="Times New Roman"/>
                <a:cs typeface="Times New Roman"/>
                <a:sym typeface="Times New Roman"/>
              </a:rPr>
              <a:t>Gitter</a:t>
            </a:r>
            <a:r>
              <a:rPr lang="en-US" sz="2800" dirty="0">
                <a:solidFill>
                  <a:srgbClr val="050E17"/>
                </a:solidFill>
                <a:latin typeface="Times New Roman"/>
                <a:ea typeface="Times New Roman"/>
                <a:cs typeface="Times New Roman"/>
                <a:sym typeface="Times New Roman"/>
              </a:rPr>
              <a:t> community provides a forum for developers to ask questions, share ideas, and discuss issues related to Gradio. You can join the community at </a:t>
            </a:r>
            <a:r>
              <a:rPr lang="en-US" sz="2800" b="1" u="sng" dirty="0">
                <a:solidFill>
                  <a:schemeClr val="hlink"/>
                </a:solidFill>
                <a:latin typeface="Times New Roman"/>
                <a:ea typeface="Times New Roman"/>
                <a:cs typeface="Times New Roman"/>
                <a:sym typeface="Times New Roman"/>
                <a:hlinkClick r:id="rId3"/>
              </a:rPr>
              <a:t>https://gitter.im/gradio-app/community. ↗</a:t>
            </a:r>
            <a:endParaRPr sz="2800" b="1" dirty="0">
              <a:solidFill>
                <a:srgbClr val="050E17"/>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rgbClr val="050E17"/>
              </a:buClr>
              <a:buSzPts val="2000"/>
              <a:buFont typeface="Noto Sans Symbols"/>
              <a:buChar char="⮚"/>
            </a:pPr>
            <a:r>
              <a:rPr lang="en-US" sz="2800" dirty="0">
                <a:solidFill>
                  <a:srgbClr val="050E17"/>
                </a:solidFill>
                <a:latin typeface="Times New Roman"/>
                <a:ea typeface="Times New Roman"/>
                <a:cs typeface="Times New Roman"/>
                <a:sym typeface="Times New Roman"/>
              </a:rPr>
              <a:t>Gradio Blog: The Gradio blog contains articles and tutorials on various topics related to Gradio, including tips and tricks, use cases, and best practices. You can visit the blog at </a:t>
            </a:r>
            <a:r>
              <a:rPr lang="en-US" sz="2800" b="1" u="sng" dirty="0">
                <a:solidFill>
                  <a:schemeClr val="hlink"/>
                </a:solidFill>
                <a:latin typeface="Times New Roman"/>
                <a:ea typeface="Times New Roman"/>
                <a:cs typeface="Times New Roman"/>
                <a:sym typeface="Times New Roman"/>
                <a:hlinkClick r:id="rId4"/>
              </a:rPr>
              <a:t>https://gradio.app/blog/. ↗</a:t>
            </a:r>
            <a:endParaRPr sz="2800" b="1" dirty="0">
              <a:solidFill>
                <a:srgbClr val="050E17"/>
              </a:solidFill>
              <a:latin typeface="Times New Roman"/>
              <a:ea typeface="Times New Roman"/>
              <a:cs typeface="Times New Roman"/>
              <a:sym typeface="Times New Roman"/>
            </a:endParaRPr>
          </a:p>
        </p:txBody>
      </p:sp>
      <p:sp>
        <p:nvSpPr>
          <p:cNvPr id="2" name="Footer Placeholder 1"/>
          <p:cNvSpPr>
            <a:spLocks noGrp="1"/>
          </p:cNvSpPr>
          <p:nvPr>
            <p:ph type="ftr" sz="quarter" idx="11"/>
          </p:nvPr>
        </p:nvSpPr>
        <p:spPr/>
        <p:txBody>
          <a:bodyPr/>
          <a:lstStyle/>
          <a:p>
            <a:r>
              <a:rPr lang="en-US" smtClean="0"/>
              <a:t>Kaizen Group AI</a:t>
            </a:r>
            <a:endParaRPr lang="en-US"/>
          </a:p>
        </p:txBody>
      </p:sp>
      <p:sp>
        <p:nvSpPr>
          <p:cNvPr id="3" name="Slide Number Placeholder 2"/>
          <p:cNvSpPr>
            <a:spLocks noGrp="1"/>
          </p:cNvSpPr>
          <p:nvPr>
            <p:ph type="sldNum" sz="quarter" idx="12"/>
          </p:nvPr>
        </p:nvSpPr>
        <p:spPr/>
        <p:txBody>
          <a:bodyPr/>
          <a:lstStyle/>
          <a:p>
            <a:fld id="{02383E7E-9DFE-4A1E-AEC2-D2E19E891C2C}" type="slidenum">
              <a:rPr lang="en-US" smtClean="0"/>
              <a:t>22</a:t>
            </a:fld>
            <a:endParaRPr lang="en-US"/>
          </a:p>
        </p:txBody>
      </p:sp>
    </p:spTree>
    <p:extLst>
      <p:ext uri="{BB962C8B-B14F-4D97-AF65-F5344CB8AC3E}">
        <p14:creationId xmlns:p14="http://schemas.microsoft.com/office/powerpoint/2010/main" val="3348167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3D8D97E3-7B6E-45F5-8C90-0CFEA9E76B29}"/>
              </a:ext>
            </a:extLst>
          </p:cNvPr>
          <p:cNvGrpSpPr/>
          <p:nvPr/>
        </p:nvGrpSpPr>
        <p:grpSpPr>
          <a:xfrm>
            <a:off x="1222211" y="4034069"/>
            <a:ext cx="1314259" cy="1314259"/>
            <a:chOff x="984980" y="4445794"/>
            <a:chExt cx="1314259" cy="1314259"/>
          </a:xfrm>
        </p:grpSpPr>
        <p:sp>
          <p:nvSpPr>
            <p:cNvPr id="4" name="Freeform: Shape 3">
              <a:extLst>
                <a:ext uri="{FF2B5EF4-FFF2-40B4-BE49-F238E27FC236}">
                  <a16:creationId xmlns="" xmlns:a16="http://schemas.microsoft.com/office/drawing/2014/main" id="{9E6659C1-21C5-446A-83B0-1045C757933E}"/>
                </a:ext>
              </a:extLst>
            </p:cNvPr>
            <p:cNvSpPr/>
            <p:nvPr/>
          </p:nvSpPr>
          <p:spPr>
            <a:xfrm>
              <a:off x="984980" y="4445794"/>
              <a:ext cx="895350" cy="895350"/>
            </a:xfrm>
            <a:custGeom>
              <a:avLst/>
              <a:gdLst>
                <a:gd name="connsiteX0" fmla="*/ 726377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7 w 895350"/>
                <a:gd name="connsiteY5" fmla="*/ 7144 h 895350"/>
                <a:gd name="connsiteX6" fmla="*/ 891159 w 895350"/>
                <a:gd name="connsiteY6" fmla="*/ 171926 h 895350"/>
                <a:gd name="connsiteX7" fmla="*/ 891159 w 895350"/>
                <a:gd name="connsiteY7" fmla="*/ 726377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6" y="891159"/>
                  </a:lnTo>
                  <a:cubicBezTo>
                    <a:pt x="80963" y="891159"/>
                    <a:pt x="7144" y="817340"/>
                    <a:pt x="7144" y="726377"/>
                  </a:cubicBezTo>
                  <a:lnTo>
                    <a:pt x="7144" y="171926"/>
                  </a:lnTo>
                  <a:cubicBezTo>
                    <a:pt x="7144" y="80963"/>
                    <a:pt x="80963" y="7144"/>
                    <a:pt x="171926" y="7144"/>
                  </a:cubicBezTo>
                  <a:lnTo>
                    <a:pt x="726377" y="7144"/>
                  </a:lnTo>
                  <a:cubicBezTo>
                    <a:pt x="817340" y="7144"/>
                    <a:pt x="891159" y="80963"/>
                    <a:pt x="891159" y="171926"/>
                  </a:cubicBezTo>
                  <a:lnTo>
                    <a:pt x="891159" y="726377"/>
                  </a:lnTo>
                  <a:cubicBezTo>
                    <a:pt x="891159" y="817340"/>
                    <a:pt x="817340"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5BBDAF89-E010-4C92-A810-9AB1E0AADEFF}"/>
                </a:ext>
              </a:extLst>
            </p:cNvPr>
            <p:cNvSpPr/>
            <p:nvPr/>
          </p:nvSpPr>
          <p:spPr>
            <a:xfrm>
              <a:off x="1209008" y="4669822"/>
              <a:ext cx="895350" cy="895350"/>
            </a:xfrm>
            <a:custGeom>
              <a:avLst/>
              <a:gdLst>
                <a:gd name="connsiteX0" fmla="*/ 726377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7 w 895350"/>
                <a:gd name="connsiteY5" fmla="*/ 7144 h 895350"/>
                <a:gd name="connsiteX6" fmla="*/ 891159 w 895350"/>
                <a:gd name="connsiteY6" fmla="*/ 171926 h 895350"/>
                <a:gd name="connsiteX7" fmla="*/ 891159 w 895350"/>
                <a:gd name="connsiteY7" fmla="*/ 726377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6" y="891159"/>
                  </a:lnTo>
                  <a:cubicBezTo>
                    <a:pt x="80963" y="891159"/>
                    <a:pt x="7144" y="817341"/>
                    <a:pt x="7144" y="726377"/>
                  </a:cubicBezTo>
                  <a:lnTo>
                    <a:pt x="7144" y="171926"/>
                  </a:lnTo>
                  <a:cubicBezTo>
                    <a:pt x="7144" y="80963"/>
                    <a:pt x="80963" y="7144"/>
                    <a:pt x="171926" y="7144"/>
                  </a:cubicBezTo>
                  <a:lnTo>
                    <a:pt x="726377" y="7144"/>
                  </a:lnTo>
                  <a:cubicBezTo>
                    <a:pt x="817340" y="7144"/>
                    <a:pt x="891159" y="80963"/>
                    <a:pt x="891159" y="171926"/>
                  </a:cubicBezTo>
                  <a:lnTo>
                    <a:pt x="891159" y="726377"/>
                  </a:lnTo>
                  <a:cubicBezTo>
                    <a:pt x="891159" y="817436"/>
                    <a:pt x="817340" y="891159"/>
                    <a:pt x="726377" y="891159"/>
                  </a:cubicBezTo>
                  <a:close/>
                </a:path>
              </a:pathLst>
            </a:custGeom>
            <a:solidFill>
              <a:srgbClr val="0A1931"/>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3</a:t>
              </a:r>
              <a:endParaRPr lang="en-US" sz="2800" b="1" dirty="0">
                <a:solidFill>
                  <a:schemeClr val="bg1"/>
                </a:solidFill>
                <a:latin typeface="Times New Roman" pitchFamily="18" charset="0"/>
                <a:cs typeface="Times New Roman" pitchFamily="18" charset="0"/>
              </a:endParaRPr>
            </a:p>
          </p:txBody>
        </p:sp>
        <p:sp>
          <p:nvSpPr>
            <p:cNvPr id="25" name="Freeform: Shape 24">
              <a:extLst>
                <a:ext uri="{FF2B5EF4-FFF2-40B4-BE49-F238E27FC236}">
                  <a16:creationId xmlns="" xmlns:a16="http://schemas.microsoft.com/office/drawing/2014/main" id="{BC2DE15A-47BF-468F-878B-675E34ED97A9}"/>
                </a:ext>
              </a:extLst>
            </p:cNvPr>
            <p:cNvSpPr/>
            <p:nvPr/>
          </p:nvSpPr>
          <p:spPr>
            <a:xfrm>
              <a:off x="1899189" y="5360003"/>
              <a:ext cx="400050" cy="400050"/>
            </a:xfrm>
            <a:custGeom>
              <a:avLst/>
              <a:gdLst>
                <a:gd name="connsiteX0" fmla="*/ 394811 w 400050"/>
                <a:gd name="connsiteY0" fmla="*/ 200978 h 400050"/>
                <a:gd name="connsiteX1" fmla="*/ 200977 w 400050"/>
                <a:gd name="connsiteY1" fmla="*/ 394811 h 400050"/>
                <a:gd name="connsiteX2" fmla="*/ 7144 w 400050"/>
                <a:gd name="connsiteY2" fmla="*/ 200978 h 400050"/>
                <a:gd name="connsiteX3" fmla="*/ 200977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7" y="394811"/>
                  </a:cubicBezTo>
                  <a:cubicBezTo>
                    <a:pt x="93926" y="394811"/>
                    <a:pt x="7144" y="308029"/>
                    <a:pt x="7144" y="200978"/>
                  </a:cubicBezTo>
                  <a:cubicBezTo>
                    <a:pt x="7144" y="93926"/>
                    <a:pt x="93926" y="7144"/>
                    <a:pt x="200977" y="7144"/>
                  </a:cubicBezTo>
                  <a:cubicBezTo>
                    <a:pt x="308029" y="7144"/>
                    <a:pt x="394811" y="93927"/>
                    <a:pt x="394811" y="200978"/>
                  </a:cubicBezTo>
                  <a:close/>
                </a:path>
              </a:pathLst>
            </a:custGeom>
            <a:solidFill>
              <a:srgbClr val="FFFFFF"/>
            </a:solidFill>
            <a:ln w="9525" cap="flat">
              <a:noFill/>
              <a:prstDash val="solid"/>
              <a:miter/>
            </a:ln>
          </p:spPr>
          <p:txBody>
            <a:bodyPr rtlCol="0" anchor="ctr"/>
            <a:lstStyle/>
            <a:p>
              <a:endParaRPr lang="en-US"/>
            </a:p>
          </p:txBody>
        </p:sp>
        <p:sp>
          <p:nvSpPr>
            <p:cNvPr id="28" name="Freeform: Shape 27">
              <a:extLst>
                <a:ext uri="{FF2B5EF4-FFF2-40B4-BE49-F238E27FC236}">
                  <a16:creationId xmlns="" xmlns:a16="http://schemas.microsoft.com/office/drawing/2014/main" id="{0B2F770D-5EDF-45B5-AA0A-7F9B47929B51}"/>
                </a:ext>
              </a:extLst>
            </p:cNvPr>
            <p:cNvSpPr/>
            <p:nvPr/>
          </p:nvSpPr>
          <p:spPr>
            <a:xfrm>
              <a:off x="1931669" y="4669822"/>
              <a:ext cx="180975" cy="180975"/>
            </a:xfrm>
            <a:custGeom>
              <a:avLst/>
              <a:gdLst>
                <a:gd name="connsiteX0" fmla="*/ 174212 w 180975"/>
                <a:gd name="connsiteY0" fmla="*/ 90678 h 180975"/>
                <a:gd name="connsiteX1" fmla="*/ 90678 w 180975"/>
                <a:gd name="connsiteY1" fmla="*/ 174212 h 180975"/>
                <a:gd name="connsiteX2" fmla="*/ 7144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4" y="136813"/>
                    <a:pt x="7144" y="90678"/>
                  </a:cubicBezTo>
                  <a:cubicBezTo>
                    <a:pt x="7144"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grpSp>
        <p:nvGrpSpPr>
          <p:cNvPr id="11" name="Group 10">
            <a:extLst>
              <a:ext uri="{FF2B5EF4-FFF2-40B4-BE49-F238E27FC236}">
                <a16:creationId xmlns="" xmlns:a16="http://schemas.microsoft.com/office/drawing/2014/main" id="{4CB5322C-5FBC-4651-AF5F-173A47E0A84B}"/>
              </a:ext>
            </a:extLst>
          </p:cNvPr>
          <p:cNvGrpSpPr/>
          <p:nvPr/>
        </p:nvGrpSpPr>
        <p:grpSpPr>
          <a:xfrm>
            <a:off x="1219865" y="2620261"/>
            <a:ext cx="1313402" cy="1359218"/>
            <a:chOff x="6349936" y="2140267"/>
            <a:chExt cx="1313402" cy="1359218"/>
          </a:xfrm>
        </p:grpSpPr>
        <p:sp>
          <p:nvSpPr>
            <p:cNvPr id="7"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2</a:t>
              </a:r>
              <a:endParaRPr lang="en-US" sz="2800" b="1" dirty="0">
                <a:solidFill>
                  <a:schemeClr val="bg1"/>
                </a:solidFill>
                <a:latin typeface="Times New Roman" pitchFamily="18" charset="0"/>
                <a:cs typeface="Times New Roman" pitchFamily="18" charset="0"/>
              </a:endParaRPr>
            </a:p>
          </p:txBody>
        </p:sp>
        <p:sp>
          <p:nvSpPr>
            <p:cNvPr id="24"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grpSp>
        <p:nvGrpSpPr>
          <p:cNvPr id="2" name="Group 1">
            <a:extLst>
              <a:ext uri="{FF2B5EF4-FFF2-40B4-BE49-F238E27FC236}">
                <a16:creationId xmlns="" xmlns:a16="http://schemas.microsoft.com/office/drawing/2014/main" id="{517534A5-EF7C-44F2-A4D2-B5A06D74FF29}"/>
              </a:ext>
            </a:extLst>
          </p:cNvPr>
          <p:cNvGrpSpPr/>
          <p:nvPr/>
        </p:nvGrpSpPr>
        <p:grpSpPr>
          <a:xfrm>
            <a:off x="1551267" y="-7144"/>
            <a:ext cx="9352859" cy="1266825"/>
            <a:chOff x="1551267" y="-7144"/>
            <a:chExt cx="9352859" cy="1266825"/>
          </a:xfrm>
        </p:grpSpPr>
        <p:sp>
          <p:nvSpPr>
            <p:cNvPr id="8" name="Freeform: Shape 7">
              <a:extLst>
                <a:ext uri="{FF2B5EF4-FFF2-40B4-BE49-F238E27FC236}">
                  <a16:creationId xmlns="" xmlns:a16="http://schemas.microsoft.com/office/drawing/2014/main" id="{476EF7DD-17FF-4BFF-B026-99B4E8C9A712}"/>
                </a:ext>
              </a:extLst>
            </p:cNvPr>
            <p:cNvSpPr/>
            <p:nvPr/>
          </p:nvSpPr>
          <p:spPr>
            <a:xfrm>
              <a:off x="1551267" y="-7144"/>
              <a:ext cx="9352859" cy="1266825"/>
            </a:xfrm>
            <a:custGeom>
              <a:avLst/>
              <a:gdLst>
                <a:gd name="connsiteX0" fmla="*/ 3253264 w 3543300"/>
                <a:gd name="connsiteY0" fmla="*/ 1263968 h 1266825"/>
                <a:gd name="connsiteX1" fmla="*/ 292894 w 3543300"/>
                <a:gd name="connsiteY1" fmla="*/ 1263968 h 1266825"/>
                <a:gd name="connsiteX2" fmla="*/ 7144 w 3543300"/>
                <a:gd name="connsiteY2" fmla="*/ 978218 h 1266825"/>
                <a:gd name="connsiteX3" fmla="*/ 7144 w 3543300"/>
                <a:gd name="connsiteY3" fmla="*/ 7144 h 1266825"/>
                <a:gd name="connsiteX4" fmla="*/ 3539014 w 3543300"/>
                <a:gd name="connsiteY4" fmla="*/ 7144 h 1266825"/>
                <a:gd name="connsiteX5" fmla="*/ 3539014 w 3543300"/>
                <a:gd name="connsiteY5" fmla="*/ 978218 h 1266825"/>
                <a:gd name="connsiteX6" fmla="*/ 3253264 w 3543300"/>
                <a:gd name="connsiteY6" fmla="*/ 1263968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3300" h="1266825">
                  <a:moveTo>
                    <a:pt x="3253264" y="1263968"/>
                  </a:moveTo>
                  <a:lnTo>
                    <a:pt x="292894" y="1263968"/>
                  </a:lnTo>
                  <a:cubicBezTo>
                    <a:pt x="135064" y="1263968"/>
                    <a:pt x="7144" y="1136047"/>
                    <a:pt x="7144" y="978218"/>
                  </a:cubicBezTo>
                  <a:lnTo>
                    <a:pt x="7144" y="7144"/>
                  </a:lnTo>
                  <a:lnTo>
                    <a:pt x="3539014" y="7144"/>
                  </a:lnTo>
                  <a:lnTo>
                    <a:pt x="3539014" y="978218"/>
                  </a:lnTo>
                  <a:cubicBezTo>
                    <a:pt x="3539014" y="1136047"/>
                    <a:pt x="3411093" y="1263968"/>
                    <a:pt x="3253264" y="1263968"/>
                  </a:cubicBezTo>
                  <a:close/>
                </a:path>
              </a:pathLst>
            </a:custGeom>
            <a:solidFill>
              <a:srgbClr val="0A1931"/>
            </a:solidFill>
            <a:ln w="9525" cap="flat">
              <a:noFill/>
              <a:prstDash val="solid"/>
              <a:miter/>
            </a:ln>
          </p:spPr>
          <p:txBody>
            <a:bodyPr rtlCol="0" anchor="ctr"/>
            <a:lstStyle/>
            <a:p>
              <a:pPr algn="ctr"/>
              <a:endParaRPr lang="en-US" b="1" dirty="0"/>
            </a:p>
          </p:txBody>
        </p:sp>
        <p:sp>
          <p:nvSpPr>
            <p:cNvPr id="32" name="TextBox 31">
              <a:extLst>
                <a:ext uri="{FF2B5EF4-FFF2-40B4-BE49-F238E27FC236}">
                  <a16:creationId xmlns="" xmlns:a16="http://schemas.microsoft.com/office/drawing/2014/main" id="{F8999262-5267-4978-9C63-12E591013E47}"/>
                </a:ext>
              </a:extLst>
            </p:cNvPr>
            <p:cNvSpPr txBox="1"/>
            <p:nvPr/>
          </p:nvSpPr>
          <p:spPr>
            <a:xfrm>
              <a:off x="2458567" y="69933"/>
              <a:ext cx="7516801" cy="830997"/>
            </a:xfrm>
            <a:prstGeom prst="rect">
              <a:avLst/>
            </a:prstGeom>
            <a:noFill/>
          </p:spPr>
          <p:txBody>
            <a:bodyPr wrap="none" rtlCol="0">
              <a:spAutoFit/>
            </a:bodyPr>
            <a:lstStyle/>
            <a:p>
              <a:pPr algn="ctr"/>
              <a:r>
                <a:rPr lang="en-US" sz="4800" b="1" dirty="0">
                  <a:solidFill>
                    <a:schemeClr val="bg1"/>
                  </a:solidFill>
                  <a:latin typeface="+mj-lt"/>
                </a:rPr>
                <a:t>Hosting on a local server</a:t>
              </a:r>
            </a:p>
          </p:txBody>
        </p:sp>
      </p:grpSp>
      <p:sp>
        <p:nvSpPr>
          <p:cNvPr id="33" name="Rectangle 32">
            <a:extLst>
              <a:ext uri="{FF2B5EF4-FFF2-40B4-BE49-F238E27FC236}">
                <a16:creationId xmlns="" xmlns:a16="http://schemas.microsoft.com/office/drawing/2014/main" id="{0BF5281B-C5DA-4848-A908-31776066F6AB}"/>
              </a:ext>
            </a:extLst>
          </p:cNvPr>
          <p:cNvSpPr/>
          <p:nvPr/>
        </p:nvSpPr>
        <p:spPr>
          <a:xfrm>
            <a:off x="2514217" y="1507068"/>
            <a:ext cx="7591808" cy="400110"/>
          </a:xfrm>
          <a:prstGeom prst="rect">
            <a:avLst/>
          </a:prstGeom>
        </p:spPr>
        <p:txBody>
          <a:bodyPr wrap="square">
            <a:spAutoFit/>
          </a:bodyPr>
          <a:lstStyle/>
          <a:p>
            <a:r>
              <a:rPr lang="en-US" sz="2000" b="1" dirty="0" smtClean="0">
                <a:solidFill>
                  <a:schemeClr val="accent1"/>
                </a:solidFill>
                <a:latin typeface="Times New Roman" pitchFamily="18" charset="0"/>
                <a:cs typeface="Times New Roman" pitchFamily="18" charset="0"/>
              </a:rPr>
              <a:t>Install </a:t>
            </a:r>
            <a:r>
              <a:rPr lang="en-US" sz="2000" b="1" dirty="0">
                <a:solidFill>
                  <a:schemeClr val="accent1"/>
                </a:solidFill>
                <a:latin typeface="Times New Roman" pitchFamily="18" charset="0"/>
                <a:cs typeface="Times New Roman" pitchFamily="18" charset="0"/>
              </a:rPr>
              <a:t>Gradio and the dependencies for your application</a:t>
            </a:r>
          </a:p>
        </p:txBody>
      </p:sp>
      <p:sp>
        <p:nvSpPr>
          <p:cNvPr id="34" name="Rectangle 33">
            <a:extLst>
              <a:ext uri="{FF2B5EF4-FFF2-40B4-BE49-F238E27FC236}">
                <a16:creationId xmlns="" xmlns:a16="http://schemas.microsoft.com/office/drawing/2014/main" id="{298EABFD-C589-445E-AC2F-19E20B377A8E}"/>
              </a:ext>
            </a:extLst>
          </p:cNvPr>
          <p:cNvSpPr/>
          <p:nvPr/>
        </p:nvSpPr>
        <p:spPr>
          <a:xfrm>
            <a:off x="2528276" y="4132640"/>
            <a:ext cx="8768373" cy="1631216"/>
          </a:xfrm>
          <a:prstGeom prst="rect">
            <a:avLst/>
          </a:prstGeom>
        </p:spPr>
        <p:txBody>
          <a:bodyPr wrap="square">
            <a:spAutoFit/>
          </a:bodyPr>
          <a:lstStyle/>
          <a:p>
            <a:r>
              <a:rPr lang="en-US" sz="2000" b="1" dirty="0">
                <a:solidFill>
                  <a:schemeClr val="accent1"/>
                </a:solidFill>
                <a:latin typeface="Times New Roman" pitchFamily="18" charset="0"/>
                <a:cs typeface="Times New Roman" pitchFamily="18" charset="0"/>
              </a:rPr>
              <a:t>Run the following command to start a Gradio server on your local </a:t>
            </a:r>
            <a:r>
              <a:rPr lang="en-US" sz="2000" b="1" dirty="0" smtClean="0">
                <a:solidFill>
                  <a:schemeClr val="accent1"/>
                </a:solidFill>
                <a:latin typeface="Times New Roman" pitchFamily="18" charset="0"/>
                <a:cs typeface="Times New Roman" pitchFamily="18" charset="0"/>
              </a:rPr>
              <a:t>machine:</a:t>
            </a:r>
          </a:p>
          <a:p>
            <a:endParaRPr lang="en-US" sz="2000" b="1" dirty="0">
              <a:solidFill>
                <a:schemeClr val="accent1"/>
              </a:solidFill>
              <a:latin typeface="Times New Roman" pitchFamily="18" charset="0"/>
              <a:cs typeface="Times New Roman" pitchFamily="18" charset="0"/>
            </a:endParaRPr>
          </a:p>
          <a:p>
            <a:r>
              <a:rPr lang="en-US" sz="2000" b="1" dirty="0" err="1">
                <a:solidFill>
                  <a:schemeClr val="accent1"/>
                </a:solidFill>
                <a:latin typeface="Times New Roman" pitchFamily="18" charset="0"/>
                <a:cs typeface="Times New Roman" pitchFamily="18" charset="0"/>
              </a:rPr>
              <a:t>gradio</a:t>
            </a:r>
            <a:r>
              <a:rPr lang="en-US" sz="2000" b="1" dirty="0">
                <a:solidFill>
                  <a:schemeClr val="accent1"/>
                </a:solidFill>
                <a:latin typeface="Times New Roman" pitchFamily="18" charset="0"/>
                <a:cs typeface="Times New Roman" pitchFamily="18" charset="0"/>
              </a:rPr>
              <a:t> run </a:t>
            </a:r>
            <a:r>
              <a:rPr lang="en-US" sz="2000" b="1" dirty="0" smtClean="0">
                <a:solidFill>
                  <a:schemeClr val="accent1"/>
                </a:solidFill>
                <a:latin typeface="Times New Roman" pitchFamily="18" charset="0"/>
                <a:cs typeface="Times New Roman" pitchFamily="18" charset="0"/>
              </a:rPr>
              <a:t>app.py</a:t>
            </a:r>
          </a:p>
          <a:p>
            <a:endParaRPr lang="en-US" sz="2000" b="1" dirty="0">
              <a:solidFill>
                <a:schemeClr val="accent1"/>
              </a:solidFill>
              <a:latin typeface="Times New Roman" pitchFamily="18" charset="0"/>
              <a:cs typeface="Times New Roman" pitchFamily="18" charset="0"/>
            </a:endParaRPr>
          </a:p>
          <a:p>
            <a:r>
              <a:rPr lang="en-US" sz="2000" b="1" dirty="0">
                <a:solidFill>
                  <a:schemeClr val="accent1"/>
                </a:solidFill>
                <a:latin typeface="Times New Roman" pitchFamily="18" charset="0"/>
                <a:cs typeface="Times New Roman" pitchFamily="18" charset="0"/>
              </a:rPr>
              <a:t>`http://localhost:8000`</a:t>
            </a:r>
          </a:p>
        </p:txBody>
      </p:sp>
      <p:sp>
        <p:nvSpPr>
          <p:cNvPr id="35" name="Rectangle 34">
            <a:extLst>
              <a:ext uri="{FF2B5EF4-FFF2-40B4-BE49-F238E27FC236}">
                <a16:creationId xmlns="" xmlns:a16="http://schemas.microsoft.com/office/drawing/2014/main" id="{47E8E618-CDF9-4EFB-B983-9C6A21F5E65E}"/>
              </a:ext>
            </a:extLst>
          </p:cNvPr>
          <p:cNvSpPr/>
          <p:nvPr/>
        </p:nvSpPr>
        <p:spPr>
          <a:xfrm>
            <a:off x="2601274" y="2856124"/>
            <a:ext cx="8321902" cy="400110"/>
          </a:xfrm>
          <a:prstGeom prst="rect">
            <a:avLst/>
          </a:prstGeom>
        </p:spPr>
        <p:txBody>
          <a:bodyPr wrap="square">
            <a:spAutoFit/>
          </a:bodyPr>
          <a:lstStyle/>
          <a:p>
            <a:r>
              <a:rPr lang="en-US" sz="2000" b="1" dirty="0">
                <a:solidFill>
                  <a:schemeClr val="accent1"/>
                </a:solidFill>
                <a:latin typeface="Times New Roman" pitchFamily="18" charset="0"/>
                <a:cs typeface="Times New Roman" pitchFamily="18" charset="0"/>
              </a:rPr>
              <a:t>Create a file called `app.py` that contains your Gradio application</a:t>
            </a:r>
          </a:p>
        </p:txBody>
      </p:sp>
      <p:sp>
        <p:nvSpPr>
          <p:cNvPr id="15" name="Footer Placeholder 14"/>
          <p:cNvSpPr>
            <a:spLocks noGrp="1"/>
          </p:cNvSpPr>
          <p:nvPr>
            <p:ph type="ftr" sz="quarter" idx="11"/>
          </p:nvPr>
        </p:nvSpPr>
        <p:spPr/>
        <p:txBody>
          <a:bodyPr/>
          <a:lstStyle/>
          <a:p>
            <a:r>
              <a:rPr lang="en-US" smtClean="0"/>
              <a:t>Kaizen Group AI</a:t>
            </a:r>
            <a:endParaRPr lang="en-US"/>
          </a:p>
        </p:txBody>
      </p:sp>
      <p:sp>
        <p:nvSpPr>
          <p:cNvPr id="23" name="Slide Number Placeholder 22"/>
          <p:cNvSpPr>
            <a:spLocks noGrp="1"/>
          </p:cNvSpPr>
          <p:nvPr>
            <p:ph type="sldNum" sz="quarter" idx="12"/>
          </p:nvPr>
        </p:nvSpPr>
        <p:spPr/>
        <p:txBody>
          <a:bodyPr/>
          <a:lstStyle/>
          <a:p>
            <a:fld id="{02383E7E-9DFE-4A1E-AEC2-D2E19E891C2C}" type="slidenum">
              <a:rPr lang="en-US" smtClean="0"/>
              <a:t>23</a:t>
            </a:fld>
            <a:endParaRPr lang="en-US"/>
          </a:p>
        </p:txBody>
      </p:sp>
      <p:grpSp>
        <p:nvGrpSpPr>
          <p:cNvPr id="39" name="Group 38">
            <a:extLst>
              <a:ext uri="{FF2B5EF4-FFF2-40B4-BE49-F238E27FC236}">
                <a16:creationId xmlns="" xmlns:a16="http://schemas.microsoft.com/office/drawing/2014/main" id="{4CB5322C-5FBC-4651-AF5F-173A47E0A84B}"/>
              </a:ext>
            </a:extLst>
          </p:cNvPr>
          <p:cNvGrpSpPr/>
          <p:nvPr/>
        </p:nvGrpSpPr>
        <p:grpSpPr>
          <a:xfrm>
            <a:off x="1216627" y="1235391"/>
            <a:ext cx="1313402" cy="1359218"/>
            <a:chOff x="6349936" y="2140267"/>
            <a:chExt cx="1313402" cy="1359218"/>
          </a:xfrm>
        </p:grpSpPr>
        <p:sp>
          <p:nvSpPr>
            <p:cNvPr id="40"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41"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1</a:t>
              </a:r>
              <a:endParaRPr lang="en-US" sz="2800" b="1" dirty="0">
                <a:solidFill>
                  <a:schemeClr val="bg1"/>
                </a:solidFill>
                <a:latin typeface="Times New Roman" pitchFamily="18" charset="0"/>
                <a:cs typeface="Times New Roman" pitchFamily="18" charset="0"/>
              </a:endParaRPr>
            </a:p>
          </p:txBody>
        </p:sp>
        <p:sp>
          <p:nvSpPr>
            <p:cNvPr id="42"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43"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63366280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anim calcmode="lin" valueType="num">
                                      <p:cBhvr>
                                        <p:cTn id="12" dur="500" fill="hold"/>
                                        <p:tgtEl>
                                          <p:spTgt spid="33"/>
                                        </p:tgtEl>
                                        <p:attrNameLst>
                                          <p:attrName>ppt_x</p:attrName>
                                        </p:attrNameLst>
                                      </p:cBhvr>
                                      <p:tavLst>
                                        <p:tav tm="0">
                                          <p:val>
                                            <p:strVal val="#ppt_x"/>
                                          </p:val>
                                        </p:tav>
                                        <p:tav tm="100000">
                                          <p:val>
                                            <p:strVal val="#ppt_x"/>
                                          </p:val>
                                        </p:tav>
                                      </p:tavLst>
                                    </p:anim>
                                    <p:anim calcmode="lin" valueType="num">
                                      <p:cBhvr>
                                        <p:cTn id="13" dur="5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anim calcmode="lin" valueType="num">
                                      <p:cBhvr>
                                        <p:cTn id="22" dur="500" fill="hold"/>
                                        <p:tgtEl>
                                          <p:spTgt spid="34"/>
                                        </p:tgtEl>
                                        <p:attrNameLst>
                                          <p:attrName>ppt_x</p:attrName>
                                        </p:attrNameLst>
                                      </p:cBhvr>
                                      <p:tavLst>
                                        <p:tav tm="0">
                                          <p:val>
                                            <p:strVal val="#ppt_x"/>
                                          </p:val>
                                        </p:tav>
                                        <p:tav tm="100000">
                                          <p:val>
                                            <p:strVal val="#ppt_x"/>
                                          </p:val>
                                        </p:tav>
                                      </p:tavLst>
                                    </p:anim>
                                    <p:anim calcmode="lin" valueType="num">
                                      <p:cBhvr>
                                        <p:cTn id="23" dur="5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42"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anim calcmode="lin" valueType="num">
                                      <p:cBhvr>
                                        <p:cTn id="32" dur="500" fill="hold"/>
                                        <p:tgtEl>
                                          <p:spTgt spid="35"/>
                                        </p:tgtEl>
                                        <p:attrNameLst>
                                          <p:attrName>ppt_x</p:attrName>
                                        </p:attrNameLst>
                                      </p:cBhvr>
                                      <p:tavLst>
                                        <p:tav tm="0">
                                          <p:val>
                                            <p:strVal val="#ppt_x"/>
                                          </p:val>
                                        </p:tav>
                                        <p:tav tm="100000">
                                          <p:val>
                                            <p:strVal val="#ppt_x"/>
                                          </p:val>
                                        </p:tav>
                                      </p:tavLst>
                                    </p:anim>
                                    <p:anim calcmode="lin" valueType="num">
                                      <p:cBhvr>
                                        <p:cTn id="33" dur="5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Shape 18">
            <a:extLst>
              <a:ext uri="{FF2B5EF4-FFF2-40B4-BE49-F238E27FC236}">
                <a16:creationId xmlns="" xmlns:a16="http://schemas.microsoft.com/office/drawing/2014/main" id="{D46994D1-6188-481D-BAA8-C8DA4641CF88}"/>
              </a:ext>
            </a:extLst>
          </p:cNvPr>
          <p:cNvSpPr/>
          <p:nvPr/>
        </p:nvSpPr>
        <p:spPr>
          <a:xfrm>
            <a:off x="1564195" y="614295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 xmlns:a16="http://schemas.microsoft.com/office/drawing/2014/main" id="{57DD0ACC-4BDE-4C74-B23E-3BEAD910C0DA}"/>
              </a:ext>
            </a:extLst>
          </p:cNvPr>
          <p:cNvSpPr/>
          <p:nvPr/>
        </p:nvSpPr>
        <p:spPr>
          <a:xfrm>
            <a:off x="11446954" y="621316"/>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1" name="Freeform: Shape 20">
            <a:extLst>
              <a:ext uri="{FF2B5EF4-FFF2-40B4-BE49-F238E27FC236}">
                <a16:creationId xmlns="" xmlns:a16="http://schemas.microsoft.com/office/drawing/2014/main" id="{40CCD7EB-2D63-46C9-8419-AF82810C0257}"/>
              </a:ext>
            </a:extLst>
          </p:cNvPr>
          <p:cNvSpPr/>
          <p:nvPr/>
        </p:nvSpPr>
        <p:spPr>
          <a:xfrm>
            <a:off x="10585513" y="5855494"/>
            <a:ext cx="228600" cy="228600"/>
          </a:xfrm>
          <a:custGeom>
            <a:avLst/>
            <a:gdLst>
              <a:gd name="connsiteX0" fmla="*/ 222219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3" y="174072"/>
                  <a:pt x="7143" y="114681"/>
                </a:cubicBezTo>
                <a:cubicBezTo>
                  <a:pt x="7143"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grpSp>
        <p:nvGrpSpPr>
          <p:cNvPr id="9" name="Group 8">
            <a:extLst>
              <a:ext uri="{FF2B5EF4-FFF2-40B4-BE49-F238E27FC236}">
                <a16:creationId xmlns="" xmlns:a16="http://schemas.microsoft.com/office/drawing/2014/main" id="{3D8D97E3-7B6E-45F5-8C90-0CFEA9E76B29}"/>
              </a:ext>
            </a:extLst>
          </p:cNvPr>
          <p:cNvGrpSpPr/>
          <p:nvPr/>
        </p:nvGrpSpPr>
        <p:grpSpPr>
          <a:xfrm>
            <a:off x="820501" y="4552841"/>
            <a:ext cx="1314259" cy="1314259"/>
            <a:chOff x="984980" y="4445794"/>
            <a:chExt cx="1314259" cy="1314259"/>
          </a:xfrm>
        </p:grpSpPr>
        <p:sp>
          <p:nvSpPr>
            <p:cNvPr id="4" name="Freeform: Shape 3">
              <a:extLst>
                <a:ext uri="{FF2B5EF4-FFF2-40B4-BE49-F238E27FC236}">
                  <a16:creationId xmlns="" xmlns:a16="http://schemas.microsoft.com/office/drawing/2014/main" id="{9E6659C1-21C5-446A-83B0-1045C757933E}"/>
                </a:ext>
              </a:extLst>
            </p:cNvPr>
            <p:cNvSpPr/>
            <p:nvPr/>
          </p:nvSpPr>
          <p:spPr>
            <a:xfrm>
              <a:off x="984980" y="4445794"/>
              <a:ext cx="895350" cy="895350"/>
            </a:xfrm>
            <a:custGeom>
              <a:avLst/>
              <a:gdLst>
                <a:gd name="connsiteX0" fmla="*/ 726377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7 w 895350"/>
                <a:gd name="connsiteY5" fmla="*/ 7144 h 895350"/>
                <a:gd name="connsiteX6" fmla="*/ 891159 w 895350"/>
                <a:gd name="connsiteY6" fmla="*/ 171926 h 895350"/>
                <a:gd name="connsiteX7" fmla="*/ 891159 w 895350"/>
                <a:gd name="connsiteY7" fmla="*/ 726377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6" y="891159"/>
                  </a:lnTo>
                  <a:cubicBezTo>
                    <a:pt x="80963" y="891159"/>
                    <a:pt x="7144" y="817340"/>
                    <a:pt x="7144" y="726377"/>
                  </a:cubicBezTo>
                  <a:lnTo>
                    <a:pt x="7144" y="171926"/>
                  </a:lnTo>
                  <a:cubicBezTo>
                    <a:pt x="7144" y="80963"/>
                    <a:pt x="80963" y="7144"/>
                    <a:pt x="171926" y="7144"/>
                  </a:cubicBezTo>
                  <a:lnTo>
                    <a:pt x="726377" y="7144"/>
                  </a:lnTo>
                  <a:cubicBezTo>
                    <a:pt x="817340" y="7144"/>
                    <a:pt x="891159" y="80963"/>
                    <a:pt x="891159" y="171926"/>
                  </a:cubicBezTo>
                  <a:lnTo>
                    <a:pt x="891159" y="726377"/>
                  </a:lnTo>
                  <a:cubicBezTo>
                    <a:pt x="891159" y="817340"/>
                    <a:pt x="817340"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5BBDAF89-E010-4C92-A810-9AB1E0AADEFF}"/>
                </a:ext>
              </a:extLst>
            </p:cNvPr>
            <p:cNvSpPr/>
            <p:nvPr/>
          </p:nvSpPr>
          <p:spPr>
            <a:xfrm>
              <a:off x="1209008" y="4669822"/>
              <a:ext cx="895350" cy="895350"/>
            </a:xfrm>
            <a:custGeom>
              <a:avLst/>
              <a:gdLst>
                <a:gd name="connsiteX0" fmla="*/ 726377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7 w 895350"/>
                <a:gd name="connsiteY5" fmla="*/ 7144 h 895350"/>
                <a:gd name="connsiteX6" fmla="*/ 891159 w 895350"/>
                <a:gd name="connsiteY6" fmla="*/ 171926 h 895350"/>
                <a:gd name="connsiteX7" fmla="*/ 891159 w 895350"/>
                <a:gd name="connsiteY7" fmla="*/ 726377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6" y="891159"/>
                  </a:lnTo>
                  <a:cubicBezTo>
                    <a:pt x="80963" y="891159"/>
                    <a:pt x="7144" y="817341"/>
                    <a:pt x="7144" y="726377"/>
                  </a:cubicBezTo>
                  <a:lnTo>
                    <a:pt x="7144" y="171926"/>
                  </a:lnTo>
                  <a:cubicBezTo>
                    <a:pt x="7144" y="80963"/>
                    <a:pt x="80963" y="7144"/>
                    <a:pt x="171926" y="7144"/>
                  </a:cubicBezTo>
                  <a:lnTo>
                    <a:pt x="726377" y="7144"/>
                  </a:lnTo>
                  <a:cubicBezTo>
                    <a:pt x="817340" y="7144"/>
                    <a:pt x="891159" y="80963"/>
                    <a:pt x="891159" y="171926"/>
                  </a:cubicBezTo>
                  <a:lnTo>
                    <a:pt x="891159" y="726377"/>
                  </a:lnTo>
                  <a:cubicBezTo>
                    <a:pt x="891159" y="817436"/>
                    <a:pt x="817340" y="891159"/>
                    <a:pt x="726377" y="891159"/>
                  </a:cubicBezTo>
                  <a:close/>
                </a:path>
              </a:pathLst>
            </a:custGeom>
            <a:solidFill>
              <a:srgbClr val="0A1931"/>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rPr>
                <a:t>5</a:t>
              </a:r>
              <a:endParaRPr lang="en-US" sz="2800" b="1" dirty="0">
                <a:solidFill>
                  <a:schemeClr val="bg1"/>
                </a:solidFill>
              </a:endParaRPr>
            </a:p>
          </p:txBody>
        </p:sp>
        <p:sp>
          <p:nvSpPr>
            <p:cNvPr id="25" name="Freeform: Shape 24">
              <a:extLst>
                <a:ext uri="{FF2B5EF4-FFF2-40B4-BE49-F238E27FC236}">
                  <a16:creationId xmlns="" xmlns:a16="http://schemas.microsoft.com/office/drawing/2014/main" id="{BC2DE15A-47BF-468F-878B-675E34ED97A9}"/>
                </a:ext>
              </a:extLst>
            </p:cNvPr>
            <p:cNvSpPr/>
            <p:nvPr/>
          </p:nvSpPr>
          <p:spPr>
            <a:xfrm>
              <a:off x="1899189" y="5360003"/>
              <a:ext cx="400050" cy="400050"/>
            </a:xfrm>
            <a:custGeom>
              <a:avLst/>
              <a:gdLst>
                <a:gd name="connsiteX0" fmla="*/ 394811 w 400050"/>
                <a:gd name="connsiteY0" fmla="*/ 200978 h 400050"/>
                <a:gd name="connsiteX1" fmla="*/ 200977 w 400050"/>
                <a:gd name="connsiteY1" fmla="*/ 394811 h 400050"/>
                <a:gd name="connsiteX2" fmla="*/ 7144 w 400050"/>
                <a:gd name="connsiteY2" fmla="*/ 200978 h 400050"/>
                <a:gd name="connsiteX3" fmla="*/ 200977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7" y="394811"/>
                  </a:cubicBezTo>
                  <a:cubicBezTo>
                    <a:pt x="93926" y="394811"/>
                    <a:pt x="7144" y="308029"/>
                    <a:pt x="7144" y="200978"/>
                  </a:cubicBezTo>
                  <a:cubicBezTo>
                    <a:pt x="7144" y="93926"/>
                    <a:pt x="93926" y="7144"/>
                    <a:pt x="200977" y="7144"/>
                  </a:cubicBezTo>
                  <a:cubicBezTo>
                    <a:pt x="308029" y="7144"/>
                    <a:pt x="394811" y="93927"/>
                    <a:pt x="394811" y="200978"/>
                  </a:cubicBezTo>
                  <a:close/>
                </a:path>
              </a:pathLst>
            </a:custGeom>
            <a:solidFill>
              <a:srgbClr val="FFFFFF"/>
            </a:solidFill>
            <a:ln w="9525" cap="flat">
              <a:noFill/>
              <a:prstDash val="solid"/>
              <a:miter/>
            </a:ln>
          </p:spPr>
          <p:txBody>
            <a:bodyPr rtlCol="0" anchor="ctr"/>
            <a:lstStyle/>
            <a:p>
              <a:endParaRPr lang="en-US"/>
            </a:p>
          </p:txBody>
        </p:sp>
        <p:sp>
          <p:nvSpPr>
            <p:cNvPr id="28" name="Freeform: Shape 27">
              <a:extLst>
                <a:ext uri="{FF2B5EF4-FFF2-40B4-BE49-F238E27FC236}">
                  <a16:creationId xmlns="" xmlns:a16="http://schemas.microsoft.com/office/drawing/2014/main" id="{0B2F770D-5EDF-45B5-AA0A-7F9B47929B51}"/>
                </a:ext>
              </a:extLst>
            </p:cNvPr>
            <p:cNvSpPr/>
            <p:nvPr/>
          </p:nvSpPr>
          <p:spPr>
            <a:xfrm>
              <a:off x="1931669" y="4669822"/>
              <a:ext cx="180975" cy="180975"/>
            </a:xfrm>
            <a:custGeom>
              <a:avLst/>
              <a:gdLst>
                <a:gd name="connsiteX0" fmla="*/ 174212 w 180975"/>
                <a:gd name="connsiteY0" fmla="*/ 90678 h 180975"/>
                <a:gd name="connsiteX1" fmla="*/ 90678 w 180975"/>
                <a:gd name="connsiteY1" fmla="*/ 174212 h 180975"/>
                <a:gd name="connsiteX2" fmla="*/ 7144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4" y="136813"/>
                    <a:pt x="7144" y="90678"/>
                  </a:cubicBezTo>
                  <a:cubicBezTo>
                    <a:pt x="7144"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grpSp>
        <p:nvGrpSpPr>
          <p:cNvPr id="2" name="Group 1">
            <a:extLst>
              <a:ext uri="{FF2B5EF4-FFF2-40B4-BE49-F238E27FC236}">
                <a16:creationId xmlns="" xmlns:a16="http://schemas.microsoft.com/office/drawing/2014/main" id="{517534A5-EF7C-44F2-A4D2-B5A06D74FF29}"/>
              </a:ext>
            </a:extLst>
          </p:cNvPr>
          <p:cNvGrpSpPr/>
          <p:nvPr/>
        </p:nvGrpSpPr>
        <p:grpSpPr>
          <a:xfrm>
            <a:off x="1551267" y="-7144"/>
            <a:ext cx="9352859" cy="1266825"/>
            <a:chOff x="1551267" y="-7144"/>
            <a:chExt cx="9352859" cy="1266825"/>
          </a:xfrm>
        </p:grpSpPr>
        <p:sp>
          <p:nvSpPr>
            <p:cNvPr id="8" name="Freeform: Shape 7">
              <a:extLst>
                <a:ext uri="{FF2B5EF4-FFF2-40B4-BE49-F238E27FC236}">
                  <a16:creationId xmlns="" xmlns:a16="http://schemas.microsoft.com/office/drawing/2014/main" id="{476EF7DD-17FF-4BFF-B026-99B4E8C9A712}"/>
                </a:ext>
              </a:extLst>
            </p:cNvPr>
            <p:cNvSpPr/>
            <p:nvPr/>
          </p:nvSpPr>
          <p:spPr>
            <a:xfrm>
              <a:off x="1551267" y="-7144"/>
              <a:ext cx="9352859" cy="1266825"/>
            </a:xfrm>
            <a:custGeom>
              <a:avLst/>
              <a:gdLst>
                <a:gd name="connsiteX0" fmla="*/ 3253264 w 3543300"/>
                <a:gd name="connsiteY0" fmla="*/ 1263968 h 1266825"/>
                <a:gd name="connsiteX1" fmla="*/ 292894 w 3543300"/>
                <a:gd name="connsiteY1" fmla="*/ 1263968 h 1266825"/>
                <a:gd name="connsiteX2" fmla="*/ 7144 w 3543300"/>
                <a:gd name="connsiteY2" fmla="*/ 978218 h 1266825"/>
                <a:gd name="connsiteX3" fmla="*/ 7144 w 3543300"/>
                <a:gd name="connsiteY3" fmla="*/ 7144 h 1266825"/>
                <a:gd name="connsiteX4" fmla="*/ 3539014 w 3543300"/>
                <a:gd name="connsiteY4" fmla="*/ 7144 h 1266825"/>
                <a:gd name="connsiteX5" fmla="*/ 3539014 w 3543300"/>
                <a:gd name="connsiteY5" fmla="*/ 978218 h 1266825"/>
                <a:gd name="connsiteX6" fmla="*/ 3253264 w 3543300"/>
                <a:gd name="connsiteY6" fmla="*/ 1263968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3300" h="1266825">
                  <a:moveTo>
                    <a:pt x="3253264" y="1263968"/>
                  </a:moveTo>
                  <a:lnTo>
                    <a:pt x="292894" y="1263968"/>
                  </a:lnTo>
                  <a:cubicBezTo>
                    <a:pt x="135064" y="1263968"/>
                    <a:pt x="7144" y="1136047"/>
                    <a:pt x="7144" y="978218"/>
                  </a:cubicBezTo>
                  <a:lnTo>
                    <a:pt x="7144" y="7144"/>
                  </a:lnTo>
                  <a:lnTo>
                    <a:pt x="3539014" y="7144"/>
                  </a:lnTo>
                  <a:lnTo>
                    <a:pt x="3539014" y="978218"/>
                  </a:lnTo>
                  <a:cubicBezTo>
                    <a:pt x="3539014" y="1136047"/>
                    <a:pt x="3411093" y="1263968"/>
                    <a:pt x="3253264" y="1263968"/>
                  </a:cubicBezTo>
                  <a:close/>
                </a:path>
              </a:pathLst>
            </a:custGeom>
            <a:solidFill>
              <a:srgbClr val="0A1931"/>
            </a:solidFill>
            <a:ln w="9525" cap="flat">
              <a:noFill/>
              <a:prstDash val="solid"/>
              <a:miter/>
            </a:ln>
          </p:spPr>
          <p:txBody>
            <a:bodyPr rtlCol="0" anchor="ctr"/>
            <a:lstStyle/>
            <a:p>
              <a:pPr algn="ctr"/>
              <a:endParaRPr lang="en-US" b="1" dirty="0"/>
            </a:p>
          </p:txBody>
        </p:sp>
        <p:sp>
          <p:nvSpPr>
            <p:cNvPr id="32" name="TextBox 31">
              <a:extLst>
                <a:ext uri="{FF2B5EF4-FFF2-40B4-BE49-F238E27FC236}">
                  <a16:creationId xmlns="" xmlns:a16="http://schemas.microsoft.com/office/drawing/2014/main" id="{F8999262-5267-4978-9C63-12E591013E47}"/>
                </a:ext>
              </a:extLst>
            </p:cNvPr>
            <p:cNvSpPr txBox="1"/>
            <p:nvPr/>
          </p:nvSpPr>
          <p:spPr>
            <a:xfrm>
              <a:off x="2134760" y="69933"/>
              <a:ext cx="8164416" cy="830997"/>
            </a:xfrm>
            <a:prstGeom prst="rect">
              <a:avLst/>
            </a:prstGeom>
            <a:noFill/>
          </p:spPr>
          <p:txBody>
            <a:bodyPr wrap="none" rtlCol="0">
              <a:spAutoFit/>
            </a:bodyPr>
            <a:lstStyle/>
            <a:p>
              <a:pPr algn="ctr"/>
              <a:r>
                <a:rPr lang="en-US" sz="4800" b="1" dirty="0">
                  <a:solidFill>
                    <a:schemeClr val="bg1"/>
                  </a:solidFill>
                  <a:latin typeface="+mj-lt"/>
                </a:rPr>
                <a:t>Hosting on a remote server</a:t>
              </a:r>
            </a:p>
          </p:txBody>
        </p:sp>
      </p:grpSp>
      <p:sp>
        <p:nvSpPr>
          <p:cNvPr id="33" name="Rectangle 32">
            <a:extLst>
              <a:ext uri="{FF2B5EF4-FFF2-40B4-BE49-F238E27FC236}">
                <a16:creationId xmlns="" xmlns:a16="http://schemas.microsoft.com/office/drawing/2014/main" id="{0BF5281B-C5DA-4848-A908-31776066F6AB}"/>
              </a:ext>
            </a:extLst>
          </p:cNvPr>
          <p:cNvSpPr/>
          <p:nvPr/>
        </p:nvSpPr>
        <p:spPr>
          <a:xfrm>
            <a:off x="2168806" y="1696521"/>
            <a:ext cx="3812573" cy="1015663"/>
          </a:xfrm>
          <a:prstGeom prst="rect">
            <a:avLst/>
          </a:prstGeom>
        </p:spPr>
        <p:txBody>
          <a:bodyPr wrap="square">
            <a:spAutoFit/>
          </a:bodyPr>
          <a:lstStyle/>
          <a:p>
            <a:r>
              <a:rPr lang="en-US" sz="2000" b="1" dirty="0">
                <a:solidFill>
                  <a:schemeClr val="accent1"/>
                </a:solidFill>
                <a:latin typeface="Times New Roman" pitchFamily="18" charset="0"/>
                <a:cs typeface="Times New Roman" pitchFamily="18" charset="0"/>
              </a:rPr>
              <a:t>Rent a server from a cloud provider such as AWS, Azure, or Google Cloud Platform.</a:t>
            </a:r>
          </a:p>
        </p:txBody>
      </p:sp>
      <p:sp>
        <p:nvSpPr>
          <p:cNvPr id="34" name="Rectangle 33">
            <a:extLst>
              <a:ext uri="{FF2B5EF4-FFF2-40B4-BE49-F238E27FC236}">
                <a16:creationId xmlns="" xmlns:a16="http://schemas.microsoft.com/office/drawing/2014/main" id="{298EABFD-C589-445E-AC2F-19E20B377A8E}"/>
              </a:ext>
            </a:extLst>
          </p:cNvPr>
          <p:cNvSpPr/>
          <p:nvPr/>
        </p:nvSpPr>
        <p:spPr>
          <a:xfrm>
            <a:off x="2126566" y="4651412"/>
            <a:ext cx="9320387" cy="1015663"/>
          </a:xfrm>
          <a:prstGeom prst="rect">
            <a:avLst/>
          </a:prstGeom>
        </p:spPr>
        <p:txBody>
          <a:bodyPr wrap="square">
            <a:spAutoFit/>
          </a:bodyPr>
          <a:lstStyle/>
          <a:p>
            <a:r>
              <a:rPr lang="en-US" sz="2000" b="1" dirty="0">
                <a:solidFill>
                  <a:schemeClr val="accent1"/>
                </a:solidFill>
                <a:latin typeface="Times New Roman" pitchFamily="18" charset="0"/>
                <a:cs typeface="Times New Roman" pitchFamily="18" charset="0"/>
              </a:rPr>
              <a:t>Deploy the </a:t>
            </a:r>
            <a:r>
              <a:rPr lang="en-US" sz="2000" b="1" dirty="0" err="1">
                <a:solidFill>
                  <a:schemeClr val="accent1"/>
                </a:solidFill>
                <a:latin typeface="Times New Roman" pitchFamily="18" charset="0"/>
                <a:cs typeface="Times New Roman" pitchFamily="18" charset="0"/>
              </a:rPr>
              <a:t>Docker</a:t>
            </a:r>
            <a:r>
              <a:rPr lang="en-US" sz="2000" b="1" dirty="0">
                <a:solidFill>
                  <a:schemeClr val="accent1"/>
                </a:solidFill>
                <a:latin typeface="Times New Roman" pitchFamily="18" charset="0"/>
                <a:cs typeface="Times New Roman" pitchFamily="18" charset="0"/>
              </a:rPr>
              <a:t> image to your remote server by running the following command</a:t>
            </a:r>
            <a:r>
              <a:rPr lang="en-US" sz="2000" b="1" dirty="0" smtClean="0">
                <a:solidFill>
                  <a:schemeClr val="accent1"/>
                </a:solidFill>
                <a:latin typeface="Times New Roman" pitchFamily="18" charset="0"/>
                <a:cs typeface="Times New Roman" pitchFamily="18" charset="0"/>
              </a:rPr>
              <a:t>:</a:t>
            </a:r>
          </a:p>
          <a:p>
            <a:r>
              <a:rPr lang="en-US" sz="2000" b="1" dirty="0" err="1">
                <a:solidFill>
                  <a:schemeClr val="accent1"/>
                </a:solidFill>
                <a:latin typeface="Times New Roman" pitchFamily="18" charset="0"/>
                <a:cs typeface="Times New Roman" pitchFamily="18" charset="0"/>
              </a:rPr>
              <a:t>docker</a:t>
            </a:r>
            <a:r>
              <a:rPr lang="en-US" sz="2000" b="1" dirty="0">
                <a:solidFill>
                  <a:schemeClr val="accent1"/>
                </a:solidFill>
                <a:latin typeface="Times New Roman" pitchFamily="18" charset="0"/>
                <a:cs typeface="Times New Roman" pitchFamily="18" charset="0"/>
              </a:rPr>
              <a:t> run -p 8000:8000 </a:t>
            </a:r>
            <a:r>
              <a:rPr lang="en-US" sz="2000" b="1" dirty="0" smtClean="0">
                <a:solidFill>
                  <a:schemeClr val="accent1"/>
                </a:solidFill>
                <a:latin typeface="Times New Roman" pitchFamily="18" charset="0"/>
                <a:cs typeface="Times New Roman" pitchFamily="18" charset="0"/>
              </a:rPr>
              <a:t>my-app</a:t>
            </a:r>
            <a:endParaRPr lang="en-US" sz="2000" b="1" dirty="0">
              <a:solidFill>
                <a:schemeClr val="accent1"/>
              </a:solidFill>
              <a:latin typeface="Times New Roman" pitchFamily="18" charset="0"/>
              <a:cs typeface="Times New Roman" pitchFamily="18" charset="0"/>
            </a:endParaRPr>
          </a:p>
          <a:p>
            <a:r>
              <a:rPr lang="en-US" sz="2000" b="1" dirty="0">
                <a:solidFill>
                  <a:schemeClr val="accent1"/>
                </a:solidFill>
                <a:latin typeface="Times New Roman" pitchFamily="18" charset="0"/>
                <a:cs typeface="Times New Roman" pitchFamily="18" charset="0"/>
              </a:rPr>
              <a:t>`http://&lt;</a:t>
            </a:r>
            <a:r>
              <a:rPr lang="en-US" sz="2000" b="1" dirty="0" err="1">
                <a:solidFill>
                  <a:schemeClr val="accent1"/>
                </a:solidFill>
                <a:latin typeface="Times New Roman" pitchFamily="18" charset="0"/>
                <a:cs typeface="Times New Roman" pitchFamily="18" charset="0"/>
              </a:rPr>
              <a:t>your_server_ip</a:t>
            </a:r>
            <a:r>
              <a:rPr lang="en-US" sz="2000" b="1" dirty="0">
                <a:solidFill>
                  <a:schemeClr val="accent1"/>
                </a:solidFill>
                <a:latin typeface="Times New Roman" pitchFamily="18" charset="0"/>
                <a:cs typeface="Times New Roman" pitchFamily="18" charset="0"/>
              </a:rPr>
              <a:t>&gt;:8000`</a:t>
            </a:r>
          </a:p>
        </p:txBody>
      </p:sp>
      <p:sp>
        <p:nvSpPr>
          <p:cNvPr id="35" name="Rectangle 34">
            <a:extLst>
              <a:ext uri="{FF2B5EF4-FFF2-40B4-BE49-F238E27FC236}">
                <a16:creationId xmlns="" xmlns:a16="http://schemas.microsoft.com/office/drawing/2014/main" id="{47E8E618-CDF9-4EFB-B983-9C6A21F5E65E}"/>
              </a:ext>
            </a:extLst>
          </p:cNvPr>
          <p:cNvSpPr/>
          <p:nvPr/>
        </p:nvSpPr>
        <p:spPr>
          <a:xfrm>
            <a:off x="7459660" y="1696521"/>
            <a:ext cx="4152900" cy="1015663"/>
          </a:xfrm>
          <a:prstGeom prst="rect">
            <a:avLst/>
          </a:prstGeom>
        </p:spPr>
        <p:txBody>
          <a:bodyPr wrap="square">
            <a:spAutoFit/>
          </a:bodyPr>
          <a:lstStyle/>
          <a:p>
            <a:r>
              <a:rPr lang="en-US" sz="2000" b="1" dirty="0" smtClean="0">
                <a:solidFill>
                  <a:schemeClr val="accent1"/>
                </a:solidFill>
                <a:latin typeface="Times New Roman" pitchFamily="18" charset="0"/>
                <a:cs typeface="Times New Roman" pitchFamily="18" charset="0"/>
              </a:rPr>
              <a:t>Install </a:t>
            </a:r>
            <a:r>
              <a:rPr lang="en-US" sz="2000" b="1" dirty="0">
                <a:solidFill>
                  <a:schemeClr val="accent1"/>
                </a:solidFill>
                <a:latin typeface="Times New Roman" pitchFamily="18" charset="0"/>
                <a:cs typeface="Times New Roman" pitchFamily="18" charset="0"/>
              </a:rPr>
              <a:t>Gradio and the dependencies for your application on the remote server.</a:t>
            </a:r>
          </a:p>
        </p:txBody>
      </p:sp>
      <p:sp>
        <p:nvSpPr>
          <p:cNvPr id="15" name="Footer Placeholder 14"/>
          <p:cNvSpPr>
            <a:spLocks noGrp="1"/>
          </p:cNvSpPr>
          <p:nvPr>
            <p:ph type="ftr" sz="quarter" idx="11"/>
          </p:nvPr>
        </p:nvSpPr>
        <p:spPr/>
        <p:txBody>
          <a:bodyPr/>
          <a:lstStyle/>
          <a:p>
            <a:r>
              <a:rPr lang="en-US" smtClean="0"/>
              <a:t>Kaizen Group AI</a:t>
            </a:r>
            <a:endParaRPr lang="en-US"/>
          </a:p>
        </p:txBody>
      </p:sp>
      <p:sp>
        <p:nvSpPr>
          <p:cNvPr id="23" name="Slide Number Placeholder 22"/>
          <p:cNvSpPr>
            <a:spLocks noGrp="1"/>
          </p:cNvSpPr>
          <p:nvPr>
            <p:ph type="sldNum" sz="quarter" idx="12"/>
          </p:nvPr>
        </p:nvSpPr>
        <p:spPr/>
        <p:txBody>
          <a:bodyPr/>
          <a:lstStyle/>
          <a:p>
            <a:fld id="{02383E7E-9DFE-4A1E-AEC2-D2E19E891C2C}" type="slidenum">
              <a:rPr lang="en-US" smtClean="0"/>
              <a:t>24</a:t>
            </a:fld>
            <a:endParaRPr lang="en-US"/>
          </a:p>
        </p:txBody>
      </p:sp>
      <p:sp>
        <p:nvSpPr>
          <p:cNvPr id="42" name="Rectangle 41">
            <a:extLst>
              <a:ext uri="{FF2B5EF4-FFF2-40B4-BE49-F238E27FC236}">
                <a16:creationId xmlns="" xmlns:a16="http://schemas.microsoft.com/office/drawing/2014/main" id="{0BF5281B-C5DA-4848-A908-31776066F6AB}"/>
              </a:ext>
            </a:extLst>
          </p:cNvPr>
          <p:cNvSpPr/>
          <p:nvPr/>
        </p:nvSpPr>
        <p:spPr>
          <a:xfrm>
            <a:off x="2187856" y="2925246"/>
            <a:ext cx="3812573" cy="1015663"/>
          </a:xfrm>
          <a:prstGeom prst="rect">
            <a:avLst/>
          </a:prstGeom>
        </p:spPr>
        <p:txBody>
          <a:bodyPr wrap="square">
            <a:spAutoFit/>
          </a:bodyPr>
          <a:lstStyle/>
          <a:p>
            <a:r>
              <a:rPr lang="en-US" sz="2000" b="1" dirty="0">
                <a:solidFill>
                  <a:schemeClr val="accent1"/>
                </a:solidFill>
                <a:latin typeface="Times New Roman" pitchFamily="18" charset="0"/>
                <a:cs typeface="Times New Roman" pitchFamily="18" charset="0"/>
              </a:rPr>
              <a:t>Create a `</a:t>
            </a:r>
            <a:r>
              <a:rPr lang="en-US" sz="2000" b="1" dirty="0" err="1">
                <a:solidFill>
                  <a:schemeClr val="accent1"/>
                </a:solidFill>
                <a:latin typeface="Times New Roman" pitchFamily="18" charset="0"/>
                <a:cs typeface="Times New Roman" pitchFamily="18" charset="0"/>
              </a:rPr>
              <a:t>Dockerfile</a:t>
            </a:r>
            <a:r>
              <a:rPr lang="en-US" sz="2000" b="1" dirty="0">
                <a:solidFill>
                  <a:schemeClr val="accent1"/>
                </a:solidFill>
                <a:latin typeface="Times New Roman" pitchFamily="18" charset="0"/>
                <a:cs typeface="Times New Roman" pitchFamily="18" charset="0"/>
              </a:rPr>
              <a:t>` that describes how to build and deploy your application.</a:t>
            </a:r>
          </a:p>
        </p:txBody>
      </p:sp>
      <p:sp>
        <p:nvSpPr>
          <p:cNvPr id="43" name="Rectangle 42">
            <a:extLst>
              <a:ext uri="{FF2B5EF4-FFF2-40B4-BE49-F238E27FC236}">
                <a16:creationId xmlns="" xmlns:a16="http://schemas.microsoft.com/office/drawing/2014/main" id="{47E8E618-CDF9-4EFB-B983-9C6A21F5E65E}"/>
              </a:ext>
            </a:extLst>
          </p:cNvPr>
          <p:cNvSpPr/>
          <p:nvPr/>
        </p:nvSpPr>
        <p:spPr>
          <a:xfrm>
            <a:off x="7478710" y="2925246"/>
            <a:ext cx="4152900" cy="1323439"/>
          </a:xfrm>
          <a:prstGeom prst="rect">
            <a:avLst/>
          </a:prstGeom>
        </p:spPr>
        <p:txBody>
          <a:bodyPr wrap="square">
            <a:spAutoFit/>
          </a:bodyPr>
          <a:lstStyle/>
          <a:p>
            <a:r>
              <a:rPr lang="en-US" sz="2000" b="1" dirty="0">
                <a:solidFill>
                  <a:schemeClr val="accent1"/>
                </a:solidFill>
                <a:latin typeface="Times New Roman" pitchFamily="18" charset="0"/>
                <a:cs typeface="Times New Roman" pitchFamily="18" charset="0"/>
              </a:rPr>
              <a:t>Build the </a:t>
            </a:r>
            <a:r>
              <a:rPr lang="en-US" sz="2000" b="1" dirty="0" err="1">
                <a:solidFill>
                  <a:schemeClr val="accent1"/>
                </a:solidFill>
                <a:latin typeface="Times New Roman" pitchFamily="18" charset="0"/>
                <a:cs typeface="Times New Roman" pitchFamily="18" charset="0"/>
              </a:rPr>
              <a:t>Docker</a:t>
            </a:r>
            <a:r>
              <a:rPr lang="en-US" sz="2000" b="1" dirty="0">
                <a:solidFill>
                  <a:schemeClr val="accent1"/>
                </a:solidFill>
                <a:latin typeface="Times New Roman" pitchFamily="18" charset="0"/>
                <a:cs typeface="Times New Roman" pitchFamily="18" charset="0"/>
              </a:rPr>
              <a:t> image by running the following command</a:t>
            </a:r>
            <a:r>
              <a:rPr lang="en-US" sz="2000" b="1" dirty="0" smtClean="0">
                <a:solidFill>
                  <a:schemeClr val="accent1"/>
                </a:solidFill>
                <a:latin typeface="Times New Roman" pitchFamily="18" charset="0"/>
                <a:cs typeface="Times New Roman" pitchFamily="18" charset="0"/>
              </a:rPr>
              <a:t>:</a:t>
            </a:r>
          </a:p>
          <a:p>
            <a:endParaRPr lang="en-US" sz="2000" b="1" dirty="0" smtClean="0">
              <a:solidFill>
                <a:schemeClr val="accent1"/>
              </a:solidFill>
              <a:latin typeface="Times New Roman" pitchFamily="18" charset="0"/>
              <a:cs typeface="Times New Roman" pitchFamily="18" charset="0"/>
            </a:endParaRPr>
          </a:p>
          <a:p>
            <a:r>
              <a:rPr lang="en-US" sz="2000" b="1" dirty="0" err="1">
                <a:solidFill>
                  <a:schemeClr val="accent1"/>
                </a:solidFill>
                <a:latin typeface="Times New Roman" pitchFamily="18" charset="0"/>
                <a:cs typeface="Times New Roman" pitchFamily="18" charset="0"/>
              </a:rPr>
              <a:t>docker</a:t>
            </a:r>
            <a:r>
              <a:rPr lang="en-US" sz="2000" b="1" dirty="0">
                <a:solidFill>
                  <a:schemeClr val="accent1"/>
                </a:solidFill>
                <a:latin typeface="Times New Roman" pitchFamily="18" charset="0"/>
                <a:cs typeface="Times New Roman" pitchFamily="18" charset="0"/>
              </a:rPr>
              <a:t> build -t my-app</a:t>
            </a:r>
          </a:p>
        </p:txBody>
      </p:sp>
      <p:grpSp>
        <p:nvGrpSpPr>
          <p:cNvPr id="50" name="Group 49">
            <a:extLst>
              <a:ext uri="{FF2B5EF4-FFF2-40B4-BE49-F238E27FC236}">
                <a16:creationId xmlns="" xmlns:a16="http://schemas.microsoft.com/office/drawing/2014/main" id="{4CB5322C-5FBC-4651-AF5F-173A47E0A84B}"/>
              </a:ext>
            </a:extLst>
          </p:cNvPr>
          <p:cNvGrpSpPr/>
          <p:nvPr/>
        </p:nvGrpSpPr>
        <p:grpSpPr>
          <a:xfrm>
            <a:off x="813165" y="1265777"/>
            <a:ext cx="1313402" cy="1359218"/>
            <a:chOff x="6349936" y="2140267"/>
            <a:chExt cx="1313402" cy="1359218"/>
          </a:xfrm>
        </p:grpSpPr>
        <p:sp>
          <p:nvSpPr>
            <p:cNvPr id="51"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52"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1</a:t>
              </a:r>
              <a:endParaRPr lang="en-US" sz="2800" b="1" dirty="0">
                <a:solidFill>
                  <a:schemeClr val="bg1"/>
                </a:solidFill>
                <a:latin typeface="Times New Roman" pitchFamily="18" charset="0"/>
                <a:cs typeface="Times New Roman" pitchFamily="18" charset="0"/>
              </a:endParaRPr>
            </a:p>
          </p:txBody>
        </p:sp>
        <p:sp>
          <p:nvSpPr>
            <p:cNvPr id="53"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54"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grpSp>
        <p:nvGrpSpPr>
          <p:cNvPr id="55" name="Group 54">
            <a:extLst>
              <a:ext uri="{FF2B5EF4-FFF2-40B4-BE49-F238E27FC236}">
                <a16:creationId xmlns="" xmlns:a16="http://schemas.microsoft.com/office/drawing/2014/main" id="{4CB5322C-5FBC-4651-AF5F-173A47E0A84B}"/>
              </a:ext>
            </a:extLst>
          </p:cNvPr>
          <p:cNvGrpSpPr/>
          <p:nvPr/>
        </p:nvGrpSpPr>
        <p:grpSpPr>
          <a:xfrm>
            <a:off x="6216968" y="1302830"/>
            <a:ext cx="1313402" cy="1359218"/>
            <a:chOff x="6349936" y="2140267"/>
            <a:chExt cx="1313402" cy="1359218"/>
          </a:xfrm>
        </p:grpSpPr>
        <p:sp>
          <p:nvSpPr>
            <p:cNvPr id="56"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57"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2</a:t>
              </a:r>
              <a:endParaRPr lang="en-US" sz="2800" b="1" dirty="0">
                <a:solidFill>
                  <a:schemeClr val="bg1"/>
                </a:solidFill>
                <a:latin typeface="Times New Roman" pitchFamily="18" charset="0"/>
                <a:cs typeface="Times New Roman" pitchFamily="18" charset="0"/>
              </a:endParaRPr>
            </a:p>
          </p:txBody>
        </p:sp>
        <p:sp>
          <p:nvSpPr>
            <p:cNvPr id="58"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59"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grpSp>
        <p:nvGrpSpPr>
          <p:cNvPr id="60" name="Group 59">
            <a:extLst>
              <a:ext uri="{FF2B5EF4-FFF2-40B4-BE49-F238E27FC236}">
                <a16:creationId xmlns="" xmlns:a16="http://schemas.microsoft.com/office/drawing/2014/main" id="{4CB5322C-5FBC-4651-AF5F-173A47E0A84B}"/>
              </a:ext>
            </a:extLst>
          </p:cNvPr>
          <p:cNvGrpSpPr/>
          <p:nvPr/>
        </p:nvGrpSpPr>
        <p:grpSpPr>
          <a:xfrm>
            <a:off x="894566" y="2644346"/>
            <a:ext cx="1313402" cy="1359218"/>
            <a:chOff x="6349936" y="2140267"/>
            <a:chExt cx="1313402" cy="1359218"/>
          </a:xfrm>
        </p:grpSpPr>
        <p:sp>
          <p:nvSpPr>
            <p:cNvPr id="61"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62"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3</a:t>
              </a:r>
              <a:endParaRPr lang="en-US" sz="2800" b="1" dirty="0">
                <a:solidFill>
                  <a:schemeClr val="bg1"/>
                </a:solidFill>
                <a:latin typeface="Times New Roman" pitchFamily="18" charset="0"/>
                <a:cs typeface="Times New Roman" pitchFamily="18" charset="0"/>
              </a:endParaRPr>
            </a:p>
          </p:txBody>
        </p:sp>
        <p:sp>
          <p:nvSpPr>
            <p:cNvPr id="63"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64"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grpSp>
        <p:nvGrpSpPr>
          <p:cNvPr id="65" name="Group 64">
            <a:extLst>
              <a:ext uri="{FF2B5EF4-FFF2-40B4-BE49-F238E27FC236}">
                <a16:creationId xmlns="" xmlns:a16="http://schemas.microsoft.com/office/drawing/2014/main" id="{4CB5322C-5FBC-4651-AF5F-173A47E0A84B}"/>
              </a:ext>
            </a:extLst>
          </p:cNvPr>
          <p:cNvGrpSpPr/>
          <p:nvPr/>
        </p:nvGrpSpPr>
        <p:grpSpPr>
          <a:xfrm>
            <a:off x="6146258" y="2712184"/>
            <a:ext cx="1313402" cy="1359218"/>
            <a:chOff x="6349936" y="2140267"/>
            <a:chExt cx="1313402" cy="1359218"/>
          </a:xfrm>
        </p:grpSpPr>
        <p:sp>
          <p:nvSpPr>
            <p:cNvPr id="66"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67"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4</a:t>
              </a:r>
              <a:endParaRPr lang="en-US" sz="2800" b="1" dirty="0">
                <a:solidFill>
                  <a:schemeClr val="bg1"/>
                </a:solidFill>
                <a:latin typeface="Times New Roman" pitchFamily="18" charset="0"/>
                <a:cs typeface="Times New Roman" pitchFamily="18" charset="0"/>
              </a:endParaRPr>
            </a:p>
          </p:txBody>
        </p:sp>
        <p:sp>
          <p:nvSpPr>
            <p:cNvPr id="68"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69"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4479366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fltVal val="0"/>
                                          </p:val>
                                        </p:tav>
                                        <p:tav tm="100000">
                                          <p:val>
                                            <p:strVal val="#ppt_h"/>
                                          </p:val>
                                        </p:tav>
                                      </p:tavLst>
                                    </p:anim>
                                    <p:animEffect transition="in" filter="fade">
                                      <p:cBhvr>
                                        <p:cTn id="13" dur="500"/>
                                        <p:tgtEl>
                                          <p:spTgt spid="1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p:cTn id="16" dur="500" fill="hold"/>
                                        <p:tgtEl>
                                          <p:spTgt spid="21"/>
                                        </p:tgtEl>
                                        <p:attrNameLst>
                                          <p:attrName>ppt_w</p:attrName>
                                        </p:attrNameLst>
                                      </p:cBhvr>
                                      <p:tavLst>
                                        <p:tav tm="0">
                                          <p:val>
                                            <p:fltVal val="0"/>
                                          </p:val>
                                        </p:tav>
                                        <p:tav tm="100000">
                                          <p:val>
                                            <p:strVal val="#ppt_w"/>
                                          </p:val>
                                        </p:tav>
                                      </p:tavLst>
                                    </p:anim>
                                    <p:anim calcmode="lin" valueType="num">
                                      <p:cBhvr>
                                        <p:cTn id="17" dur="500" fill="hold"/>
                                        <p:tgtEl>
                                          <p:spTgt spid="21"/>
                                        </p:tgtEl>
                                        <p:attrNameLst>
                                          <p:attrName>ppt_h</p:attrName>
                                        </p:attrNameLst>
                                      </p:cBhvr>
                                      <p:tavLst>
                                        <p:tav tm="0">
                                          <p:val>
                                            <p:fltVal val="0"/>
                                          </p:val>
                                        </p:tav>
                                        <p:tav tm="100000">
                                          <p:val>
                                            <p:strVal val="#ppt_h"/>
                                          </p:val>
                                        </p:tav>
                                      </p:tavLst>
                                    </p:anim>
                                    <p:animEffect transition="in" filter="fade">
                                      <p:cBhvr>
                                        <p:cTn id="18" dur="500"/>
                                        <p:tgtEl>
                                          <p:spTgt spid="2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par>
                                <p:cTn id="24" presetID="42"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anim calcmode="lin" valueType="num">
                                      <p:cBhvr>
                                        <p:cTn id="27" dur="500" fill="hold"/>
                                        <p:tgtEl>
                                          <p:spTgt spid="33"/>
                                        </p:tgtEl>
                                        <p:attrNameLst>
                                          <p:attrName>ppt_x</p:attrName>
                                        </p:attrNameLst>
                                      </p:cBhvr>
                                      <p:tavLst>
                                        <p:tav tm="0">
                                          <p:val>
                                            <p:strVal val="#ppt_x"/>
                                          </p:val>
                                        </p:tav>
                                        <p:tav tm="100000">
                                          <p:val>
                                            <p:strVal val="#ppt_x"/>
                                          </p:val>
                                        </p:tav>
                                      </p:tavLst>
                                    </p:anim>
                                    <p:anim calcmode="lin" valueType="num">
                                      <p:cBhvr>
                                        <p:cTn id="28" dur="5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42"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anim calcmode="lin" valueType="num">
                                      <p:cBhvr>
                                        <p:cTn id="37" dur="500" fill="hold"/>
                                        <p:tgtEl>
                                          <p:spTgt spid="34"/>
                                        </p:tgtEl>
                                        <p:attrNameLst>
                                          <p:attrName>ppt_x</p:attrName>
                                        </p:attrNameLst>
                                      </p:cBhvr>
                                      <p:tavLst>
                                        <p:tav tm="0">
                                          <p:val>
                                            <p:strVal val="#ppt_x"/>
                                          </p:val>
                                        </p:tav>
                                        <p:tav tm="100000">
                                          <p:val>
                                            <p:strVal val="#ppt_x"/>
                                          </p:val>
                                        </p:tav>
                                      </p:tavLst>
                                    </p:anim>
                                    <p:anim calcmode="lin" valueType="num">
                                      <p:cBhvr>
                                        <p:cTn id="38" dur="500" fill="hold"/>
                                        <p:tgtEl>
                                          <p:spTgt spid="34"/>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500"/>
                                        <p:tgtEl>
                                          <p:spTgt spid="35"/>
                                        </p:tgtEl>
                                      </p:cBhvr>
                                    </p:animEffect>
                                    <p:anim calcmode="lin" valueType="num">
                                      <p:cBhvr>
                                        <p:cTn id="42" dur="500" fill="hold"/>
                                        <p:tgtEl>
                                          <p:spTgt spid="35"/>
                                        </p:tgtEl>
                                        <p:attrNameLst>
                                          <p:attrName>ppt_x</p:attrName>
                                        </p:attrNameLst>
                                      </p:cBhvr>
                                      <p:tavLst>
                                        <p:tav tm="0">
                                          <p:val>
                                            <p:strVal val="#ppt_x"/>
                                          </p:val>
                                        </p:tav>
                                        <p:tav tm="100000">
                                          <p:val>
                                            <p:strVal val="#ppt_x"/>
                                          </p:val>
                                        </p:tav>
                                      </p:tavLst>
                                    </p:anim>
                                    <p:anim calcmode="lin" valueType="num">
                                      <p:cBhvr>
                                        <p:cTn id="43" dur="500" fill="hold"/>
                                        <p:tgtEl>
                                          <p:spTgt spid="35"/>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anim calcmode="lin" valueType="num">
                                      <p:cBhvr>
                                        <p:cTn id="47" dur="500" fill="hold"/>
                                        <p:tgtEl>
                                          <p:spTgt spid="42"/>
                                        </p:tgtEl>
                                        <p:attrNameLst>
                                          <p:attrName>ppt_x</p:attrName>
                                        </p:attrNameLst>
                                      </p:cBhvr>
                                      <p:tavLst>
                                        <p:tav tm="0">
                                          <p:val>
                                            <p:strVal val="#ppt_x"/>
                                          </p:val>
                                        </p:tav>
                                        <p:tav tm="100000">
                                          <p:val>
                                            <p:strVal val="#ppt_x"/>
                                          </p:val>
                                        </p:tav>
                                      </p:tavLst>
                                    </p:anim>
                                    <p:anim calcmode="lin" valueType="num">
                                      <p:cBhvr>
                                        <p:cTn id="48" dur="500" fill="hold"/>
                                        <p:tgtEl>
                                          <p:spTgt spid="4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fade">
                                      <p:cBhvr>
                                        <p:cTn id="51" dur="500"/>
                                        <p:tgtEl>
                                          <p:spTgt spid="43"/>
                                        </p:tgtEl>
                                      </p:cBhvr>
                                    </p:animEffect>
                                    <p:anim calcmode="lin" valueType="num">
                                      <p:cBhvr>
                                        <p:cTn id="52" dur="500" fill="hold"/>
                                        <p:tgtEl>
                                          <p:spTgt spid="43"/>
                                        </p:tgtEl>
                                        <p:attrNameLst>
                                          <p:attrName>ppt_x</p:attrName>
                                        </p:attrNameLst>
                                      </p:cBhvr>
                                      <p:tavLst>
                                        <p:tav tm="0">
                                          <p:val>
                                            <p:strVal val="#ppt_x"/>
                                          </p:val>
                                        </p:tav>
                                        <p:tav tm="100000">
                                          <p:val>
                                            <p:strVal val="#ppt_x"/>
                                          </p:val>
                                        </p:tav>
                                      </p:tavLst>
                                    </p:anim>
                                    <p:anim calcmode="lin" valueType="num">
                                      <p:cBhvr>
                                        <p:cTn id="53" dur="5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500"/>
                                        <p:tgtEl>
                                          <p:spTgt spid="5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fade">
                                      <p:cBhvr>
                                        <p:cTn id="63" dur="500"/>
                                        <p:tgtEl>
                                          <p:spTgt spid="5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fade">
                                      <p:cBhvr>
                                        <p:cTn id="68" dur="500"/>
                                        <p:tgtEl>
                                          <p:spTgt spid="6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fade">
                                      <p:cBhvr>
                                        <p:cTn id="73"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33" grpId="0"/>
      <p:bldP spid="34" grpId="0"/>
      <p:bldP spid="35" grpId="0"/>
      <p:bldP spid="42" grpId="0"/>
      <p:bldP spid="43"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4CB5322C-5FBC-4651-AF5F-173A47E0A84B}"/>
              </a:ext>
            </a:extLst>
          </p:cNvPr>
          <p:cNvGrpSpPr/>
          <p:nvPr/>
        </p:nvGrpSpPr>
        <p:grpSpPr>
          <a:xfrm>
            <a:off x="486440" y="2586787"/>
            <a:ext cx="1313402" cy="1359218"/>
            <a:chOff x="6349936" y="2140267"/>
            <a:chExt cx="1313402" cy="1359218"/>
          </a:xfrm>
        </p:grpSpPr>
        <p:sp>
          <p:nvSpPr>
            <p:cNvPr id="7"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3</a:t>
              </a:r>
              <a:endParaRPr lang="en-US" sz="2800" b="1" dirty="0">
                <a:solidFill>
                  <a:schemeClr val="bg1"/>
                </a:solidFill>
                <a:latin typeface="Times New Roman" pitchFamily="18" charset="0"/>
                <a:cs typeface="Times New Roman" pitchFamily="18" charset="0"/>
              </a:endParaRPr>
            </a:p>
          </p:txBody>
        </p:sp>
        <p:sp>
          <p:nvSpPr>
            <p:cNvPr id="24"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grpSp>
        <p:nvGrpSpPr>
          <p:cNvPr id="2" name="Group 1">
            <a:extLst>
              <a:ext uri="{FF2B5EF4-FFF2-40B4-BE49-F238E27FC236}">
                <a16:creationId xmlns="" xmlns:a16="http://schemas.microsoft.com/office/drawing/2014/main" id="{517534A5-EF7C-44F2-A4D2-B5A06D74FF29}"/>
              </a:ext>
            </a:extLst>
          </p:cNvPr>
          <p:cNvGrpSpPr/>
          <p:nvPr/>
        </p:nvGrpSpPr>
        <p:grpSpPr>
          <a:xfrm>
            <a:off x="1551267" y="-7144"/>
            <a:ext cx="9352859" cy="1266825"/>
            <a:chOff x="1551267" y="-7144"/>
            <a:chExt cx="9352859" cy="1266825"/>
          </a:xfrm>
        </p:grpSpPr>
        <p:sp>
          <p:nvSpPr>
            <p:cNvPr id="8" name="Freeform: Shape 7">
              <a:extLst>
                <a:ext uri="{FF2B5EF4-FFF2-40B4-BE49-F238E27FC236}">
                  <a16:creationId xmlns="" xmlns:a16="http://schemas.microsoft.com/office/drawing/2014/main" id="{476EF7DD-17FF-4BFF-B026-99B4E8C9A712}"/>
                </a:ext>
              </a:extLst>
            </p:cNvPr>
            <p:cNvSpPr/>
            <p:nvPr/>
          </p:nvSpPr>
          <p:spPr>
            <a:xfrm>
              <a:off x="1551267" y="-7144"/>
              <a:ext cx="9352859" cy="1266825"/>
            </a:xfrm>
            <a:custGeom>
              <a:avLst/>
              <a:gdLst>
                <a:gd name="connsiteX0" fmla="*/ 3253264 w 3543300"/>
                <a:gd name="connsiteY0" fmla="*/ 1263968 h 1266825"/>
                <a:gd name="connsiteX1" fmla="*/ 292894 w 3543300"/>
                <a:gd name="connsiteY1" fmla="*/ 1263968 h 1266825"/>
                <a:gd name="connsiteX2" fmla="*/ 7144 w 3543300"/>
                <a:gd name="connsiteY2" fmla="*/ 978218 h 1266825"/>
                <a:gd name="connsiteX3" fmla="*/ 7144 w 3543300"/>
                <a:gd name="connsiteY3" fmla="*/ 7144 h 1266825"/>
                <a:gd name="connsiteX4" fmla="*/ 3539014 w 3543300"/>
                <a:gd name="connsiteY4" fmla="*/ 7144 h 1266825"/>
                <a:gd name="connsiteX5" fmla="*/ 3539014 w 3543300"/>
                <a:gd name="connsiteY5" fmla="*/ 978218 h 1266825"/>
                <a:gd name="connsiteX6" fmla="*/ 3253264 w 3543300"/>
                <a:gd name="connsiteY6" fmla="*/ 1263968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3300" h="1266825">
                  <a:moveTo>
                    <a:pt x="3253264" y="1263968"/>
                  </a:moveTo>
                  <a:lnTo>
                    <a:pt x="292894" y="1263968"/>
                  </a:lnTo>
                  <a:cubicBezTo>
                    <a:pt x="135064" y="1263968"/>
                    <a:pt x="7144" y="1136047"/>
                    <a:pt x="7144" y="978218"/>
                  </a:cubicBezTo>
                  <a:lnTo>
                    <a:pt x="7144" y="7144"/>
                  </a:lnTo>
                  <a:lnTo>
                    <a:pt x="3539014" y="7144"/>
                  </a:lnTo>
                  <a:lnTo>
                    <a:pt x="3539014" y="978218"/>
                  </a:lnTo>
                  <a:cubicBezTo>
                    <a:pt x="3539014" y="1136047"/>
                    <a:pt x="3411093" y="1263968"/>
                    <a:pt x="3253264" y="1263968"/>
                  </a:cubicBezTo>
                  <a:close/>
                </a:path>
              </a:pathLst>
            </a:custGeom>
            <a:solidFill>
              <a:srgbClr val="0A1931"/>
            </a:solidFill>
            <a:ln w="9525" cap="flat">
              <a:noFill/>
              <a:prstDash val="solid"/>
              <a:miter/>
            </a:ln>
          </p:spPr>
          <p:txBody>
            <a:bodyPr rtlCol="0" anchor="ctr"/>
            <a:lstStyle/>
            <a:p>
              <a:pPr algn="ctr"/>
              <a:endParaRPr lang="en-US" b="1" dirty="0"/>
            </a:p>
          </p:txBody>
        </p:sp>
        <p:sp>
          <p:nvSpPr>
            <p:cNvPr id="32" name="TextBox 31">
              <a:extLst>
                <a:ext uri="{FF2B5EF4-FFF2-40B4-BE49-F238E27FC236}">
                  <a16:creationId xmlns="" xmlns:a16="http://schemas.microsoft.com/office/drawing/2014/main" id="{F8999262-5267-4978-9C63-12E591013E47}"/>
                </a:ext>
              </a:extLst>
            </p:cNvPr>
            <p:cNvSpPr txBox="1"/>
            <p:nvPr/>
          </p:nvSpPr>
          <p:spPr>
            <a:xfrm>
              <a:off x="1705957" y="69933"/>
              <a:ext cx="9022022" cy="830997"/>
            </a:xfrm>
            <a:prstGeom prst="rect">
              <a:avLst/>
            </a:prstGeom>
            <a:noFill/>
          </p:spPr>
          <p:txBody>
            <a:bodyPr wrap="none" rtlCol="0">
              <a:spAutoFit/>
            </a:bodyPr>
            <a:lstStyle/>
            <a:p>
              <a:pPr algn="ctr"/>
              <a:r>
                <a:rPr lang="en-US" sz="4800" b="1" dirty="0">
                  <a:solidFill>
                    <a:schemeClr val="bg1"/>
                  </a:solidFill>
                  <a:latin typeface="+mj-lt"/>
                </a:rPr>
                <a:t>Best practices for deployment</a:t>
              </a:r>
            </a:p>
          </p:txBody>
        </p:sp>
      </p:grpSp>
      <p:sp>
        <p:nvSpPr>
          <p:cNvPr id="33" name="Rectangle 32">
            <a:extLst>
              <a:ext uri="{FF2B5EF4-FFF2-40B4-BE49-F238E27FC236}">
                <a16:creationId xmlns="" xmlns:a16="http://schemas.microsoft.com/office/drawing/2014/main" id="{0BF5281B-C5DA-4848-A908-31776066F6AB}"/>
              </a:ext>
            </a:extLst>
          </p:cNvPr>
          <p:cNvSpPr/>
          <p:nvPr/>
        </p:nvSpPr>
        <p:spPr>
          <a:xfrm>
            <a:off x="1705957" y="1768659"/>
            <a:ext cx="3905633" cy="400110"/>
          </a:xfrm>
          <a:prstGeom prst="rect">
            <a:avLst/>
          </a:prstGeom>
        </p:spPr>
        <p:txBody>
          <a:bodyPr wrap="square">
            <a:spAutoFit/>
          </a:bodyPr>
          <a:lstStyle/>
          <a:p>
            <a:r>
              <a:rPr lang="en-US" sz="2000" b="1" dirty="0" smtClean="0">
                <a:solidFill>
                  <a:schemeClr val="accent1"/>
                </a:solidFill>
                <a:latin typeface="Times New Roman" pitchFamily="18" charset="0"/>
                <a:cs typeface="Times New Roman" pitchFamily="18" charset="0"/>
              </a:rPr>
              <a:t>Use </a:t>
            </a:r>
            <a:r>
              <a:rPr lang="en-US" sz="2000" b="1" dirty="0">
                <a:solidFill>
                  <a:schemeClr val="accent1"/>
                </a:solidFill>
                <a:latin typeface="Times New Roman" pitchFamily="18" charset="0"/>
                <a:cs typeface="Times New Roman" pitchFamily="18" charset="0"/>
              </a:rPr>
              <a:t>a cloud deployment platform. </a:t>
            </a:r>
          </a:p>
        </p:txBody>
      </p:sp>
      <p:sp>
        <p:nvSpPr>
          <p:cNvPr id="34" name="Rectangle 33">
            <a:extLst>
              <a:ext uri="{FF2B5EF4-FFF2-40B4-BE49-F238E27FC236}">
                <a16:creationId xmlns="" xmlns:a16="http://schemas.microsoft.com/office/drawing/2014/main" id="{298EABFD-C589-445E-AC2F-19E20B377A8E}"/>
              </a:ext>
            </a:extLst>
          </p:cNvPr>
          <p:cNvSpPr/>
          <p:nvPr/>
        </p:nvSpPr>
        <p:spPr>
          <a:xfrm>
            <a:off x="1639756" y="4434498"/>
            <a:ext cx="3344902" cy="400110"/>
          </a:xfrm>
          <a:prstGeom prst="rect">
            <a:avLst/>
          </a:prstGeom>
        </p:spPr>
        <p:txBody>
          <a:bodyPr wrap="square">
            <a:spAutoFit/>
          </a:bodyPr>
          <a:lstStyle/>
          <a:p>
            <a:r>
              <a:rPr lang="en-US" sz="2000" b="1" dirty="0">
                <a:solidFill>
                  <a:schemeClr val="accent1"/>
                </a:solidFill>
                <a:latin typeface="Times New Roman" pitchFamily="18" charset="0"/>
                <a:cs typeface="Times New Roman" pitchFamily="18" charset="0"/>
              </a:rPr>
              <a:t>Monitor your application</a:t>
            </a:r>
          </a:p>
        </p:txBody>
      </p:sp>
      <p:sp>
        <p:nvSpPr>
          <p:cNvPr id="35" name="Rectangle 34">
            <a:extLst>
              <a:ext uri="{FF2B5EF4-FFF2-40B4-BE49-F238E27FC236}">
                <a16:creationId xmlns="" xmlns:a16="http://schemas.microsoft.com/office/drawing/2014/main" id="{47E8E618-CDF9-4EFB-B983-9C6A21F5E65E}"/>
              </a:ext>
            </a:extLst>
          </p:cNvPr>
          <p:cNvSpPr/>
          <p:nvPr/>
        </p:nvSpPr>
        <p:spPr>
          <a:xfrm>
            <a:off x="1867849" y="2822650"/>
            <a:ext cx="4628201" cy="707886"/>
          </a:xfrm>
          <a:prstGeom prst="rect">
            <a:avLst/>
          </a:prstGeom>
        </p:spPr>
        <p:txBody>
          <a:bodyPr wrap="square">
            <a:spAutoFit/>
          </a:bodyPr>
          <a:lstStyle/>
          <a:p>
            <a:r>
              <a:rPr lang="en-US" sz="2000" b="1" dirty="0">
                <a:solidFill>
                  <a:schemeClr val="accent1"/>
                </a:solidFill>
                <a:latin typeface="Times New Roman" pitchFamily="18" charset="0"/>
                <a:cs typeface="Times New Roman" pitchFamily="18" charset="0"/>
              </a:rPr>
              <a:t>Use a continuous integration and continuous delivery (CI/CD) pipeline.</a:t>
            </a:r>
          </a:p>
        </p:txBody>
      </p:sp>
      <p:sp>
        <p:nvSpPr>
          <p:cNvPr id="15" name="Footer Placeholder 14"/>
          <p:cNvSpPr>
            <a:spLocks noGrp="1"/>
          </p:cNvSpPr>
          <p:nvPr>
            <p:ph type="ftr" sz="quarter" idx="11"/>
          </p:nvPr>
        </p:nvSpPr>
        <p:spPr/>
        <p:txBody>
          <a:bodyPr/>
          <a:lstStyle/>
          <a:p>
            <a:r>
              <a:rPr lang="en-US" smtClean="0"/>
              <a:t>Kaizen Group AI</a:t>
            </a:r>
            <a:endParaRPr lang="en-US"/>
          </a:p>
        </p:txBody>
      </p:sp>
      <p:sp>
        <p:nvSpPr>
          <p:cNvPr id="23" name="Slide Number Placeholder 22"/>
          <p:cNvSpPr>
            <a:spLocks noGrp="1"/>
          </p:cNvSpPr>
          <p:nvPr>
            <p:ph type="sldNum" sz="quarter" idx="12"/>
          </p:nvPr>
        </p:nvSpPr>
        <p:spPr/>
        <p:txBody>
          <a:bodyPr/>
          <a:lstStyle/>
          <a:p>
            <a:fld id="{02383E7E-9DFE-4A1E-AEC2-D2E19E891C2C}" type="slidenum">
              <a:rPr lang="en-US" smtClean="0"/>
              <a:t>25</a:t>
            </a:fld>
            <a:endParaRPr lang="en-US"/>
          </a:p>
        </p:txBody>
      </p:sp>
      <p:grpSp>
        <p:nvGrpSpPr>
          <p:cNvPr id="39" name="Group 38">
            <a:extLst>
              <a:ext uri="{FF2B5EF4-FFF2-40B4-BE49-F238E27FC236}">
                <a16:creationId xmlns="" xmlns:a16="http://schemas.microsoft.com/office/drawing/2014/main" id="{4CB5322C-5FBC-4651-AF5F-173A47E0A84B}"/>
              </a:ext>
            </a:extLst>
          </p:cNvPr>
          <p:cNvGrpSpPr/>
          <p:nvPr/>
        </p:nvGrpSpPr>
        <p:grpSpPr>
          <a:xfrm>
            <a:off x="502252" y="1280266"/>
            <a:ext cx="1313402" cy="1359218"/>
            <a:chOff x="6349936" y="2140267"/>
            <a:chExt cx="1313402" cy="1359218"/>
          </a:xfrm>
        </p:grpSpPr>
        <p:sp>
          <p:nvSpPr>
            <p:cNvPr id="40"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41"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1</a:t>
              </a:r>
              <a:endParaRPr lang="en-US" sz="2800" b="1" dirty="0">
                <a:solidFill>
                  <a:schemeClr val="bg1"/>
                </a:solidFill>
                <a:latin typeface="Times New Roman" pitchFamily="18" charset="0"/>
                <a:cs typeface="Times New Roman" pitchFamily="18" charset="0"/>
              </a:endParaRPr>
            </a:p>
          </p:txBody>
        </p:sp>
        <p:sp>
          <p:nvSpPr>
            <p:cNvPr id="42"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43"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grpSp>
        <p:nvGrpSpPr>
          <p:cNvPr id="26" name="Group 25">
            <a:extLst>
              <a:ext uri="{FF2B5EF4-FFF2-40B4-BE49-F238E27FC236}">
                <a16:creationId xmlns="" xmlns:a16="http://schemas.microsoft.com/office/drawing/2014/main" id="{4CB5322C-5FBC-4651-AF5F-173A47E0A84B}"/>
              </a:ext>
            </a:extLst>
          </p:cNvPr>
          <p:cNvGrpSpPr/>
          <p:nvPr/>
        </p:nvGrpSpPr>
        <p:grpSpPr>
          <a:xfrm>
            <a:off x="6068473" y="1227569"/>
            <a:ext cx="1313402" cy="1359218"/>
            <a:chOff x="6349936" y="2140267"/>
            <a:chExt cx="1313402" cy="1359218"/>
          </a:xfrm>
        </p:grpSpPr>
        <p:sp>
          <p:nvSpPr>
            <p:cNvPr id="27"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30"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2</a:t>
              </a:r>
              <a:endParaRPr lang="en-US" sz="2800" b="1" dirty="0">
                <a:solidFill>
                  <a:schemeClr val="bg1"/>
                </a:solidFill>
                <a:latin typeface="Times New Roman" pitchFamily="18" charset="0"/>
                <a:cs typeface="Times New Roman" pitchFamily="18" charset="0"/>
              </a:endParaRPr>
            </a:p>
          </p:txBody>
        </p:sp>
        <p:sp>
          <p:nvSpPr>
            <p:cNvPr id="31"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36"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sp>
        <p:nvSpPr>
          <p:cNvPr id="37" name="Rectangle 36">
            <a:extLst>
              <a:ext uri="{FF2B5EF4-FFF2-40B4-BE49-F238E27FC236}">
                <a16:creationId xmlns="" xmlns:a16="http://schemas.microsoft.com/office/drawing/2014/main" id="{47E8E618-CDF9-4EFB-B983-9C6A21F5E65E}"/>
              </a:ext>
            </a:extLst>
          </p:cNvPr>
          <p:cNvSpPr/>
          <p:nvPr/>
        </p:nvSpPr>
        <p:spPr>
          <a:xfrm>
            <a:off x="7203806" y="1722809"/>
            <a:ext cx="4628201" cy="400110"/>
          </a:xfrm>
          <a:prstGeom prst="rect">
            <a:avLst/>
          </a:prstGeom>
        </p:spPr>
        <p:txBody>
          <a:bodyPr wrap="square">
            <a:spAutoFit/>
          </a:bodyPr>
          <a:lstStyle/>
          <a:p>
            <a:r>
              <a:rPr lang="en-US" sz="2000" b="1" dirty="0">
                <a:solidFill>
                  <a:schemeClr val="accent1"/>
                </a:solidFill>
                <a:latin typeface="Times New Roman" pitchFamily="18" charset="0"/>
                <a:cs typeface="Times New Roman" pitchFamily="18" charset="0"/>
              </a:rPr>
              <a:t>Use a containerization tool. </a:t>
            </a:r>
            <a:r>
              <a:rPr lang="en-US" sz="2000" b="1" dirty="0" smtClean="0">
                <a:solidFill>
                  <a:schemeClr val="accent1"/>
                </a:solidFill>
                <a:latin typeface="Times New Roman" pitchFamily="18" charset="0"/>
                <a:cs typeface="Times New Roman" pitchFamily="18" charset="0"/>
              </a:rPr>
              <a:t> Like </a:t>
            </a:r>
            <a:r>
              <a:rPr lang="en-US" sz="2000" b="1" dirty="0" err="1" smtClean="0">
                <a:solidFill>
                  <a:schemeClr val="accent1"/>
                </a:solidFill>
                <a:latin typeface="Times New Roman" pitchFamily="18" charset="0"/>
                <a:cs typeface="Times New Roman" pitchFamily="18" charset="0"/>
              </a:rPr>
              <a:t>Docker</a:t>
            </a:r>
            <a:endParaRPr lang="en-US" sz="2000" b="1" dirty="0">
              <a:solidFill>
                <a:schemeClr val="accent1"/>
              </a:solidFill>
              <a:latin typeface="Times New Roman" pitchFamily="18" charset="0"/>
              <a:cs typeface="Times New Roman" pitchFamily="18" charset="0"/>
            </a:endParaRPr>
          </a:p>
        </p:txBody>
      </p:sp>
      <p:grpSp>
        <p:nvGrpSpPr>
          <p:cNvPr id="38" name="Group 37">
            <a:extLst>
              <a:ext uri="{FF2B5EF4-FFF2-40B4-BE49-F238E27FC236}">
                <a16:creationId xmlns="" xmlns:a16="http://schemas.microsoft.com/office/drawing/2014/main" id="{4CB5322C-5FBC-4651-AF5F-173A47E0A84B}"/>
              </a:ext>
            </a:extLst>
          </p:cNvPr>
          <p:cNvGrpSpPr/>
          <p:nvPr/>
        </p:nvGrpSpPr>
        <p:grpSpPr>
          <a:xfrm>
            <a:off x="6082618" y="2496984"/>
            <a:ext cx="1313402" cy="1359218"/>
            <a:chOff x="6349936" y="2140267"/>
            <a:chExt cx="1313402" cy="1359218"/>
          </a:xfrm>
        </p:grpSpPr>
        <p:sp>
          <p:nvSpPr>
            <p:cNvPr id="44"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45"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4</a:t>
              </a:r>
              <a:endParaRPr lang="en-US" sz="2800" b="1" dirty="0">
                <a:solidFill>
                  <a:schemeClr val="bg1"/>
                </a:solidFill>
                <a:latin typeface="Times New Roman" pitchFamily="18" charset="0"/>
                <a:cs typeface="Times New Roman" pitchFamily="18" charset="0"/>
              </a:endParaRPr>
            </a:p>
          </p:txBody>
        </p:sp>
        <p:sp>
          <p:nvSpPr>
            <p:cNvPr id="46"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47"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sp>
        <p:nvSpPr>
          <p:cNvPr id="48" name="Rectangle 47">
            <a:extLst>
              <a:ext uri="{FF2B5EF4-FFF2-40B4-BE49-F238E27FC236}">
                <a16:creationId xmlns="" xmlns:a16="http://schemas.microsoft.com/office/drawing/2014/main" id="{47E8E618-CDF9-4EFB-B983-9C6A21F5E65E}"/>
              </a:ext>
            </a:extLst>
          </p:cNvPr>
          <p:cNvSpPr/>
          <p:nvPr/>
        </p:nvSpPr>
        <p:spPr>
          <a:xfrm>
            <a:off x="7273527" y="2943831"/>
            <a:ext cx="4628201" cy="400110"/>
          </a:xfrm>
          <a:prstGeom prst="rect">
            <a:avLst/>
          </a:prstGeom>
        </p:spPr>
        <p:txBody>
          <a:bodyPr wrap="square">
            <a:spAutoFit/>
          </a:bodyPr>
          <a:lstStyle/>
          <a:p>
            <a:r>
              <a:rPr lang="en-US" sz="2000" b="1" dirty="0">
                <a:solidFill>
                  <a:schemeClr val="accent1"/>
                </a:solidFill>
                <a:latin typeface="Times New Roman" pitchFamily="18" charset="0"/>
                <a:cs typeface="Times New Roman" pitchFamily="18" charset="0"/>
              </a:rPr>
              <a:t>Test your application thoroughly.</a:t>
            </a:r>
          </a:p>
        </p:txBody>
      </p:sp>
      <p:grpSp>
        <p:nvGrpSpPr>
          <p:cNvPr id="49" name="Group 48">
            <a:extLst>
              <a:ext uri="{FF2B5EF4-FFF2-40B4-BE49-F238E27FC236}">
                <a16:creationId xmlns="" xmlns:a16="http://schemas.microsoft.com/office/drawing/2014/main" id="{4CB5322C-5FBC-4651-AF5F-173A47E0A84B}"/>
              </a:ext>
            </a:extLst>
          </p:cNvPr>
          <p:cNvGrpSpPr/>
          <p:nvPr/>
        </p:nvGrpSpPr>
        <p:grpSpPr>
          <a:xfrm>
            <a:off x="486440" y="3939258"/>
            <a:ext cx="1313402" cy="1359218"/>
            <a:chOff x="6349936" y="2140267"/>
            <a:chExt cx="1313402" cy="1359218"/>
          </a:xfrm>
        </p:grpSpPr>
        <p:sp>
          <p:nvSpPr>
            <p:cNvPr id="50"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51"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5</a:t>
              </a:r>
              <a:endParaRPr lang="en-US" sz="2800" b="1" dirty="0">
                <a:solidFill>
                  <a:schemeClr val="bg1"/>
                </a:solidFill>
                <a:latin typeface="Times New Roman" pitchFamily="18" charset="0"/>
                <a:cs typeface="Times New Roman" pitchFamily="18" charset="0"/>
              </a:endParaRPr>
            </a:p>
          </p:txBody>
        </p:sp>
        <p:sp>
          <p:nvSpPr>
            <p:cNvPr id="52"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53"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sp>
        <p:nvSpPr>
          <p:cNvPr id="54" name="Rectangle 53">
            <a:extLst>
              <a:ext uri="{FF2B5EF4-FFF2-40B4-BE49-F238E27FC236}">
                <a16:creationId xmlns="" xmlns:a16="http://schemas.microsoft.com/office/drawing/2014/main" id="{298EABFD-C589-445E-AC2F-19E20B377A8E}"/>
              </a:ext>
            </a:extLst>
          </p:cNvPr>
          <p:cNvSpPr/>
          <p:nvPr/>
        </p:nvSpPr>
        <p:spPr>
          <a:xfrm>
            <a:off x="7240456" y="4386843"/>
            <a:ext cx="3808544" cy="400110"/>
          </a:xfrm>
          <a:prstGeom prst="rect">
            <a:avLst/>
          </a:prstGeom>
        </p:spPr>
        <p:txBody>
          <a:bodyPr wrap="square">
            <a:spAutoFit/>
          </a:bodyPr>
          <a:lstStyle/>
          <a:p>
            <a:r>
              <a:rPr lang="en-US" sz="2000" b="1" dirty="0">
                <a:solidFill>
                  <a:schemeClr val="accent1"/>
                </a:solidFill>
                <a:latin typeface="Times New Roman" pitchFamily="18" charset="0"/>
                <a:cs typeface="Times New Roman" pitchFamily="18" charset="0"/>
              </a:rPr>
              <a:t>Keep your application up to date</a:t>
            </a:r>
          </a:p>
        </p:txBody>
      </p:sp>
      <p:grpSp>
        <p:nvGrpSpPr>
          <p:cNvPr id="55" name="Group 54">
            <a:extLst>
              <a:ext uri="{FF2B5EF4-FFF2-40B4-BE49-F238E27FC236}">
                <a16:creationId xmlns="" xmlns:a16="http://schemas.microsoft.com/office/drawing/2014/main" id="{4CB5322C-5FBC-4651-AF5F-173A47E0A84B}"/>
              </a:ext>
            </a:extLst>
          </p:cNvPr>
          <p:cNvGrpSpPr/>
          <p:nvPr/>
        </p:nvGrpSpPr>
        <p:grpSpPr>
          <a:xfrm>
            <a:off x="6087140" y="3891603"/>
            <a:ext cx="1313402" cy="1359218"/>
            <a:chOff x="6349936" y="2140267"/>
            <a:chExt cx="1313402" cy="1359218"/>
          </a:xfrm>
        </p:grpSpPr>
        <p:sp>
          <p:nvSpPr>
            <p:cNvPr id="56"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57"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6</a:t>
              </a:r>
              <a:endParaRPr lang="en-US" sz="2800" b="1" dirty="0">
                <a:solidFill>
                  <a:schemeClr val="bg1"/>
                </a:solidFill>
                <a:latin typeface="Times New Roman" pitchFamily="18" charset="0"/>
                <a:cs typeface="Times New Roman" pitchFamily="18" charset="0"/>
              </a:endParaRPr>
            </a:p>
          </p:txBody>
        </p:sp>
        <p:sp>
          <p:nvSpPr>
            <p:cNvPr id="58"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59"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640895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anim calcmode="lin" valueType="num">
                                      <p:cBhvr>
                                        <p:cTn id="12" dur="500" fill="hold"/>
                                        <p:tgtEl>
                                          <p:spTgt spid="33"/>
                                        </p:tgtEl>
                                        <p:attrNameLst>
                                          <p:attrName>ppt_x</p:attrName>
                                        </p:attrNameLst>
                                      </p:cBhvr>
                                      <p:tavLst>
                                        <p:tav tm="0">
                                          <p:val>
                                            <p:strVal val="#ppt_x"/>
                                          </p:val>
                                        </p:tav>
                                        <p:tav tm="100000">
                                          <p:val>
                                            <p:strVal val="#ppt_x"/>
                                          </p:val>
                                        </p:tav>
                                      </p:tavLst>
                                    </p:anim>
                                    <p:anim calcmode="lin" valueType="num">
                                      <p:cBhvr>
                                        <p:cTn id="13" dur="500" fill="hold"/>
                                        <p:tgtEl>
                                          <p:spTgt spid="3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anim calcmode="lin" valueType="num">
                                      <p:cBhvr>
                                        <p:cTn id="17" dur="500" fill="hold"/>
                                        <p:tgtEl>
                                          <p:spTgt spid="34"/>
                                        </p:tgtEl>
                                        <p:attrNameLst>
                                          <p:attrName>ppt_x</p:attrName>
                                        </p:attrNameLst>
                                      </p:cBhvr>
                                      <p:tavLst>
                                        <p:tav tm="0">
                                          <p:val>
                                            <p:strVal val="#ppt_x"/>
                                          </p:val>
                                        </p:tav>
                                        <p:tav tm="100000">
                                          <p:val>
                                            <p:strVal val="#ppt_x"/>
                                          </p:val>
                                        </p:tav>
                                      </p:tavLst>
                                    </p:anim>
                                    <p:anim calcmode="lin" valueType="num">
                                      <p:cBhvr>
                                        <p:cTn id="18" dur="5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42" presetClass="entr" presetSubtype="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anim calcmode="lin" valueType="num">
                                      <p:cBhvr>
                                        <p:cTn id="27" dur="500" fill="hold"/>
                                        <p:tgtEl>
                                          <p:spTgt spid="35"/>
                                        </p:tgtEl>
                                        <p:attrNameLst>
                                          <p:attrName>ppt_x</p:attrName>
                                        </p:attrNameLst>
                                      </p:cBhvr>
                                      <p:tavLst>
                                        <p:tav tm="0">
                                          <p:val>
                                            <p:strVal val="#ppt_x"/>
                                          </p:val>
                                        </p:tav>
                                        <p:tav tm="100000">
                                          <p:val>
                                            <p:strVal val="#ppt_x"/>
                                          </p:val>
                                        </p:tav>
                                      </p:tavLst>
                                    </p:anim>
                                    <p:anim calcmode="lin" valueType="num">
                                      <p:cBhvr>
                                        <p:cTn id="28" dur="5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42"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anim calcmode="lin" valueType="num">
                                      <p:cBhvr>
                                        <p:cTn id="42" dur="500" fill="hold"/>
                                        <p:tgtEl>
                                          <p:spTgt spid="37"/>
                                        </p:tgtEl>
                                        <p:attrNameLst>
                                          <p:attrName>ppt_x</p:attrName>
                                        </p:attrNameLst>
                                      </p:cBhvr>
                                      <p:tavLst>
                                        <p:tav tm="0">
                                          <p:val>
                                            <p:strVal val="#ppt_x"/>
                                          </p:val>
                                        </p:tav>
                                        <p:tav tm="100000">
                                          <p:val>
                                            <p:strVal val="#ppt_x"/>
                                          </p:val>
                                        </p:tav>
                                      </p:tavLst>
                                    </p:anim>
                                    <p:anim calcmode="lin" valueType="num">
                                      <p:cBhvr>
                                        <p:cTn id="43" dur="5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par>
                                <p:cTn id="49" presetID="42"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fade">
                                      <p:cBhvr>
                                        <p:cTn id="51" dur="500"/>
                                        <p:tgtEl>
                                          <p:spTgt spid="48"/>
                                        </p:tgtEl>
                                      </p:cBhvr>
                                    </p:animEffect>
                                    <p:anim calcmode="lin" valueType="num">
                                      <p:cBhvr>
                                        <p:cTn id="52" dur="500" fill="hold"/>
                                        <p:tgtEl>
                                          <p:spTgt spid="48"/>
                                        </p:tgtEl>
                                        <p:attrNameLst>
                                          <p:attrName>ppt_x</p:attrName>
                                        </p:attrNameLst>
                                      </p:cBhvr>
                                      <p:tavLst>
                                        <p:tav tm="0">
                                          <p:val>
                                            <p:strVal val="#ppt_x"/>
                                          </p:val>
                                        </p:tav>
                                        <p:tav tm="100000">
                                          <p:val>
                                            <p:strVal val="#ppt_x"/>
                                          </p:val>
                                        </p:tav>
                                      </p:tavLst>
                                    </p:anim>
                                    <p:anim calcmode="lin" valueType="num">
                                      <p:cBhvr>
                                        <p:cTn id="53" dur="5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fade">
                                      <p:cBhvr>
                                        <p:cTn id="58" dur="500"/>
                                        <p:tgtEl>
                                          <p:spTgt spid="49"/>
                                        </p:tgtEl>
                                      </p:cBhvr>
                                    </p:animEffect>
                                  </p:childTnLst>
                                </p:cTn>
                              </p:par>
                              <p:par>
                                <p:cTn id="59" presetID="42"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anim calcmode="lin" valueType="num">
                                      <p:cBhvr>
                                        <p:cTn id="62" dur="500" fill="hold"/>
                                        <p:tgtEl>
                                          <p:spTgt spid="54"/>
                                        </p:tgtEl>
                                        <p:attrNameLst>
                                          <p:attrName>ppt_x</p:attrName>
                                        </p:attrNameLst>
                                      </p:cBhvr>
                                      <p:tavLst>
                                        <p:tav tm="0">
                                          <p:val>
                                            <p:strVal val="#ppt_x"/>
                                          </p:val>
                                        </p:tav>
                                        <p:tav tm="100000">
                                          <p:val>
                                            <p:strVal val="#ppt_x"/>
                                          </p:val>
                                        </p:tav>
                                      </p:tavLst>
                                    </p:anim>
                                    <p:anim calcmode="lin" valueType="num">
                                      <p:cBhvr>
                                        <p:cTn id="63" dur="5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7" grpId="0"/>
      <p:bldP spid="48" grpId="0"/>
      <p:bldP spid="5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4CB5322C-5FBC-4651-AF5F-173A47E0A84B}"/>
              </a:ext>
            </a:extLst>
          </p:cNvPr>
          <p:cNvGrpSpPr/>
          <p:nvPr/>
        </p:nvGrpSpPr>
        <p:grpSpPr>
          <a:xfrm>
            <a:off x="5896640" y="1458210"/>
            <a:ext cx="1313402" cy="1359218"/>
            <a:chOff x="6349936" y="2140267"/>
            <a:chExt cx="1313402" cy="1359218"/>
          </a:xfrm>
        </p:grpSpPr>
        <p:sp>
          <p:nvSpPr>
            <p:cNvPr id="7"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2</a:t>
              </a:r>
              <a:endParaRPr lang="en-US" sz="2800" b="1" dirty="0">
                <a:solidFill>
                  <a:schemeClr val="bg1"/>
                </a:solidFill>
                <a:latin typeface="Times New Roman" pitchFamily="18" charset="0"/>
                <a:cs typeface="Times New Roman" pitchFamily="18" charset="0"/>
              </a:endParaRPr>
            </a:p>
          </p:txBody>
        </p:sp>
        <p:sp>
          <p:nvSpPr>
            <p:cNvPr id="24"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grpSp>
        <p:nvGrpSpPr>
          <p:cNvPr id="2" name="Group 1">
            <a:extLst>
              <a:ext uri="{FF2B5EF4-FFF2-40B4-BE49-F238E27FC236}">
                <a16:creationId xmlns="" xmlns:a16="http://schemas.microsoft.com/office/drawing/2014/main" id="{517534A5-EF7C-44F2-A4D2-B5A06D74FF29}"/>
              </a:ext>
            </a:extLst>
          </p:cNvPr>
          <p:cNvGrpSpPr/>
          <p:nvPr/>
        </p:nvGrpSpPr>
        <p:grpSpPr>
          <a:xfrm>
            <a:off x="1551267" y="-7144"/>
            <a:ext cx="9352859" cy="1266825"/>
            <a:chOff x="1551267" y="-7144"/>
            <a:chExt cx="9352859" cy="1266825"/>
          </a:xfrm>
        </p:grpSpPr>
        <p:sp>
          <p:nvSpPr>
            <p:cNvPr id="8" name="Freeform: Shape 7">
              <a:extLst>
                <a:ext uri="{FF2B5EF4-FFF2-40B4-BE49-F238E27FC236}">
                  <a16:creationId xmlns="" xmlns:a16="http://schemas.microsoft.com/office/drawing/2014/main" id="{476EF7DD-17FF-4BFF-B026-99B4E8C9A712}"/>
                </a:ext>
              </a:extLst>
            </p:cNvPr>
            <p:cNvSpPr/>
            <p:nvPr/>
          </p:nvSpPr>
          <p:spPr>
            <a:xfrm>
              <a:off x="1551267" y="-7144"/>
              <a:ext cx="9352859" cy="1266825"/>
            </a:xfrm>
            <a:custGeom>
              <a:avLst/>
              <a:gdLst>
                <a:gd name="connsiteX0" fmla="*/ 3253264 w 3543300"/>
                <a:gd name="connsiteY0" fmla="*/ 1263968 h 1266825"/>
                <a:gd name="connsiteX1" fmla="*/ 292894 w 3543300"/>
                <a:gd name="connsiteY1" fmla="*/ 1263968 h 1266825"/>
                <a:gd name="connsiteX2" fmla="*/ 7144 w 3543300"/>
                <a:gd name="connsiteY2" fmla="*/ 978218 h 1266825"/>
                <a:gd name="connsiteX3" fmla="*/ 7144 w 3543300"/>
                <a:gd name="connsiteY3" fmla="*/ 7144 h 1266825"/>
                <a:gd name="connsiteX4" fmla="*/ 3539014 w 3543300"/>
                <a:gd name="connsiteY4" fmla="*/ 7144 h 1266825"/>
                <a:gd name="connsiteX5" fmla="*/ 3539014 w 3543300"/>
                <a:gd name="connsiteY5" fmla="*/ 978218 h 1266825"/>
                <a:gd name="connsiteX6" fmla="*/ 3253264 w 3543300"/>
                <a:gd name="connsiteY6" fmla="*/ 1263968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3300" h="1266825">
                  <a:moveTo>
                    <a:pt x="3253264" y="1263968"/>
                  </a:moveTo>
                  <a:lnTo>
                    <a:pt x="292894" y="1263968"/>
                  </a:lnTo>
                  <a:cubicBezTo>
                    <a:pt x="135064" y="1263968"/>
                    <a:pt x="7144" y="1136047"/>
                    <a:pt x="7144" y="978218"/>
                  </a:cubicBezTo>
                  <a:lnTo>
                    <a:pt x="7144" y="7144"/>
                  </a:lnTo>
                  <a:lnTo>
                    <a:pt x="3539014" y="7144"/>
                  </a:lnTo>
                  <a:lnTo>
                    <a:pt x="3539014" y="978218"/>
                  </a:lnTo>
                  <a:cubicBezTo>
                    <a:pt x="3539014" y="1136047"/>
                    <a:pt x="3411093" y="1263968"/>
                    <a:pt x="3253264" y="1263968"/>
                  </a:cubicBezTo>
                  <a:close/>
                </a:path>
              </a:pathLst>
            </a:custGeom>
            <a:solidFill>
              <a:srgbClr val="0A1931"/>
            </a:solidFill>
            <a:ln w="9525" cap="flat">
              <a:noFill/>
              <a:prstDash val="solid"/>
              <a:miter/>
            </a:ln>
          </p:spPr>
          <p:txBody>
            <a:bodyPr rtlCol="0" anchor="ctr"/>
            <a:lstStyle/>
            <a:p>
              <a:pPr algn="ctr"/>
              <a:endParaRPr lang="en-US" b="1" dirty="0"/>
            </a:p>
          </p:txBody>
        </p:sp>
        <p:sp>
          <p:nvSpPr>
            <p:cNvPr id="32" name="TextBox 31">
              <a:extLst>
                <a:ext uri="{FF2B5EF4-FFF2-40B4-BE49-F238E27FC236}">
                  <a16:creationId xmlns="" xmlns:a16="http://schemas.microsoft.com/office/drawing/2014/main" id="{F8999262-5267-4978-9C63-12E591013E47}"/>
                </a:ext>
              </a:extLst>
            </p:cNvPr>
            <p:cNvSpPr txBox="1"/>
            <p:nvPr/>
          </p:nvSpPr>
          <p:spPr>
            <a:xfrm>
              <a:off x="2665356" y="69933"/>
              <a:ext cx="7103227" cy="830997"/>
            </a:xfrm>
            <a:prstGeom prst="rect">
              <a:avLst/>
            </a:prstGeom>
            <a:noFill/>
          </p:spPr>
          <p:txBody>
            <a:bodyPr wrap="none" rtlCol="0">
              <a:spAutoFit/>
            </a:bodyPr>
            <a:lstStyle/>
            <a:p>
              <a:pPr algn="ctr"/>
              <a:r>
                <a:rPr lang="en-US" sz="4800" b="1" dirty="0" smtClean="0">
                  <a:solidFill>
                    <a:schemeClr val="bg1"/>
                  </a:solidFill>
                  <a:latin typeface="+mj-lt"/>
                </a:rPr>
                <a:t>Deployment Sample 1/5</a:t>
              </a:r>
            </a:p>
          </p:txBody>
        </p:sp>
      </p:grpSp>
      <p:sp>
        <p:nvSpPr>
          <p:cNvPr id="33" name="Rectangle 32">
            <a:extLst>
              <a:ext uri="{FF2B5EF4-FFF2-40B4-BE49-F238E27FC236}">
                <a16:creationId xmlns="" xmlns:a16="http://schemas.microsoft.com/office/drawing/2014/main" id="{0BF5281B-C5DA-4848-A908-31776066F6AB}"/>
              </a:ext>
            </a:extLst>
          </p:cNvPr>
          <p:cNvSpPr/>
          <p:nvPr/>
        </p:nvSpPr>
        <p:spPr>
          <a:xfrm>
            <a:off x="7116157" y="1927465"/>
            <a:ext cx="4094768" cy="400110"/>
          </a:xfrm>
          <a:prstGeom prst="rect">
            <a:avLst/>
          </a:prstGeom>
        </p:spPr>
        <p:txBody>
          <a:bodyPr wrap="square">
            <a:spAutoFit/>
          </a:bodyPr>
          <a:lstStyle/>
          <a:p>
            <a:r>
              <a:rPr lang="en-US" sz="2000" b="1" dirty="0">
                <a:solidFill>
                  <a:schemeClr val="accent1"/>
                </a:solidFill>
                <a:latin typeface="Times New Roman" pitchFamily="18" charset="0"/>
                <a:cs typeface="Times New Roman" pitchFamily="18" charset="0"/>
              </a:rPr>
              <a:t>Go to: https://huggingface.co/spaces</a:t>
            </a:r>
          </a:p>
        </p:txBody>
      </p:sp>
      <p:sp>
        <p:nvSpPr>
          <p:cNvPr id="34" name="Rectangle 33">
            <a:extLst>
              <a:ext uri="{FF2B5EF4-FFF2-40B4-BE49-F238E27FC236}">
                <a16:creationId xmlns="" xmlns:a16="http://schemas.microsoft.com/office/drawing/2014/main" id="{298EABFD-C589-445E-AC2F-19E20B377A8E}"/>
              </a:ext>
            </a:extLst>
          </p:cNvPr>
          <p:cNvSpPr/>
          <p:nvPr/>
        </p:nvSpPr>
        <p:spPr>
          <a:xfrm>
            <a:off x="1625053" y="2947181"/>
            <a:ext cx="3344902" cy="400110"/>
          </a:xfrm>
          <a:prstGeom prst="rect">
            <a:avLst/>
          </a:prstGeom>
        </p:spPr>
        <p:txBody>
          <a:bodyPr wrap="square">
            <a:spAutoFit/>
          </a:bodyPr>
          <a:lstStyle/>
          <a:p>
            <a:r>
              <a:rPr lang="en-US" sz="2000" b="1" dirty="0" smtClean="0">
                <a:solidFill>
                  <a:schemeClr val="accent1"/>
                </a:solidFill>
                <a:latin typeface="Times New Roman" pitchFamily="18" charset="0"/>
                <a:cs typeface="Times New Roman" pitchFamily="18" charset="0"/>
              </a:rPr>
              <a:t>Click on “Create new Space”</a:t>
            </a:r>
            <a:endParaRPr lang="en-US" sz="2000" b="1" dirty="0">
              <a:solidFill>
                <a:schemeClr val="accent1"/>
              </a:solidFill>
              <a:latin typeface="Times New Roman" pitchFamily="18" charset="0"/>
              <a:cs typeface="Times New Roman" pitchFamily="18" charset="0"/>
            </a:endParaRPr>
          </a:p>
        </p:txBody>
      </p:sp>
      <p:sp>
        <p:nvSpPr>
          <p:cNvPr id="35" name="Rectangle 34">
            <a:extLst>
              <a:ext uri="{FF2B5EF4-FFF2-40B4-BE49-F238E27FC236}">
                <a16:creationId xmlns="" xmlns:a16="http://schemas.microsoft.com/office/drawing/2014/main" id="{47E8E618-CDF9-4EFB-B983-9C6A21F5E65E}"/>
              </a:ext>
            </a:extLst>
          </p:cNvPr>
          <p:cNvSpPr/>
          <p:nvPr/>
        </p:nvSpPr>
        <p:spPr>
          <a:xfrm>
            <a:off x="1705957" y="1727941"/>
            <a:ext cx="4628201" cy="400110"/>
          </a:xfrm>
          <a:prstGeom prst="rect">
            <a:avLst/>
          </a:prstGeom>
        </p:spPr>
        <p:txBody>
          <a:bodyPr wrap="square">
            <a:spAutoFit/>
          </a:bodyPr>
          <a:lstStyle/>
          <a:p>
            <a:r>
              <a:rPr lang="en-US" sz="2000" b="1" dirty="0">
                <a:solidFill>
                  <a:schemeClr val="accent1"/>
                </a:solidFill>
                <a:latin typeface="Times New Roman" pitchFamily="18" charset="0"/>
                <a:cs typeface="Times New Roman" pitchFamily="18" charset="0"/>
              </a:rPr>
              <a:t>Login on https://</a:t>
            </a:r>
            <a:r>
              <a:rPr lang="en-US" sz="2000" b="1" dirty="0" smtClean="0">
                <a:solidFill>
                  <a:schemeClr val="accent1"/>
                </a:solidFill>
                <a:latin typeface="Times New Roman" pitchFamily="18" charset="0"/>
                <a:cs typeface="Times New Roman" pitchFamily="18" charset="0"/>
              </a:rPr>
              <a:t>huggingface.co/</a:t>
            </a:r>
            <a:endParaRPr lang="en-US" sz="2000" b="1" dirty="0">
              <a:solidFill>
                <a:schemeClr val="accent1"/>
              </a:solidFill>
              <a:latin typeface="Times New Roman" pitchFamily="18" charset="0"/>
              <a:cs typeface="Times New Roman" pitchFamily="18" charset="0"/>
            </a:endParaRPr>
          </a:p>
        </p:txBody>
      </p:sp>
      <p:sp>
        <p:nvSpPr>
          <p:cNvPr id="15" name="Footer Placeholder 14"/>
          <p:cNvSpPr>
            <a:spLocks noGrp="1"/>
          </p:cNvSpPr>
          <p:nvPr>
            <p:ph type="ftr" sz="quarter" idx="11"/>
          </p:nvPr>
        </p:nvSpPr>
        <p:spPr/>
        <p:txBody>
          <a:bodyPr/>
          <a:lstStyle/>
          <a:p>
            <a:r>
              <a:rPr lang="en-US" smtClean="0"/>
              <a:t>Kaizen Group AI</a:t>
            </a:r>
            <a:endParaRPr lang="en-US"/>
          </a:p>
        </p:txBody>
      </p:sp>
      <p:sp>
        <p:nvSpPr>
          <p:cNvPr id="23" name="Slide Number Placeholder 22"/>
          <p:cNvSpPr>
            <a:spLocks noGrp="1"/>
          </p:cNvSpPr>
          <p:nvPr>
            <p:ph type="sldNum" sz="quarter" idx="12"/>
          </p:nvPr>
        </p:nvSpPr>
        <p:spPr/>
        <p:txBody>
          <a:bodyPr/>
          <a:lstStyle/>
          <a:p>
            <a:fld id="{02383E7E-9DFE-4A1E-AEC2-D2E19E891C2C}" type="slidenum">
              <a:rPr lang="en-US" smtClean="0"/>
              <a:t>26</a:t>
            </a:fld>
            <a:endParaRPr lang="en-US"/>
          </a:p>
        </p:txBody>
      </p:sp>
      <p:grpSp>
        <p:nvGrpSpPr>
          <p:cNvPr id="39" name="Group 38">
            <a:extLst>
              <a:ext uri="{FF2B5EF4-FFF2-40B4-BE49-F238E27FC236}">
                <a16:creationId xmlns="" xmlns:a16="http://schemas.microsoft.com/office/drawing/2014/main" id="{4CB5322C-5FBC-4651-AF5F-173A47E0A84B}"/>
              </a:ext>
            </a:extLst>
          </p:cNvPr>
          <p:cNvGrpSpPr/>
          <p:nvPr/>
        </p:nvGrpSpPr>
        <p:grpSpPr>
          <a:xfrm>
            <a:off x="502252" y="1280266"/>
            <a:ext cx="1313402" cy="1359218"/>
            <a:chOff x="6349936" y="2140267"/>
            <a:chExt cx="1313402" cy="1359218"/>
          </a:xfrm>
        </p:grpSpPr>
        <p:sp>
          <p:nvSpPr>
            <p:cNvPr id="40"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41"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1</a:t>
              </a:r>
              <a:endParaRPr lang="en-US" sz="2800" b="1" dirty="0">
                <a:solidFill>
                  <a:schemeClr val="bg1"/>
                </a:solidFill>
                <a:latin typeface="Times New Roman" pitchFamily="18" charset="0"/>
                <a:cs typeface="Times New Roman" pitchFamily="18" charset="0"/>
              </a:endParaRPr>
            </a:p>
          </p:txBody>
        </p:sp>
        <p:sp>
          <p:nvSpPr>
            <p:cNvPr id="42"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43"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grpSp>
        <p:nvGrpSpPr>
          <p:cNvPr id="38" name="Group 37">
            <a:extLst>
              <a:ext uri="{FF2B5EF4-FFF2-40B4-BE49-F238E27FC236}">
                <a16:creationId xmlns="" xmlns:a16="http://schemas.microsoft.com/office/drawing/2014/main" id="{4CB5322C-5FBC-4651-AF5F-173A47E0A84B}"/>
              </a:ext>
            </a:extLst>
          </p:cNvPr>
          <p:cNvGrpSpPr/>
          <p:nvPr/>
        </p:nvGrpSpPr>
        <p:grpSpPr>
          <a:xfrm>
            <a:off x="5916672" y="2681991"/>
            <a:ext cx="1313402" cy="1359218"/>
            <a:chOff x="6349936" y="2140267"/>
            <a:chExt cx="1313402" cy="1359218"/>
          </a:xfrm>
        </p:grpSpPr>
        <p:sp>
          <p:nvSpPr>
            <p:cNvPr id="44"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45"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4</a:t>
              </a:r>
              <a:endParaRPr lang="en-US" sz="2800" b="1" dirty="0">
                <a:solidFill>
                  <a:schemeClr val="bg1"/>
                </a:solidFill>
                <a:latin typeface="Times New Roman" pitchFamily="18" charset="0"/>
                <a:cs typeface="Times New Roman" pitchFamily="18" charset="0"/>
              </a:endParaRPr>
            </a:p>
          </p:txBody>
        </p:sp>
        <p:sp>
          <p:nvSpPr>
            <p:cNvPr id="46"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47"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sp>
        <p:nvSpPr>
          <p:cNvPr id="48" name="Rectangle 47">
            <a:extLst>
              <a:ext uri="{FF2B5EF4-FFF2-40B4-BE49-F238E27FC236}">
                <a16:creationId xmlns="" xmlns:a16="http://schemas.microsoft.com/office/drawing/2014/main" id="{47E8E618-CDF9-4EFB-B983-9C6A21F5E65E}"/>
              </a:ext>
            </a:extLst>
          </p:cNvPr>
          <p:cNvSpPr/>
          <p:nvPr/>
        </p:nvSpPr>
        <p:spPr>
          <a:xfrm>
            <a:off x="7107581" y="2871663"/>
            <a:ext cx="4628201" cy="400110"/>
          </a:xfrm>
          <a:prstGeom prst="rect">
            <a:avLst/>
          </a:prstGeom>
        </p:spPr>
        <p:txBody>
          <a:bodyPr wrap="square">
            <a:spAutoFit/>
          </a:bodyPr>
          <a:lstStyle/>
          <a:p>
            <a:r>
              <a:rPr lang="en-US" sz="2000" b="1" dirty="0" smtClean="0">
                <a:solidFill>
                  <a:schemeClr val="accent1"/>
                </a:solidFill>
                <a:latin typeface="Times New Roman" pitchFamily="18" charset="0"/>
                <a:cs typeface="Times New Roman" pitchFamily="18" charset="0"/>
              </a:rPr>
              <a:t>Write Space name and Select License</a:t>
            </a:r>
            <a:endParaRPr lang="en-US" sz="2000" b="1" dirty="0">
              <a:solidFill>
                <a:schemeClr val="accent1"/>
              </a:solidFill>
              <a:latin typeface="Times New Roman" pitchFamily="18" charset="0"/>
              <a:cs typeface="Times New Roman" pitchFamily="18" charset="0"/>
            </a:endParaRPr>
          </a:p>
        </p:txBody>
      </p:sp>
      <p:grpSp>
        <p:nvGrpSpPr>
          <p:cNvPr id="49" name="Group 48">
            <a:extLst>
              <a:ext uri="{FF2B5EF4-FFF2-40B4-BE49-F238E27FC236}">
                <a16:creationId xmlns="" xmlns:a16="http://schemas.microsoft.com/office/drawing/2014/main" id="{4CB5322C-5FBC-4651-AF5F-173A47E0A84B}"/>
              </a:ext>
            </a:extLst>
          </p:cNvPr>
          <p:cNvGrpSpPr/>
          <p:nvPr/>
        </p:nvGrpSpPr>
        <p:grpSpPr>
          <a:xfrm>
            <a:off x="471737" y="2451941"/>
            <a:ext cx="1313402" cy="1359218"/>
            <a:chOff x="6349936" y="2140267"/>
            <a:chExt cx="1313402" cy="1359218"/>
          </a:xfrm>
        </p:grpSpPr>
        <p:sp>
          <p:nvSpPr>
            <p:cNvPr id="50"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51"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3</a:t>
              </a:r>
              <a:endParaRPr lang="en-US" sz="2800" b="1" dirty="0">
                <a:solidFill>
                  <a:schemeClr val="bg1"/>
                </a:solidFill>
                <a:latin typeface="Times New Roman" pitchFamily="18" charset="0"/>
                <a:cs typeface="Times New Roman" pitchFamily="18" charset="0"/>
              </a:endParaRPr>
            </a:p>
          </p:txBody>
        </p:sp>
        <p:sp>
          <p:nvSpPr>
            <p:cNvPr id="52"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53"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6482" y="3308856"/>
            <a:ext cx="193357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8297" y="4428657"/>
            <a:ext cx="787717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66497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4CB5322C-5FBC-4651-AF5F-173A47E0A84B}"/>
              </a:ext>
            </a:extLst>
          </p:cNvPr>
          <p:cNvGrpSpPr/>
          <p:nvPr/>
        </p:nvGrpSpPr>
        <p:grpSpPr>
          <a:xfrm>
            <a:off x="502252" y="5039377"/>
            <a:ext cx="1313402" cy="1359218"/>
            <a:chOff x="6349936" y="2140267"/>
            <a:chExt cx="1313402" cy="1359218"/>
          </a:xfrm>
        </p:grpSpPr>
        <p:sp>
          <p:nvSpPr>
            <p:cNvPr id="7"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6</a:t>
              </a:r>
              <a:endParaRPr lang="en-US" sz="2800" b="1" dirty="0">
                <a:solidFill>
                  <a:schemeClr val="bg1"/>
                </a:solidFill>
                <a:latin typeface="Times New Roman" pitchFamily="18" charset="0"/>
                <a:cs typeface="Times New Roman" pitchFamily="18" charset="0"/>
              </a:endParaRPr>
            </a:p>
          </p:txBody>
        </p:sp>
        <p:sp>
          <p:nvSpPr>
            <p:cNvPr id="24"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grpSp>
        <p:nvGrpSpPr>
          <p:cNvPr id="2" name="Group 1">
            <a:extLst>
              <a:ext uri="{FF2B5EF4-FFF2-40B4-BE49-F238E27FC236}">
                <a16:creationId xmlns="" xmlns:a16="http://schemas.microsoft.com/office/drawing/2014/main" id="{517534A5-EF7C-44F2-A4D2-B5A06D74FF29}"/>
              </a:ext>
            </a:extLst>
          </p:cNvPr>
          <p:cNvGrpSpPr/>
          <p:nvPr/>
        </p:nvGrpSpPr>
        <p:grpSpPr>
          <a:xfrm>
            <a:off x="1551267" y="-7144"/>
            <a:ext cx="9352859" cy="1266825"/>
            <a:chOff x="1551267" y="-7144"/>
            <a:chExt cx="9352859" cy="1266825"/>
          </a:xfrm>
        </p:grpSpPr>
        <p:sp>
          <p:nvSpPr>
            <p:cNvPr id="8" name="Freeform: Shape 7">
              <a:extLst>
                <a:ext uri="{FF2B5EF4-FFF2-40B4-BE49-F238E27FC236}">
                  <a16:creationId xmlns="" xmlns:a16="http://schemas.microsoft.com/office/drawing/2014/main" id="{476EF7DD-17FF-4BFF-B026-99B4E8C9A712}"/>
                </a:ext>
              </a:extLst>
            </p:cNvPr>
            <p:cNvSpPr/>
            <p:nvPr/>
          </p:nvSpPr>
          <p:spPr>
            <a:xfrm>
              <a:off x="1551267" y="-7144"/>
              <a:ext cx="9352859" cy="1266825"/>
            </a:xfrm>
            <a:custGeom>
              <a:avLst/>
              <a:gdLst>
                <a:gd name="connsiteX0" fmla="*/ 3253264 w 3543300"/>
                <a:gd name="connsiteY0" fmla="*/ 1263968 h 1266825"/>
                <a:gd name="connsiteX1" fmla="*/ 292894 w 3543300"/>
                <a:gd name="connsiteY1" fmla="*/ 1263968 h 1266825"/>
                <a:gd name="connsiteX2" fmla="*/ 7144 w 3543300"/>
                <a:gd name="connsiteY2" fmla="*/ 978218 h 1266825"/>
                <a:gd name="connsiteX3" fmla="*/ 7144 w 3543300"/>
                <a:gd name="connsiteY3" fmla="*/ 7144 h 1266825"/>
                <a:gd name="connsiteX4" fmla="*/ 3539014 w 3543300"/>
                <a:gd name="connsiteY4" fmla="*/ 7144 h 1266825"/>
                <a:gd name="connsiteX5" fmla="*/ 3539014 w 3543300"/>
                <a:gd name="connsiteY5" fmla="*/ 978218 h 1266825"/>
                <a:gd name="connsiteX6" fmla="*/ 3253264 w 3543300"/>
                <a:gd name="connsiteY6" fmla="*/ 1263968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3300" h="1266825">
                  <a:moveTo>
                    <a:pt x="3253264" y="1263968"/>
                  </a:moveTo>
                  <a:lnTo>
                    <a:pt x="292894" y="1263968"/>
                  </a:lnTo>
                  <a:cubicBezTo>
                    <a:pt x="135064" y="1263968"/>
                    <a:pt x="7144" y="1136047"/>
                    <a:pt x="7144" y="978218"/>
                  </a:cubicBezTo>
                  <a:lnTo>
                    <a:pt x="7144" y="7144"/>
                  </a:lnTo>
                  <a:lnTo>
                    <a:pt x="3539014" y="7144"/>
                  </a:lnTo>
                  <a:lnTo>
                    <a:pt x="3539014" y="978218"/>
                  </a:lnTo>
                  <a:cubicBezTo>
                    <a:pt x="3539014" y="1136047"/>
                    <a:pt x="3411093" y="1263968"/>
                    <a:pt x="3253264" y="1263968"/>
                  </a:cubicBezTo>
                  <a:close/>
                </a:path>
              </a:pathLst>
            </a:custGeom>
            <a:solidFill>
              <a:srgbClr val="0A1931"/>
            </a:solidFill>
            <a:ln w="9525" cap="flat">
              <a:noFill/>
              <a:prstDash val="solid"/>
              <a:miter/>
            </a:ln>
          </p:spPr>
          <p:txBody>
            <a:bodyPr rtlCol="0" anchor="ctr"/>
            <a:lstStyle/>
            <a:p>
              <a:pPr algn="ctr"/>
              <a:endParaRPr lang="en-US" b="1" dirty="0"/>
            </a:p>
          </p:txBody>
        </p:sp>
        <p:sp>
          <p:nvSpPr>
            <p:cNvPr id="32" name="TextBox 31">
              <a:extLst>
                <a:ext uri="{FF2B5EF4-FFF2-40B4-BE49-F238E27FC236}">
                  <a16:creationId xmlns="" xmlns:a16="http://schemas.microsoft.com/office/drawing/2014/main" id="{F8999262-5267-4978-9C63-12E591013E47}"/>
                </a:ext>
              </a:extLst>
            </p:cNvPr>
            <p:cNvSpPr txBox="1"/>
            <p:nvPr/>
          </p:nvSpPr>
          <p:spPr>
            <a:xfrm>
              <a:off x="2665356" y="69933"/>
              <a:ext cx="7103227" cy="830997"/>
            </a:xfrm>
            <a:prstGeom prst="rect">
              <a:avLst/>
            </a:prstGeom>
            <a:noFill/>
          </p:spPr>
          <p:txBody>
            <a:bodyPr wrap="none" rtlCol="0">
              <a:spAutoFit/>
            </a:bodyPr>
            <a:lstStyle/>
            <a:p>
              <a:pPr algn="ctr"/>
              <a:r>
                <a:rPr lang="en-US" sz="4800" b="1" dirty="0" smtClean="0">
                  <a:solidFill>
                    <a:schemeClr val="bg1"/>
                  </a:solidFill>
                  <a:latin typeface="+mj-lt"/>
                </a:rPr>
                <a:t>Deployment Sample 2/5</a:t>
              </a:r>
              <a:endParaRPr lang="en-US" sz="4800" b="1" dirty="0">
                <a:solidFill>
                  <a:schemeClr val="bg1"/>
                </a:solidFill>
                <a:latin typeface="+mj-lt"/>
              </a:endParaRPr>
            </a:p>
          </p:txBody>
        </p:sp>
      </p:grpSp>
      <p:sp>
        <p:nvSpPr>
          <p:cNvPr id="34" name="Rectangle 33">
            <a:extLst>
              <a:ext uri="{FF2B5EF4-FFF2-40B4-BE49-F238E27FC236}">
                <a16:creationId xmlns="" xmlns:a16="http://schemas.microsoft.com/office/drawing/2014/main" id="{298EABFD-C589-445E-AC2F-19E20B377A8E}"/>
              </a:ext>
            </a:extLst>
          </p:cNvPr>
          <p:cNvSpPr/>
          <p:nvPr/>
        </p:nvSpPr>
        <p:spPr>
          <a:xfrm>
            <a:off x="1815654" y="5525684"/>
            <a:ext cx="4366580" cy="400110"/>
          </a:xfrm>
          <a:prstGeom prst="rect">
            <a:avLst/>
          </a:prstGeom>
        </p:spPr>
        <p:txBody>
          <a:bodyPr wrap="square">
            <a:spAutoFit/>
          </a:bodyPr>
          <a:lstStyle/>
          <a:p>
            <a:r>
              <a:rPr lang="en-US" sz="2000" b="1" dirty="0" smtClean="0">
                <a:solidFill>
                  <a:schemeClr val="accent1"/>
                </a:solidFill>
                <a:latin typeface="Times New Roman" pitchFamily="18" charset="0"/>
                <a:cs typeface="Times New Roman" pitchFamily="18" charset="0"/>
              </a:rPr>
              <a:t>Then click on Create Space button</a:t>
            </a:r>
            <a:endParaRPr lang="en-US" sz="2000" b="1" dirty="0">
              <a:solidFill>
                <a:schemeClr val="accent1"/>
              </a:solidFill>
              <a:latin typeface="Times New Roman" pitchFamily="18" charset="0"/>
              <a:cs typeface="Times New Roman" pitchFamily="18" charset="0"/>
            </a:endParaRPr>
          </a:p>
        </p:txBody>
      </p:sp>
      <p:sp>
        <p:nvSpPr>
          <p:cNvPr id="35" name="Rectangle 34">
            <a:extLst>
              <a:ext uri="{FF2B5EF4-FFF2-40B4-BE49-F238E27FC236}">
                <a16:creationId xmlns="" xmlns:a16="http://schemas.microsoft.com/office/drawing/2014/main" id="{47E8E618-CDF9-4EFB-B983-9C6A21F5E65E}"/>
              </a:ext>
            </a:extLst>
          </p:cNvPr>
          <p:cNvSpPr/>
          <p:nvPr/>
        </p:nvSpPr>
        <p:spPr>
          <a:xfrm>
            <a:off x="1705956" y="1515068"/>
            <a:ext cx="4628201" cy="400110"/>
          </a:xfrm>
          <a:prstGeom prst="rect">
            <a:avLst/>
          </a:prstGeom>
        </p:spPr>
        <p:txBody>
          <a:bodyPr wrap="square">
            <a:spAutoFit/>
          </a:bodyPr>
          <a:lstStyle/>
          <a:p>
            <a:r>
              <a:rPr lang="en-US" sz="2000" b="1" dirty="0" smtClean="0">
                <a:solidFill>
                  <a:schemeClr val="accent1"/>
                </a:solidFill>
                <a:latin typeface="Times New Roman" pitchFamily="18" charset="0"/>
                <a:cs typeface="Times New Roman" pitchFamily="18" charset="0"/>
              </a:rPr>
              <a:t>Select Gradio as SDK</a:t>
            </a:r>
            <a:endParaRPr lang="en-US" sz="2000" b="1" dirty="0">
              <a:solidFill>
                <a:schemeClr val="accent1"/>
              </a:solidFill>
              <a:latin typeface="Times New Roman" pitchFamily="18" charset="0"/>
              <a:cs typeface="Times New Roman" pitchFamily="18" charset="0"/>
            </a:endParaRPr>
          </a:p>
        </p:txBody>
      </p:sp>
      <p:sp>
        <p:nvSpPr>
          <p:cNvPr id="15" name="Footer Placeholder 14"/>
          <p:cNvSpPr>
            <a:spLocks noGrp="1"/>
          </p:cNvSpPr>
          <p:nvPr>
            <p:ph type="ftr" sz="quarter" idx="11"/>
          </p:nvPr>
        </p:nvSpPr>
        <p:spPr/>
        <p:txBody>
          <a:bodyPr/>
          <a:lstStyle/>
          <a:p>
            <a:r>
              <a:rPr lang="en-US" smtClean="0"/>
              <a:t>Kaizen Group AI</a:t>
            </a:r>
            <a:endParaRPr lang="en-US"/>
          </a:p>
        </p:txBody>
      </p:sp>
      <p:sp>
        <p:nvSpPr>
          <p:cNvPr id="23" name="Slide Number Placeholder 22"/>
          <p:cNvSpPr>
            <a:spLocks noGrp="1"/>
          </p:cNvSpPr>
          <p:nvPr>
            <p:ph type="sldNum" sz="quarter" idx="12"/>
          </p:nvPr>
        </p:nvSpPr>
        <p:spPr/>
        <p:txBody>
          <a:bodyPr/>
          <a:lstStyle/>
          <a:p>
            <a:fld id="{02383E7E-9DFE-4A1E-AEC2-D2E19E891C2C}" type="slidenum">
              <a:rPr lang="en-US" smtClean="0"/>
              <a:t>27</a:t>
            </a:fld>
            <a:endParaRPr lang="en-US"/>
          </a:p>
        </p:txBody>
      </p:sp>
      <p:grpSp>
        <p:nvGrpSpPr>
          <p:cNvPr id="39" name="Group 38">
            <a:extLst>
              <a:ext uri="{FF2B5EF4-FFF2-40B4-BE49-F238E27FC236}">
                <a16:creationId xmlns="" xmlns:a16="http://schemas.microsoft.com/office/drawing/2014/main" id="{4CB5322C-5FBC-4651-AF5F-173A47E0A84B}"/>
              </a:ext>
            </a:extLst>
          </p:cNvPr>
          <p:cNvGrpSpPr/>
          <p:nvPr/>
        </p:nvGrpSpPr>
        <p:grpSpPr>
          <a:xfrm>
            <a:off x="502252" y="1280266"/>
            <a:ext cx="1313402" cy="1359218"/>
            <a:chOff x="6349936" y="2140267"/>
            <a:chExt cx="1313402" cy="1359218"/>
          </a:xfrm>
        </p:grpSpPr>
        <p:sp>
          <p:nvSpPr>
            <p:cNvPr id="40"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41"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5</a:t>
              </a:r>
              <a:endParaRPr lang="en-US" sz="2800" b="1" dirty="0">
                <a:solidFill>
                  <a:schemeClr val="bg1"/>
                </a:solidFill>
                <a:latin typeface="Times New Roman" pitchFamily="18" charset="0"/>
                <a:cs typeface="Times New Roman" pitchFamily="18" charset="0"/>
              </a:endParaRPr>
            </a:p>
          </p:txBody>
        </p:sp>
        <p:sp>
          <p:nvSpPr>
            <p:cNvPr id="42"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43"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567" y="2152507"/>
            <a:ext cx="769620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7513" y="5427045"/>
            <a:ext cx="15335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84875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4CB5322C-5FBC-4651-AF5F-173A47E0A84B}"/>
              </a:ext>
            </a:extLst>
          </p:cNvPr>
          <p:cNvGrpSpPr/>
          <p:nvPr/>
        </p:nvGrpSpPr>
        <p:grpSpPr>
          <a:xfrm>
            <a:off x="5301645" y="1428355"/>
            <a:ext cx="1313402" cy="1359218"/>
            <a:chOff x="6349936" y="2140267"/>
            <a:chExt cx="1313402" cy="1359218"/>
          </a:xfrm>
        </p:grpSpPr>
        <p:sp>
          <p:nvSpPr>
            <p:cNvPr id="7"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8</a:t>
              </a:r>
              <a:endParaRPr lang="en-US" sz="2800" b="1" dirty="0">
                <a:solidFill>
                  <a:schemeClr val="bg1"/>
                </a:solidFill>
                <a:latin typeface="Times New Roman" pitchFamily="18" charset="0"/>
                <a:cs typeface="Times New Roman" pitchFamily="18" charset="0"/>
              </a:endParaRPr>
            </a:p>
          </p:txBody>
        </p:sp>
        <p:sp>
          <p:nvSpPr>
            <p:cNvPr id="24"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grpSp>
        <p:nvGrpSpPr>
          <p:cNvPr id="2" name="Group 1">
            <a:extLst>
              <a:ext uri="{FF2B5EF4-FFF2-40B4-BE49-F238E27FC236}">
                <a16:creationId xmlns="" xmlns:a16="http://schemas.microsoft.com/office/drawing/2014/main" id="{517534A5-EF7C-44F2-A4D2-B5A06D74FF29}"/>
              </a:ext>
            </a:extLst>
          </p:cNvPr>
          <p:cNvGrpSpPr/>
          <p:nvPr/>
        </p:nvGrpSpPr>
        <p:grpSpPr>
          <a:xfrm>
            <a:off x="1551267" y="-7144"/>
            <a:ext cx="9352859" cy="1266825"/>
            <a:chOff x="1551267" y="-7144"/>
            <a:chExt cx="9352859" cy="1266825"/>
          </a:xfrm>
        </p:grpSpPr>
        <p:sp>
          <p:nvSpPr>
            <p:cNvPr id="8" name="Freeform: Shape 7">
              <a:extLst>
                <a:ext uri="{FF2B5EF4-FFF2-40B4-BE49-F238E27FC236}">
                  <a16:creationId xmlns="" xmlns:a16="http://schemas.microsoft.com/office/drawing/2014/main" id="{476EF7DD-17FF-4BFF-B026-99B4E8C9A712}"/>
                </a:ext>
              </a:extLst>
            </p:cNvPr>
            <p:cNvSpPr/>
            <p:nvPr/>
          </p:nvSpPr>
          <p:spPr>
            <a:xfrm>
              <a:off x="1551267" y="-7144"/>
              <a:ext cx="9352859" cy="1266825"/>
            </a:xfrm>
            <a:custGeom>
              <a:avLst/>
              <a:gdLst>
                <a:gd name="connsiteX0" fmla="*/ 3253264 w 3543300"/>
                <a:gd name="connsiteY0" fmla="*/ 1263968 h 1266825"/>
                <a:gd name="connsiteX1" fmla="*/ 292894 w 3543300"/>
                <a:gd name="connsiteY1" fmla="*/ 1263968 h 1266825"/>
                <a:gd name="connsiteX2" fmla="*/ 7144 w 3543300"/>
                <a:gd name="connsiteY2" fmla="*/ 978218 h 1266825"/>
                <a:gd name="connsiteX3" fmla="*/ 7144 w 3543300"/>
                <a:gd name="connsiteY3" fmla="*/ 7144 h 1266825"/>
                <a:gd name="connsiteX4" fmla="*/ 3539014 w 3543300"/>
                <a:gd name="connsiteY4" fmla="*/ 7144 h 1266825"/>
                <a:gd name="connsiteX5" fmla="*/ 3539014 w 3543300"/>
                <a:gd name="connsiteY5" fmla="*/ 978218 h 1266825"/>
                <a:gd name="connsiteX6" fmla="*/ 3253264 w 3543300"/>
                <a:gd name="connsiteY6" fmla="*/ 1263968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3300" h="1266825">
                  <a:moveTo>
                    <a:pt x="3253264" y="1263968"/>
                  </a:moveTo>
                  <a:lnTo>
                    <a:pt x="292894" y="1263968"/>
                  </a:lnTo>
                  <a:cubicBezTo>
                    <a:pt x="135064" y="1263968"/>
                    <a:pt x="7144" y="1136047"/>
                    <a:pt x="7144" y="978218"/>
                  </a:cubicBezTo>
                  <a:lnTo>
                    <a:pt x="7144" y="7144"/>
                  </a:lnTo>
                  <a:lnTo>
                    <a:pt x="3539014" y="7144"/>
                  </a:lnTo>
                  <a:lnTo>
                    <a:pt x="3539014" y="978218"/>
                  </a:lnTo>
                  <a:cubicBezTo>
                    <a:pt x="3539014" y="1136047"/>
                    <a:pt x="3411093" y="1263968"/>
                    <a:pt x="3253264" y="1263968"/>
                  </a:cubicBezTo>
                  <a:close/>
                </a:path>
              </a:pathLst>
            </a:custGeom>
            <a:solidFill>
              <a:srgbClr val="0A1931"/>
            </a:solidFill>
            <a:ln w="9525" cap="flat">
              <a:noFill/>
              <a:prstDash val="solid"/>
              <a:miter/>
            </a:ln>
          </p:spPr>
          <p:txBody>
            <a:bodyPr rtlCol="0" anchor="ctr"/>
            <a:lstStyle/>
            <a:p>
              <a:pPr algn="ctr"/>
              <a:endParaRPr lang="en-US" b="1" dirty="0"/>
            </a:p>
          </p:txBody>
        </p:sp>
        <p:sp>
          <p:nvSpPr>
            <p:cNvPr id="32" name="TextBox 31">
              <a:extLst>
                <a:ext uri="{FF2B5EF4-FFF2-40B4-BE49-F238E27FC236}">
                  <a16:creationId xmlns="" xmlns:a16="http://schemas.microsoft.com/office/drawing/2014/main" id="{F8999262-5267-4978-9C63-12E591013E47}"/>
                </a:ext>
              </a:extLst>
            </p:cNvPr>
            <p:cNvSpPr txBox="1"/>
            <p:nvPr/>
          </p:nvSpPr>
          <p:spPr>
            <a:xfrm>
              <a:off x="2665356" y="69933"/>
              <a:ext cx="7103227" cy="830997"/>
            </a:xfrm>
            <a:prstGeom prst="rect">
              <a:avLst/>
            </a:prstGeom>
            <a:noFill/>
          </p:spPr>
          <p:txBody>
            <a:bodyPr wrap="none" rtlCol="0">
              <a:spAutoFit/>
            </a:bodyPr>
            <a:lstStyle/>
            <a:p>
              <a:pPr algn="ctr"/>
              <a:r>
                <a:rPr lang="en-US" sz="4800" b="1" dirty="0" smtClean="0">
                  <a:solidFill>
                    <a:schemeClr val="bg1"/>
                  </a:solidFill>
                  <a:latin typeface="+mj-lt"/>
                </a:rPr>
                <a:t>Deployment Sample 3/5</a:t>
              </a:r>
              <a:endParaRPr lang="en-US" sz="4800" b="1" dirty="0">
                <a:solidFill>
                  <a:schemeClr val="bg1"/>
                </a:solidFill>
                <a:latin typeface="+mj-lt"/>
              </a:endParaRPr>
            </a:p>
          </p:txBody>
        </p:sp>
      </p:grpSp>
      <p:sp>
        <p:nvSpPr>
          <p:cNvPr id="35" name="Rectangle 34">
            <a:extLst>
              <a:ext uri="{FF2B5EF4-FFF2-40B4-BE49-F238E27FC236}">
                <a16:creationId xmlns="" xmlns:a16="http://schemas.microsoft.com/office/drawing/2014/main" id="{47E8E618-CDF9-4EFB-B983-9C6A21F5E65E}"/>
              </a:ext>
            </a:extLst>
          </p:cNvPr>
          <p:cNvSpPr/>
          <p:nvPr/>
        </p:nvSpPr>
        <p:spPr>
          <a:xfrm>
            <a:off x="1676493" y="1828874"/>
            <a:ext cx="2666907" cy="400110"/>
          </a:xfrm>
          <a:prstGeom prst="rect">
            <a:avLst/>
          </a:prstGeom>
        </p:spPr>
        <p:txBody>
          <a:bodyPr wrap="square">
            <a:spAutoFit/>
          </a:bodyPr>
          <a:lstStyle/>
          <a:p>
            <a:r>
              <a:rPr lang="en-US" sz="2000" b="1" dirty="0" smtClean="0">
                <a:solidFill>
                  <a:schemeClr val="accent1"/>
                </a:solidFill>
                <a:latin typeface="Times New Roman" pitchFamily="18" charset="0"/>
                <a:cs typeface="Times New Roman" pitchFamily="18" charset="0"/>
              </a:rPr>
              <a:t>Copy the </a:t>
            </a:r>
            <a:r>
              <a:rPr lang="en-US" sz="2000" b="1" dirty="0" err="1" smtClean="0">
                <a:solidFill>
                  <a:schemeClr val="accent1"/>
                </a:solidFill>
                <a:latin typeface="Times New Roman" pitchFamily="18" charset="0"/>
                <a:cs typeface="Times New Roman" pitchFamily="18" charset="0"/>
              </a:rPr>
              <a:t>git</a:t>
            </a:r>
            <a:r>
              <a:rPr lang="en-US" sz="2000" b="1" dirty="0" smtClean="0">
                <a:solidFill>
                  <a:schemeClr val="accent1"/>
                </a:solidFill>
                <a:latin typeface="Times New Roman" pitchFamily="18" charset="0"/>
                <a:cs typeface="Times New Roman" pitchFamily="18" charset="0"/>
              </a:rPr>
              <a:t> code</a:t>
            </a:r>
            <a:endParaRPr lang="en-US" sz="2000" b="1" dirty="0">
              <a:solidFill>
                <a:schemeClr val="accent1"/>
              </a:solidFill>
              <a:latin typeface="Times New Roman" pitchFamily="18" charset="0"/>
              <a:cs typeface="Times New Roman" pitchFamily="18" charset="0"/>
            </a:endParaRPr>
          </a:p>
        </p:txBody>
      </p:sp>
      <p:sp>
        <p:nvSpPr>
          <p:cNvPr id="15" name="Footer Placeholder 14"/>
          <p:cNvSpPr>
            <a:spLocks noGrp="1"/>
          </p:cNvSpPr>
          <p:nvPr>
            <p:ph type="ftr" sz="quarter" idx="11"/>
          </p:nvPr>
        </p:nvSpPr>
        <p:spPr/>
        <p:txBody>
          <a:bodyPr/>
          <a:lstStyle/>
          <a:p>
            <a:r>
              <a:rPr lang="en-US" smtClean="0"/>
              <a:t>Kaizen Group AI</a:t>
            </a:r>
            <a:endParaRPr lang="en-US"/>
          </a:p>
        </p:txBody>
      </p:sp>
      <p:sp>
        <p:nvSpPr>
          <p:cNvPr id="23" name="Slide Number Placeholder 22"/>
          <p:cNvSpPr>
            <a:spLocks noGrp="1"/>
          </p:cNvSpPr>
          <p:nvPr>
            <p:ph type="sldNum" sz="quarter" idx="12"/>
          </p:nvPr>
        </p:nvSpPr>
        <p:spPr/>
        <p:txBody>
          <a:bodyPr/>
          <a:lstStyle/>
          <a:p>
            <a:fld id="{02383E7E-9DFE-4A1E-AEC2-D2E19E891C2C}" type="slidenum">
              <a:rPr lang="en-US" smtClean="0"/>
              <a:t>28</a:t>
            </a:fld>
            <a:endParaRPr lang="en-US"/>
          </a:p>
        </p:txBody>
      </p:sp>
      <p:grpSp>
        <p:nvGrpSpPr>
          <p:cNvPr id="39" name="Group 38">
            <a:extLst>
              <a:ext uri="{FF2B5EF4-FFF2-40B4-BE49-F238E27FC236}">
                <a16:creationId xmlns="" xmlns:a16="http://schemas.microsoft.com/office/drawing/2014/main" id="{4CB5322C-5FBC-4651-AF5F-173A47E0A84B}"/>
              </a:ext>
            </a:extLst>
          </p:cNvPr>
          <p:cNvGrpSpPr/>
          <p:nvPr/>
        </p:nvGrpSpPr>
        <p:grpSpPr>
          <a:xfrm>
            <a:off x="502252" y="1280266"/>
            <a:ext cx="1313402" cy="1359218"/>
            <a:chOff x="6349936" y="2140267"/>
            <a:chExt cx="1313402" cy="1359218"/>
          </a:xfrm>
        </p:grpSpPr>
        <p:sp>
          <p:nvSpPr>
            <p:cNvPr id="40"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41"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7</a:t>
              </a:r>
              <a:endParaRPr lang="en-US" sz="2800" b="1" dirty="0">
                <a:solidFill>
                  <a:schemeClr val="bg1"/>
                </a:solidFill>
                <a:latin typeface="Times New Roman" pitchFamily="18" charset="0"/>
                <a:cs typeface="Times New Roman" pitchFamily="18" charset="0"/>
              </a:endParaRPr>
            </a:p>
          </p:txBody>
        </p:sp>
        <p:sp>
          <p:nvSpPr>
            <p:cNvPr id="42"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43"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3439" y="2282882"/>
            <a:ext cx="32385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625" y="2750519"/>
            <a:ext cx="645795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172" y="5892800"/>
            <a:ext cx="11663527"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5" name="Group 24">
            <a:extLst>
              <a:ext uri="{FF2B5EF4-FFF2-40B4-BE49-F238E27FC236}">
                <a16:creationId xmlns="" xmlns:a16="http://schemas.microsoft.com/office/drawing/2014/main" id="{4CB5322C-5FBC-4651-AF5F-173A47E0A84B}"/>
              </a:ext>
            </a:extLst>
          </p:cNvPr>
          <p:cNvGrpSpPr/>
          <p:nvPr/>
        </p:nvGrpSpPr>
        <p:grpSpPr>
          <a:xfrm>
            <a:off x="516397" y="3922095"/>
            <a:ext cx="1313402" cy="1359218"/>
            <a:chOff x="6349936" y="2140267"/>
            <a:chExt cx="1313402" cy="1359218"/>
          </a:xfrm>
        </p:grpSpPr>
        <p:sp>
          <p:nvSpPr>
            <p:cNvPr id="26"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27"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9</a:t>
              </a:r>
              <a:endParaRPr lang="en-US" sz="2800" b="1" dirty="0">
                <a:solidFill>
                  <a:schemeClr val="bg1"/>
                </a:solidFill>
                <a:latin typeface="Times New Roman" pitchFamily="18" charset="0"/>
                <a:cs typeface="Times New Roman" pitchFamily="18" charset="0"/>
              </a:endParaRPr>
            </a:p>
          </p:txBody>
        </p:sp>
        <p:sp>
          <p:nvSpPr>
            <p:cNvPr id="28"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30"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sp>
        <p:nvSpPr>
          <p:cNvPr id="31" name="Rectangle 30">
            <a:extLst>
              <a:ext uri="{FF2B5EF4-FFF2-40B4-BE49-F238E27FC236}">
                <a16:creationId xmlns="" xmlns:a16="http://schemas.microsoft.com/office/drawing/2014/main" id="{47E8E618-CDF9-4EFB-B983-9C6A21F5E65E}"/>
              </a:ext>
            </a:extLst>
          </p:cNvPr>
          <p:cNvSpPr/>
          <p:nvPr/>
        </p:nvSpPr>
        <p:spPr>
          <a:xfrm>
            <a:off x="6422833" y="1503287"/>
            <a:ext cx="5229225" cy="707886"/>
          </a:xfrm>
          <a:prstGeom prst="rect">
            <a:avLst/>
          </a:prstGeom>
        </p:spPr>
        <p:txBody>
          <a:bodyPr wrap="square">
            <a:spAutoFit/>
          </a:bodyPr>
          <a:lstStyle/>
          <a:p>
            <a:r>
              <a:rPr lang="en-US" sz="2000" b="1" dirty="0" smtClean="0">
                <a:solidFill>
                  <a:schemeClr val="accent1"/>
                </a:solidFill>
                <a:latin typeface="Times New Roman" pitchFamily="18" charset="0"/>
                <a:cs typeface="Times New Roman" pitchFamily="18" charset="0"/>
              </a:rPr>
              <a:t>Write click on project folder in your computer and click on “Open in Terminal”</a:t>
            </a:r>
            <a:endParaRPr lang="en-US" sz="2000" b="1" dirty="0">
              <a:solidFill>
                <a:schemeClr val="accent1"/>
              </a:solidFill>
              <a:latin typeface="Times New Roman" pitchFamily="18" charset="0"/>
              <a:cs typeface="Times New Roman" pitchFamily="18" charset="0"/>
            </a:endParaRPr>
          </a:p>
        </p:txBody>
      </p:sp>
      <p:sp>
        <p:nvSpPr>
          <p:cNvPr id="33" name="Rectangle 32">
            <a:extLst>
              <a:ext uri="{FF2B5EF4-FFF2-40B4-BE49-F238E27FC236}">
                <a16:creationId xmlns="" xmlns:a16="http://schemas.microsoft.com/office/drawing/2014/main" id="{47E8E618-CDF9-4EFB-B983-9C6A21F5E65E}"/>
              </a:ext>
            </a:extLst>
          </p:cNvPr>
          <p:cNvSpPr/>
          <p:nvPr/>
        </p:nvSpPr>
        <p:spPr>
          <a:xfrm>
            <a:off x="1688764" y="4320321"/>
            <a:ext cx="3340436" cy="400110"/>
          </a:xfrm>
          <a:prstGeom prst="rect">
            <a:avLst/>
          </a:prstGeom>
        </p:spPr>
        <p:txBody>
          <a:bodyPr wrap="square">
            <a:spAutoFit/>
          </a:bodyPr>
          <a:lstStyle/>
          <a:p>
            <a:r>
              <a:rPr lang="en-US" sz="2000" b="1" dirty="0" smtClean="0">
                <a:solidFill>
                  <a:schemeClr val="accent1"/>
                </a:solidFill>
                <a:latin typeface="Times New Roman" pitchFamily="18" charset="0"/>
                <a:cs typeface="Times New Roman" pitchFamily="18" charset="0"/>
              </a:rPr>
              <a:t>Paste </a:t>
            </a:r>
            <a:r>
              <a:rPr lang="en-US" sz="2000" b="1" dirty="0" err="1" smtClean="0">
                <a:solidFill>
                  <a:schemeClr val="accent1"/>
                </a:solidFill>
                <a:latin typeface="Times New Roman" pitchFamily="18" charset="0"/>
                <a:cs typeface="Times New Roman" pitchFamily="18" charset="0"/>
              </a:rPr>
              <a:t>git</a:t>
            </a:r>
            <a:r>
              <a:rPr lang="en-US" sz="2000" b="1" dirty="0" smtClean="0">
                <a:solidFill>
                  <a:schemeClr val="accent1"/>
                </a:solidFill>
                <a:latin typeface="Times New Roman" pitchFamily="18" charset="0"/>
                <a:cs typeface="Times New Roman" pitchFamily="18" charset="0"/>
              </a:rPr>
              <a:t> code and enter</a:t>
            </a:r>
            <a:endParaRPr lang="en-US" sz="2000" b="1" dirty="0">
              <a:solidFill>
                <a:schemeClr val="accent1"/>
              </a:solidFill>
              <a:latin typeface="Times New Roman" pitchFamily="18" charset="0"/>
              <a:cs typeface="Times New Roman" pitchFamily="18" charset="0"/>
            </a:endParaRPr>
          </a:p>
        </p:txBody>
      </p:sp>
    </p:spTree>
    <p:extLst>
      <p:ext uri="{BB962C8B-B14F-4D97-AF65-F5344CB8AC3E}">
        <p14:creationId xmlns:p14="http://schemas.microsoft.com/office/powerpoint/2010/main" val="25779779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517534A5-EF7C-44F2-A4D2-B5A06D74FF29}"/>
              </a:ext>
            </a:extLst>
          </p:cNvPr>
          <p:cNvGrpSpPr/>
          <p:nvPr/>
        </p:nvGrpSpPr>
        <p:grpSpPr>
          <a:xfrm>
            <a:off x="1551267" y="-7144"/>
            <a:ext cx="9352859" cy="1266825"/>
            <a:chOff x="1551267" y="-7144"/>
            <a:chExt cx="9352859" cy="1266825"/>
          </a:xfrm>
        </p:grpSpPr>
        <p:sp>
          <p:nvSpPr>
            <p:cNvPr id="8" name="Freeform: Shape 7">
              <a:extLst>
                <a:ext uri="{FF2B5EF4-FFF2-40B4-BE49-F238E27FC236}">
                  <a16:creationId xmlns="" xmlns:a16="http://schemas.microsoft.com/office/drawing/2014/main" id="{476EF7DD-17FF-4BFF-B026-99B4E8C9A712}"/>
                </a:ext>
              </a:extLst>
            </p:cNvPr>
            <p:cNvSpPr/>
            <p:nvPr/>
          </p:nvSpPr>
          <p:spPr>
            <a:xfrm>
              <a:off x="1551267" y="-7144"/>
              <a:ext cx="9352859" cy="1266825"/>
            </a:xfrm>
            <a:custGeom>
              <a:avLst/>
              <a:gdLst>
                <a:gd name="connsiteX0" fmla="*/ 3253264 w 3543300"/>
                <a:gd name="connsiteY0" fmla="*/ 1263968 h 1266825"/>
                <a:gd name="connsiteX1" fmla="*/ 292894 w 3543300"/>
                <a:gd name="connsiteY1" fmla="*/ 1263968 h 1266825"/>
                <a:gd name="connsiteX2" fmla="*/ 7144 w 3543300"/>
                <a:gd name="connsiteY2" fmla="*/ 978218 h 1266825"/>
                <a:gd name="connsiteX3" fmla="*/ 7144 w 3543300"/>
                <a:gd name="connsiteY3" fmla="*/ 7144 h 1266825"/>
                <a:gd name="connsiteX4" fmla="*/ 3539014 w 3543300"/>
                <a:gd name="connsiteY4" fmla="*/ 7144 h 1266825"/>
                <a:gd name="connsiteX5" fmla="*/ 3539014 w 3543300"/>
                <a:gd name="connsiteY5" fmla="*/ 978218 h 1266825"/>
                <a:gd name="connsiteX6" fmla="*/ 3253264 w 3543300"/>
                <a:gd name="connsiteY6" fmla="*/ 1263968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3300" h="1266825">
                  <a:moveTo>
                    <a:pt x="3253264" y="1263968"/>
                  </a:moveTo>
                  <a:lnTo>
                    <a:pt x="292894" y="1263968"/>
                  </a:lnTo>
                  <a:cubicBezTo>
                    <a:pt x="135064" y="1263968"/>
                    <a:pt x="7144" y="1136047"/>
                    <a:pt x="7144" y="978218"/>
                  </a:cubicBezTo>
                  <a:lnTo>
                    <a:pt x="7144" y="7144"/>
                  </a:lnTo>
                  <a:lnTo>
                    <a:pt x="3539014" y="7144"/>
                  </a:lnTo>
                  <a:lnTo>
                    <a:pt x="3539014" y="978218"/>
                  </a:lnTo>
                  <a:cubicBezTo>
                    <a:pt x="3539014" y="1136047"/>
                    <a:pt x="3411093" y="1263968"/>
                    <a:pt x="3253264" y="1263968"/>
                  </a:cubicBezTo>
                  <a:close/>
                </a:path>
              </a:pathLst>
            </a:custGeom>
            <a:solidFill>
              <a:srgbClr val="0A1931"/>
            </a:solidFill>
            <a:ln w="9525" cap="flat">
              <a:noFill/>
              <a:prstDash val="solid"/>
              <a:miter/>
            </a:ln>
          </p:spPr>
          <p:txBody>
            <a:bodyPr rtlCol="0" anchor="ctr"/>
            <a:lstStyle/>
            <a:p>
              <a:pPr algn="ctr"/>
              <a:endParaRPr lang="en-US" b="1" dirty="0"/>
            </a:p>
          </p:txBody>
        </p:sp>
        <p:sp>
          <p:nvSpPr>
            <p:cNvPr id="32" name="TextBox 31">
              <a:extLst>
                <a:ext uri="{FF2B5EF4-FFF2-40B4-BE49-F238E27FC236}">
                  <a16:creationId xmlns="" xmlns:a16="http://schemas.microsoft.com/office/drawing/2014/main" id="{F8999262-5267-4978-9C63-12E591013E47}"/>
                </a:ext>
              </a:extLst>
            </p:cNvPr>
            <p:cNvSpPr txBox="1"/>
            <p:nvPr/>
          </p:nvSpPr>
          <p:spPr>
            <a:xfrm>
              <a:off x="2665356" y="69933"/>
              <a:ext cx="7103227" cy="830997"/>
            </a:xfrm>
            <a:prstGeom prst="rect">
              <a:avLst/>
            </a:prstGeom>
            <a:noFill/>
          </p:spPr>
          <p:txBody>
            <a:bodyPr wrap="none" rtlCol="0">
              <a:spAutoFit/>
            </a:bodyPr>
            <a:lstStyle/>
            <a:p>
              <a:pPr algn="ctr"/>
              <a:r>
                <a:rPr lang="en-US" sz="4800" b="1" dirty="0" smtClean="0">
                  <a:solidFill>
                    <a:schemeClr val="bg1"/>
                  </a:solidFill>
                  <a:latin typeface="+mj-lt"/>
                </a:rPr>
                <a:t>Deployment Sample 4/5</a:t>
              </a:r>
              <a:endParaRPr lang="en-US" sz="4800" b="1" dirty="0">
                <a:solidFill>
                  <a:schemeClr val="bg1"/>
                </a:solidFill>
                <a:latin typeface="+mj-lt"/>
              </a:endParaRPr>
            </a:p>
          </p:txBody>
        </p:sp>
      </p:grpSp>
      <p:sp>
        <p:nvSpPr>
          <p:cNvPr id="35" name="Rectangle 34">
            <a:extLst>
              <a:ext uri="{FF2B5EF4-FFF2-40B4-BE49-F238E27FC236}">
                <a16:creationId xmlns="" xmlns:a16="http://schemas.microsoft.com/office/drawing/2014/main" id="{47E8E618-CDF9-4EFB-B983-9C6A21F5E65E}"/>
              </a:ext>
            </a:extLst>
          </p:cNvPr>
          <p:cNvSpPr/>
          <p:nvPr/>
        </p:nvSpPr>
        <p:spPr>
          <a:xfrm>
            <a:off x="1705956" y="1515068"/>
            <a:ext cx="4628201" cy="400110"/>
          </a:xfrm>
          <a:prstGeom prst="rect">
            <a:avLst/>
          </a:prstGeom>
        </p:spPr>
        <p:txBody>
          <a:bodyPr wrap="square">
            <a:spAutoFit/>
          </a:bodyPr>
          <a:lstStyle/>
          <a:p>
            <a:r>
              <a:rPr lang="en-US" sz="2000" b="1" dirty="0" smtClean="0">
                <a:solidFill>
                  <a:schemeClr val="accent1"/>
                </a:solidFill>
                <a:latin typeface="Times New Roman" pitchFamily="18" charset="0"/>
                <a:cs typeface="Times New Roman" pitchFamily="18" charset="0"/>
              </a:rPr>
              <a:t>Folder and files cloned:</a:t>
            </a:r>
            <a:endParaRPr lang="en-US" sz="2000" b="1" dirty="0">
              <a:solidFill>
                <a:schemeClr val="accent1"/>
              </a:solidFill>
              <a:latin typeface="Times New Roman" pitchFamily="18" charset="0"/>
              <a:cs typeface="Times New Roman" pitchFamily="18" charset="0"/>
            </a:endParaRPr>
          </a:p>
        </p:txBody>
      </p:sp>
      <p:sp>
        <p:nvSpPr>
          <p:cNvPr id="15" name="Footer Placeholder 14"/>
          <p:cNvSpPr>
            <a:spLocks noGrp="1"/>
          </p:cNvSpPr>
          <p:nvPr>
            <p:ph type="ftr" sz="quarter" idx="11"/>
          </p:nvPr>
        </p:nvSpPr>
        <p:spPr/>
        <p:txBody>
          <a:bodyPr/>
          <a:lstStyle/>
          <a:p>
            <a:r>
              <a:rPr lang="en-US" smtClean="0"/>
              <a:t>Kaizen Group AI</a:t>
            </a:r>
            <a:endParaRPr lang="en-US"/>
          </a:p>
        </p:txBody>
      </p:sp>
      <p:sp>
        <p:nvSpPr>
          <p:cNvPr id="23" name="Slide Number Placeholder 22"/>
          <p:cNvSpPr>
            <a:spLocks noGrp="1"/>
          </p:cNvSpPr>
          <p:nvPr>
            <p:ph type="sldNum" sz="quarter" idx="12"/>
          </p:nvPr>
        </p:nvSpPr>
        <p:spPr/>
        <p:txBody>
          <a:bodyPr/>
          <a:lstStyle/>
          <a:p>
            <a:fld id="{02383E7E-9DFE-4A1E-AEC2-D2E19E891C2C}" type="slidenum">
              <a:rPr lang="en-US" smtClean="0"/>
              <a:t>29</a:t>
            </a:fld>
            <a:endParaRPr lang="en-US"/>
          </a:p>
        </p:txBody>
      </p:sp>
      <p:grpSp>
        <p:nvGrpSpPr>
          <p:cNvPr id="39" name="Group 38">
            <a:extLst>
              <a:ext uri="{FF2B5EF4-FFF2-40B4-BE49-F238E27FC236}">
                <a16:creationId xmlns="" xmlns:a16="http://schemas.microsoft.com/office/drawing/2014/main" id="{4CB5322C-5FBC-4651-AF5F-173A47E0A84B}"/>
              </a:ext>
            </a:extLst>
          </p:cNvPr>
          <p:cNvGrpSpPr/>
          <p:nvPr/>
        </p:nvGrpSpPr>
        <p:grpSpPr>
          <a:xfrm>
            <a:off x="502252" y="1280266"/>
            <a:ext cx="1313402" cy="1359218"/>
            <a:chOff x="6349936" y="2140267"/>
            <a:chExt cx="1313402" cy="1359218"/>
          </a:xfrm>
        </p:grpSpPr>
        <p:sp>
          <p:nvSpPr>
            <p:cNvPr id="40"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41"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10</a:t>
              </a:r>
              <a:endParaRPr lang="en-US" sz="2800" b="1" dirty="0">
                <a:solidFill>
                  <a:schemeClr val="bg1"/>
                </a:solidFill>
                <a:latin typeface="Times New Roman" pitchFamily="18" charset="0"/>
                <a:cs typeface="Times New Roman" pitchFamily="18" charset="0"/>
              </a:endParaRPr>
            </a:p>
          </p:txBody>
        </p:sp>
        <p:sp>
          <p:nvSpPr>
            <p:cNvPr id="42"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43"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3139" y="1396853"/>
            <a:ext cx="2938462" cy="205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226" y="3299371"/>
            <a:ext cx="34861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32" y="4571999"/>
            <a:ext cx="442912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4">
            <a:extLst>
              <a:ext uri="{FF2B5EF4-FFF2-40B4-BE49-F238E27FC236}">
                <a16:creationId xmlns="" xmlns:a16="http://schemas.microsoft.com/office/drawing/2014/main" id="{47E8E618-CDF9-4EFB-B983-9C6A21F5E65E}"/>
              </a:ext>
            </a:extLst>
          </p:cNvPr>
          <p:cNvSpPr/>
          <p:nvPr/>
        </p:nvSpPr>
        <p:spPr>
          <a:xfrm>
            <a:off x="1705956" y="2799300"/>
            <a:ext cx="4628201" cy="400110"/>
          </a:xfrm>
          <a:prstGeom prst="rect">
            <a:avLst/>
          </a:prstGeom>
        </p:spPr>
        <p:txBody>
          <a:bodyPr wrap="square">
            <a:spAutoFit/>
          </a:bodyPr>
          <a:lstStyle/>
          <a:p>
            <a:r>
              <a:rPr lang="en-US" sz="2000" b="1" dirty="0" smtClean="0">
                <a:solidFill>
                  <a:schemeClr val="accent1"/>
                </a:solidFill>
                <a:latin typeface="Times New Roman" pitchFamily="18" charset="0"/>
                <a:cs typeface="Times New Roman" pitchFamily="18" charset="0"/>
              </a:rPr>
              <a:t>In </a:t>
            </a:r>
            <a:r>
              <a:rPr lang="en-US" sz="2000" b="1" dirty="0" err="1" smtClean="0">
                <a:solidFill>
                  <a:schemeClr val="accent1"/>
                </a:solidFill>
                <a:latin typeface="Times New Roman" pitchFamily="18" charset="0"/>
                <a:cs typeface="Times New Roman" pitchFamily="18" charset="0"/>
              </a:rPr>
              <a:t>VSCode</a:t>
            </a:r>
            <a:r>
              <a:rPr lang="en-US" sz="2000" b="1" dirty="0" smtClean="0">
                <a:solidFill>
                  <a:schemeClr val="accent1"/>
                </a:solidFill>
                <a:latin typeface="Times New Roman" pitchFamily="18" charset="0"/>
                <a:cs typeface="Times New Roman" pitchFamily="18" charset="0"/>
              </a:rPr>
              <a:t> select File-&gt;Open Folder</a:t>
            </a:r>
            <a:endParaRPr lang="en-US" sz="2000" b="1" dirty="0">
              <a:solidFill>
                <a:schemeClr val="accent1"/>
              </a:solidFill>
              <a:latin typeface="Times New Roman" pitchFamily="18" charset="0"/>
              <a:cs typeface="Times New Roman" pitchFamily="18" charset="0"/>
            </a:endParaRPr>
          </a:p>
        </p:txBody>
      </p:sp>
      <p:grpSp>
        <p:nvGrpSpPr>
          <p:cNvPr id="26" name="Group 25">
            <a:extLst>
              <a:ext uri="{FF2B5EF4-FFF2-40B4-BE49-F238E27FC236}">
                <a16:creationId xmlns="" xmlns:a16="http://schemas.microsoft.com/office/drawing/2014/main" id="{4CB5322C-5FBC-4651-AF5F-173A47E0A84B}"/>
              </a:ext>
            </a:extLst>
          </p:cNvPr>
          <p:cNvGrpSpPr/>
          <p:nvPr/>
        </p:nvGrpSpPr>
        <p:grpSpPr>
          <a:xfrm>
            <a:off x="502252" y="2524313"/>
            <a:ext cx="1313402" cy="1359218"/>
            <a:chOff x="6349936" y="2140267"/>
            <a:chExt cx="1313402" cy="1359218"/>
          </a:xfrm>
        </p:grpSpPr>
        <p:sp>
          <p:nvSpPr>
            <p:cNvPr id="27"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28"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11</a:t>
              </a:r>
              <a:endParaRPr lang="en-US" sz="2800" b="1" dirty="0">
                <a:solidFill>
                  <a:schemeClr val="bg1"/>
                </a:solidFill>
                <a:latin typeface="Times New Roman" pitchFamily="18" charset="0"/>
                <a:cs typeface="Times New Roman" pitchFamily="18" charset="0"/>
              </a:endParaRPr>
            </a:p>
          </p:txBody>
        </p:sp>
        <p:sp>
          <p:nvSpPr>
            <p:cNvPr id="30"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31"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sp>
        <p:nvSpPr>
          <p:cNvPr id="33" name="Rectangle 32">
            <a:extLst>
              <a:ext uri="{FF2B5EF4-FFF2-40B4-BE49-F238E27FC236}">
                <a16:creationId xmlns="" xmlns:a16="http://schemas.microsoft.com/office/drawing/2014/main" id="{47E8E618-CDF9-4EFB-B983-9C6A21F5E65E}"/>
              </a:ext>
            </a:extLst>
          </p:cNvPr>
          <p:cNvSpPr/>
          <p:nvPr/>
        </p:nvSpPr>
        <p:spPr>
          <a:xfrm>
            <a:off x="1705956" y="4006508"/>
            <a:ext cx="5126577" cy="369332"/>
          </a:xfrm>
          <a:prstGeom prst="rect">
            <a:avLst/>
          </a:prstGeom>
        </p:spPr>
        <p:txBody>
          <a:bodyPr wrap="square">
            <a:spAutoFit/>
          </a:bodyPr>
          <a:lstStyle/>
          <a:p>
            <a:r>
              <a:rPr lang="en-US" b="1" dirty="0" smtClean="0">
                <a:solidFill>
                  <a:schemeClr val="accent1"/>
                </a:solidFill>
                <a:latin typeface="Times New Roman" pitchFamily="18" charset="0"/>
                <a:cs typeface="Times New Roman" pitchFamily="18" charset="0"/>
              </a:rPr>
              <a:t>Select project folder on local to open like this</a:t>
            </a:r>
            <a:endParaRPr lang="en-US" b="1" dirty="0">
              <a:solidFill>
                <a:schemeClr val="accent1"/>
              </a:solidFill>
              <a:latin typeface="Times New Roman" pitchFamily="18" charset="0"/>
              <a:cs typeface="Times New Roman" pitchFamily="18" charset="0"/>
            </a:endParaRPr>
          </a:p>
        </p:txBody>
      </p:sp>
      <p:grpSp>
        <p:nvGrpSpPr>
          <p:cNvPr id="36" name="Group 35">
            <a:extLst>
              <a:ext uri="{FF2B5EF4-FFF2-40B4-BE49-F238E27FC236}">
                <a16:creationId xmlns="" xmlns:a16="http://schemas.microsoft.com/office/drawing/2014/main" id="{4CB5322C-5FBC-4651-AF5F-173A47E0A84B}"/>
              </a:ext>
            </a:extLst>
          </p:cNvPr>
          <p:cNvGrpSpPr/>
          <p:nvPr/>
        </p:nvGrpSpPr>
        <p:grpSpPr>
          <a:xfrm>
            <a:off x="502252" y="3883531"/>
            <a:ext cx="1313402" cy="1359218"/>
            <a:chOff x="6349936" y="2140267"/>
            <a:chExt cx="1313402" cy="1359218"/>
          </a:xfrm>
        </p:grpSpPr>
        <p:sp>
          <p:nvSpPr>
            <p:cNvPr id="37"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38"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12</a:t>
              </a:r>
              <a:endParaRPr lang="en-US" sz="2800" b="1" dirty="0">
                <a:solidFill>
                  <a:schemeClr val="bg1"/>
                </a:solidFill>
                <a:latin typeface="Times New Roman" pitchFamily="18" charset="0"/>
                <a:cs typeface="Times New Roman" pitchFamily="18" charset="0"/>
              </a:endParaRPr>
            </a:p>
          </p:txBody>
        </p:sp>
        <p:sp>
          <p:nvSpPr>
            <p:cNvPr id="44"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45"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sp>
        <p:nvSpPr>
          <p:cNvPr id="46" name="Rectangle 45">
            <a:extLst>
              <a:ext uri="{FF2B5EF4-FFF2-40B4-BE49-F238E27FC236}">
                <a16:creationId xmlns="" xmlns:a16="http://schemas.microsoft.com/office/drawing/2014/main" id="{47E8E618-CDF9-4EFB-B983-9C6A21F5E65E}"/>
              </a:ext>
            </a:extLst>
          </p:cNvPr>
          <p:cNvSpPr/>
          <p:nvPr/>
        </p:nvSpPr>
        <p:spPr>
          <a:xfrm>
            <a:off x="7601931" y="3521588"/>
            <a:ext cx="3302195" cy="400110"/>
          </a:xfrm>
          <a:prstGeom prst="rect">
            <a:avLst/>
          </a:prstGeom>
        </p:spPr>
        <p:txBody>
          <a:bodyPr wrap="square">
            <a:spAutoFit/>
          </a:bodyPr>
          <a:lstStyle/>
          <a:p>
            <a:r>
              <a:rPr lang="en-US" sz="2000" b="1" dirty="0" smtClean="0">
                <a:solidFill>
                  <a:schemeClr val="accent1"/>
                </a:solidFill>
                <a:latin typeface="Times New Roman" pitchFamily="18" charset="0"/>
                <a:cs typeface="Times New Roman" pitchFamily="18" charset="0"/>
              </a:rPr>
              <a:t>Project entry point is app.py</a:t>
            </a:r>
            <a:endParaRPr lang="en-US" sz="2000" b="1" dirty="0">
              <a:solidFill>
                <a:schemeClr val="accent1"/>
              </a:solidFill>
              <a:latin typeface="Times New Roman" pitchFamily="18" charset="0"/>
              <a:cs typeface="Times New Roman" pitchFamily="18" charset="0"/>
            </a:endParaRPr>
          </a:p>
        </p:txBody>
      </p:sp>
      <p:grpSp>
        <p:nvGrpSpPr>
          <p:cNvPr id="47" name="Group 46">
            <a:extLst>
              <a:ext uri="{FF2B5EF4-FFF2-40B4-BE49-F238E27FC236}">
                <a16:creationId xmlns="" xmlns:a16="http://schemas.microsoft.com/office/drawing/2014/main" id="{4CB5322C-5FBC-4651-AF5F-173A47E0A84B}"/>
              </a:ext>
            </a:extLst>
          </p:cNvPr>
          <p:cNvGrpSpPr/>
          <p:nvPr/>
        </p:nvGrpSpPr>
        <p:grpSpPr>
          <a:xfrm>
            <a:off x="6440171" y="3242089"/>
            <a:ext cx="1313402" cy="1359218"/>
            <a:chOff x="6349936" y="2140267"/>
            <a:chExt cx="1313402" cy="1359218"/>
          </a:xfrm>
        </p:grpSpPr>
        <p:sp>
          <p:nvSpPr>
            <p:cNvPr id="48"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49"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13</a:t>
              </a:r>
              <a:endParaRPr lang="en-US" sz="2800" b="1" dirty="0">
                <a:solidFill>
                  <a:schemeClr val="bg1"/>
                </a:solidFill>
                <a:latin typeface="Times New Roman" pitchFamily="18" charset="0"/>
                <a:cs typeface="Times New Roman" pitchFamily="18" charset="0"/>
              </a:endParaRPr>
            </a:p>
          </p:txBody>
        </p:sp>
        <p:sp>
          <p:nvSpPr>
            <p:cNvPr id="50"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51"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3523" y="4137439"/>
            <a:ext cx="441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25118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 xmlns:a16="http://schemas.microsoft.com/office/drawing/2014/main" id="{FB420FA5-C008-4695-ACFD-EC21AFBFEE9F}"/>
              </a:ext>
            </a:extLst>
          </p:cNvPr>
          <p:cNvSpPr/>
          <p:nvPr/>
        </p:nvSpPr>
        <p:spPr>
          <a:xfrm>
            <a:off x="6357842" y="-28575"/>
            <a:ext cx="57150" cy="6915150"/>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83061952-A0A7-4A61-B09B-4C4B55EB0478}"/>
              </a:ext>
            </a:extLst>
          </p:cNvPr>
          <p:cNvSpPr/>
          <p:nvPr/>
        </p:nvSpPr>
        <p:spPr>
          <a:xfrm>
            <a:off x="6260021" y="4977860"/>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chemeClr val="accent2"/>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8E6FC1B5-7BFB-4AF8-B3DF-AFAC747D22E8}"/>
              </a:ext>
            </a:extLst>
          </p:cNvPr>
          <p:cNvSpPr/>
          <p:nvPr/>
        </p:nvSpPr>
        <p:spPr>
          <a:xfrm>
            <a:off x="6260021" y="386105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DE7D1C"/>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915F5D2E-32D7-4A6C-9B15-095DA837528F}"/>
              </a:ext>
            </a:extLst>
          </p:cNvPr>
          <p:cNvSpPr/>
          <p:nvPr/>
        </p:nvSpPr>
        <p:spPr>
          <a:xfrm>
            <a:off x="6260021" y="2744153"/>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DE7D1C"/>
          </a:solidFill>
          <a:ln w="9525" cap="flat">
            <a:noFill/>
            <a:prstDash val="solid"/>
            <a:miter/>
          </a:ln>
        </p:spPr>
        <p:txBody>
          <a:bodyPr rtlCol="0" anchor="ctr"/>
          <a:lstStyle/>
          <a:p>
            <a:endParaRPr lang="en-US">
              <a:solidFill>
                <a:srgbClr val="DE7D1C"/>
              </a:solidFill>
            </a:endParaRPr>
          </a:p>
        </p:txBody>
      </p:sp>
      <p:sp>
        <p:nvSpPr>
          <p:cNvPr id="11" name="Freeform: Shape 10">
            <a:extLst>
              <a:ext uri="{FF2B5EF4-FFF2-40B4-BE49-F238E27FC236}">
                <a16:creationId xmlns="" xmlns:a16="http://schemas.microsoft.com/office/drawing/2014/main" id="{8FF5A4C0-6D09-4011-972E-91B41EAEE1AE}"/>
              </a:ext>
            </a:extLst>
          </p:cNvPr>
          <p:cNvSpPr/>
          <p:nvPr/>
        </p:nvSpPr>
        <p:spPr>
          <a:xfrm>
            <a:off x="6260021" y="162734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DE7D1C"/>
          </a:solidFill>
          <a:ln w="9525" cap="flat">
            <a:noFill/>
            <a:prstDash val="solid"/>
            <a:miter/>
          </a:ln>
        </p:spPr>
        <p:txBody>
          <a:bodyPr rtlCol="0" anchor="ctr"/>
          <a:lstStyle/>
          <a:p>
            <a:endParaRPr lang="en-US">
              <a:solidFill>
                <a:srgbClr val="DE7D1C"/>
              </a:solidFill>
            </a:endParaRPr>
          </a:p>
        </p:txBody>
      </p:sp>
      <p:sp>
        <p:nvSpPr>
          <p:cNvPr id="12" name="Freeform: Shape 11">
            <a:extLst>
              <a:ext uri="{FF2B5EF4-FFF2-40B4-BE49-F238E27FC236}">
                <a16:creationId xmlns="" xmlns:a16="http://schemas.microsoft.com/office/drawing/2014/main"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 xmlns:a16="http://schemas.microsoft.com/office/drawing/2014/main"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 xmlns:a16="http://schemas.microsoft.com/office/drawing/2014/main"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 xmlns:a16="http://schemas.microsoft.com/office/drawing/2014/main" id="{9971FA4E-3080-4F43-BFC8-1C6ABCFF01F6}"/>
              </a:ext>
            </a:extLst>
          </p:cNvPr>
          <p:cNvSpPr/>
          <p:nvPr/>
        </p:nvSpPr>
        <p:spPr>
          <a:xfrm>
            <a:off x="11301984" y="724186"/>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 xmlns:a16="http://schemas.microsoft.com/office/drawing/2014/main" id="{89ABC871-4F63-485F-B900-425F59EBA8FB}"/>
              </a:ext>
            </a:extLst>
          </p:cNvPr>
          <p:cNvSpPr/>
          <p:nvPr/>
        </p:nvSpPr>
        <p:spPr>
          <a:xfrm>
            <a:off x="5717477" y="243269"/>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1" name="TextBox 20">
            <a:extLst>
              <a:ext uri="{FF2B5EF4-FFF2-40B4-BE49-F238E27FC236}">
                <a16:creationId xmlns="" xmlns:a16="http://schemas.microsoft.com/office/drawing/2014/main" id="{E8FD566F-BCA8-4461-842C-34C41943214A}"/>
              </a:ext>
            </a:extLst>
          </p:cNvPr>
          <p:cNvSpPr txBox="1"/>
          <p:nvPr/>
        </p:nvSpPr>
        <p:spPr>
          <a:xfrm>
            <a:off x="5491086" y="1495922"/>
            <a:ext cx="641823" cy="523220"/>
          </a:xfrm>
          <a:prstGeom prst="rect">
            <a:avLst/>
          </a:prstGeom>
          <a:noFill/>
        </p:spPr>
        <p:txBody>
          <a:bodyPr wrap="square" rtlCol="0">
            <a:spAutoFit/>
          </a:bodyPr>
          <a:lstStyle/>
          <a:p>
            <a:pPr algn="ctr"/>
            <a:r>
              <a:rPr lang="en-US" sz="2800" b="1" dirty="0">
                <a:solidFill>
                  <a:srgbClr val="DE7D1C"/>
                </a:solidFill>
              </a:rPr>
              <a:t>01</a:t>
            </a:r>
          </a:p>
        </p:txBody>
      </p:sp>
      <p:sp>
        <p:nvSpPr>
          <p:cNvPr id="22" name="TextBox 21">
            <a:extLst>
              <a:ext uri="{FF2B5EF4-FFF2-40B4-BE49-F238E27FC236}">
                <a16:creationId xmlns="" xmlns:a16="http://schemas.microsoft.com/office/drawing/2014/main" id="{E177C06D-BF79-4688-9CEC-8B6ABF03513C}"/>
              </a:ext>
            </a:extLst>
          </p:cNvPr>
          <p:cNvSpPr txBox="1"/>
          <p:nvPr/>
        </p:nvSpPr>
        <p:spPr>
          <a:xfrm>
            <a:off x="6634781" y="1034257"/>
            <a:ext cx="4857701" cy="1446550"/>
          </a:xfrm>
          <a:prstGeom prst="rect">
            <a:avLst/>
          </a:prstGeom>
          <a:noFill/>
        </p:spPr>
        <p:txBody>
          <a:bodyPr wrap="square" rtlCol="0">
            <a:spAutoFit/>
          </a:bodyPr>
          <a:lstStyle/>
          <a:p>
            <a:pPr lvl="0"/>
            <a:r>
              <a:rPr lang="en-US" dirty="0"/>
              <a:t>Introduction to </a:t>
            </a:r>
            <a:r>
              <a:rPr lang="en-US" dirty="0" smtClean="0"/>
              <a:t>GUI libraries in PYTHON</a:t>
            </a:r>
          </a:p>
          <a:p>
            <a:pPr marL="285750" lvl="0" indent="-285750">
              <a:buFont typeface="Wingdings" pitchFamily="2" charset="2"/>
              <a:buChar char="q"/>
            </a:pPr>
            <a:r>
              <a:rPr lang="en-US" sz="1400" dirty="0" err="1" smtClean="0"/>
              <a:t>Tkinter</a:t>
            </a:r>
            <a:endParaRPr lang="en-US" sz="1400" dirty="0" smtClean="0"/>
          </a:p>
          <a:p>
            <a:pPr marL="285750" lvl="0" indent="-285750">
              <a:buFont typeface="Wingdings" pitchFamily="2" charset="2"/>
              <a:buChar char="q"/>
            </a:pPr>
            <a:r>
              <a:rPr lang="en-US" sz="1400" dirty="0" err="1" smtClean="0"/>
              <a:t>PyQt</a:t>
            </a:r>
            <a:endParaRPr lang="en-US" sz="1400" dirty="0" smtClean="0"/>
          </a:p>
          <a:p>
            <a:pPr marL="285750" lvl="0" indent="-285750">
              <a:buFont typeface="Wingdings" pitchFamily="2" charset="2"/>
              <a:buChar char="q"/>
            </a:pPr>
            <a:r>
              <a:rPr lang="en-US" sz="1400" dirty="0" err="1" smtClean="0"/>
              <a:t>PySide</a:t>
            </a:r>
            <a:endParaRPr lang="en-US" sz="1400" dirty="0" smtClean="0"/>
          </a:p>
          <a:p>
            <a:pPr marL="285750" lvl="0" indent="-285750">
              <a:buFont typeface="Wingdings" pitchFamily="2" charset="2"/>
              <a:buChar char="q"/>
            </a:pPr>
            <a:r>
              <a:rPr lang="en-US" sz="1400" dirty="0" err="1" smtClean="0"/>
              <a:t>wxPython</a:t>
            </a:r>
            <a:endParaRPr lang="en-US" sz="1400" dirty="0" smtClean="0"/>
          </a:p>
          <a:p>
            <a:pPr marL="285750" lvl="0" indent="-285750">
              <a:buFont typeface="Wingdings" pitchFamily="2" charset="2"/>
              <a:buChar char="q"/>
            </a:pPr>
            <a:r>
              <a:rPr lang="en-US" sz="1400" dirty="0" err="1" smtClean="0"/>
              <a:t>Kivy</a:t>
            </a:r>
            <a:endParaRPr lang="en-US" sz="1400" dirty="0" smtClean="0"/>
          </a:p>
        </p:txBody>
      </p:sp>
      <p:sp>
        <p:nvSpPr>
          <p:cNvPr id="23" name="TextBox 22">
            <a:extLst>
              <a:ext uri="{FF2B5EF4-FFF2-40B4-BE49-F238E27FC236}">
                <a16:creationId xmlns="" xmlns:a16="http://schemas.microsoft.com/office/drawing/2014/main" id="{4F961D8E-A133-4206-9086-807B48C7560D}"/>
              </a:ext>
            </a:extLst>
          </p:cNvPr>
          <p:cNvSpPr txBox="1"/>
          <p:nvPr/>
        </p:nvSpPr>
        <p:spPr>
          <a:xfrm>
            <a:off x="5491086" y="2624662"/>
            <a:ext cx="641823" cy="523220"/>
          </a:xfrm>
          <a:prstGeom prst="rect">
            <a:avLst/>
          </a:prstGeom>
          <a:noFill/>
        </p:spPr>
        <p:txBody>
          <a:bodyPr wrap="square" rtlCol="0">
            <a:spAutoFit/>
          </a:bodyPr>
          <a:lstStyle/>
          <a:p>
            <a:pPr algn="ctr"/>
            <a:r>
              <a:rPr lang="en-US" sz="2800" b="1" dirty="0">
                <a:solidFill>
                  <a:srgbClr val="DE7D1C"/>
                </a:solidFill>
              </a:rPr>
              <a:t>02</a:t>
            </a:r>
          </a:p>
        </p:txBody>
      </p:sp>
      <p:sp>
        <p:nvSpPr>
          <p:cNvPr id="24" name="TextBox 23">
            <a:extLst>
              <a:ext uri="{FF2B5EF4-FFF2-40B4-BE49-F238E27FC236}">
                <a16:creationId xmlns="" xmlns:a16="http://schemas.microsoft.com/office/drawing/2014/main" id="{2A0801D1-C4A2-4C15-823D-4CCE378B5BED}"/>
              </a:ext>
            </a:extLst>
          </p:cNvPr>
          <p:cNvSpPr txBox="1"/>
          <p:nvPr/>
        </p:nvSpPr>
        <p:spPr>
          <a:xfrm>
            <a:off x="6634783" y="2554497"/>
            <a:ext cx="3835097" cy="1015663"/>
          </a:xfrm>
          <a:prstGeom prst="rect">
            <a:avLst/>
          </a:prstGeom>
          <a:noFill/>
        </p:spPr>
        <p:txBody>
          <a:bodyPr wrap="square" rtlCol="0">
            <a:spAutoFit/>
          </a:bodyPr>
          <a:lstStyle/>
          <a:p>
            <a:pPr lvl="0"/>
            <a:r>
              <a:rPr lang="en-US" dirty="0"/>
              <a:t>Introduction to Gradio </a:t>
            </a:r>
            <a:r>
              <a:rPr lang="en-US" dirty="0" smtClean="0"/>
              <a:t>library</a:t>
            </a:r>
          </a:p>
          <a:p>
            <a:pPr marL="285750" indent="-285750">
              <a:buFont typeface="Wingdings" pitchFamily="2" charset="2"/>
              <a:buChar char="q"/>
            </a:pPr>
            <a:r>
              <a:rPr lang="en-US" sz="1400" dirty="0"/>
              <a:t>What is Gradio? </a:t>
            </a:r>
            <a:endParaRPr lang="en-US" sz="1400" dirty="0" smtClean="0"/>
          </a:p>
          <a:p>
            <a:pPr marL="285750" indent="-285750">
              <a:buFont typeface="Wingdings" pitchFamily="2" charset="2"/>
              <a:buChar char="q"/>
            </a:pPr>
            <a:r>
              <a:rPr lang="en-US" sz="1400" dirty="0"/>
              <a:t>Why use Gradio? </a:t>
            </a:r>
            <a:endParaRPr lang="en-US" sz="1400" dirty="0" smtClean="0"/>
          </a:p>
          <a:p>
            <a:pPr marL="285750" indent="-285750">
              <a:buFont typeface="Wingdings" pitchFamily="2" charset="2"/>
              <a:buChar char="q"/>
            </a:pPr>
            <a:r>
              <a:rPr lang="en-US" sz="1400" dirty="0"/>
              <a:t>Features of Gradio </a:t>
            </a:r>
          </a:p>
        </p:txBody>
      </p:sp>
      <p:sp>
        <p:nvSpPr>
          <p:cNvPr id="25" name="TextBox 24">
            <a:extLst>
              <a:ext uri="{FF2B5EF4-FFF2-40B4-BE49-F238E27FC236}">
                <a16:creationId xmlns="" xmlns:a16="http://schemas.microsoft.com/office/drawing/2014/main" id="{A757CB6A-827E-4501-9278-F7FB6CE48591}"/>
              </a:ext>
            </a:extLst>
          </p:cNvPr>
          <p:cNvSpPr txBox="1"/>
          <p:nvPr/>
        </p:nvSpPr>
        <p:spPr>
          <a:xfrm>
            <a:off x="5491086" y="3710119"/>
            <a:ext cx="641823" cy="523220"/>
          </a:xfrm>
          <a:prstGeom prst="rect">
            <a:avLst/>
          </a:prstGeom>
          <a:noFill/>
        </p:spPr>
        <p:txBody>
          <a:bodyPr wrap="square" rtlCol="0">
            <a:spAutoFit/>
          </a:bodyPr>
          <a:lstStyle/>
          <a:p>
            <a:pPr algn="ctr"/>
            <a:r>
              <a:rPr lang="en-US" sz="2800" b="1" dirty="0">
                <a:solidFill>
                  <a:srgbClr val="DE7D1C"/>
                </a:solidFill>
              </a:rPr>
              <a:t>03</a:t>
            </a:r>
          </a:p>
        </p:txBody>
      </p:sp>
      <p:sp>
        <p:nvSpPr>
          <p:cNvPr id="26" name="TextBox 25">
            <a:extLst>
              <a:ext uri="{FF2B5EF4-FFF2-40B4-BE49-F238E27FC236}">
                <a16:creationId xmlns="" xmlns:a16="http://schemas.microsoft.com/office/drawing/2014/main" id="{19D2DB27-AA07-421E-8032-2A2A2DB858A2}"/>
              </a:ext>
            </a:extLst>
          </p:cNvPr>
          <p:cNvSpPr txBox="1"/>
          <p:nvPr/>
        </p:nvSpPr>
        <p:spPr>
          <a:xfrm>
            <a:off x="6634782" y="3777531"/>
            <a:ext cx="5031438" cy="800219"/>
          </a:xfrm>
          <a:prstGeom prst="rect">
            <a:avLst/>
          </a:prstGeom>
          <a:noFill/>
        </p:spPr>
        <p:txBody>
          <a:bodyPr wrap="square" rtlCol="0">
            <a:spAutoFit/>
          </a:bodyPr>
          <a:lstStyle/>
          <a:p>
            <a:pPr lvl="0"/>
            <a:r>
              <a:rPr lang="en-US" dirty="0"/>
              <a:t>Installation and </a:t>
            </a:r>
            <a:r>
              <a:rPr lang="en-US" dirty="0" smtClean="0"/>
              <a:t>Setup</a:t>
            </a:r>
          </a:p>
          <a:p>
            <a:pPr marL="285750" lvl="0" indent="-285750">
              <a:buFont typeface="Wingdings" pitchFamily="2" charset="2"/>
              <a:buChar char="q"/>
            </a:pPr>
            <a:r>
              <a:rPr lang="en-US" sz="1400" dirty="0"/>
              <a:t>Installing </a:t>
            </a:r>
            <a:r>
              <a:rPr lang="en-US" sz="1400" dirty="0" smtClean="0"/>
              <a:t>Gradio</a:t>
            </a:r>
          </a:p>
          <a:p>
            <a:pPr marL="285750" lvl="0" indent="-285750">
              <a:buFont typeface="Wingdings" pitchFamily="2" charset="2"/>
              <a:buChar char="q"/>
            </a:pPr>
            <a:r>
              <a:rPr lang="en-US" sz="1400" dirty="0"/>
              <a:t>Setting up a development environment </a:t>
            </a:r>
          </a:p>
        </p:txBody>
      </p:sp>
      <p:sp>
        <p:nvSpPr>
          <p:cNvPr id="27" name="TextBox 26">
            <a:extLst>
              <a:ext uri="{FF2B5EF4-FFF2-40B4-BE49-F238E27FC236}">
                <a16:creationId xmlns="" xmlns:a16="http://schemas.microsoft.com/office/drawing/2014/main" id="{2D4054E0-C959-4D18-9594-26DA9657B162}"/>
              </a:ext>
            </a:extLst>
          </p:cNvPr>
          <p:cNvSpPr txBox="1"/>
          <p:nvPr/>
        </p:nvSpPr>
        <p:spPr>
          <a:xfrm>
            <a:off x="5491086" y="4825152"/>
            <a:ext cx="641823" cy="523220"/>
          </a:xfrm>
          <a:prstGeom prst="rect">
            <a:avLst/>
          </a:prstGeom>
          <a:noFill/>
        </p:spPr>
        <p:txBody>
          <a:bodyPr wrap="square" rtlCol="0">
            <a:spAutoFit/>
          </a:bodyPr>
          <a:lstStyle/>
          <a:p>
            <a:pPr algn="ctr"/>
            <a:r>
              <a:rPr lang="en-US" sz="2800" b="1" dirty="0">
                <a:solidFill>
                  <a:srgbClr val="0070C0"/>
                </a:solidFill>
              </a:rPr>
              <a:t>04</a:t>
            </a:r>
          </a:p>
        </p:txBody>
      </p:sp>
      <p:sp>
        <p:nvSpPr>
          <p:cNvPr id="28" name="TextBox 27">
            <a:extLst>
              <a:ext uri="{FF2B5EF4-FFF2-40B4-BE49-F238E27FC236}">
                <a16:creationId xmlns="" xmlns:a16="http://schemas.microsoft.com/office/drawing/2014/main" id="{07BCFA49-07EA-464B-B8D5-7929D2035A25}"/>
              </a:ext>
            </a:extLst>
          </p:cNvPr>
          <p:cNvSpPr txBox="1"/>
          <p:nvPr/>
        </p:nvSpPr>
        <p:spPr>
          <a:xfrm>
            <a:off x="6634781" y="4902096"/>
            <a:ext cx="5130499" cy="1015663"/>
          </a:xfrm>
          <a:prstGeom prst="rect">
            <a:avLst/>
          </a:prstGeom>
          <a:noFill/>
        </p:spPr>
        <p:txBody>
          <a:bodyPr wrap="square" rtlCol="0">
            <a:spAutoFit/>
          </a:bodyPr>
          <a:lstStyle/>
          <a:p>
            <a:pPr lvl="0"/>
            <a:r>
              <a:rPr lang="en-US" dirty="0"/>
              <a:t>Building Interactive </a:t>
            </a:r>
            <a:r>
              <a:rPr lang="en-US" dirty="0" smtClean="0"/>
              <a:t>Interfaces</a:t>
            </a:r>
          </a:p>
          <a:p>
            <a:pPr marL="285750" lvl="0" indent="-285750">
              <a:buFont typeface="Wingdings" pitchFamily="2" charset="2"/>
              <a:buChar char="q"/>
            </a:pPr>
            <a:r>
              <a:rPr lang="en-US" sz="1400" dirty="0"/>
              <a:t>Creating input/output components </a:t>
            </a:r>
            <a:endParaRPr lang="en-US" sz="1400" dirty="0" smtClean="0"/>
          </a:p>
          <a:p>
            <a:pPr marL="285750" lvl="0" indent="-285750">
              <a:buFont typeface="Wingdings" pitchFamily="2" charset="2"/>
              <a:buChar char="q"/>
            </a:pPr>
            <a:r>
              <a:rPr lang="en-US" sz="1400" dirty="0"/>
              <a:t>Using custom components </a:t>
            </a:r>
            <a:endParaRPr lang="en-US" sz="1400" dirty="0" smtClean="0"/>
          </a:p>
          <a:p>
            <a:pPr marL="285750" lvl="0" indent="-285750">
              <a:buFont typeface="Wingdings" pitchFamily="2" charset="2"/>
              <a:buChar char="q"/>
            </a:pPr>
            <a:r>
              <a:rPr lang="en-US" sz="1400" dirty="0"/>
              <a:t>Adding styling and layout </a:t>
            </a:r>
          </a:p>
        </p:txBody>
      </p:sp>
      <p:sp>
        <p:nvSpPr>
          <p:cNvPr id="29" name="TextBox 28">
            <a:extLst>
              <a:ext uri="{FF2B5EF4-FFF2-40B4-BE49-F238E27FC236}">
                <a16:creationId xmlns="" xmlns:a16="http://schemas.microsoft.com/office/drawing/2014/main" id="{67A10A29-C34C-4AE1-A108-3CB7D913944A}"/>
              </a:ext>
            </a:extLst>
          </p:cNvPr>
          <p:cNvSpPr txBox="1"/>
          <p:nvPr/>
        </p:nvSpPr>
        <p:spPr>
          <a:xfrm>
            <a:off x="559553" y="3044280"/>
            <a:ext cx="3384260" cy="1077218"/>
          </a:xfrm>
          <a:prstGeom prst="rect">
            <a:avLst/>
          </a:prstGeom>
          <a:noFill/>
        </p:spPr>
        <p:txBody>
          <a:bodyPr wrap="none" rtlCol="0">
            <a:spAutoFit/>
          </a:bodyPr>
          <a:lstStyle/>
          <a:p>
            <a:pPr algn="ctr"/>
            <a:r>
              <a:rPr lang="en-US" sz="3200" b="1" dirty="0">
                <a:solidFill>
                  <a:schemeClr val="bg1"/>
                </a:solidFill>
                <a:latin typeface="+mj-lt"/>
              </a:rPr>
              <a:t>Table of </a:t>
            </a:r>
            <a:r>
              <a:rPr lang="en-US" sz="3200" b="1" dirty="0" smtClean="0">
                <a:solidFill>
                  <a:schemeClr val="bg1"/>
                </a:solidFill>
                <a:latin typeface="+mj-lt"/>
              </a:rPr>
              <a:t>Content</a:t>
            </a:r>
          </a:p>
          <a:p>
            <a:pPr algn="ctr"/>
            <a:r>
              <a:rPr lang="en-US" sz="3200" b="1" dirty="0">
                <a:solidFill>
                  <a:schemeClr val="bg1"/>
                </a:solidFill>
                <a:latin typeface="+mj-lt"/>
              </a:rPr>
              <a:t>1</a:t>
            </a:r>
          </a:p>
        </p:txBody>
      </p:sp>
      <p:sp>
        <p:nvSpPr>
          <p:cNvPr id="2" name="Footer Placeholder 1"/>
          <p:cNvSpPr>
            <a:spLocks noGrp="1"/>
          </p:cNvSpPr>
          <p:nvPr>
            <p:ph type="ftr" sz="quarter" idx="11"/>
          </p:nvPr>
        </p:nvSpPr>
        <p:spPr/>
        <p:txBody>
          <a:bodyPr/>
          <a:lstStyle/>
          <a:p>
            <a:r>
              <a:rPr lang="en-US" smtClean="0"/>
              <a:t>Kaizen Group AI</a:t>
            </a:r>
            <a:endParaRPr lang="en-US"/>
          </a:p>
        </p:txBody>
      </p:sp>
      <p:sp>
        <p:nvSpPr>
          <p:cNvPr id="3" name="Slide Number Placeholder 2"/>
          <p:cNvSpPr>
            <a:spLocks noGrp="1"/>
          </p:cNvSpPr>
          <p:nvPr>
            <p:ph type="sldNum" sz="quarter" idx="12"/>
          </p:nvPr>
        </p:nvSpPr>
        <p:spPr/>
        <p:txBody>
          <a:bodyPr/>
          <a:lstStyle/>
          <a:p>
            <a:fld id="{02383E7E-9DFE-4A1E-AEC2-D2E19E891C2C}" type="slidenum">
              <a:rPr lang="en-US" smtClean="0"/>
              <a:pPr/>
              <a:t>3</a:t>
            </a:fld>
            <a:endParaRPr lang="en-US" dirty="0"/>
          </a:p>
        </p:txBody>
      </p:sp>
    </p:spTree>
    <p:extLst>
      <p:ext uri="{BB962C8B-B14F-4D97-AF65-F5344CB8AC3E}">
        <p14:creationId xmlns:p14="http://schemas.microsoft.com/office/powerpoint/2010/main" val="30240307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2" presetClass="entr" presetSubtype="4" decel="10000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heel(1)">
                                      <p:cBhvr>
                                        <p:cTn id="36" dur="25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750"/>
                                        <p:tgtEl>
                                          <p:spTgt spid="21"/>
                                        </p:tgtEl>
                                      </p:cBhvr>
                                    </p:animEffect>
                                  </p:childTnLst>
                                </p:cTn>
                              </p:par>
                              <p:par>
                                <p:cTn id="40" presetID="2" presetClass="entr" presetSubtype="2"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750" fill="hold"/>
                                        <p:tgtEl>
                                          <p:spTgt spid="22"/>
                                        </p:tgtEl>
                                        <p:attrNameLst>
                                          <p:attrName>ppt_x</p:attrName>
                                        </p:attrNameLst>
                                      </p:cBhvr>
                                      <p:tavLst>
                                        <p:tav tm="0">
                                          <p:val>
                                            <p:strVal val="1+#ppt_w/2"/>
                                          </p:val>
                                        </p:tav>
                                        <p:tav tm="100000">
                                          <p:val>
                                            <p:strVal val="#ppt_x"/>
                                          </p:val>
                                        </p:tav>
                                      </p:tavLst>
                                    </p:anim>
                                    <p:anim calcmode="lin" valueType="num">
                                      <p:cBhvr additive="base">
                                        <p:cTn id="43" dur="75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heel(1)">
                                      <p:cBhvr>
                                        <p:cTn id="48" dur="250"/>
                                        <p:tgtEl>
                                          <p:spTgt spid="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750"/>
                                        <p:tgtEl>
                                          <p:spTgt spid="23"/>
                                        </p:tgtEl>
                                      </p:cBhvr>
                                    </p:animEffect>
                                  </p:childTnLst>
                                </p:cTn>
                              </p:par>
                              <p:par>
                                <p:cTn id="52" presetID="2" presetClass="entr" presetSubtype="2" decel="10000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750" fill="hold"/>
                                        <p:tgtEl>
                                          <p:spTgt spid="24"/>
                                        </p:tgtEl>
                                        <p:attrNameLst>
                                          <p:attrName>ppt_x</p:attrName>
                                        </p:attrNameLst>
                                      </p:cBhvr>
                                      <p:tavLst>
                                        <p:tav tm="0">
                                          <p:val>
                                            <p:strVal val="1+#ppt_w/2"/>
                                          </p:val>
                                        </p:tav>
                                        <p:tav tm="100000">
                                          <p:val>
                                            <p:strVal val="#ppt_x"/>
                                          </p:val>
                                        </p:tav>
                                      </p:tavLst>
                                    </p:anim>
                                    <p:anim calcmode="lin" valueType="num">
                                      <p:cBhvr additive="base">
                                        <p:cTn id="55" dur="75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heel(1)">
                                      <p:cBhvr>
                                        <p:cTn id="60" dur="25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750"/>
                                        <p:tgtEl>
                                          <p:spTgt spid="25"/>
                                        </p:tgtEl>
                                      </p:cBhvr>
                                    </p:animEffect>
                                  </p:childTnLst>
                                </p:cTn>
                              </p:par>
                              <p:par>
                                <p:cTn id="64" presetID="2" presetClass="entr" presetSubtype="2" decel="10000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750" fill="hold"/>
                                        <p:tgtEl>
                                          <p:spTgt spid="26"/>
                                        </p:tgtEl>
                                        <p:attrNameLst>
                                          <p:attrName>ppt_x</p:attrName>
                                        </p:attrNameLst>
                                      </p:cBhvr>
                                      <p:tavLst>
                                        <p:tav tm="0">
                                          <p:val>
                                            <p:strVal val="1+#ppt_w/2"/>
                                          </p:val>
                                        </p:tav>
                                        <p:tav tm="100000">
                                          <p:val>
                                            <p:strVal val="#ppt_x"/>
                                          </p:val>
                                        </p:tav>
                                      </p:tavLst>
                                    </p:anim>
                                    <p:anim calcmode="lin" valueType="num">
                                      <p:cBhvr additive="base">
                                        <p:cTn id="67" dur="75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heel(1)">
                                      <p:cBhvr>
                                        <p:cTn id="72" dur="250"/>
                                        <p:tgtEl>
                                          <p:spTgt spid="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750"/>
                                        <p:tgtEl>
                                          <p:spTgt spid="27"/>
                                        </p:tgtEl>
                                      </p:cBhvr>
                                    </p:animEffect>
                                  </p:childTnLst>
                                </p:cTn>
                              </p:par>
                              <p:par>
                                <p:cTn id="76" presetID="2" presetClass="entr" presetSubtype="2"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750" fill="hold"/>
                                        <p:tgtEl>
                                          <p:spTgt spid="28"/>
                                        </p:tgtEl>
                                        <p:attrNameLst>
                                          <p:attrName>ppt_x</p:attrName>
                                        </p:attrNameLst>
                                      </p:cBhvr>
                                      <p:tavLst>
                                        <p:tav tm="0">
                                          <p:val>
                                            <p:strVal val="1+#ppt_w/2"/>
                                          </p:val>
                                        </p:tav>
                                        <p:tav tm="100000">
                                          <p:val>
                                            <p:strVal val="#ppt_x"/>
                                          </p:val>
                                        </p:tav>
                                      </p:tavLst>
                                    </p:anim>
                                    <p:anim calcmode="lin" valueType="num">
                                      <p:cBhvr additive="base">
                                        <p:cTn id="79" dur="75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7" grpId="0" animBg="1"/>
      <p:bldP spid="18" grpId="0" animBg="1"/>
      <p:bldP spid="19" grpId="0" animBg="1"/>
      <p:bldP spid="20" grpId="0" animBg="1"/>
      <p:bldP spid="21" grpId="0"/>
      <p:bldP spid="22" grpId="0"/>
      <p:bldP spid="23" grpId="0"/>
      <p:bldP spid="24" grpId="0"/>
      <p:bldP spid="25" grpId="0"/>
      <p:bldP spid="26" grpId="0"/>
      <p:bldP spid="27" grpId="0"/>
      <p:bldP spid="28" grpId="0"/>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517534A5-EF7C-44F2-A4D2-B5A06D74FF29}"/>
              </a:ext>
            </a:extLst>
          </p:cNvPr>
          <p:cNvGrpSpPr/>
          <p:nvPr/>
        </p:nvGrpSpPr>
        <p:grpSpPr>
          <a:xfrm>
            <a:off x="1551267" y="-7144"/>
            <a:ext cx="9352859" cy="1266825"/>
            <a:chOff x="1551267" y="-7144"/>
            <a:chExt cx="9352859" cy="1266825"/>
          </a:xfrm>
        </p:grpSpPr>
        <p:sp>
          <p:nvSpPr>
            <p:cNvPr id="8" name="Freeform: Shape 7">
              <a:extLst>
                <a:ext uri="{FF2B5EF4-FFF2-40B4-BE49-F238E27FC236}">
                  <a16:creationId xmlns="" xmlns:a16="http://schemas.microsoft.com/office/drawing/2014/main" id="{476EF7DD-17FF-4BFF-B026-99B4E8C9A712}"/>
                </a:ext>
              </a:extLst>
            </p:cNvPr>
            <p:cNvSpPr/>
            <p:nvPr/>
          </p:nvSpPr>
          <p:spPr>
            <a:xfrm>
              <a:off x="1551267" y="-7144"/>
              <a:ext cx="9352859" cy="1266825"/>
            </a:xfrm>
            <a:custGeom>
              <a:avLst/>
              <a:gdLst>
                <a:gd name="connsiteX0" fmla="*/ 3253264 w 3543300"/>
                <a:gd name="connsiteY0" fmla="*/ 1263968 h 1266825"/>
                <a:gd name="connsiteX1" fmla="*/ 292894 w 3543300"/>
                <a:gd name="connsiteY1" fmla="*/ 1263968 h 1266825"/>
                <a:gd name="connsiteX2" fmla="*/ 7144 w 3543300"/>
                <a:gd name="connsiteY2" fmla="*/ 978218 h 1266825"/>
                <a:gd name="connsiteX3" fmla="*/ 7144 w 3543300"/>
                <a:gd name="connsiteY3" fmla="*/ 7144 h 1266825"/>
                <a:gd name="connsiteX4" fmla="*/ 3539014 w 3543300"/>
                <a:gd name="connsiteY4" fmla="*/ 7144 h 1266825"/>
                <a:gd name="connsiteX5" fmla="*/ 3539014 w 3543300"/>
                <a:gd name="connsiteY5" fmla="*/ 978218 h 1266825"/>
                <a:gd name="connsiteX6" fmla="*/ 3253264 w 3543300"/>
                <a:gd name="connsiteY6" fmla="*/ 1263968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3300" h="1266825">
                  <a:moveTo>
                    <a:pt x="3253264" y="1263968"/>
                  </a:moveTo>
                  <a:lnTo>
                    <a:pt x="292894" y="1263968"/>
                  </a:lnTo>
                  <a:cubicBezTo>
                    <a:pt x="135064" y="1263968"/>
                    <a:pt x="7144" y="1136047"/>
                    <a:pt x="7144" y="978218"/>
                  </a:cubicBezTo>
                  <a:lnTo>
                    <a:pt x="7144" y="7144"/>
                  </a:lnTo>
                  <a:lnTo>
                    <a:pt x="3539014" y="7144"/>
                  </a:lnTo>
                  <a:lnTo>
                    <a:pt x="3539014" y="978218"/>
                  </a:lnTo>
                  <a:cubicBezTo>
                    <a:pt x="3539014" y="1136047"/>
                    <a:pt x="3411093" y="1263968"/>
                    <a:pt x="3253264" y="1263968"/>
                  </a:cubicBezTo>
                  <a:close/>
                </a:path>
              </a:pathLst>
            </a:custGeom>
            <a:solidFill>
              <a:srgbClr val="0A1931"/>
            </a:solidFill>
            <a:ln w="9525" cap="flat">
              <a:noFill/>
              <a:prstDash val="solid"/>
              <a:miter/>
            </a:ln>
          </p:spPr>
          <p:txBody>
            <a:bodyPr rtlCol="0" anchor="ctr"/>
            <a:lstStyle/>
            <a:p>
              <a:pPr algn="ctr"/>
              <a:endParaRPr lang="en-US" b="1" dirty="0"/>
            </a:p>
          </p:txBody>
        </p:sp>
        <p:sp>
          <p:nvSpPr>
            <p:cNvPr id="32" name="TextBox 31">
              <a:extLst>
                <a:ext uri="{FF2B5EF4-FFF2-40B4-BE49-F238E27FC236}">
                  <a16:creationId xmlns="" xmlns:a16="http://schemas.microsoft.com/office/drawing/2014/main" id="{F8999262-5267-4978-9C63-12E591013E47}"/>
                </a:ext>
              </a:extLst>
            </p:cNvPr>
            <p:cNvSpPr txBox="1"/>
            <p:nvPr/>
          </p:nvSpPr>
          <p:spPr>
            <a:xfrm>
              <a:off x="2665356" y="69933"/>
              <a:ext cx="7103227" cy="830997"/>
            </a:xfrm>
            <a:prstGeom prst="rect">
              <a:avLst/>
            </a:prstGeom>
            <a:noFill/>
          </p:spPr>
          <p:txBody>
            <a:bodyPr wrap="none" rtlCol="0">
              <a:spAutoFit/>
            </a:bodyPr>
            <a:lstStyle/>
            <a:p>
              <a:pPr algn="ctr"/>
              <a:r>
                <a:rPr lang="en-US" sz="4800" b="1" dirty="0" smtClean="0">
                  <a:solidFill>
                    <a:schemeClr val="bg1"/>
                  </a:solidFill>
                  <a:latin typeface="+mj-lt"/>
                </a:rPr>
                <a:t>Deployment Sample 5/5</a:t>
              </a:r>
              <a:endParaRPr lang="en-US" sz="4800" b="1" dirty="0">
                <a:solidFill>
                  <a:schemeClr val="bg1"/>
                </a:solidFill>
                <a:latin typeface="+mj-lt"/>
              </a:endParaRPr>
            </a:p>
          </p:txBody>
        </p:sp>
      </p:grpSp>
      <p:sp>
        <p:nvSpPr>
          <p:cNvPr id="35" name="Rectangle 34">
            <a:extLst>
              <a:ext uri="{FF2B5EF4-FFF2-40B4-BE49-F238E27FC236}">
                <a16:creationId xmlns="" xmlns:a16="http://schemas.microsoft.com/office/drawing/2014/main" id="{47E8E618-CDF9-4EFB-B983-9C6A21F5E65E}"/>
              </a:ext>
            </a:extLst>
          </p:cNvPr>
          <p:cNvSpPr/>
          <p:nvPr/>
        </p:nvSpPr>
        <p:spPr>
          <a:xfrm>
            <a:off x="1705956" y="1515067"/>
            <a:ext cx="6971319" cy="400110"/>
          </a:xfrm>
          <a:prstGeom prst="rect">
            <a:avLst/>
          </a:prstGeom>
        </p:spPr>
        <p:txBody>
          <a:bodyPr wrap="square">
            <a:spAutoFit/>
          </a:bodyPr>
          <a:lstStyle/>
          <a:p>
            <a:r>
              <a:rPr lang="en-US" sz="2000" b="1" dirty="0" smtClean="0">
                <a:solidFill>
                  <a:schemeClr val="accent1"/>
                </a:solidFill>
                <a:latin typeface="Times New Roman" pitchFamily="18" charset="0"/>
                <a:cs typeface="Times New Roman" pitchFamily="18" charset="0"/>
              </a:rPr>
              <a:t>After debug, Run and Test your codes</a:t>
            </a:r>
            <a:endParaRPr lang="en-US" sz="2000" b="1" dirty="0">
              <a:solidFill>
                <a:schemeClr val="accent1"/>
              </a:solidFill>
              <a:latin typeface="Times New Roman" pitchFamily="18" charset="0"/>
              <a:cs typeface="Times New Roman" pitchFamily="18" charset="0"/>
            </a:endParaRPr>
          </a:p>
        </p:txBody>
      </p:sp>
      <p:sp>
        <p:nvSpPr>
          <p:cNvPr id="15" name="Footer Placeholder 14"/>
          <p:cNvSpPr>
            <a:spLocks noGrp="1"/>
          </p:cNvSpPr>
          <p:nvPr>
            <p:ph type="ftr" sz="quarter" idx="11"/>
          </p:nvPr>
        </p:nvSpPr>
        <p:spPr/>
        <p:txBody>
          <a:bodyPr/>
          <a:lstStyle/>
          <a:p>
            <a:r>
              <a:rPr lang="en-US" smtClean="0"/>
              <a:t>Kaizen Group AI</a:t>
            </a:r>
            <a:endParaRPr lang="en-US"/>
          </a:p>
        </p:txBody>
      </p:sp>
      <p:sp>
        <p:nvSpPr>
          <p:cNvPr id="23" name="Slide Number Placeholder 22"/>
          <p:cNvSpPr>
            <a:spLocks noGrp="1"/>
          </p:cNvSpPr>
          <p:nvPr>
            <p:ph type="sldNum" sz="quarter" idx="12"/>
          </p:nvPr>
        </p:nvSpPr>
        <p:spPr/>
        <p:txBody>
          <a:bodyPr/>
          <a:lstStyle/>
          <a:p>
            <a:fld id="{02383E7E-9DFE-4A1E-AEC2-D2E19E891C2C}" type="slidenum">
              <a:rPr lang="en-US" smtClean="0"/>
              <a:t>30</a:t>
            </a:fld>
            <a:endParaRPr lang="en-US"/>
          </a:p>
        </p:txBody>
      </p:sp>
      <p:grpSp>
        <p:nvGrpSpPr>
          <p:cNvPr id="39" name="Group 38">
            <a:extLst>
              <a:ext uri="{FF2B5EF4-FFF2-40B4-BE49-F238E27FC236}">
                <a16:creationId xmlns="" xmlns:a16="http://schemas.microsoft.com/office/drawing/2014/main" id="{4CB5322C-5FBC-4651-AF5F-173A47E0A84B}"/>
              </a:ext>
            </a:extLst>
          </p:cNvPr>
          <p:cNvGrpSpPr/>
          <p:nvPr/>
        </p:nvGrpSpPr>
        <p:grpSpPr>
          <a:xfrm>
            <a:off x="502252" y="1280266"/>
            <a:ext cx="1313402" cy="1359218"/>
            <a:chOff x="6349936" y="2140267"/>
            <a:chExt cx="1313402" cy="1359218"/>
          </a:xfrm>
        </p:grpSpPr>
        <p:sp>
          <p:nvSpPr>
            <p:cNvPr id="40"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41"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14</a:t>
              </a:r>
              <a:endParaRPr lang="en-US" sz="2800" b="1" dirty="0">
                <a:solidFill>
                  <a:schemeClr val="bg1"/>
                </a:solidFill>
                <a:latin typeface="Times New Roman" pitchFamily="18" charset="0"/>
                <a:cs typeface="Times New Roman" pitchFamily="18" charset="0"/>
              </a:endParaRPr>
            </a:p>
          </p:txBody>
        </p:sp>
        <p:sp>
          <p:nvSpPr>
            <p:cNvPr id="42"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43"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sp>
        <p:nvSpPr>
          <p:cNvPr id="17" name="Rectangle 16">
            <a:extLst>
              <a:ext uri="{FF2B5EF4-FFF2-40B4-BE49-F238E27FC236}">
                <a16:creationId xmlns="" xmlns:a16="http://schemas.microsoft.com/office/drawing/2014/main" id="{47E8E618-CDF9-4EFB-B983-9C6A21F5E65E}"/>
              </a:ext>
            </a:extLst>
          </p:cNvPr>
          <p:cNvSpPr/>
          <p:nvPr/>
        </p:nvSpPr>
        <p:spPr>
          <a:xfrm>
            <a:off x="1734531" y="2800942"/>
            <a:ext cx="2837469" cy="1323439"/>
          </a:xfrm>
          <a:prstGeom prst="rect">
            <a:avLst/>
          </a:prstGeom>
        </p:spPr>
        <p:txBody>
          <a:bodyPr wrap="square">
            <a:spAutoFit/>
          </a:bodyPr>
          <a:lstStyle/>
          <a:p>
            <a:r>
              <a:rPr lang="en-US" sz="2000" b="1" dirty="0" smtClean="0">
                <a:solidFill>
                  <a:schemeClr val="accent1"/>
                </a:solidFill>
                <a:latin typeface="Times New Roman" pitchFamily="18" charset="0"/>
                <a:cs typeface="Times New Roman" pitchFamily="18" charset="0"/>
              </a:rPr>
              <a:t>Commit and Push codes</a:t>
            </a:r>
          </a:p>
          <a:p>
            <a:r>
              <a:rPr lang="en-US" sz="2000" b="1" dirty="0" smtClean="0">
                <a:solidFill>
                  <a:schemeClr val="accent1"/>
                </a:solidFill>
                <a:latin typeface="Times New Roman" pitchFamily="18" charset="0"/>
                <a:cs typeface="Times New Roman" pitchFamily="18" charset="0"/>
              </a:rPr>
              <a:t>In first time, Request HF username and password to push</a:t>
            </a:r>
            <a:endParaRPr lang="en-US" sz="2000" b="1" dirty="0">
              <a:solidFill>
                <a:schemeClr val="accent1"/>
              </a:solidFill>
              <a:latin typeface="Times New Roman" pitchFamily="18" charset="0"/>
              <a:cs typeface="Times New Roman" pitchFamily="18" charset="0"/>
            </a:endParaRPr>
          </a:p>
        </p:txBody>
      </p:sp>
      <p:grpSp>
        <p:nvGrpSpPr>
          <p:cNvPr id="18" name="Group 17">
            <a:extLst>
              <a:ext uri="{FF2B5EF4-FFF2-40B4-BE49-F238E27FC236}">
                <a16:creationId xmlns="" xmlns:a16="http://schemas.microsoft.com/office/drawing/2014/main" id="{4CB5322C-5FBC-4651-AF5F-173A47E0A84B}"/>
              </a:ext>
            </a:extLst>
          </p:cNvPr>
          <p:cNvGrpSpPr/>
          <p:nvPr/>
        </p:nvGrpSpPr>
        <p:grpSpPr>
          <a:xfrm>
            <a:off x="530827" y="2566141"/>
            <a:ext cx="1313402" cy="1359218"/>
            <a:chOff x="6349936" y="2140267"/>
            <a:chExt cx="1313402" cy="1359218"/>
          </a:xfrm>
        </p:grpSpPr>
        <p:sp>
          <p:nvSpPr>
            <p:cNvPr id="19"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20"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15</a:t>
              </a:r>
              <a:endParaRPr lang="en-US" sz="2800" b="1" dirty="0">
                <a:solidFill>
                  <a:schemeClr val="bg1"/>
                </a:solidFill>
                <a:latin typeface="Times New Roman" pitchFamily="18" charset="0"/>
                <a:cs typeface="Times New Roman" pitchFamily="18" charset="0"/>
              </a:endParaRPr>
            </a:p>
          </p:txBody>
        </p:sp>
        <p:sp>
          <p:nvSpPr>
            <p:cNvPr id="21"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22"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4055" y="2120753"/>
            <a:ext cx="554355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a:extLst>
              <a:ext uri="{FF2B5EF4-FFF2-40B4-BE49-F238E27FC236}">
                <a16:creationId xmlns="" xmlns:a16="http://schemas.microsoft.com/office/drawing/2014/main" id="{47E8E618-CDF9-4EFB-B983-9C6A21F5E65E}"/>
              </a:ext>
            </a:extLst>
          </p:cNvPr>
          <p:cNvSpPr/>
          <p:nvPr/>
        </p:nvSpPr>
        <p:spPr>
          <a:xfrm>
            <a:off x="1844229" y="4829739"/>
            <a:ext cx="6971319" cy="400110"/>
          </a:xfrm>
          <a:prstGeom prst="rect">
            <a:avLst/>
          </a:prstGeom>
        </p:spPr>
        <p:txBody>
          <a:bodyPr wrap="square">
            <a:spAutoFit/>
          </a:bodyPr>
          <a:lstStyle/>
          <a:p>
            <a:r>
              <a:rPr lang="en-US" sz="2000" b="1" dirty="0" smtClean="0">
                <a:solidFill>
                  <a:schemeClr val="accent1"/>
                </a:solidFill>
                <a:latin typeface="Times New Roman" pitchFamily="18" charset="0"/>
                <a:cs typeface="Times New Roman" pitchFamily="18" charset="0"/>
              </a:rPr>
              <a:t>Now go to your project address on HF and use your app.</a:t>
            </a:r>
            <a:endParaRPr lang="en-US" sz="2000" b="1" dirty="0">
              <a:solidFill>
                <a:schemeClr val="accent1"/>
              </a:solidFill>
              <a:latin typeface="Times New Roman" pitchFamily="18" charset="0"/>
              <a:cs typeface="Times New Roman" pitchFamily="18" charset="0"/>
            </a:endParaRPr>
          </a:p>
        </p:txBody>
      </p:sp>
      <p:grpSp>
        <p:nvGrpSpPr>
          <p:cNvPr id="25" name="Group 24">
            <a:extLst>
              <a:ext uri="{FF2B5EF4-FFF2-40B4-BE49-F238E27FC236}">
                <a16:creationId xmlns="" xmlns:a16="http://schemas.microsoft.com/office/drawing/2014/main" id="{4CB5322C-5FBC-4651-AF5F-173A47E0A84B}"/>
              </a:ext>
            </a:extLst>
          </p:cNvPr>
          <p:cNvGrpSpPr/>
          <p:nvPr/>
        </p:nvGrpSpPr>
        <p:grpSpPr>
          <a:xfrm>
            <a:off x="502252" y="4313132"/>
            <a:ext cx="1313402" cy="1359218"/>
            <a:chOff x="6349936" y="2140267"/>
            <a:chExt cx="1313402" cy="1359218"/>
          </a:xfrm>
        </p:grpSpPr>
        <p:sp>
          <p:nvSpPr>
            <p:cNvPr id="26"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27"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16</a:t>
              </a:r>
              <a:endParaRPr lang="en-US" sz="2800" b="1" dirty="0">
                <a:solidFill>
                  <a:schemeClr val="bg1"/>
                </a:solidFill>
                <a:latin typeface="Times New Roman" pitchFamily="18" charset="0"/>
                <a:cs typeface="Times New Roman" pitchFamily="18" charset="0"/>
              </a:endParaRPr>
            </a:p>
          </p:txBody>
        </p:sp>
        <p:sp>
          <p:nvSpPr>
            <p:cNvPr id="28"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1271462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517534A5-EF7C-44F2-A4D2-B5A06D74FF29}"/>
              </a:ext>
            </a:extLst>
          </p:cNvPr>
          <p:cNvGrpSpPr/>
          <p:nvPr/>
        </p:nvGrpSpPr>
        <p:grpSpPr>
          <a:xfrm>
            <a:off x="1551267" y="-7144"/>
            <a:ext cx="9352859" cy="1266825"/>
            <a:chOff x="1551267" y="-7144"/>
            <a:chExt cx="9352859" cy="1266825"/>
          </a:xfrm>
        </p:grpSpPr>
        <p:sp>
          <p:nvSpPr>
            <p:cNvPr id="8" name="Freeform: Shape 7">
              <a:extLst>
                <a:ext uri="{FF2B5EF4-FFF2-40B4-BE49-F238E27FC236}">
                  <a16:creationId xmlns="" xmlns:a16="http://schemas.microsoft.com/office/drawing/2014/main" id="{476EF7DD-17FF-4BFF-B026-99B4E8C9A712}"/>
                </a:ext>
              </a:extLst>
            </p:cNvPr>
            <p:cNvSpPr/>
            <p:nvPr/>
          </p:nvSpPr>
          <p:spPr>
            <a:xfrm>
              <a:off x="1551267" y="-7144"/>
              <a:ext cx="9352859" cy="1266825"/>
            </a:xfrm>
            <a:custGeom>
              <a:avLst/>
              <a:gdLst>
                <a:gd name="connsiteX0" fmla="*/ 3253264 w 3543300"/>
                <a:gd name="connsiteY0" fmla="*/ 1263968 h 1266825"/>
                <a:gd name="connsiteX1" fmla="*/ 292894 w 3543300"/>
                <a:gd name="connsiteY1" fmla="*/ 1263968 h 1266825"/>
                <a:gd name="connsiteX2" fmla="*/ 7144 w 3543300"/>
                <a:gd name="connsiteY2" fmla="*/ 978218 h 1266825"/>
                <a:gd name="connsiteX3" fmla="*/ 7144 w 3543300"/>
                <a:gd name="connsiteY3" fmla="*/ 7144 h 1266825"/>
                <a:gd name="connsiteX4" fmla="*/ 3539014 w 3543300"/>
                <a:gd name="connsiteY4" fmla="*/ 7144 h 1266825"/>
                <a:gd name="connsiteX5" fmla="*/ 3539014 w 3543300"/>
                <a:gd name="connsiteY5" fmla="*/ 978218 h 1266825"/>
                <a:gd name="connsiteX6" fmla="*/ 3253264 w 3543300"/>
                <a:gd name="connsiteY6" fmla="*/ 1263968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3300" h="1266825">
                  <a:moveTo>
                    <a:pt x="3253264" y="1263968"/>
                  </a:moveTo>
                  <a:lnTo>
                    <a:pt x="292894" y="1263968"/>
                  </a:lnTo>
                  <a:cubicBezTo>
                    <a:pt x="135064" y="1263968"/>
                    <a:pt x="7144" y="1136047"/>
                    <a:pt x="7144" y="978218"/>
                  </a:cubicBezTo>
                  <a:lnTo>
                    <a:pt x="7144" y="7144"/>
                  </a:lnTo>
                  <a:lnTo>
                    <a:pt x="3539014" y="7144"/>
                  </a:lnTo>
                  <a:lnTo>
                    <a:pt x="3539014" y="978218"/>
                  </a:lnTo>
                  <a:cubicBezTo>
                    <a:pt x="3539014" y="1136047"/>
                    <a:pt x="3411093" y="1263968"/>
                    <a:pt x="3253264" y="1263968"/>
                  </a:cubicBezTo>
                  <a:close/>
                </a:path>
              </a:pathLst>
            </a:custGeom>
            <a:solidFill>
              <a:srgbClr val="0A1931"/>
            </a:solidFill>
            <a:ln w="9525" cap="flat">
              <a:noFill/>
              <a:prstDash val="solid"/>
              <a:miter/>
            </a:ln>
          </p:spPr>
          <p:txBody>
            <a:bodyPr rtlCol="0" anchor="ctr"/>
            <a:lstStyle/>
            <a:p>
              <a:pPr algn="ctr"/>
              <a:endParaRPr lang="en-US" b="1" dirty="0"/>
            </a:p>
          </p:txBody>
        </p:sp>
        <p:sp>
          <p:nvSpPr>
            <p:cNvPr id="32" name="TextBox 31">
              <a:extLst>
                <a:ext uri="{FF2B5EF4-FFF2-40B4-BE49-F238E27FC236}">
                  <a16:creationId xmlns="" xmlns:a16="http://schemas.microsoft.com/office/drawing/2014/main" id="{F8999262-5267-4978-9C63-12E591013E47}"/>
                </a:ext>
              </a:extLst>
            </p:cNvPr>
            <p:cNvSpPr txBox="1"/>
            <p:nvPr/>
          </p:nvSpPr>
          <p:spPr>
            <a:xfrm>
              <a:off x="1637030" y="69933"/>
              <a:ext cx="9159880" cy="830997"/>
            </a:xfrm>
            <a:prstGeom prst="rect">
              <a:avLst/>
            </a:prstGeom>
            <a:noFill/>
          </p:spPr>
          <p:txBody>
            <a:bodyPr wrap="none" rtlCol="0">
              <a:spAutoFit/>
            </a:bodyPr>
            <a:lstStyle/>
            <a:p>
              <a:pPr algn="ctr"/>
              <a:r>
                <a:rPr lang="en-US" sz="4800" b="1" dirty="0">
                  <a:solidFill>
                    <a:schemeClr val="bg1"/>
                  </a:solidFill>
                  <a:latin typeface="+mj-lt"/>
                </a:rPr>
                <a:t>Embedding Hosted </a:t>
              </a:r>
              <a:r>
                <a:rPr lang="en-US" sz="4800" b="1" dirty="0" smtClean="0">
                  <a:solidFill>
                    <a:schemeClr val="bg1"/>
                  </a:solidFill>
                  <a:latin typeface="+mj-lt"/>
                </a:rPr>
                <a:t>Spaces 1/4</a:t>
              </a:r>
              <a:endParaRPr lang="en-US" sz="4800" b="1" dirty="0">
                <a:solidFill>
                  <a:schemeClr val="bg1"/>
                </a:solidFill>
                <a:latin typeface="+mj-lt"/>
              </a:endParaRPr>
            </a:p>
          </p:txBody>
        </p:sp>
      </p:grpSp>
      <p:sp>
        <p:nvSpPr>
          <p:cNvPr id="35" name="Rectangle 34">
            <a:extLst>
              <a:ext uri="{FF2B5EF4-FFF2-40B4-BE49-F238E27FC236}">
                <a16:creationId xmlns="" xmlns:a16="http://schemas.microsoft.com/office/drawing/2014/main" id="{47E8E618-CDF9-4EFB-B983-9C6A21F5E65E}"/>
              </a:ext>
            </a:extLst>
          </p:cNvPr>
          <p:cNvSpPr/>
          <p:nvPr/>
        </p:nvSpPr>
        <p:spPr>
          <a:xfrm>
            <a:off x="962025" y="1515067"/>
            <a:ext cx="10010775" cy="707886"/>
          </a:xfrm>
          <a:prstGeom prst="rect">
            <a:avLst/>
          </a:prstGeom>
        </p:spPr>
        <p:txBody>
          <a:bodyPr wrap="square">
            <a:spAutoFit/>
          </a:bodyPr>
          <a:lstStyle/>
          <a:p>
            <a:r>
              <a:rPr lang="en-US" sz="2000" b="1" dirty="0">
                <a:solidFill>
                  <a:schemeClr val="accent1"/>
                </a:solidFill>
                <a:latin typeface="Times New Roman" pitchFamily="18" charset="0"/>
                <a:cs typeface="Times New Roman" pitchFamily="18" charset="0"/>
              </a:rPr>
              <a:t>Once you have hosted your app on Hugging Face Spaces (or on your own server), you may want to embed the demo on a different website, such as your blog or your portfolio.</a:t>
            </a:r>
          </a:p>
        </p:txBody>
      </p:sp>
      <p:sp>
        <p:nvSpPr>
          <p:cNvPr id="15" name="Footer Placeholder 14"/>
          <p:cNvSpPr>
            <a:spLocks noGrp="1"/>
          </p:cNvSpPr>
          <p:nvPr>
            <p:ph type="ftr" sz="quarter" idx="11"/>
          </p:nvPr>
        </p:nvSpPr>
        <p:spPr/>
        <p:txBody>
          <a:bodyPr/>
          <a:lstStyle/>
          <a:p>
            <a:r>
              <a:rPr lang="en-US" smtClean="0"/>
              <a:t>Kaizen Group AI</a:t>
            </a:r>
            <a:endParaRPr lang="en-US"/>
          </a:p>
        </p:txBody>
      </p:sp>
      <p:sp>
        <p:nvSpPr>
          <p:cNvPr id="23" name="Slide Number Placeholder 22"/>
          <p:cNvSpPr>
            <a:spLocks noGrp="1"/>
          </p:cNvSpPr>
          <p:nvPr>
            <p:ph type="sldNum" sz="quarter" idx="12"/>
          </p:nvPr>
        </p:nvSpPr>
        <p:spPr/>
        <p:txBody>
          <a:bodyPr/>
          <a:lstStyle/>
          <a:p>
            <a:fld id="{02383E7E-9DFE-4A1E-AEC2-D2E19E891C2C}" type="slidenum">
              <a:rPr lang="en-US" smtClean="0"/>
              <a:t>31</a:t>
            </a:fld>
            <a:endParaRPr lang="en-US"/>
          </a:p>
        </p:txBody>
      </p:sp>
      <p:grpSp>
        <p:nvGrpSpPr>
          <p:cNvPr id="39" name="Group 38">
            <a:extLst>
              <a:ext uri="{FF2B5EF4-FFF2-40B4-BE49-F238E27FC236}">
                <a16:creationId xmlns="" xmlns:a16="http://schemas.microsoft.com/office/drawing/2014/main" id="{4CB5322C-5FBC-4651-AF5F-173A47E0A84B}"/>
              </a:ext>
            </a:extLst>
          </p:cNvPr>
          <p:cNvGrpSpPr/>
          <p:nvPr/>
        </p:nvGrpSpPr>
        <p:grpSpPr>
          <a:xfrm>
            <a:off x="421129" y="2530730"/>
            <a:ext cx="1313402" cy="1359218"/>
            <a:chOff x="6349936" y="2140267"/>
            <a:chExt cx="1313402" cy="1359218"/>
          </a:xfrm>
        </p:grpSpPr>
        <p:sp>
          <p:nvSpPr>
            <p:cNvPr id="40"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41"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1</a:t>
              </a:r>
              <a:endParaRPr lang="en-US" sz="2800" b="1" dirty="0">
                <a:solidFill>
                  <a:schemeClr val="bg1"/>
                </a:solidFill>
                <a:latin typeface="Times New Roman" pitchFamily="18" charset="0"/>
                <a:cs typeface="Times New Roman" pitchFamily="18" charset="0"/>
              </a:endParaRPr>
            </a:p>
          </p:txBody>
        </p:sp>
        <p:sp>
          <p:nvSpPr>
            <p:cNvPr id="42"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43"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sp>
        <p:nvSpPr>
          <p:cNvPr id="17" name="Rectangle 16">
            <a:extLst>
              <a:ext uri="{FF2B5EF4-FFF2-40B4-BE49-F238E27FC236}">
                <a16:creationId xmlns="" xmlns:a16="http://schemas.microsoft.com/office/drawing/2014/main" id="{47E8E618-CDF9-4EFB-B983-9C6A21F5E65E}"/>
              </a:ext>
            </a:extLst>
          </p:cNvPr>
          <p:cNvSpPr/>
          <p:nvPr/>
        </p:nvSpPr>
        <p:spPr>
          <a:xfrm>
            <a:off x="1734531" y="2585672"/>
            <a:ext cx="3894744" cy="1323439"/>
          </a:xfrm>
          <a:prstGeom prst="rect">
            <a:avLst/>
          </a:prstGeom>
        </p:spPr>
        <p:txBody>
          <a:bodyPr wrap="square">
            <a:spAutoFit/>
          </a:bodyPr>
          <a:lstStyle/>
          <a:p>
            <a:r>
              <a:rPr lang="en-US" sz="2000" b="1" dirty="0">
                <a:solidFill>
                  <a:schemeClr val="accent1"/>
                </a:solidFill>
                <a:latin typeface="Times New Roman" pitchFamily="18" charset="0"/>
                <a:cs typeface="Times New Roman" pitchFamily="18" charset="0"/>
              </a:rPr>
              <a:t>You can find quick links to both options directly on the Hugging Face Space page, in the “Embed this Space” dropdown option</a:t>
            </a:r>
          </a:p>
        </p:txBody>
      </p:sp>
      <p:grpSp>
        <p:nvGrpSpPr>
          <p:cNvPr id="18" name="Group 17">
            <a:extLst>
              <a:ext uri="{FF2B5EF4-FFF2-40B4-BE49-F238E27FC236}">
                <a16:creationId xmlns="" xmlns:a16="http://schemas.microsoft.com/office/drawing/2014/main" id="{4CB5322C-5FBC-4651-AF5F-173A47E0A84B}"/>
              </a:ext>
            </a:extLst>
          </p:cNvPr>
          <p:cNvGrpSpPr/>
          <p:nvPr/>
        </p:nvGrpSpPr>
        <p:grpSpPr>
          <a:xfrm>
            <a:off x="421129" y="4452091"/>
            <a:ext cx="1313402" cy="1359218"/>
            <a:chOff x="6349936" y="2140267"/>
            <a:chExt cx="1313402" cy="1359218"/>
          </a:xfrm>
        </p:grpSpPr>
        <p:sp>
          <p:nvSpPr>
            <p:cNvPr id="19"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20"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2</a:t>
              </a:r>
              <a:endParaRPr lang="en-US" sz="2800" b="1" dirty="0">
                <a:solidFill>
                  <a:schemeClr val="bg1"/>
                </a:solidFill>
                <a:latin typeface="Times New Roman" pitchFamily="18" charset="0"/>
                <a:cs typeface="Times New Roman" pitchFamily="18" charset="0"/>
              </a:endParaRPr>
            </a:p>
          </p:txBody>
        </p:sp>
        <p:sp>
          <p:nvSpPr>
            <p:cNvPr id="21"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22"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sp>
        <p:nvSpPr>
          <p:cNvPr id="24" name="Rectangle 23">
            <a:extLst>
              <a:ext uri="{FF2B5EF4-FFF2-40B4-BE49-F238E27FC236}">
                <a16:creationId xmlns="" xmlns:a16="http://schemas.microsoft.com/office/drawing/2014/main" id="{47E8E618-CDF9-4EFB-B983-9C6A21F5E65E}"/>
              </a:ext>
            </a:extLst>
          </p:cNvPr>
          <p:cNvSpPr/>
          <p:nvPr/>
        </p:nvSpPr>
        <p:spPr>
          <a:xfrm>
            <a:off x="1844229" y="4829739"/>
            <a:ext cx="6971319" cy="954107"/>
          </a:xfrm>
          <a:prstGeom prst="rect">
            <a:avLst/>
          </a:prstGeom>
        </p:spPr>
        <p:txBody>
          <a:bodyPr wrap="square">
            <a:spAutoFit/>
          </a:bodyPr>
          <a:lstStyle/>
          <a:p>
            <a:r>
              <a:rPr lang="en-US" sz="2000" b="1" dirty="0">
                <a:solidFill>
                  <a:schemeClr val="accent1"/>
                </a:solidFill>
                <a:latin typeface="Times New Roman" pitchFamily="18" charset="0"/>
                <a:cs typeface="Times New Roman" pitchFamily="18" charset="0"/>
              </a:rPr>
              <a:t>There are two ways to embed your Gradio demos.</a:t>
            </a:r>
          </a:p>
          <a:p>
            <a:pPr lvl="1"/>
            <a:r>
              <a:rPr lang="en-US" b="1" dirty="0">
                <a:solidFill>
                  <a:schemeClr val="accent1"/>
                </a:solidFill>
                <a:latin typeface="Times New Roman" pitchFamily="18" charset="0"/>
                <a:cs typeface="Times New Roman" pitchFamily="18" charset="0"/>
              </a:rPr>
              <a:t>1. Embedding with Web Components</a:t>
            </a:r>
          </a:p>
          <a:p>
            <a:pPr lvl="1"/>
            <a:r>
              <a:rPr lang="en-US" b="1" dirty="0">
                <a:solidFill>
                  <a:schemeClr val="accent1"/>
                </a:solidFill>
                <a:latin typeface="Times New Roman" pitchFamily="18" charset="0"/>
                <a:cs typeface="Times New Roman" pitchFamily="18" charset="0"/>
              </a:rPr>
              <a:t>2. Embedding with </a:t>
            </a:r>
            <a:r>
              <a:rPr lang="en-US" b="1" dirty="0" err="1">
                <a:solidFill>
                  <a:schemeClr val="accent1"/>
                </a:solidFill>
                <a:latin typeface="Times New Roman" pitchFamily="18" charset="0"/>
                <a:cs typeface="Times New Roman" pitchFamily="18" charset="0"/>
              </a:rPr>
              <a:t>IFrames</a:t>
            </a:r>
            <a:endParaRPr lang="en-US" b="1" dirty="0">
              <a:solidFill>
                <a:schemeClr val="accent1"/>
              </a:solidFill>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9063" y="2229444"/>
            <a:ext cx="2562225"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35034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517534A5-EF7C-44F2-A4D2-B5A06D74FF29}"/>
              </a:ext>
            </a:extLst>
          </p:cNvPr>
          <p:cNvGrpSpPr/>
          <p:nvPr/>
        </p:nvGrpSpPr>
        <p:grpSpPr>
          <a:xfrm>
            <a:off x="1551267" y="-7144"/>
            <a:ext cx="9352859" cy="1266825"/>
            <a:chOff x="1551267" y="-7144"/>
            <a:chExt cx="9352859" cy="1266825"/>
          </a:xfrm>
        </p:grpSpPr>
        <p:sp>
          <p:nvSpPr>
            <p:cNvPr id="8" name="Freeform: Shape 7">
              <a:extLst>
                <a:ext uri="{FF2B5EF4-FFF2-40B4-BE49-F238E27FC236}">
                  <a16:creationId xmlns="" xmlns:a16="http://schemas.microsoft.com/office/drawing/2014/main" id="{476EF7DD-17FF-4BFF-B026-99B4E8C9A712}"/>
                </a:ext>
              </a:extLst>
            </p:cNvPr>
            <p:cNvSpPr/>
            <p:nvPr/>
          </p:nvSpPr>
          <p:spPr>
            <a:xfrm>
              <a:off x="1551267" y="-7144"/>
              <a:ext cx="9352859" cy="1266825"/>
            </a:xfrm>
            <a:custGeom>
              <a:avLst/>
              <a:gdLst>
                <a:gd name="connsiteX0" fmla="*/ 3253264 w 3543300"/>
                <a:gd name="connsiteY0" fmla="*/ 1263968 h 1266825"/>
                <a:gd name="connsiteX1" fmla="*/ 292894 w 3543300"/>
                <a:gd name="connsiteY1" fmla="*/ 1263968 h 1266825"/>
                <a:gd name="connsiteX2" fmla="*/ 7144 w 3543300"/>
                <a:gd name="connsiteY2" fmla="*/ 978218 h 1266825"/>
                <a:gd name="connsiteX3" fmla="*/ 7144 w 3543300"/>
                <a:gd name="connsiteY3" fmla="*/ 7144 h 1266825"/>
                <a:gd name="connsiteX4" fmla="*/ 3539014 w 3543300"/>
                <a:gd name="connsiteY4" fmla="*/ 7144 h 1266825"/>
                <a:gd name="connsiteX5" fmla="*/ 3539014 w 3543300"/>
                <a:gd name="connsiteY5" fmla="*/ 978218 h 1266825"/>
                <a:gd name="connsiteX6" fmla="*/ 3253264 w 3543300"/>
                <a:gd name="connsiteY6" fmla="*/ 1263968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3300" h="1266825">
                  <a:moveTo>
                    <a:pt x="3253264" y="1263968"/>
                  </a:moveTo>
                  <a:lnTo>
                    <a:pt x="292894" y="1263968"/>
                  </a:lnTo>
                  <a:cubicBezTo>
                    <a:pt x="135064" y="1263968"/>
                    <a:pt x="7144" y="1136047"/>
                    <a:pt x="7144" y="978218"/>
                  </a:cubicBezTo>
                  <a:lnTo>
                    <a:pt x="7144" y="7144"/>
                  </a:lnTo>
                  <a:lnTo>
                    <a:pt x="3539014" y="7144"/>
                  </a:lnTo>
                  <a:lnTo>
                    <a:pt x="3539014" y="978218"/>
                  </a:lnTo>
                  <a:cubicBezTo>
                    <a:pt x="3539014" y="1136047"/>
                    <a:pt x="3411093" y="1263968"/>
                    <a:pt x="3253264" y="1263968"/>
                  </a:cubicBezTo>
                  <a:close/>
                </a:path>
              </a:pathLst>
            </a:custGeom>
            <a:solidFill>
              <a:srgbClr val="0A1931"/>
            </a:solidFill>
            <a:ln w="9525" cap="flat">
              <a:noFill/>
              <a:prstDash val="solid"/>
              <a:miter/>
            </a:ln>
          </p:spPr>
          <p:txBody>
            <a:bodyPr rtlCol="0" anchor="ctr"/>
            <a:lstStyle/>
            <a:p>
              <a:pPr algn="ctr"/>
              <a:endParaRPr lang="en-US" b="1" dirty="0"/>
            </a:p>
          </p:txBody>
        </p:sp>
        <p:sp>
          <p:nvSpPr>
            <p:cNvPr id="32" name="TextBox 31">
              <a:extLst>
                <a:ext uri="{FF2B5EF4-FFF2-40B4-BE49-F238E27FC236}">
                  <a16:creationId xmlns="" xmlns:a16="http://schemas.microsoft.com/office/drawing/2014/main" id="{F8999262-5267-4978-9C63-12E591013E47}"/>
                </a:ext>
              </a:extLst>
            </p:cNvPr>
            <p:cNvSpPr txBox="1"/>
            <p:nvPr/>
          </p:nvSpPr>
          <p:spPr>
            <a:xfrm>
              <a:off x="2014536" y="69933"/>
              <a:ext cx="8404865" cy="769441"/>
            </a:xfrm>
            <a:prstGeom prst="rect">
              <a:avLst/>
            </a:prstGeom>
            <a:noFill/>
          </p:spPr>
          <p:txBody>
            <a:bodyPr wrap="none" rtlCol="0">
              <a:spAutoFit/>
            </a:bodyPr>
            <a:lstStyle/>
            <a:p>
              <a:pPr algn="ctr"/>
              <a:r>
                <a:rPr lang="en-US" sz="4400" b="1" dirty="0">
                  <a:solidFill>
                    <a:schemeClr val="bg1"/>
                  </a:solidFill>
                </a:rPr>
                <a:t>Embedding Hosted Spaces </a:t>
              </a:r>
              <a:r>
                <a:rPr lang="en-US" sz="4400" b="1" dirty="0" smtClean="0">
                  <a:solidFill>
                    <a:schemeClr val="bg1"/>
                  </a:solidFill>
                  <a:latin typeface="+mj-lt"/>
                </a:rPr>
                <a:t>2/4</a:t>
              </a:r>
              <a:endParaRPr lang="en-US" sz="4400" b="1" dirty="0">
                <a:solidFill>
                  <a:schemeClr val="bg1"/>
                </a:solidFill>
                <a:latin typeface="+mj-lt"/>
              </a:endParaRPr>
            </a:p>
          </p:txBody>
        </p:sp>
      </p:grpSp>
      <p:sp>
        <p:nvSpPr>
          <p:cNvPr id="15" name="Footer Placeholder 14"/>
          <p:cNvSpPr>
            <a:spLocks noGrp="1"/>
          </p:cNvSpPr>
          <p:nvPr>
            <p:ph type="ftr" sz="quarter" idx="11"/>
          </p:nvPr>
        </p:nvSpPr>
        <p:spPr/>
        <p:txBody>
          <a:bodyPr/>
          <a:lstStyle/>
          <a:p>
            <a:r>
              <a:rPr lang="en-US" smtClean="0"/>
              <a:t>Kaizen Group AI</a:t>
            </a:r>
            <a:endParaRPr lang="en-US"/>
          </a:p>
        </p:txBody>
      </p:sp>
      <p:sp>
        <p:nvSpPr>
          <p:cNvPr id="23" name="Slide Number Placeholder 22"/>
          <p:cNvSpPr>
            <a:spLocks noGrp="1"/>
          </p:cNvSpPr>
          <p:nvPr>
            <p:ph type="sldNum" sz="quarter" idx="12"/>
          </p:nvPr>
        </p:nvSpPr>
        <p:spPr/>
        <p:txBody>
          <a:bodyPr/>
          <a:lstStyle/>
          <a:p>
            <a:fld id="{02383E7E-9DFE-4A1E-AEC2-D2E19E891C2C}" type="slidenum">
              <a:rPr lang="en-US" smtClean="0"/>
              <a:t>32</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9" y="1259681"/>
            <a:ext cx="8643936" cy="5229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48739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517534A5-EF7C-44F2-A4D2-B5A06D74FF29}"/>
              </a:ext>
            </a:extLst>
          </p:cNvPr>
          <p:cNvGrpSpPr/>
          <p:nvPr/>
        </p:nvGrpSpPr>
        <p:grpSpPr>
          <a:xfrm>
            <a:off x="1551267" y="-7144"/>
            <a:ext cx="9352859" cy="1266825"/>
            <a:chOff x="1551267" y="-7144"/>
            <a:chExt cx="9352859" cy="1266825"/>
          </a:xfrm>
        </p:grpSpPr>
        <p:sp>
          <p:nvSpPr>
            <p:cNvPr id="8" name="Freeform: Shape 7">
              <a:extLst>
                <a:ext uri="{FF2B5EF4-FFF2-40B4-BE49-F238E27FC236}">
                  <a16:creationId xmlns="" xmlns:a16="http://schemas.microsoft.com/office/drawing/2014/main" id="{476EF7DD-17FF-4BFF-B026-99B4E8C9A712}"/>
                </a:ext>
              </a:extLst>
            </p:cNvPr>
            <p:cNvSpPr/>
            <p:nvPr/>
          </p:nvSpPr>
          <p:spPr>
            <a:xfrm>
              <a:off x="1551267" y="-7144"/>
              <a:ext cx="9352859" cy="1266825"/>
            </a:xfrm>
            <a:custGeom>
              <a:avLst/>
              <a:gdLst>
                <a:gd name="connsiteX0" fmla="*/ 3253264 w 3543300"/>
                <a:gd name="connsiteY0" fmla="*/ 1263968 h 1266825"/>
                <a:gd name="connsiteX1" fmla="*/ 292894 w 3543300"/>
                <a:gd name="connsiteY1" fmla="*/ 1263968 h 1266825"/>
                <a:gd name="connsiteX2" fmla="*/ 7144 w 3543300"/>
                <a:gd name="connsiteY2" fmla="*/ 978218 h 1266825"/>
                <a:gd name="connsiteX3" fmla="*/ 7144 w 3543300"/>
                <a:gd name="connsiteY3" fmla="*/ 7144 h 1266825"/>
                <a:gd name="connsiteX4" fmla="*/ 3539014 w 3543300"/>
                <a:gd name="connsiteY4" fmla="*/ 7144 h 1266825"/>
                <a:gd name="connsiteX5" fmla="*/ 3539014 w 3543300"/>
                <a:gd name="connsiteY5" fmla="*/ 978218 h 1266825"/>
                <a:gd name="connsiteX6" fmla="*/ 3253264 w 3543300"/>
                <a:gd name="connsiteY6" fmla="*/ 1263968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3300" h="1266825">
                  <a:moveTo>
                    <a:pt x="3253264" y="1263968"/>
                  </a:moveTo>
                  <a:lnTo>
                    <a:pt x="292894" y="1263968"/>
                  </a:lnTo>
                  <a:cubicBezTo>
                    <a:pt x="135064" y="1263968"/>
                    <a:pt x="7144" y="1136047"/>
                    <a:pt x="7144" y="978218"/>
                  </a:cubicBezTo>
                  <a:lnTo>
                    <a:pt x="7144" y="7144"/>
                  </a:lnTo>
                  <a:lnTo>
                    <a:pt x="3539014" y="7144"/>
                  </a:lnTo>
                  <a:lnTo>
                    <a:pt x="3539014" y="978218"/>
                  </a:lnTo>
                  <a:cubicBezTo>
                    <a:pt x="3539014" y="1136047"/>
                    <a:pt x="3411093" y="1263968"/>
                    <a:pt x="3253264" y="1263968"/>
                  </a:cubicBezTo>
                  <a:close/>
                </a:path>
              </a:pathLst>
            </a:custGeom>
            <a:solidFill>
              <a:srgbClr val="0A1931"/>
            </a:solidFill>
            <a:ln w="9525" cap="flat">
              <a:noFill/>
              <a:prstDash val="solid"/>
              <a:miter/>
            </a:ln>
          </p:spPr>
          <p:txBody>
            <a:bodyPr rtlCol="0" anchor="ctr"/>
            <a:lstStyle/>
            <a:p>
              <a:pPr algn="ctr"/>
              <a:endParaRPr lang="en-US" b="1" dirty="0"/>
            </a:p>
          </p:txBody>
        </p:sp>
        <p:sp>
          <p:nvSpPr>
            <p:cNvPr id="32" name="TextBox 31">
              <a:extLst>
                <a:ext uri="{FF2B5EF4-FFF2-40B4-BE49-F238E27FC236}">
                  <a16:creationId xmlns="" xmlns:a16="http://schemas.microsoft.com/office/drawing/2014/main" id="{F8999262-5267-4978-9C63-12E591013E47}"/>
                </a:ext>
              </a:extLst>
            </p:cNvPr>
            <p:cNvSpPr txBox="1"/>
            <p:nvPr/>
          </p:nvSpPr>
          <p:spPr>
            <a:xfrm>
              <a:off x="1623756" y="69933"/>
              <a:ext cx="9186426" cy="707886"/>
            </a:xfrm>
            <a:prstGeom prst="rect">
              <a:avLst/>
            </a:prstGeom>
            <a:noFill/>
          </p:spPr>
          <p:txBody>
            <a:bodyPr wrap="none" rtlCol="0">
              <a:spAutoFit/>
            </a:bodyPr>
            <a:lstStyle/>
            <a:p>
              <a:pPr algn="ctr"/>
              <a:r>
                <a:rPr lang="en-US" sz="4000" b="1" dirty="0" smtClean="0">
                  <a:solidFill>
                    <a:schemeClr val="bg1"/>
                  </a:solidFill>
                  <a:latin typeface="Times New Roman" pitchFamily="18" charset="0"/>
                  <a:cs typeface="Times New Roman" pitchFamily="18" charset="0"/>
                </a:rPr>
                <a:t>1. Embedding </a:t>
              </a:r>
              <a:r>
                <a:rPr lang="en-US" sz="4000" b="1" dirty="0">
                  <a:solidFill>
                    <a:schemeClr val="bg1"/>
                  </a:solidFill>
                  <a:latin typeface="Times New Roman" pitchFamily="18" charset="0"/>
                  <a:cs typeface="Times New Roman" pitchFamily="18" charset="0"/>
                </a:rPr>
                <a:t>with Web Components </a:t>
              </a:r>
              <a:r>
                <a:rPr lang="en-US" sz="4000" b="1" dirty="0" smtClean="0">
                  <a:solidFill>
                    <a:schemeClr val="bg1"/>
                  </a:solidFill>
                  <a:latin typeface="+mj-lt"/>
                </a:rPr>
                <a:t>3/4</a:t>
              </a:r>
              <a:endParaRPr lang="en-US" sz="4000" b="1" dirty="0">
                <a:solidFill>
                  <a:schemeClr val="bg1"/>
                </a:solidFill>
                <a:latin typeface="+mj-lt"/>
              </a:endParaRPr>
            </a:p>
          </p:txBody>
        </p:sp>
      </p:grpSp>
      <p:sp>
        <p:nvSpPr>
          <p:cNvPr id="15" name="Footer Placeholder 14"/>
          <p:cNvSpPr>
            <a:spLocks noGrp="1"/>
          </p:cNvSpPr>
          <p:nvPr>
            <p:ph type="ftr" sz="quarter" idx="11"/>
          </p:nvPr>
        </p:nvSpPr>
        <p:spPr/>
        <p:txBody>
          <a:bodyPr/>
          <a:lstStyle/>
          <a:p>
            <a:r>
              <a:rPr lang="en-US" smtClean="0"/>
              <a:t>Kaizen Group AI</a:t>
            </a:r>
            <a:endParaRPr lang="en-US"/>
          </a:p>
        </p:txBody>
      </p:sp>
      <p:sp>
        <p:nvSpPr>
          <p:cNvPr id="23" name="Slide Number Placeholder 22"/>
          <p:cNvSpPr>
            <a:spLocks noGrp="1"/>
          </p:cNvSpPr>
          <p:nvPr>
            <p:ph type="sldNum" sz="quarter" idx="12"/>
          </p:nvPr>
        </p:nvSpPr>
        <p:spPr/>
        <p:txBody>
          <a:bodyPr/>
          <a:lstStyle/>
          <a:p>
            <a:fld id="{02383E7E-9DFE-4A1E-AEC2-D2E19E891C2C}" type="slidenum">
              <a:rPr lang="en-US" smtClean="0"/>
              <a:t>33</a:t>
            </a:fld>
            <a:endParaRPr lang="en-US"/>
          </a:p>
        </p:txBody>
      </p:sp>
      <p:grpSp>
        <p:nvGrpSpPr>
          <p:cNvPr id="39" name="Group 38">
            <a:extLst>
              <a:ext uri="{FF2B5EF4-FFF2-40B4-BE49-F238E27FC236}">
                <a16:creationId xmlns="" xmlns:a16="http://schemas.microsoft.com/office/drawing/2014/main" id="{4CB5322C-5FBC-4651-AF5F-173A47E0A84B}"/>
              </a:ext>
            </a:extLst>
          </p:cNvPr>
          <p:cNvGrpSpPr/>
          <p:nvPr/>
        </p:nvGrpSpPr>
        <p:grpSpPr>
          <a:xfrm>
            <a:off x="530827" y="1235503"/>
            <a:ext cx="1313402" cy="1359218"/>
            <a:chOff x="6349936" y="2140267"/>
            <a:chExt cx="1313402" cy="1359218"/>
          </a:xfrm>
        </p:grpSpPr>
        <p:sp>
          <p:nvSpPr>
            <p:cNvPr id="40"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41"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1</a:t>
              </a:r>
              <a:endParaRPr lang="en-US" sz="2800" b="1" dirty="0">
                <a:solidFill>
                  <a:schemeClr val="bg1"/>
                </a:solidFill>
                <a:latin typeface="Times New Roman" pitchFamily="18" charset="0"/>
                <a:cs typeface="Times New Roman" pitchFamily="18" charset="0"/>
              </a:endParaRPr>
            </a:p>
          </p:txBody>
        </p:sp>
        <p:sp>
          <p:nvSpPr>
            <p:cNvPr id="42"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43"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sp>
        <p:nvSpPr>
          <p:cNvPr id="17" name="Rectangle 16">
            <a:extLst>
              <a:ext uri="{FF2B5EF4-FFF2-40B4-BE49-F238E27FC236}">
                <a16:creationId xmlns="" xmlns:a16="http://schemas.microsoft.com/office/drawing/2014/main" id="{47E8E618-CDF9-4EFB-B983-9C6A21F5E65E}"/>
              </a:ext>
            </a:extLst>
          </p:cNvPr>
          <p:cNvSpPr/>
          <p:nvPr/>
        </p:nvSpPr>
        <p:spPr>
          <a:xfrm>
            <a:off x="1844228" y="1576972"/>
            <a:ext cx="9059898" cy="707886"/>
          </a:xfrm>
          <a:prstGeom prst="rect">
            <a:avLst/>
          </a:prstGeom>
        </p:spPr>
        <p:txBody>
          <a:bodyPr wrap="square">
            <a:spAutoFit/>
          </a:bodyPr>
          <a:lstStyle/>
          <a:p>
            <a:r>
              <a:rPr lang="en-US" sz="2000" b="1" dirty="0">
                <a:solidFill>
                  <a:schemeClr val="accent1"/>
                </a:solidFill>
                <a:latin typeface="Times New Roman" pitchFamily="18" charset="0"/>
                <a:cs typeface="Times New Roman" pitchFamily="18" charset="0"/>
              </a:rPr>
              <a:t>Import the </a:t>
            </a:r>
            <a:r>
              <a:rPr lang="en-US" sz="2000" b="1" dirty="0" err="1">
                <a:solidFill>
                  <a:schemeClr val="accent1"/>
                </a:solidFill>
                <a:latin typeface="Times New Roman" pitchFamily="18" charset="0"/>
                <a:cs typeface="Times New Roman" pitchFamily="18" charset="0"/>
              </a:rPr>
              <a:t>gradio</a:t>
            </a:r>
            <a:r>
              <a:rPr lang="en-US" sz="2000" b="1" dirty="0">
                <a:solidFill>
                  <a:schemeClr val="accent1"/>
                </a:solidFill>
                <a:latin typeface="Times New Roman" pitchFamily="18" charset="0"/>
                <a:cs typeface="Times New Roman" pitchFamily="18" charset="0"/>
              </a:rPr>
              <a:t> JS library into </a:t>
            </a:r>
            <a:r>
              <a:rPr lang="en-US" sz="2000" b="1" dirty="0" err="1">
                <a:solidFill>
                  <a:schemeClr val="accent1"/>
                </a:solidFill>
                <a:latin typeface="Times New Roman" pitchFamily="18" charset="0"/>
                <a:cs typeface="Times New Roman" pitchFamily="18" charset="0"/>
              </a:rPr>
              <a:t>into</a:t>
            </a:r>
            <a:r>
              <a:rPr lang="en-US" sz="2000" b="1" dirty="0">
                <a:solidFill>
                  <a:schemeClr val="accent1"/>
                </a:solidFill>
                <a:latin typeface="Times New Roman" pitchFamily="18" charset="0"/>
                <a:cs typeface="Times New Roman" pitchFamily="18" charset="0"/>
              </a:rPr>
              <a:t> your site by adding the script below in your site (</a:t>
            </a:r>
            <a:r>
              <a:rPr lang="en-US" sz="1600" b="1" dirty="0">
                <a:solidFill>
                  <a:schemeClr val="accent1"/>
                </a:solidFill>
                <a:latin typeface="Times New Roman" pitchFamily="18" charset="0"/>
                <a:cs typeface="Times New Roman" pitchFamily="18" charset="0"/>
              </a:rPr>
              <a:t>replace 3.39.0 in the URL with the library version of Gradio you are using</a:t>
            </a:r>
            <a:r>
              <a:rPr lang="en-US" sz="2000" b="1" dirty="0">
                <a:solidFill>
                  <a:schemeClr val="accent1"/>
                </a:solidFill>
                <a:latin typeface="Times New Roman" pitchFamily="18" charset="0"/>
                <a:cs typeface="Times New Roman" pitchFamily="18" charset="0"/>
              </a:rPr>
              <a:t>).</a:t>
            </a:r>
          </a:p>
        </p:txBody>
      </p:sp>
      <p:grpSp>
        <p:nvGrpSpPr>
          <p:cNvPr id="18" name="Group 17">
            <a:extLst>
              <a:ext uri="{FF2B5EF4-FFF2-40B4-BE49-F238E27FC236}">
                <a16:creationId xmlns="" xmlns:a16="http://schemas.microsoft.com/office/drawing/2014/main" id="{4CB5322C-5FBC-4651-AF5F-173A47E0A84B}"/>
              </a:ext>
            </a:extLst>
          </p:cNvPr>
          <p:cNvGrpSpPr/>
          <p:nvPr/>
        </p:nvGrpSpPr>
        <p:grpSpPr>
          <a:xfrm>
            <a:off x="544972" y="3230584"/>
            <a:ext cx="1313402" cy="1359218"/>
            <a:chOff x="6349936" y="2140267"/>
            <a:chExt cx="1313402" cy="1359218"/>
          </a:xfrm>
        </p:grpSpPr>
        <p:sp>
          <p:nvSpPr>
            <p:cNvPr id="19"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20"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2</a:t>
              </a:r>
              <a:endParaRPr lang="en-US" sz="2800" b="1" dirty="0">
                <a:solidFill>
                  <a:schemeClr val="bg1"/>
                </a:solidFill>
                <a:latin typeface="Times New Roman" pitchFamily="18" charset="0"/>
                <a:cs typeface="Times New Roman" pitchFamily="18" charset="0"/>
              </a:endParaRPr>
            </a:p>
          </p:txBody>
        </p:sp>
        <p:sp>
          <p:nvSpPr>
            <p:cNvPr id="21"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22"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sp>
        <p:nvSpPr>
          <p:cNvPr id="24" name="Rectangle 23">
            <a:extLst>
              <a:ext uri="{FF2B5EF4-FFF2-40B4-BE49-F238E27FC236}">
                <a16:creationId xmlns="" xmlns:a16="http://schemas.microsoft.com/office/drawing/2014/main" id="{47E8E618-CDF9-4EFB-B983-9C6A21F5E65E}"/>
              </a:ext>
            </a:extLst>
          </p:cNvPr>
          <p:cNvSpPr/>
          <p:nvPr/>
        </p:nvSpPr>
        <p:spPr>
          <a:xfrm>
            <a:off x="1777554" y="3330675"/>
            <a:ext cx="7290549" cy="400110"/>
          </a:xfrm>
          <a:prstGeom prst="rect">
            <a:avLst/>
          </a:prstGeom>
        </p:spPr>
        <p:txBody>
          <a:bodyPr wrap="square">
            <a:spAutoFit/>
          </a:bodyPr>
          <a:lstStyle/>
          <a:p>
            <a:r>
              <a:rPr lang="en-US" sz="2000" b="1" dirty="0" smtClean="0">
                <a:solidFill>
                  <a:schemeClr val="accent1"/>
                </a:solidFill>
                <a:latin typeface="Times New Roman" pitchFamily="18" charset="0"/>
                <a:cs typeface="Times New Roman" pitchFamily="18" charset="0"/>
              </a:rPr>
              <a:t>Add </a:t>
            </a:r>
            <a:r>
              <a:rPr lang="en-US" sz="2000" b="1" dirty="0">
                <a:solidFill>
                  <a:schemeClr val="accent1"/>
                </a:solidFill>
                <a:latin typeface="Times New Roman" pitchFamily="18" charset="0"/>
                <a:cs typeface="Times New Roman" pitchFamily="18" charset="0"/>
              </a:rPr>
              <a:t>below </a:t>
            </a:r>
            <a:r>
              <a:rPr lang="en-US" sz="2000" b="1" dirty="0" smtClean="0">
                <a:solidFill>
                  <a:schemeClr val="accent1"/>
                </a:solidFill>
                <a:latin typeface="Times New Roman" pitchFamily="18" charset="0"/>
                <a:cs typeface="Times New Roman" pitchFamily="18" charset="0"/>
              </a:rPr>
              <a:t>code into </a:t>
            </a:r>
            <a:r>
              <a:rPr lang="en-US" sz="2000" b="1" dirty="0">
                <a:solidFill>
                  <a:schemeClr val="accent1"/>
                </a:solidFill>
                <a:latin typeface="Times New Roman" pitchFamily="18" charset="0"/>
                <a:cs typeface="Times New Roman" pitchFamily="18" charset="0"/>
              </a:rPr>
              <a:t>element where you want to place the app :</a:t>
            </a:r>
            <a:endParaRPr lang="en-US" b="1" dirty="0">
              <a:solidFill>
                <a:schemeClr val="accent1"/>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229" y="2399840"/>
            <a:ext cx="780097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160" y="3695611"/>
            <a:ext cx="9691968"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9128" y="4210411"/>
            <a:ext cx="703897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12568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517534A5-EF7C-44F2-A4D2-B5A06D74FF29}"/>
              </a:ext>
            </a:extLst>
          </p:cNvPr>
          <p:cNvGrpSpPr/>
          <p:nvPr/>
        </p:nvGrpSpPr>
        <p:grpSpPr>
          <a:xfrm>
            <a:off x="1551267" y="-7144"/>
            <a:ext cx="9352859" cy="1266825"/>
            <a:chOff x="1551267" y="-7144"/>
            <a:chExt cx="9352859" cy="1266825"/>
          </a:xfrm>
        </p:grpSpPr>
        <p:sp>
          <p:nvSpPr>
            <p:cNvPr id="8" name="Freeform: Shape 7">
              <a:extLst>
                <a:ext uri="{FF2B5EF4-FFF2-40B4-BE49-F238E27FC236}">
                  <a16:creationId xmlns="" xmlns:a16="http://schemas.microsoft.com/office/drawing/2014/main" id="{476EF7DD-17FF-4BFF-B026-99B4E8C9A712}"/>
                </a:ext>
              </a:extLst>
            </p:cNvPr>
            <p:cNvSpPr/>
            <p:nvPr/>
          </p:nvSpPr>
          <p:spPr>
            <a:xfrm>
              <a:off x="1551267" y="-7144"/>
              <a:ext cx="9352859" cy="1266825"/>
            </a:xfrm>
            <a:custGeom>
              <a:avLst/>
              <a:gdLst>
                <a:gd name="connsiteX0" fmla="*/ 3253264 w 3543300"/>
                <a:gd name="connsiteY0" fmla="*/ 1263968 h 1266825"/>
                <a:gd name="connsiteX1" fmla="*/ 292894 w 3543300"/>
                <a:gd name="connsiteY1" fmla="*/ 1263968 h 1266825"/>
                <a:gd name="connsiteX2" fmla="*/ 7144 w 3543300"/>
                <a:gd name="connsiteY2" fmla="*/ 978218 h 1266825"/>
                <a:gd name="connsiteX3" fmla="*/ 7144 w 3543300"/>
                <a:gd name="connsiteY3" fmla="*/ 7144 h 1266825"/>
                <a:gd name="connsiteX4" fmla="*/ 3539014 w 3543300"/>
                <a:gd name="connsiteY4" fmla="*/ 7144 h 1266825"/>
                <a:gd name="connsiteX5" fmla="*/ 3539014 w 3543300"/>
                <a:gd name="connsiteY5" fmla="*/ 978218 h 1266825"/>
                <a:gd name="connsiteX6" fmla="*/ 3253264 w 3543300"/>
                <a:gd name="connsiteY6" fmla="*/ 1263968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3300" h="1266825">
                  <a:moveTo>
                    <a:pt x="3253264" y="1263968"/>
                  </a:moveTo>
                  <a:lnTo>
                    <a:pt x="292894" y="1263968"/>
                  </a:lnTo>
                  <a:cubicBezTo>
                    <a:pt x="135064" y="1263968"/>
                    <a:pt x="7144" y="1136047"/>
                    <a:pt x="7144" y="978218"/>
                  </a:cubicBezTo>
                  <a:lnTo>
                    <a:pt x="7144" y="7144"/>
                  </a:lnTo>
                  <a:lnTo>
                    <a:pt x="3539014" y="7144"/>
                  </a:lnTo>
                  <a:lnTo>
                    <a:pt x="3539014" y="978218"/>
                  </a:lnTo>
                  <a:cubicBezTo>
                    <a:pt x="3539014" y="1136047"/>
                    <a:pt x="3411093" y="1263968"/>
                    <a:pt x="3253264" y="1263968"/>
                  </a:cubicBezTo>
                  <a:close/>
                </a:path>
              </a:pathLst>
            </a:custGeom>
            <a:solidFill>
              <a:srgbClr val="0A1931"/>
            </a:solidFill>
            <a:ln w="9525" cap="flat">
              <a:noFill/>
              <a:prstDash val="solid"/>
              <a:miter/>
            </a:ln>
          </p:spPr>
          <p:txBody>
            <a:bodyPr rtlCol="0" anchor="ctr"/>
            <a:lstStyle/>
            <a:p>
              <a:pPr algn="ctr"/>
              <a:endParaRPr lang="en-US" b="1" dirty="0"/>
            </a:p>
          </p:txBody>
        </p:sp>
        <p:sp>
          <p:nvSpPr>
            <p:cNvPr id="32" name="TextBox 31">
              <a:extLst>
                <a:ext uri="{FF2B5EF4-FFF2-40B4-BE49-F238E27FC236}">
                  <a16:creationId xmlns="" xmlns:a16="http://schemas.microsoft.com/office/drawing/2014/main" id="{F8999262-5267-4978-9C63-12E591013E47}"/>
                </a:ext>
              </a:extLst>
            </p:cNvPr>
            <p:cNvSpPr txBox="1"/>
            <p:nvPr/>
          </p:nvSpPr>
          <p:spPr>
            <a:xfrm>
              <a:off x="1620199" y="69933"/>
              <a:ext cx="9193542" cy="830997"/>
            </a:xfrm>
            <a:prstGeom prst="rect">
              <a:avLst/>
            </a:prstGeom>
            <a:noFill/>
          </p:spPr>
          <p:txBody>
            <a:bodyPr wrap="none" rtlCol="0">
              <a:spAutoFit/>
            </a:bodyPr>
            <a:lstStyle/>
            <a:p>
              <a:pPr algn="ctr"/>
              <a:r>
                <a:rPr lang="en-US" sz="4800" b="1" dirty="0" smtClean="0">
                  <a:solidFill>
                    <a:schemeClr val="bg1"/>
                  </a:solidFill>
                  <a:latin typeface="+mj-lt"/>
                </a:rPr>
                <a:t>2</a:t>
              </a:r>
              <a:r>
                <a:rPr lang="en-US" sz="4800" b="1" dirty="0">
                  <a:solidFill>
                    <a:schemeClr val="bg1"/>
                  </a:solidFill>
                  <a:latin typeface="+mj-lt"/>
                </a:rPr>
                <a:t>. Embedding with </a:t>
              </a:r>
              <a:r>
                <a:rPr lang="en-US" sz="4800" b="1" dirty="0" err="1">
                  <a:solidFill>
                    <a:schemeClr val="bg1"/>
                  </a:solidFill>
                  <a:latin typeface="+mj-lt"/>
                </a:rPr>
                <a:t>IFrames</a:t>
              </a:r>
              <a:r>
                <a:rPr lang="en-US" sz="4800" b="1" dirty="0">
                  <a:solidFill>
                    <a:schemeClr val="bg1"/>
                  </a:solidFill>
                  <a:latin typeface="+mj-lt"/>
                </a:rPr>
                <a:t> </a:t>
              </a:r>
              <a:r>
                <a:rPr lang="en-US" sz="4800" b="1" dirty="0" smtClean="0">
                  <a:solidFill>
                    <a:schemeClr val="bg1"/>
                  </a:solidFill>
                  <a:latin typeface="+mj-lt"/>
                </a:rPr>
                <a:t>4/4</a:t>
              </a:r>
              <a:endParaRPr lang="en-US" sz="4800" b="1" dirty="0">
                <a:solidFill>
                  <a:schemeClr val="bg1"/>
                </a:solidFill>
                <a:latin typeface="+mj-lt"/>
              </a:endParaRPr>
            </a:p>
          </p:txBody>
        </p:sp>
      </p:grpSp>
      <p:sp>
        <p:nvSpPr>
          <p:cNvPr id="15" name="Footer Placeholder 14"/>
          <p:cNvSpPr>
            <a:spLocks noGrp="1"/>
          </p:cNvSpPr>
          <p:nvPr>
            <p:ph type="ftr" sz="quarter" idx="11"/>
          </p:nvPr>
        </p:nvSpPr>
        <p:spPr/>
        <p:txBody>
          <a:bodyPr/>
          <a:lstStyle/>
          <a:p>
            <a:r>
              <a:rPr lang="en-US" smtClean="0"/>
              <a:t>Kaizen Group AI</a:t>
            </a:r>
            <a:endParaRPr lang="en-US"/>
          </a:p>
        </p:txBody>
      </p:sp>
      <p:sp>
        <p:nvSpPr>
          <p:cNvPr id="23" name="Slide Number Placeholder 22"/>
          <p:cNvSpPr>
            <a:spLocks noGrp="1"/>
          </p:cNvSpPr>
          <p:nvPr>
            <p:ph type="sldNum" sz="quarter" idx="12"/>
          </p:nvPr>
        </p:nvSpPr>
        <p:spPr/>
        <p:txBody>
          <a:bodyPr/>
          <a:lstStyle/>
          <a:p>
            <a:fld id="{02383E7E-9DFE-4A1E-AEC2-D2E19E891C2C}" type="slidenum">
              <a:rPr lang="en-US" smtClean="0"/>
              <a:t>34</a:t>
            </a:fld>
            <a:endParaRPr lang="en-US"/>
          </a:p>
        </p:txBody>
      </p:sp>
      <p:grpSp>
        <p:nvGrpSpPr>
          <p:cNvPr id="39" name="Group 38">
            <a:extLst>
              <a:ext uri="{FF2B5EF4-FFF2-40B4-BE49-F238E27FC236}">
                <a16:creationId xmlns="" xmlns:a16="http://schemas.microsoft.com/office/drawing/2014/main" id="{4CB5322C-5FBC-4651-AF5F-173A47E0A84B}"/>
              </a:ext>
            </a:extLst>
          </p:cNvPr>
          <p:cNvGrpSpPr/>
          <p:nvPr/>
        </p:nvGrpSpPr>
        <p:grpSpPr>
          <a:xfrm>
            <a:off x="530827" y="1287623"/>
            <a:ext cx="1313402" cy="1359218"/>
            <a:chOff x="6349936" y="2140267"/>
            <a:chExt cx="1313402" cy="1359218"/>
          </a:xfrm>
        </p:grpSpPr>
        <p:sp>
          <p:nvSpPr>
            <p:cNvPr id="40"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41"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US" sz="2800" b="1" dirty="0">
                <a:solidFill>
                  <a:schemeClr val="bg1"/>
                </a:solidFill>
                <a:latin typeface="Times New Roman" pitchFamily="18" charset="0"/>
                <a:cs typeface="Times New Roman" pitchFamily="18" charset="0"/>
              </a:endParaRPr>
            </a:p>
          </p:txBody>
        </p:sp>
        <p:sp>
          <p:nvSpPr>
            <p:cNvPr id="42"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43"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sp>
        <p:nvSpPr>
          <p:cNvPr id="17" name="Rectangle 16">
            <a:extLst>
              <a:ext uri="{FF2B5EF4-FFF2-40B4-BE49-F238E27FC236}">
                <a16:creationId xmlns="" xmlns:a16="http://schemas.microsoft.com/office/drawing/2014/main" id="{47E8E618-CDF9-4EFB-B983-9C6A21F5E65E}"/>
              </a:ext>
            </a:extLst>
          </p:cNvPr>
          <p:cNvSpPr/>
          <p:nvPr/>
        </p:nvSpPr>
        <p:spPr>
          <a:xfrm>
            <a:off x="1734531" y="1475087"/>
            <a:ext cx="9079210" cy="707886"/>
          </a:xfrm>
          <a:prstGeom prst="rect">
            <a:avLst/>
          </a:prstGeom>
        </p:spPr>
        <p:txBody>
          <a:bodyPr wrap="square">
            <a:spAutoFit/>
          </a:bodyPr>
          <a:lstStyle/>
          <a:p>
            <a:r>
              <a:rPr lang="en-US" sz="2000" b="1" dirty="0">
                <a:solidFill>
                  <a:schemeClr val="accent1"/>
                </a:solidFill>
                <a:latin typeface="Times New Roman" pitchFamily="18" charset="0"/>
                <a:cs typeface="Times New Roman" pitchFamily="18" charset="0"/>
              </a:rPr>
              <a:t>To embed with </a:t>
            </a:r>
            <a:r>
              <a:rPr lang="en-US" sz="2000" b="1" dirty="0" err="1">
                <a:solidFill>
                  <a:schemeClr val="accent1"/>
                </a:solidFill>
                <a:latin typeface="Times New Roman" pitchFamily="18" charset="0"/>
                <a:cs typeface="Times New Roman" pitchFamily="18" charset="0"/>
              </a:rPr>
              <a:t>IFrames</a:t>
            </a:r>
            <a:r>
              <a:rPr lang="en-US" sz="2000" b="1" dirty="0">
                <a:solidFill>
                  <a:schemeClr val="accent1"/>
                </a:solidFill>
                <a:latin typeface="Times New Roman" pitchFamily="18" charset="0"/>
                <a:cs typeface="Times New Roman" pitchFamily="18" charset="0"/>
              </a:rPr>
              <a:t> instead (if you cannot add </a:t>
            </a:r>
            <a:r>
              <a:rPr lang="en-US" sz="2000" b="1" dirty="0" err="1">
                <a:solidFill>
                  <a:schemeClr val="accent1"/>
                </a:solidFill>
                <a:latin typeface="Times New Roman" pitchFamily="18" charset="0"/>
                <a:cs typeface="Times New Roman" pitchFamily="18" charset="0"/>
              </a:rPr>
              <a:t>javascript</a:t>
            </a:r>
            <a:r>
              <a:rPr lang="en-US" sz="2000" b="1" dirty="0">
                <a:solidFill>
                  <a:schemeClr val="accent1"/>
                </a:solidFill>
                <a:latin typeface="Times New Roman" pitchFamily="18" charset="0"/>
                <a:cs typeface="Times New Roman" pitchFamily="18" charset="0"/>
              </a:rPr>
              <a:t> to your website, for example), add this element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2728" y="2932590"/>
            <a:ext cx="9125113" cy="725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747" y="4020290"/>
            <a:ext cx="10628837" cy="1542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48739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517534A5-EF7C-44F2-A4D2-B5A06D74FF29}"/>
              </a:ext>
            </a:extLst>
          </p:cNvPr>
          <p:cNvGrpSpPr/>
          <p:nvPr/>
        </p:nvGrpSpPr>
        <p:grpSpPr>
          <a:xfrm>
            <a:off x="1551267" y="-7144"/>
            <a:ext cx="9352859" cy="1266825"/>
            <a:chOff x="1551267" y="-7144"/>
            <a:chExt cx="9352859" cy="1266825"/>
          </a:xfrm>
        </p:grpSpPr>
        <p:sp>
          <p:nvSpPr>
            <p:cNvPr id="8" name="Freeform: Shape 7">
              <a:extLst>
                <a:ext uri="{FF2B5EF4-FFF2-40B4-BE49-F238E27FC236}">
                  <a16:creationId xmlns="" xmlns:a16="http://schemas.microsoft.com/office/drawing/2014/main" id="{476EF7DD-17FF-4BFF-B026-99B4E8C9A712}"/>
                </a:ext>
              </a:extLst>
            </p:cNvPr>
            <p:cNvSpPr/>
            <p:nvPr/>
          </p:nvSpPr>
          <p:spPr>
            <a:xfrm>
              <a:off x="1551267" y="-7144"/>
              <a:ext cx="9352859" cy="1266825"/>
            </a:xfrm>
            <a:custGeom>
              <a:avLst/>
              <a:gdLst>
                <a:gd name="connsiteX0" fmla="*/ 3253264 w 3543300"/>
                <a:gd name="connsiteY0" fmla="*/ 1263968 h 1266825"/>
                <a:gd name="connsiteX1" fmla="*/ 292894 w 3543300"/>
                <a:gd name="connsiteY1" fmla="*/ 1263968 h 1266825"/>
                <a:gd name="connsiteX2" fmla="*/ 7144 w 3543300"/>
                <a:gd name="connsiteY2" fmla="*/ 978218 h 1266825"/>
                <a:gd name="connsiteX3" fmla="*/ 7144 w 3543300"/>
                <a:gd name="connsiteY3" fmla="*/ 7144 h 1266825"/>
                <a:gd name="connsiteX4" fmla="*/ 3539014 w 3543300"/>
                <a:gd name="connsiteY4" fmla="*/ 7144 h 1266825"/>
                <a:gd name="connsiteX5" fmla="*/ 3539014 w 3543300"/>
                <a:gd name="connsiteY5" fmla="*/ 978218 h 1266825"/>
                <a:gd name="connsiteX6" fmla="*/ 3253264 w 3543300"/>
                <a:gd name="connsiteY6" fmla="*/ 1263968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3300" h="1266825">
                  <a:moveTo>
                    <a:pt x="3253264" y="1263968"/>
                  </a:moveTo>
                  <a:lnTo>
                    <a:pt x="292894" y="1263968"/>
                  </a:lnTo>
                  <a:cubicBezTo>
                    <a:pt x="135064" y="1263968"/>
                    <a:pt x="7144" y="1136047"/>
                    <a:pt x="7144" y="978218"/>
                  </a:cubicBezTo>
                  <a:lnTo>
                    <a:pt x="7144" y="7144"/>
                  </a:lnTo>
                  <a:lnTo>
                    <a:pt x="3539014" y="7144"/>
                  </a:lnTo>
                  <a:lnTo>
                    <a:pt x="3539014" y="978218"/>
                  </a:lnTo>
                  <a:cubicBezTo>
                    <a:pt x="3539014" y="1136047"/>
                    <a:pt x="3411093" y="1263968"/>
                    <a:pt x="3253264" y="1263968"/>
                  </a:cubicBezTo>
                  <a:close/>
                </a:path>
              </a:pathLst>
            </a:custGeom>
            <a:solidFill>
              <a:srgbClr val="0A1931"/>
            </a:solidFill>
            <a:ln w="9525" cap="flat">
              <a:noFill/>
              <a:prstDash val="solid"/>
              <a:miter/>
            </a:ln>
          </p:spPr>
          <p:txBody>
            <a:bodyPr rtlCol="0" anchor="ctr"/>
            <a:lstStyle/>
            <a:p>
              <a:pPr algn="ctr"/>
              <a:endParaRPr lang="en-US" b="1" dirty="0"/>
            </a:p>
          </p:txBody>
        </p:sp>
        <p:sp>
          <p:nvSpPr>
            <p:cNvPr id="32" name="TextBox 31">
              <a:extLst>
                <a:ext uri="{FF2B5EF4-FFF2-40B4-BE49-F238E27FC236}">
                  <a16:creationId xmlns="" xmlns:a16="http://schemas.microsoft.com/office/drawing/2014/main" id="{F8999262-5267-4978-9C63-12E591013E47}"/>
                </a:ext>
              </a:extLst>
            </p:cNvPr>
            <p:cNvSpPr txBox="1"/>
            <p:nvPr/>
          </p:nvSpPr>
          <p:spPr>
            <a:xfrm>
              <a:off x="1922364" y="69933"/>
              <a:ext cx="8589211" cy="769441"/>
            </a:xfrm>
            <a:prstGeom prst="rect">
              <a:avLst/>
            </a:prstGeom>
            <a:noFill/>
          </p:spPr>
          <p:txBody>
            <a:bodyPr wrap="none" rtlCol="0">
              <a:spAutoFit/>
            </a:bodyPr>
            <a:lstStyle/>
            <a:p>
              <a:pPr algn="ctr"/>
              <a:r>
                <a:rPr lang="en-US" sz="4400" b="1" dirty="0">
                  <a:solidFill>
                    <a:schemeClr val="bg1"/>
                  </a:solidFill>
                </a:rPr>
                <a:t>Handling errors and debugging</a:t>
              </a:r>
              <a:endParaRPr lang="en-US" sz="4400" b="1" dirty="0">
                <a:solidFill>
                  <a:schemeClr val="bg1"/>
                </a:solidFill>
                <a:latin typeface="+mj-lt"/>
              </a:endParaRPr>
            </a:p>
          </p:txBody>
        </p:sp>
      </p:grpSp>
      <p:sp>
        <p:nvSpPr>
          <p:cNvPr id="35" name="Rectangle 34">
            <a:extLst>
              <a:ext uri="{FF2B5EF4-FFF2-40B4-BE49-F238E27FC236}">
                <a16:creationId xmlns="" xmlns:a16="http://schemas.microsoft.com/office/drawing/2014/main" id="{47E8E618-CDF9-4EFB-B983-9C6A21F5E65E}"/>
              </a:ext>
            </a:extLst>
          </p:cNvPr>
          <p:cNvSpPr/>
          <p:nvPr/>
        </p:nvSpPr>
        <p:spPr>
          <a:xfrm>
            <a:off x="1705957" y="1515067"/>
            <a:ext cx="1780194" cy="400110"/>
          </a:xfrm>
          <a:prstGeom prst="rect">
            <a:avLst/>
          </a:prstGeom>
        </p:spPr>
        <p:txBody>
          <a:bodyPr wrap="square">
            <a:spAutoFit/>
          </a:bodyPr>
          <a:lstStyle/>
          <a:p>
            <a:r>
              <a:rPr lang="en-US" sz="2000" b="1" dirty="0" err="1" smtClean="0">
                <a:solidFill>
                  <a:schemeClr val="accent1"/>
                </a:solidFill>
                <a:latin typeface="Times New Roman" pitchFamily="18" charset="0"/>
                <a:cs typeface="Times New Roman" pitchFamily="18" charset="0"/>
              </a:rPr>
              <a:t>Gradio.Error</a:t>
            </a:r>
            <a:endParaRPr lang="en-US" sz="2000" b="1" dirty="0">
              <a:solidFill>
                <a:schemeClr val="accent1"/>
              </a:solidFill>
              <a:latin typeface="Times New Roman" pitchFamily="18" charset="0"/>
              <a:cs typeface="Times New Roman" pitchFamily="18" charset="0"/>
            </a:endParaRPr>
          </a:p>
        </p:txBody>
      </p:sp>
      <p:sp>
        <p:nvSpPr>
          <p:cNvPr id="15" name="Footer Placeholder 14"/>
          <p:cNvSpPr>
            <a:spLocks noGrp="1"/>
          </p:cNvSpPr>
          <p:nvPr>
            <p:ph type="ftr" sz="quarter" idx="11"/>
          </p:nvPr>
        </p:nvSpPr>
        <p:spPr/>
        <p:txBody>
          <a:bodyPr/>
          <a:lstStyle/>
          <a:p>
            <a:r>
              <a:rPr lang="en-US" smtClean="0"/>
              <a:t>Kaizen Group AI</a:t>
            </a:r>
            <a:endParaRPr lang="en-US"/>
          </a:p>
        </p:txBody>
      </p:sp>
      <p:sp>
        <p:nvSpPr>
          <p:cNvPr id="23" name="Slide Number Placeholder 22"/>
          <p:cNvSpPr>
            <a:spLocks noGrp="1"/>
          </p:cNvSpPr>
          <p:nvPr>
            <p:ph type="sldNum" sz="quarter" idx="12"/>
          </p:nvPr>
        </p:nvSpPr>
        <p:spPr/>
        <p:txBody>
          <a:bodyPr/>
          <a:lstStyle/>
          <a:p>
            <a:fld id="{02383E7E-9DFE-4A1E-AEC2-D2E19E891C2C}" type="slidenum">
              <a:rPr lang="en-US" smtClean="0"/>
              <a:t>35</a:t>
            </a:fld>
            <a:endParaRPr lang="en-US"/>
          </a:p>
        </p:txBody>
      </p:sp>
      <p:grpSp>
        <p:nvGrpSpPr>
          <p:cNvPr id="39" name="Group 38">
            <a:extLst>
              <a:ext uri="{FF2B5EF4-FFF2-40B4-BE49-F238E27FC236}">
                <a16:creationId xmlns="" xmlns:a16="http://schemas.microsoft.com/office/drawing/2014/main" id="{4CB5322C-5FBC-4651-AF5F-173A47E0A84B}"/>
              </a:ext>
            </a:extLst>
          </p:cNvPr>
          <p:cNvGrpSpPr/>
          <p:nvPr/>
        </p:nvGrpSpPr>
        <p:grpSpPr>
          <a:xfrm>
            <a:off x="502252" y="1280266"/>
            <a:ext cx="1313402" cy="1359218"/>
            <a:chOff x="6349936" y="2140267"/>
            <a:chExt cx="1313402" cy="1359218"/>
          </a:xfrm>
        </p:grpSpPr>
        <p:sp>
          <p:nvSpPr>
            <p:cNvPr id="40"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41"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1</a:t>
              </a:r>
              <a:endParaRPr lang="en-US" sz="2800" b="1" dirty="0">
                <a:solidFill>
                  <a:schemeClr val="bg1"/>
                </a:solidFill>
                <a:latin typeface="Times New Roman" pitchFamily="18" charset="0"/>
                <a:cs typeface="Times New Roman" pitchFamily="18" charset="0"/>
              </a:endParaRPr>
            </a:p>
          </p:txBody>
        </p:sp>
        <p:sp>
          <p:nvSpPr>
            <p:cNvPr id="42"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43"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sp>
        <p:nvSpPr>
          <p:cNvPr id="17" name="Rectangle 16">
            <a:extLst>
              <a:ext uri="{FF2B5EF4-FFF2-40B4-BE49-F238E27FC236}">
                <a16:creationId xmlns="" xmlns:a16="http://schemas.microsoft.com/office/drawing/2014/main" id="{47E8E618-CDF9-4EFB-B983-9C6A21F5E65E}"/>
              </a:ext>
            </a:extLst>
          </p:cNvPr>
          <p:cNvSpPr/>
          <p:nvPr/>
        </p:nvSpPr>
        <p:spPr>
          <a:xfrm>
            <a:off x="1734531" y="3315292"/>
            <a:ext cx="2837469" cy="400110"/>
          </a:xfrm>
          <a:prstGeom prst="rect">
            <a:avLst/>
          </a:prstGeom>
        </p:spPr>
        <p:txBody>
          <a:bodyPr wrap="square">
            <a:spAutoFit/>
          </a:bodyPr>
          <a:lstStyle/>
          <a:p>
            <a:r>
              <a:rPr lang="en-US" sz="2000" b="1" dirty="0" smtClean="0">
                <a:solidFill>
                  <a:schemeClr val="accent1"/>
                </a:solidFill>
                <a:latin typeface="Times New Roman" pitchFamily="18" charset="0"/>
                <a:cs typeface="Times New Roman" pitchFamily="18" charset="0"/>
              </a:rPr>
              <a:t>Warning</a:t>
            </a:r>
          </a:p>
        </p:txBody>
      </p:sp>
      <p:grpSp>
        <p:nvGrpSpPr>
          <p:cNvPr id="18" name="Group 17">
            <a:extLst>
              <a:ext uri="{FF2B5EF4-FFF2-40B4-BE49-F238E27FC236}">
                <a16:creationId xmlns="" xmlns:a16="http://schemas.microsoft.com/office/drawing/2014/main" id="{4CB5322C-5FBC-4651-AF5F-173A47E0A84B}"/>
              </a:ext>
            </a:extLst>
          </p:cNvPr>
          <p:cNvGrpSpPr/>
          <p:nvPr/>
        </p:nvGrpSpPr>
        <p:grpSpPr>
          <a:xfrm>
            <a:off x="530827" y="3080491"/>
            <a:ext cx="1313402" cy="1359218"/>
            <a:chOff x="6349936" y="2140267"/>
            <a:chExt cx="1313402" cy="1359218"/>
          </a:xfrm>
        </p:grpSpPr>
        <p:sp>
          <p:nvSpPr>
            <p:cNvPr id="19"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20"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2</a:t>
              </a:r>
              <a:endParaRPr lang="en-US" sz="2800" b="1" dirty="0">
                <a:solidFill>
                  <a:schemeClr val="bg1"/>
                </a:solidFill>
                <a:latin typeface="Times New Roman" pitchFamily="18" charset="0"/>
                <a:cs typeface="Times New Roman" pitchFamily="18" charset="0"/>
              </a:endParaRPr>
            </a:p>
          </p:txBody>
        </p:sp>
        <p:sp>
          <p:nvSpPr>
            <p:cNvPr id="21"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22"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sp>
        <p:nvSpPr>
          <p:cNvPr id="24" name="Rectangle 23">
            <a:extLst>
              <a:ext uri="{FF2B5EF4-FFF2-40B4-BE49-F238E27FC236}">
                <a16:creationId xmlns="" xmlns:a16="http://schemas.microsoft.com/office/drawing/2014/main" id="{47E8E618-CDF9-4EFB-B983-9C6A21F5E65E}"/>
              </a:ext>
            </a:extLst>
          </p:cNvPr>
          <p:cNvSpPr/>
          <p:nvPr/>
        </p:nvSpPr>
        <p:spPr>
          <a:xfrm>
            <a:off x="1844229" y="5058339"/>
            <a:ext cx="918021" cy="400110"/>
          </a:xfrm>
          <a:prstGeom prst="rect">
            <a:avLst/>
          </a:prstGeom>
        </p:spPr>
        <p:txBody>
          <a:bodyPr wrap="square">
            <a:spAutoFit/>
          </a:bodyPr>
          <a:lstStyle/>
          <a:p>
            <a:r>
              <a:rPr lang="en-US" sz="2000" b="1" dirty="0" smtClean="0">
                <a:solidFill>
                  <a:schemeClr val="accent1"/>
                </a:solidFill>
                <a:latin typeface="Times New Roman" pitchFamily="18" charset="0"/>
                <a:cs typeface="Times New Roman" pitchFamily="18" charset="0"/>
              </a:rPr>
              <a:t>Info</a:t>
            </a:r>
            <a:endParaRPr lang="en-US" sz="2000" b="1" dirty="0">
              <a:solidFill>
                <a:schemeClr val="accent1"/>
              </a:solidFill>
              <a:latin typeface="Times New Roman" pitchFamily="18" charset="0"/>
              <a:cs typeface="Times New Roman" pitchFamily="18" charset="0"/>
            </a:endParaRPr>
          </a:p>
        </p:txBody>
      </p:sp>
      <p:grpSp>
        <p:nvGrpSpPr>
          <p:cNvPr id="25" name="Group 24">
            <a:extLst>
              <a:ext uri="{FF2B5EF4-FFF2-40B4-BE49-F238E27FC236}">
                <a16:creationId xmlns="" xmlns:a16="http://schemas.microsoft.com/office/drawing/2014/main" id="{4CB5322C-5FBC-4651-AF5F-173A47E0A84B}"/>
              </a:ext>
            </a:extLst>
          </p:cNvPr>
          <p:cNvGrpSpPr/>
          <p:nvPr/>
        </p:nvGrpSpPr>
        <p:grpSpPr>
          <a:xfrm>
            <a:off x="502252" y="4541732"/>
            <a:ext cx="1313402" cy="1359218"/>
            <a:chOff x="6349936" y="2140267"/>
            <a:chExt cx="1313402" cy="1359218"/>
          </a:xfrm>
        </p:grpSpPr>
        <p:sp>
          <p:nvSpPr>
            <p:cNvPr id="26"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27"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3</a:t>
              </a:r>
              <a:endParaRPr lang="en-US" sz="2800" b="1" dirty="0">
                <a:solidFill>
                  <a:schemeClr val="bg1"/>
                </a:solidFill>
                <a:latin typeface="Times New Roman" pitchFamily="18" charset="0"/>
                <a:cs typeface="Times New Roman" pitchFamily="18" charset="0"/>
              </a:endParaRPr>
            </a:p>
          </p:txBody>
        </p:sp>
        <p:sp>
          <p:nvSpPr>
            <p:cNvPr id="28"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385" y="1280266"/>
            <a:ext cx="5959356" cy="9221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099" y="2173315"/>
            <a:ext cx="4122777" cy="71634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3265" y="4774171"/>
            <a:ext cx="5974598" cy="89923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3265" y="3261972"/>
            <a:ext cx="5966977" cy="906859"/>
          </a:xfrm>
          <a:prstGeom prst="rect">
            <a:avLst/>
          </a:prstGeom>
        </p:spPr>
      </p:pic>
    </p:spTree>
    <p:extLst>
      <p:ext uri="{BB962C8B-B14F-4D97-AF65-F5344CB8AC3E}">
        <p14:creationId xmlns:p14="http://schemas.microsoft.com/office/powerpoint/2010/main" val="3077025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517534A5-EF7C-44F2-A4D2-B5A06D74FF29}"/>
              </a:ext>
            </a:extLst>
          </p:cNvPr>
          <p:cNvGrpSpPr/>
          <p:nvPr/>
        </p:nvGrpSpPr>
        <p:grpSpPr>
          <a:xfrm>
            <a:off x="1551267" y="-7144"/>
            <a:ext cx="9352859" cy="1266825"/>
            <a:chOff x="1551267" y="-7144"/>
            <a:chExt cx="9352859" cy="1266825"/>
          </a:xfrm>
        </p:grpSpPr>
        <p:sp>
          <p:nvSpPr>
            <p:cNvPr id="8" name="Freeform: Shape 7">
              <a:extLst>
                <a:ext uri="{FF2B5EF4-FFF2-40B4-BE49-F238E27FC236}">
                  <a16:creationId xmlns="" xmlns:a16="http://schemas.microsoft.com/office/drawing/2014/main" id="{476EF7DD-17FF-4BFF-B026-99B4E8C9A712}"/>
                </a:ext>
              </a:extLst>
            </p:cNvPr>
            <p:cNvSpPr/>
            <p:nvPr/>
          </p:nvSpPr>
          <p:spPr>
            <a:xfrm>
              <a:off x="1551267" y="-7144"/>
              <a:ext cx="9352859" cy="1266825"/>
            </a:xfrm>
            <a:custGeom>
              <a:avLst/>
              <a:gdLst>
                <a:gd name="connsiteX0" fmla="*/ 3253264 w 3543300"/>
                <a:gd name="connsiteY0" fmla="*/ 1263968 h 1266825"/>
                <a:gd name="connsiteX1" fmla="*/ 292894 w 3543300"/>
                <a:gd name="connsiteY1" fmla="*/ 1263968 h 1266825"/>
                <a:gd name="connsiteX2" fmla="*/ 7144 w 3543300"/>
                <a:gd name="connsiteY2" fmla="*/ 978218 h 1266825"/>
                <a:gd name="connsiteX3" fmla="*/ 7144 w 3543300"/>
                <a:gd name="connsiteY3" fmla="*/ 7144 h 1266825"/>
                <a:gd name="connsiteX4" fmla="*/ 3539014 w 3543300"/>
                <a:gd name="connsiteY4" fmla="*/ 7144 h 1266825"/>
                <a:gd name="connsiteX5" fmla="*/ 3539014 w 3543300"/>
                <a:gd name="connsiteY5" fmla="*/ 978218 h 1266825"/>
                <a:gd name="connsiteX6" fmla="*/ 3253264 w 3543300"/>
                <a:gd name="connsiteY6" fmla="*/ 1263968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3300" h="1266825">
                  <a:moveTo>
                    <a:pt x="3253264" y="1263968"/>
                  </a:moveTo>
                  <a:lnTo>
                    <a:pt x="292894" y="1263968"/>
                  </a:lnTo>
                  <a:cubicBezTo>
                    <a:pt x="135064" y="1263968"/>
                    <a:pt x="7144" y="1136047"/>
                    <a:pt x="7144" y="978218"/>
                  </a:cubicBezTo>
                  <a:lnTo>
                    <a:pt x="7144" y="7144"/>
                  </a:lnTo>
                  <a:lnTo>
                    <a:pt x="3539014" y="7144"/>
                  </a:lnTo>
                  <a:lnTo>
                    <a:pt x="3539014" y="978218"/>
                  </a:lnTo>
                  <a:cubicBezTo>
                    <a:pt x="3539014" y="1136047"/>
                    <a:pt x="3411093" y="1263968"/>
                    <a:pt x="3253264" y="1263968"/>
                  </a:cubicBezTo>
                  <a:close/>
                </a:path>
              </a:pathLst>
            </a:custGeom>
            <a:solidFill>
              <a:srgbClr val="0A1931"/>
            </a:solidFill>
            <a:ln w="9525" cap="flat">
              <a:noFill/>
              <a:prstDash val="solid"/>
              <a:miter/>
            </a:ln>
          </p:spPr>
          <p:txBody>
            <a:bodyPr rtlCol="0" anchor="ctr"/>
            <a:lstStyle/>
            <a:p>
              <a:pPr algn="ctr"/>
              <a:endParaRPr lang="en-US" b="1" dirty="0"/>
            </a:p>
          </p:txBody>
        </p:sp>
        <p:sp>
          <p:nvSpPr>
            <p:cNvPr id="32" name="TextBox 31">
              <a:extLst>
                <a:ext uri="{FF2B5EF4-FFF2-40B4-BE49-F238E27FC236}">
                  <a16:creationId xmlns="" xmlns:a16="http://schemas.microsoft.com/office/drawing/2014/main" id="{F8999262-5267-4978-9C63-12E591013E47}"/>
                </a:ext>
              </a:extLst>
            </p:cNvPr>
            <p:cNvSpPr txBox="1"/>
            <p:nvPr/>
          </p:nvSpPr>
          <p:spPr>
            <a:xfrm>
              <a:off x="2148882" y="155658"/>
              <a:ext cx="7778091" cy="769441"/>
            </a:xfrm>
            <a:prstGeom prst="rect">
              <a:avLst/>
            </a:prstGeom>
            <a:noFill/>
          </p:spPr>
          <p:txBody>
            <a:bodyPr wrap="none" rtlCol="0">
              <a:spAutoFit/>
            </a:bodyPr>
            <a:lstStyle/>
            <a:p>
              <a:pPr lvl="0" algn="ctr"/>
              <a:r>
                <a:rPr lang="en-US" sz="4400" b="1" dirty="0">
                  <a:solidFill>
                    <a:schemeClr val="bg1"/>
                  </a:solidFill>
                </a:rPr>
                <a:t>Scaling Gradio applications </a:t>
              </a:r>
            </a:p>
          </p:txBody>
        </p:sp>
      </p:grpSp>
      <p:sp>
        <p:nvSpPr>
          <p:cNvPr id="35" name="Rectangle 34">
            <a:extLst>
              <a:ext uri="{FF2B5EF4-FFF2-40B4-BE49-F238E27FC236}">
                <a16:creationId xmlns="" xmlns:a16="http://schemas.microsoft.com/office/drawing/2014/main" id="{47E8E618-CDF9-4EFB-B983-9C6A21F5E65E}"/>
              </a:ext>
            </a:extLst>
          </p:cNvPr>
          <p:cNvSpPr/>
          <p:nvPr/>
        </p:nvSpPr>
        <p:spPr>
          <a:xfrm>
            <a:off x="1705956" y="1413628"/>
            <a:ext cx="9123968" cy="1138773"/>
          </a:xfrm>
          <a:prstGeom prst="rect">
            <a:avLst/>
          </a:prstGeom>
        </p:spPr>
        <p:txBody>
          <a:bodyPr wrap="square">
            <a:spAutoFit/>
          </a:bodyPr>
          <a:lstStyle/>
          <a:p>
            <a:r>
              <a:rPr lang="en-US" sz="2000" dirty="0" smtClean="0">
                <a:solidFill>
                  <a:schemeClr val="accent1"/>
                </a:solidFill>
                <a:latin typeface="Times New Roman" pitchFamily="18" charset="0"/>
                <a:cs typeface="Times New Roman" pitchFamily="18" charset="0"/>
              </a:rPr>
              <a:t>Use </a:t>
            </a:r>
            <a:r>
              <a:rPr lang="en-US" sz="2000" dirty="0">
                <a:solidFill>
                  <a:schemeClr val="accent1"/>
                </a:solidFill>
                <a:latin typeface="Times New Roman" pitchFamily="18" charset="0"/>
                <a:cs typeface="Times New Roman" pitchFamily="18" charset="0"/>
              </a:rPr>
              <a:t>a </a:t>
            </a:r>
            <a:r>
              <a:rPr lang="en-US" sz="2800" b="1" dirty="0">
                <a:solidFill>
                  <a:schemeClr val="accent1"/>
                </a:solidFill>
                <a:latin typeface="Times New Roman" pitchFamily="18" charset="0"/>
                <a:cs typeface="Times New Roman" pitchFamily="18" charset="0"/>
              </a:rPr>
              <a:t>hosting service </a:t>
            </a:r>
            <a:r>
              <a:rPr lang="en-US" sz="2000" dirty="0">
                <a:solidFill>
                  <a:schemeClr val="accent1"/>
                </a:solidFill>
                <a:latin typeface="Times New Roman" pitchFamily="18" charset="0"/>
                <a:cs typeface="Times New Roman" pitchFamily="18" charset="0"/>
              </a:rPr>
              <a:t>like </a:t>
            </a:r>
            <a:r>
              <a:rPr lang="en-US" sz="2000" dirty="0" err="1">
                <a:solidFill>
                  <a:schemeClr val="accent1"/>
                </a:solidFill>
                <a:latin typeface="Times New Roman" pitchFamily="18" charset="0"/>
                <a:cs typeface="Times New Roman" pitchFamily="18" charset="0"/>
              </a:rPr>
              <a:t>Heroku</a:t>
            </a:r>
            <a:r>
              <a:rPr lang="en-US" sz="2000" dirty="0">
                <a:solidFill>
                  <a:schemeClr val="accent1"/>
                </a:solidFill>
                <a:latin typeface="Times New Roman" pitchFamily="18" charset="0"/>
                <a:cs typeface="Times New Roman" pitchFamily="18" charset="0"/>
              </a:rPr>
              <a:t> or AWS Elastic Beanstalk. </a:t>
            </a:r>
            <a:endParaRPr lang="en-US" sz="2000" dirty="0" smtClean="0">
              <a:solidFill>
                <a:schemeClr val="accent1"/>
              </a:solidFill>
              <a:latin typeface="Times New Roman" pitchFamily="18" charset="0"/>
              <a:cs typeface="Times New Roman" pitchFamily="18" charset="0"/>
            </a:endParaRPr>
          </a:p>
          <a:p>
            <a:r>
              <a:rPr lang="en-US" sz="2000" dirty="0" smtClean="0">
                <a:solidFill>
                  <a:schemeClr val="accent1"/>
                </a:solidFill>
                <a:latin typeface="Times New Roman" pitchFamily="18" charset="0"/>
                <a:cs typeface="Times New Roman" pitchFamily="18" charset="0"/>
              </a:rPr>
              <a:t>These </a:t>
            </a:r>
            <a:r>
              <a:rPr lang="en-US" sz="2000" dirty="0">
                <a:solidFill>
                  <a:schemeClr val="accent1"/>
                </a:solidFill>
                <a:latin typeface="Times New Roman" pitchFamily="18" charset="0"/>
                <a:cs typeface="Times New Roman" pitchFamily="18" charset="0"/>
              </a:rPr>
              <a:t>services will automatically scale your application up or down depending on the number of users.</a:t>
            </a:r>
          </a:p>
        </p:txBody>
      </p:sp>
      <p:sp>
        <p:nvSpPr>
          <p:cNvPr id="15" name="Footer Placeholder 14"/>
          <p:cNvSpPr>
            <a:spLocks noGrp="1"/>
          </p:cNvSpPr>
          <p:nvPr>
            <p:ph type="ftr" sz="quarter" idx="11"/>
          </p:nvPr>
        </p:nvSpPr>
        <p:spPr/>
        <p:txBody>
          <a:bodyPr/>
          <a:lstStyle/>
          <a:p>
            <a:r>
              <a:rPr lang="en-US" smtClean="0"/>
              <a:t>Kaizen Group AI</a:t>
            </a:r>
            <a:endParaRPr lang="en-US"/>
          </a:p>
        </p:txBody>
      </p:sp>
      <p:sp>
        <p:nvSpPr>
          <p:cNvPr id="23" name="Slide Number Placeholder 22"/>
          <p:cNvSpPr>
            <a:spLocks noGrp="1"/>
          </p:cNvSpPr>
          <p:nvPr>
            <p:ph type="sldNum" sz="quarter" idx="12"/>
          </p:nvPr>
        </p:nvSpPr>
        <p:spPr/>
        <p:txBody>
          <a:bodyPr/>
          <a:lstStyle/>
          <a:p>
            <a:fld id="{02383E7E-9DFE-4A1E-AEC2-D2E19E891C2C}" type="slidenum">
              <a:rPr lang="en-US" smtClean="0"/>
              <a:t>36</a:t>
            </a:fld>
            <a:endParaRPr lang="en-US"/>
          </a:p>
        </p:txBody>
      </p:sp>
      <p:grpSp>
        <p:nvGrpSpPr>
          <p:cNvPr id="39" name="Group 38">
            <a:extLst>
              <a:ext uri="{FF2B5EF4-FFF2-40B4-BE49-F238E27FC236}">
                <a16:creationId xmlns="" xmlns:a16="http://schemas.microsoft.com/office/drawing/2014/main" id="{4CB5322C-5FBC-4651-AF5F-173A47E0A84B}"/>
              </a:ext>
            </a:extLst>
          </p:cNvPr>
          <p:cNvGrpSpPr/>
          <p:nvPr/>
        </p:nvGrpSpPr>
        <p:grpSpPr>
          <a:xfrm>
            <a:off x="502252" y="1280266"/>
            <a:ext cx="1313402" cy="1359218"/>
            <a:chOff x="6349936" y="2140267"/>
            <a:chExt cx="1313402" cy="1359218"/>
          </a:xfrm>
        </p:grpSpPr>
        <p:sp>
          <p:nvSpPr>
            <p:cNvPr id="40"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41"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1</a:t>
              </a:r>
              <a:endParaRPr lang="en-US" sz="2800" b="1" dirty="0">
                <a:solidFill>
                  <a:schemeClr val="bg1"/>
                </a:solidFill>
                <a:latin typeface="Times New Roman" pitchFamily="18" charset="0"/>
                <a:cs typeface="Times New Roman" pitchFamily="18" charset="0"/>
              </a:endParaRPr>
            </a:p>
          </p:txBody>
        </p:sp>
        <p:sp>
          <p:nvSpPr>
            <p:cNvPr id="42"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43"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sp>
        <p:nvSpPr>
          <p:cNvPr id="17" name="Rectangle 16">
            <a:extLst>
              <a:ext uri="{FF2B5EF4-FFF2-40B4-BE49-F238E27FC236}">
                <a16:creationId xmlns="" xmlns:a16="http://schemas.microsoft.com/office/drawing/2014/main" id="{47E8E618-CDF9-4EFB-B983-9C6A21F5E65E}"/>
              </a:ext>
            </a:extLst>
          </p:cNvPr>
          <p:cNvSpPr/>
          <p:nvPr/>
        </p:nvSpPr>
        <p:spPr>
          <a:xfrm>
            <a:off x="1683142" y="2654319"/>
            <a:ext cx="9169595" cy="1077218"/>
          </a:xfrm>
          <a:prstGeom prst="rect">
            <a:avLst/>
          </a:prstGeom>
        </p:spPr>
        <p:txBody>
          <a:bodyPr wrap="square">
            <a:spAutoFit/>
          </a:bodyPr>
          <a:lstStyle/>
          <a:p>
            <a:r>
              <a:rPr lang="en-US" sz="2000" dirty="0" smtClean="0">
                <a:solidFill>
                  <a:schemeClr val="accent1"/>
                </a:solidFill>
                <a:latin typeface="Times New Roman" pitchFamily="18" charset="0"/>
                <a:cs typeface="Times New Roman" pitchFamily="18" charset="0"/>
              </a:rPr>
              <a:t>Use </a:t>
            </a:r>
            <a:r>
              <a:rPr lang="en-US" sz="2000" dirty="0">
                <a:solidFill>
                  <a:schemeClr val="accent1"/>
                </a:solidFill>
                <a:latin typeface="Times New Roman" pitchFamily="18" charset="0"/>
                <a:cs typeface="Times New Roman" pitchFamily="18" charset="0"/>
              </a:rPr>
              <a:t>a </a:t>
            </a:r>
            <a:r>
              <a:rPr lang="en-US" sz="2400" b="1" dirty="0">
                <a:solidFill>
                  <a:schemeClr val="accent1"/>
                </a:solidFill>
                <a:latin typeface="Times New Roman" pitchFamily="18" charset="0"/>
                <a:cs typeface="Times New Roman" pitchFamily="18" charset="0"/>
              </a:rPr>
              <a:t>distributed computing framework </a:t>
            </a:r>
            <a:r>
              <a:rPr lang="en-US" sz="2000" dirty="0">
                <a:solidFill>
                  <a:schemeClr val="accent1"/>
                </a:solidFill>
                <a:latin typeface="Times New Roman" pitchFamily="18" charset="0"/>
                <a:cs typeface="Times New Roman" pitchFamily="18" charset="0"/>
              </a:rPr>
              <a:t>like Ray Serve</a:t>
            </a:r>
            <a:r>
              <a:rPr lang="en-US" sz="2000" dirty="0" smtClean="0">
                <a:solidFill>
                  <a:schemeClr val="accent1"/>
                </a:solidFill>
                <a:latin typeface="Times New Roman" pitchFamily="18" charset="0"/>
                <a:cs typeface="Times New Roman" pitchFamily="18" charset="0"/>
              </a:rPr>
              <a:t>.</a:t>
            </a:r>
          </a:p>
          <a:p>
            <a:r>
              <a:rPr lang="en-US" sz="2000" dirty="0" smtClean="0">
                <a:solidFill>
                  <a:schemeClr val="accent1"/>
                </a:solidFill>
                <a:latin typeface="Times New Roman" pitchFamily="18" charset="0"/>
                <a:cs typeface="Times New Roman" pitchFamily="18" charset="0"/>
              </a:rPr>
              <a:t>Ray </a:t>
            </a:r>
            <a:r>
              <a:rPr lang="en-US" sz="2000" dirty="0">
                <a:solidFill>
                  <a:schemeClr val="accent1"/>
                </a:solidFill>
                <a:latin typeface="Times New Roman" pitchFamily="18" charset="0"/>
                <a:cs typeface="Times New Roman" pitchFamily="18" charset="0"/>
              </a:rPr>
              <a:t>Serve can parallelize the inference requests for your model, which can significantly improve the performance of your application.</a:t>
            </a:r>
            <a:endParaRPr lang="en-US" sz="2000" dirty="0" smtClean="0">
              <a:solidFill>
                <a:schemeClr val="accent1"/>
              </a:solidFill>
              <a:latin typeface="Times New Roman" pitchFamily="18" charset="0"/>
              <a:cs typeface="Times New Roman" pitchFamily="18" charset="0"/>
            </a:endParaRPr>
          </a:p>
        </p:txBody>
      </p:sp>
      <p:grpSp>
        <p:nvGrpSpPr>
          <p:cNvPr id="18" name="Group 17">
            <a:extLst>
              <a:ext uri="{FF2B5EF4-FFF2-40B4-BE49-F238E27FC236}">
                <a16:creationId xmlns="" xmlns:a16="http://schemas.microsoft.com/office/drawing/2014/main" id="{4CB5322C-5FBC-4651-AF5F-173A47E0A84B}"/>
              </a:ext>
            </a:extLst>
          </p:cNvPr>
          <p:cNvGrpSpPr/>
          <p:nvPr/>
        </p:nvGrpSpPr>
        <p:grpSpPr>
          <a:xfrm>
            <a:off x="502252" y="2542284"/>
            <a:ext cx="1313402" cy="1359218"/>
            <a:chOff x="6349936" y="2140267"/>
            <a:chExt cx="1313402" cy="1359218"/>
          </a:xfrm>
        </p:grpSpPr>
        <p:sp>
          <p:nvSpPr>
            <p:cNvPr id="19"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20"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2</a:t>
              </a:r>
              <a:endParaRPr lang="en-US" sz="2800" b="1" dirty="0">
                <a:solidFill>
                  <a:schemeClr val="bg1"/>
                </a:solidFill>
                <a:latin typeface="Times New Roman" pitchFamily="18" charset="0"/>
                <a:cs typeface="Times New Roman" pitchFamily="18" charset="0"/>
              </a:endParaRPr>
            </a:p>
          </p:txBody>
        </p:sp>
        <p:sp>
          <p:nvSpPr>
            <p:cNvPr id="21"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22"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sp>
        <p:nvSpPr>
          <p:cNvPr id="24" name="Rectangle 23">
            <a:extLst>
              <a:ext uri="{FF2B5EF4-FFF2-40B4-BE49-F238E27FC236}">
                <a16:creationId xmlns="" xmlns:a16="http://schemas.microsoft.com/office/drawing/2014/main" id="{47E8E618-CDF9-4EFB-B983-9C6A21F5E65E}"/>
              </a:ext>
            </a:extLst>
          </p:cNvPr>
          <p:cNvSpPr/>
          <p:nvPr/>
        </p:nvSpPr>
        <p:spPr>
          <a:xfrm>
            <a:off x="1705957" y="3996259"/>
            <a:ext cx="9059897" cy="1077218"/>
          </a:xfrm>
          <a:prstGeom prst="rect">
            <a:avLst/>
          </a:prstGeom>
        </p:spPr>
        <p:txBody>
          <a:bodyPr wrap="square">
            <a:spAutoFit/>
          </a:bodyPr>
          <a:lstStyle/>
          <a:p>
            <a:r>
              <a:rPr lang="en-US" sz="2000" dirty="0">
                <a:solidFill>
                  <a:schemeClr val="accent1"/>
                </a:solidFill>
                <a:latin typeface="Times New Roman" pitchFamily="18" charset="0"/>
                <a:cs typeface="Times New Roman" pitchFamily="18" charset="0"/>
              </a:rPr>
              <a:t>Use a </a:t>
            </a:r>
            <a:r>
              <a:rPr lang="en-US" sz="2400" b="1" dirty="0">
                <a:solidFill>
                  <a:schemeClr val="accent1"/>
                </a:solidFill>
                <a:latin typeface="Times New Roman" pitchFamily="18" charset="0"/>
                <a:cs typeface="Times New Roman" pitchFamily="18" charset="0"/>
              </a:rPr>
              <a:t>caching mechanism </a:t>
            </a:r>
            <a:r>
              <a:rPr lang="en-US" sz="2000" dirty="0">
                <a:solidFill>
                  <a:schemeClr val="accent1"/>
                </a:solidFill>
                <a:latin typeface="Times New Roman" pitchFamily="18" charset="0"/>
                <a:cs typeface="Times New Roman" pitchFamily="18" charset="0"/>
              </a:rPr>
              <a:t>to store the results of previous inference requests</a:t>
            </a:r>
            <a:r>
              <a:rPr lang="en-US" sz="2000" dirty="0" smtClean="0">
                <a:solidFill>
                  <a:schemeClr val="accent1"/>
                </a:solidFill>
                <a:latin typeface="Times New Roman" pitchFamily="18" charset="0"/>
                <a:cs typeface="Times New Roman" pitchFamily="18" charset="0"/>
              </a:rPr>
              <a:t>.</a:t>
            </a:r>
          </a:p>
          <a:p>
            <a:r>
              <a:rPr lang="en-US" sz="2000" dirty="0" smtClean="0">
                <a:solidFill>
                  <a:schemeClr val="accent1"/>
                </a:solidFill>
                <a:latin typeface="Times New Roman" pitchFamily="18" charset="0"/>
                <a:cs typeface="Times New Roman" pitchFamily="18" charset="0"/>
              </a:rPr>
              <a:t>This </a:t>
            </a:r>
            <a:r>
              <a:rPr lang="en-US" sz="2000" dirty="0">
                <a:solidFill>
                  <a:schemeClr val="accent1"/>
                </a:solidFill>
                <a:latin typeface="Times New Roman" pitchFamily="18" charset="0"/>
                <a:cs typeface="Times New Roman" pitchFamily="18" charset="0"/>
              </a:rPr>
              <a:t>can help to reduce the load on your model and improve the performance of your application.</a:t>
            </a:r>
          </a:p>
        </p:txBody>
      </p:sp>
      <p:grpSp>
        <p:nvGrpSpPr>
          <p:cNvPr id="25" name="Group 24">
            <a:extLst>
              <a:ext uri="{FF2B5EF4-FFF2-40B4-BE49-F238E27FC236}">
                <a16:creationId xmlns="" xmlns:a16="http://schemas.microsoft.com/office/drawing/2014/main" id="{4CB5322C-5FBC-4651-AF5F-173A47E0A84B}"/>
              </a:ext>
            </a:extLst>
          </p:cNvPr>
          <p:cNvGrpSpPr/>
          <p:nvPr/>
        </p:nvGrpSpPr>
        <p:grpSpPr>
          <a:xfrm>
            <a:off x="502252" y="3851990"/>
            <a:ext cx="1313402" cy="1359218"/>
            <a:chOff x="6349936" y="2140267"/>
            <a:chExt cx="1313402" cy="1359218"/>
          </a:xfrm>
        </p:grpSpPr>
        <p:sp>
          <p:nvSpPr>
            <p:cNvPr id="26"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27"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3</a:t>
              </a:r>
              <a:endParaRPr lang="en-US" sz="2800" b="1" dirty="0">
                <a:solidFill>
                  <a:schemeClr val="bg1"/>
                </a:solidFill>
                <a:latin typeface="Times New Roman" pitchFamily="18" charset="0"/>
                <a:cs typeface="Times New Roman" pitchFamily="18" charset="0"/>
              </a:endParaRPr>
            </a:p>
          </p:txBody>
        </p:sp>
        <p:sp>
          <p:nvSpPr>
            <p:cNvPr id="28"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sp>
        <p:nvSpPr>
          <p:cNvPr id="30" name="Rectangle 29">
            <a:extLst>
              <a:ext uri="{FF2B5EF4-FFF2-40B4-BE49-F238E27FC236}">
                <a16:creationId xmlns="" xmlns:a16="http://schemas.microsoft.com/office/drawing/2014/main" id="{47E8E618-CDF9-4EFB-B983-9C6A21F5E65E}"/>
              </a:ext>
            </a:extLst>
          </p:cNvPr>
          <p:cNvSpPr/>
          <p:nvPr/>
        </p:nvSpPr>
        <p:spPr>
          <a:xfrm>
            <a:off x="1705957" y="5231161"/>
            <a:ext cx="9059897" cy="1077218"/>
          </a:xfrm>
          <a:prstGeom prst="rect">
            <a:avLst/>
          </a:prstGeom>
        </p:spPr>
        <p:txBody>
          <a:bodyPr wrap="square">
            <a:spAutoFit/>
          </a:bodyPr>
          <a:lstStyle/>
          <a:p>
            <a:r>
              <a:rPr lang="en-US" sz="2000" dirty="0">
                <a:solidFill>
                  <a:schemeClr val="accent1"/>
                </a:solidFill>
                <a:latin typeface="Times New Roman" pitchFamily="18" charset="0"/>
                <a:cs typeface="Times New Roman" pitchFamily="18" charset="0"/>
              </a:rPr>
              <a:t>Use a </a:t>
            </a:r>
            <a:r>
              <a:rPr lang="en-US" sz="2400" b="1" dirty="0">
                <a:solidFill>
                  <a:schemeClr val="accent1"/>
                </a:solidFill>
                <a:latin typeface="Times New Roman" pitchFamily="18" charset="0"/>
                <a:cs typeface="Times New Roman" pitchFamily="18" charset="0"/>
              </a:rPr>
              <a:t>load balancer </a:t>
            </a:r>
            <a:r>
              <a:rPr lang="en-US" sz="2000" dirty="0">
                <a:solidFill>
                  <a:schemeClr val="accent1"/>
                </a:solidFill>
                <a:latin typeface="Times New Roman" pitchFamily="18" charset="0"/>
                <a:cs typeface="Times New Roman" pitchFamily="18" charset="0"/>
              </a:rPr>
              <a:t>to distribute the traffic to your application across multiple servers. This can help to improve the performance of your application by reducing the latency of individual requests.</a:t>
            </a:r>
          </a:p>
        </p:txBody>
      </p:sp>
      <p:grpSp>
        <p:nvGrpSpPr>
          <p:cNvPr id="31" name="Group 30">
            <a:extLst>
              <a:ext uri="{FF2B5EF4-FFF2-40B4-BE49-F238E27FC236}">
                <a16:creationId xmlns="" xmlns:a16="http://schemas.microsoft.com/office/drawing/2014/main" id="{4CB5322C-5FBC-4651-AF5F-173A47E0A84B}"/>
              </a:ext>
            </a:extLst>
          </p:cNvPr>
          <p:cNvGrpSpPr/>
          <p:nvPr/>
        </p:nvGrpSpPr>
        <p:grpSpPr>
          <a:xfrm>
            <a:off x="502252" y="5086892"/>
            <a:ext cx="1313402" cy="1359218"/>
            <a:chOff x="6349936" y="2140267"/>
            <a:chExt cx="1313402" cy="1359218"/>
          </a:xfrm>
        </p:grpSpPr>
        <p:sp>
          <p:nvSpPr>
            <p:cNvPr id="33"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34"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4</a:t>
              </a:r>
              <a:endParaRPr lang="en-US" sz="2800" b="1" dirty="0">
                <a:solidFill>
                  <a:schemeClr val="bg1"/>
                </a:solidFill>
                <a:latin typeface="Times New Roman" pitchFamily="18" charset="0"/>
                <a:cs typeface="Times New Roman" pitchFamily="18" charset="0"/>
              </a:endParaRPr>
            </a:p>
          </p:txBody>
        </p:sp>
        <p:sp>
          <p:nvSpPr>
            <p:cNvPr id="36"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37"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431058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517534A5-EF7C-44F2-A4D2-B5A06D74FF29}"/>
              </a:ext>
            </a:extLst>
          </p:cNvPr>
          <p:cNvGrpSpPr/>
          <p:nvPr/>
        </p:nvGrpSpPr>
        <p:grpSpPr>
          <a:xfrm>
            <a:off x="1551267" y="-7144"/>
            <a:ext cx="9352859" cy="1266825"/>
            <a:chOff x="1551267" y="-7144"/>
            <a:chExt cx="9352859" cy="1266825"/>
          </a:xfrm>
        </p:grpSpPr>
        <p:sp>
          <p:nvSpPr>
            <p:cNvPr id="8" name="Freeform: Shape 7">
              <a:extLst>
                <a:ext uri="{FF2B5EF4-FFF2-40B4-BE49-F238E27FC236}">
                  <a16:creationId xmlns="" xmlns:a16="http://schemas.microsoft.com/office/drawing/2014/main" id="{476EF7DD-17FF-4BFF-B026-99B4E8C9A712}"/>
                </a:ext>
              </a:extLst>
            </p:cNvPr>
            <p:cNvSpPr/>
            <p:nvPr/>
          </p:nvSpPr>
          <p:spPr>
            <a:xfrm>
              <a:off x="1551267" y="-7144"/>
              <a:ext cx="9352859" cy="1266825"/>
            </a:xfrm>
            <a:custGeom>
              <a:avLst/>
              <a:gdLst>
                <a:gd name="connsiteX0" fmla="*/ 3253264 w 3543300"/>
                <a:gd name="connsiteY0" fmla="*/ 1263968 h 1266825"/>
                <a:gd name="connsiteX1" fmla="*/ 292894 w 3543300"/>
                <a:gd name="connsiteY1" fmla="*/ 1263968 h 1266825"/>
                <a:gd name="connsiteX2" fmla="*/ 7144 w 3543300"/>
                <a:gd name="connsiteY2" fmla="*/ 978218 h 1266825"/>
                <a:gd name="connsiteX3" fmla="*/ 7144 w 3543300"/>
                <a:gd name="connsiteY3" fmla="*/ 7144 h 1266825"/>
                <a:gd name="connsiteX4" fmla="*/ 3539014 w 3543300"/>
                <a:gd name="connsiteY4" fmla="*/ 7144 h 1266825"/>
                <a:gd name="connsiteX5" fmla="*/ 3539014 w 3543300"/>
                <a:gd name="connsiteY5" fmla="*/ 978218 h 1266825"/>
                <a:gd name="connsiteX6" fmla="*/ 3253264 w 3543300"/>
                <a:gd name="connsiteY6" fmla="*/ 1263968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3300" h="1266825">
                  <a:moveTo>
                    <a:pt x="3253264" y="1263968"/>
                  </a:moveTo>
                  <a:lnTo>
                    <a:pt x="292894" y="1263968"/>
                  </a:lnTo>
                  <a:cubicBezTo>
                    <a:pt x="135064" y="1263968"/>
                    <a:pt x="7144" y="1136047"/>
                    <a:pt x="7144" y="978218"/>
                  </a:cubicBezTo>
                  <a:lnTo>
                    <a:pt x="7144" y="7144"/>
                  </a:lnTo>
                  <a:lnTo>
                    <a:pt x="3539014" y="7144"/>
                  </a:lnTo>
                  <a:lnTo>
                    <a:pt x="3539014" y="978218"/>
                  </a:lnTo>
                  <a:cubicBezTo>
                    <a:pt x="3539014" y="1136047"/>
                    <a:pt x="3411093" y="1263968"/>
                    <a:pt x="3253264" y="1263968"/>
                  </a:cubicBezTo>
                  <a:close/>
                </a:path>
              </a:pathLst>
            </a:custGeom>
            <a:solidFill>
              <a:srgbClr val="0A1931"/>
            </a:solidFill>
            <a:ln w="9525" cap="flat">
              <a:noFill/>
              <a:prstDash val="solid"/>
              <a:miter/>
            </a:ln>
          </p:spPr>
          <p:txBody>
            <a:bodyPr rtlCol="0" anchor="ctr"/>
            <a:lstStyle/>
            <a:p>
              <a:pPr algn="ctr"/>
              <a:endParaRPr lang="en-US" b="1" dirty="0"/>
            </a:p>
          </p:txBody>
        </p:sp>
        <p:sp>
          <p:nvSpPr>
            <p:cNvPr id="32" name="TextBox 31">
              <a:extLst>
                <a:ext uri="{FF2B5EF4-FFF2-40B4-BE49-F238E27FC236}">
                  <a16:creationId xmlns="" xmlns:a16="http://schemas.microsoft.com/office/drawing/2014/main" id="{F8999262-5267-4978-9C63-12E591013E47}"/>
                </a:ext>
              </a:extLst>
            </p:cNvPr>
            <p:cNvSpPr txBox="1"/>
            <p:nvPr/>
          </p:nvSpPr>
          <p:spPr>
            <a:xfrm>
              <a:off x="2652577" y="155658"/>
              <a:ext cx="6770700" cy="769441"/>
            </a:xfrm>
            <a:prstGeom prst="rect">
              <a:avLst/>
            </a:prstGeom>
            <a:noFill/>
          </p:spPr>
          <p:txBody>
            <a:bodyPr wrap="none" rtlCol="0">
              <a:spAutoFit/>
            </a:bodyPr>
            <a:lstStyle/>
            <a:p>
              <a:pPr lvl="0" algn="ctr"/>
              <a:r>
                <a:rPr lang="en-US" sz="4400" b="1" dirty="0">
                  <a:solidFill>
                    <a:schemeClr val="bg1"/>
                  </a:solidFill>
                </a:rPr>
                <a:t>Working with Gradio API</a:t>
              </a:r>
            </a:p>
          </p:txBody>
        </p:sp>
      </p:grpSp>
      <p:sp>
        <p:nvSpPr>
          <p:cNvPr id="15" name="Footer Placeholder 14"/>
          <p:cNvSpPr>
            <a:spLocks noGrp="1"/>
          </p:cNvSpPr>
          <p:nvPr>
            <p:ph type="ftr" sz="quarter" idx="11"/>
          </p:nvPr>
        </p:nvSpPr>
        <p:spPr/>
        <p:txBody>
          <a:bodyPr/>
          <a:lstStyle/>
          <a:p>
            <a:r>
              <a:rPr lang="en-US" smtClean="0"/>
              <a:t>Kaizen Group AI</a:t>
            </a:r>
            <a:endParaRPr lang="en-US"/>
          </a:p>
        </p:txBody>
      </p:sp>
      <p:sp>
        <p:nvSpPr>
          <p:cNvPr id="23" name="Slide Number Placeholder 22"/>
          <p:cNvSpPr>
            <a:spLocks noGrp="1"/>
          </p:cNvSpPr>
          <p:nvPr>
            <p:ph type="sldNum" sz="quarter" idx="12"/>
          </p:nvPr>
        </p:nvSpPr>
        <p:spPr/>
        <p:txBody>
          <a:bodyPr/>
          <a:lstStyle/>
          <a:p>
            <a:fld id="{02383E7E-9DFE-4A1E-AEC2-D2E19E891C2C}" type="slidenum">
              <a:rPr lang="en-US" smtClean="0"/>
              <a:t>37</a:t>
            </a:fld>
            <a:endParaRPr lang="en-US"/>
          </a:p>
        </p:txBody>
      </p:sp>
      <p:sp>
        <p:nvSpPr>
          <p:cNvPr id="5" name="TextBox 4"/>
          <p:cNvSpPr txBox="1"/>
          <p:nvPr/>
        </p:nvSpPr>
        <p:spPr>
          <a:xfrm>
            <a:off x="1843177" y="2025664"/>
            <a:ext cx="9566721" cy="1107996"/>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Client:</a:t>
            </a:r>
          </a:p>
          <a:p>
            <a:r>
              <a:rPr lang="en-US" sz="2000" b="1" dirty="0" smtClean="0">
                <a:latin typeface="Times New Roman" pitchFamily="18" charset="0"/>
                <a:cs typeface="Times New Roman" pitchFamily="18" charset="0"/>
              </a:rPr>
              <a:t>The </a:t>
            </a:r>
            <a:r>
              <a:rPr lang="en-US" sz="2000" b="1" dirty="0">
                <a:latin typeface="Times New Roman" pitchFamily="18" charset="0"/>
                <a:cs typeface="Times New Roman" pitchFamily="18" charset="0"/>
              </a:rPr>
              <a:t>main Client class for the Python client</a:t>
            </a:r>
            <a:r>
              <a:rPr lang="en-US" sz="2000" b="1" dirty="0" smtClean="0">
                <a:latin typeface="Times New Roman" pitchFamily="18" charset="0"/>
                <a:cs typeface="Times New Roman" pitchFamily="18" charset="0"/>
              </a:rPr>
              <a:t>.</a:t>
            </a:r>
          </a:p>
          <a:p>
            <a:r>
              <a:rPr lang="en-US" sz="2200" b="1" dirty="0" smtClean="0">
                <a:latin typeface="Times New Roman" pitchFamily="18" charset="0"/>
                <a:cs typeface="Times New Roman" pitchFamily="18" charset="0"/>
              </a:rPr>
              <a:t>This </a:t>
            </a:r>
            <a:r>
              <a:rPr lang="en-US" sz="2200" b="1" dirty="0">
                <a:latin typeface="Times New Roman" pitchFamily="18" charset="0"/>
                <a:cs typeface="Times New Roman" pitchFamily="18" charset="0"/>
              </a:rPr>
              <a:t>class is used to connect to a remote Gradio app and call its API endpoints.</a:t>
            </a:r>
          </a:p>
        </p:txBody>
      </p:sp>
      <p:sp>
        <p:nvSpPr>
          <p:cNvPr id="38" name="TextBox 37"/>
          <p:cNvSpPr txBox="1"/>
          <p:nvPr/>
        </p:nvSpPr>
        <p:spPr>
          <a:xfrm>
            <a:off x="1711766" y="3957039"/>
            <a:ext cx="8652321" cy="1107996"/>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Predict:</a:t>
            </a:r>
          </a:p>
          <a:p>
            <a:r>
              <a:rPr lang="en-US" sz="2000" b="1" dirty="0">
                <a:latin typeface="Times New Roman" pitchFamily="18" charset="0"/>
                <a:cs typeface="Times New Roman" pitchFamily="18" charset="0"/>
              </a:rPr>
              <a:t>Calls the Gradio API and returns the result </a:t>
            </a:r>
            <a:r>
              <a:rPr lang="en-US" sz="2000" b="1" dirty="0" smtClean="0">
                <a:latin typeface="Times New Roman" pitchFamily="18" charset="0"/>
                <a:cs typeface="Times New Roman" pitchFamily="18" charset="0"/>
              </a:rPr>
              <a:t>.</a:t>
            </a:r>
          </a:p>
          <a:p>
            <a:endParaRPr lang="en-US" sz="2200" b="1" dirty="0">
              <a:latin typeface="Times New Roman" pitchFamily="18" charset="0"/>
              <a:cs typeface="Times New Roman" pitchFamily="18" charset="0"/>
            </a:endParaRPr>
          </a:p>
        </p:txBody>
      </p:sp>
      <p:sp>
        <p:nvSpPr>
          <p:cNvPr id="44" name="TextBox 43"/>
          <p:cNvSpPr txBox="1"/>
          <p:nvPr/>
        </p:nvSpPr>
        <p:spPr>
          <a:xfrm>
            <a:off x="676275" y="1381125"/>
            <a:ext cx="10582275" cy="430887"/>
          </a:xfrm>
          <a:prstGeom prst="rect">
            <a:avLst/>
          </a:prstGeom>
          <a:noFill/>
        </p:spPr>
        <p:txBody>
          <a:bodyPr wrap="square" rtlCol="0">
            <a:spAutoFit/>
          </a:bodyPr>
          <a:lstStyle/>
          <a:p>
            <a:r>
              <a:rPr lang="en-US" sz="2200" b="1" dirty="0">
                <a:latin typeface="Times New Roman" pitchFamily="18" charset="0"/>
                <a:cs typeface="Times New Roman" pitchFamily="18" charset="0"/>
              </a:rPr>
              <a:t>The Gradio </a:t>
            </a:r>
            <a:r>
              <a:rPr lang="en-US" sz="2200" b="1" dirty="0" smtClean="0">
                <a:latin typeface="Times New Roman" pitchFamily="18" charset="0"/>
                <a:cs typeface="Times New Roman" pitchFamily="18" charset="0"/>
              </a:rPr>
              <a:t>client(</a:t>
            </a:r>
            <a:r>
              <a:rPr lang="en-US" sz="2200" b="1" dirty="0" err="1" smtClean="0">
                <a:latin typeface="Times New Roman" pitchFamily="18" charset="0"/>
                <a:cs typeface="Times New Roman" pitchFamily="18" charset="0"/>
              </a:rPr>
              <a:t>gradio_client</a:t>
            </a:r>
            <a:r>
              <a:rPr lang="en-US" sz="2200" b="1" dirty="0" smtClean="0">
                <a:latin typeface="Times New Roman" pitchFamily="18" charset="0"/>
                <a:cs typeface="Times New Roman" pitchFamily="18" charset="0"/>
              </a:rPr>
              <a:t>) </a:t>
            </a:r>
            <a:r>
              <a:rPr lang="en-US" sz="2200" b="1" dirty="0">
                <a:latin typeface="Times New Roman" pitchFamily="18" charset="0"/>
                <a:cs typeface="Times New Roman" pitchFamily="18" charset="0"/>
              </a:rPr>
              <a:t>makes it very easy to use any Gradio app as an API.</a:t>
            </a:r>
          </a:p>
        </p:txBody>
      </p:sp>
      <p:grpSp>
        <p:nvGrpSpPr>
          <p:cNvPr id="45" name="Group 44">
            <a:extLst>
              <a:ext uri="{FF2B5EF4-FFF2-40B4-BE49-F238E27FC236}">
                <a16:creationId xmlns="" xmlns:a16="http://schemas.microsoft.com/office/drawing/2014/main" id="{4CB5322C-5FBC-4651-AF5F-173A47E0A84B}"/>
              </a:ext>
            </a:extLst>
          </p:cNvPr>
          <p:cNvGrpSpPr/>
          <p:nvPr/>
        </p:nvGrpSpPr>
        <p:grpSpPr>
          <a:xfrm>
            <a:off x="503247" y="1853589"/>
            <a:ext cx="1313402" cy="1359218"/>
            <a:chOff x="6349936" y="2140267"/>
            <a:chExt cx="1313402" cy="1359218"/>
          </a:xfrm>
        </p:grpSpPr>
        <p:sp>
          <p:nvSpPr>
            <p:cNvPr id="46"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47"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1</a:t>
              </a:r>
              <a:endParaRPr lang="en-US" sz="2800" b="1" dirty="0">
                <a:solidFill>
                  <a:schemeClr val="bg1"/>
                </a:solidFill>
                <a:latin typeface="Times New Roman" pitchFamily="18" charset="0"/>
                <a:cs typeface="Times New Roman" pitchFamily="18" charset="0"/>
              </a:endParaRPr>
            </a:p>
          </p:txBody>
        </p:sp>
        <p:sp>
          <p:nvSpPr>
            <p:cNvPr id="48"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49"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grpSp>
        <p:nvGrpSpPr>
          <p:cNvPr id="50" name="Group 49">
            <a:extLst>
              <a:ext uri="{FF2B5EF4-FFF2-40B4-BE49-F238E27FC236}">
                <a16:creationId xmlns="" xmlns:a16="http://schemas.microsoft.com/office/drawing/2014/main" id="{4CB5322C-5FBC-4651-AF5F-173A47E0A84B}"/>
              </a:ext>
            </a:extLst>
          </p:cNvPr>
          <p:cNvGrpSpPr/>
          <p:nvPr/>
        </p:nvGrpSpPr>
        <p:grpSpPr>
          <a:xfrm>
            <a:off x="461578" y="3707993"/>
            <a:ext cx="1313402" cy="1359218"/>
            <a:chOff x="6349936" y="2140267"/>
            <a:chExt cx="1313402" cy="1359218"/>
          </a:xfrm>
        </p:grpSpPr>
        <p:sp>
          <p:nvSpPr>
            <p:cNvPr id="51"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52"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2</a:t>
              </a:r>
              <a:endParaRPr lang="en-US" sz="2800" b="1" dirty="0">
                <a:solidFill>
                  <a:schemeClr val="bg1"/>
                </a:solidFill>
                <a:latin typeface="Times New Roman" pitchFamily="18" charset="0"/>
                <a:cs typeface="Times New Roman" pitchFamily="18" charset="0"/>
              </a:endParaRPr>
            </a:p>
          </p:txBody>
        </p:sp>
        <p:sp>
          <p:nvSpPr>
            <p:cNvPr id="53"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54"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7411" y="3220474"/>
            <a:ext cx="4870200" cy="762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6224" y="4667161"/>
            <a:ext cx="7436988" cy="1789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55557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517534A5-EF7C-44F2-A4D2-B5A06D74FF29}"/>
              </a:ext>
            </a:extLst>
          </p:cNvPr>
          <p:cNvGrpSpPr/>
          <p:nvPr/>
        </p:nvGrpSpPr>
        <p:grpSpPr>
          <a:xfrm>
            <a:off x="1551267" y="-7144"/>
            <a:ext cx="9352859" cy="1266825"/>
            <a:chOff x="1551267" y="-7144"/>
            <a:chExt cx="9352859" cy="1266825"/>
          </a:xfrm>
        </p:grpSpPr>
        <p:sp>
          <p:nvSpPr>
            <p:cNvPr id="8" name="Freeform: Shape 7">
              <a:extLst>
                <a:ext uri="{FF2B5EF4-FFF2-40B4-BE49-F238E27FC236}">
                  <a16:creationId xmlns="" xmlns:a16="http://schemas.microsoft.com/office/drawing/2014/main" id="{476EF7DD-17FF-4BFF-B026-99B4E8C9A712}"/>
                </a:ext>
              </a:extLst>
            </p:cNvPr>
            <p:cNvSpPr/>
            <p:nvPr/>
          </p:nvSpPr>
          <p:spPr>
            <a:xfrm>
              <a:off x="1551267" y="-7144"/>
              <a:ext cx="9352859" cy="1266825"/>
            </a:xfrm>
            <a:custGeom>
              <a:avLst/>
              <a:gdLst>
                <a:gd name="connsiteX0" fmla="*/ 3253264 w 3543300"/>
                <a:gd name="connsiteY0" fmla="*/ 1263968 h 1266825"/>
                <a:gd name="connsiteX1" fmla="*/ 292894 w 3543300"/>
                <a:gd name="connsiteY1" fmla="*/ 1263968 h 1266825"/>
                <a:gd name="connsiteX2" fmla="*/ 7144 w 3543300"/>
                <a:gd name="connsiteY2" fmla="*/ 978218 h 1266825"/>
                <a:gd name="connsiteX3" fmla="*/ 7144 w 3543300"/>
                <a:gd name="connsiteY3" fmla="*/ 7144 h 1266825"/>
                <a:gd name="connsiteX4" fmla="*/ 3539014 w 3543300"/>
                <a:gd name="connsiteY4" fmla="*/ 7144 h 1266825"/>
                <a:gd name="connsiteX5" fmla="*/ 3539014 w 3543300"/>
                <a:gd name="connsiteY5" fmla="*/ 978218 h 1266825"/>
                <a:gd name="connsiteX6" fmla="*/ 3253264 w 3543300"/>
                <a:gd name="connsiteY6" fmla="*/ 1263968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3300" h="1266825">
                  <a:moveTo>
                    <a:pt x="3253264" y="1263968"/>
                  </a:moveTo>
                  <a:lnTo>
                    <a:pt x="292894" y="1263968"/>
                  </a:lnTo>
                  <a:cubicBezTo>
                    <a:pt x="135064" y="1263968"/>
                    <a:pt x="7144" y="1136047"/>
                    <a:pt x="7144" y="978218"/>
                  </a:cubicBezTo>
                  <a:lnTo>
                    <a:pt x="7144" y="7144"/>
                  </a:lnTo>
                  <a:lnTo>
                    <a:pt x="3539014" y="7144"/>
                  </a:lnTo>
                  <a:lnTo>
                    <a:pt x="3539014" y="978218"/>
                  </a:lnTo>
                  <a:cubicBezTo>
                    <a:pt x="3539014" y="1136047"/>
                    <a:pt x="3411093" y="1263968"/>
                    <a:pt x="3253264" y="1263968"/>
                  </a:cubicBezTo>
                  <a:close/>
                </a:path>
              </a:pathLst>
            </a:custGeom>
            <a:solidFill>
              <a:srgbClr val="0A1931"/>
            </a:solidFill>
            <a:ln w="9525" cap="flat">
              <a:noFill/>
              <a:prstDash val="solid"/>
              <a:miter/>
            </a:ln>
          </p:spPr>
          <p:txBody>
            <a:bodyPr rtlCol="0" anchor="ctr"/>
            <a:lstStyle/>
            <a:p>
              <a:pPr algn="ctr"/>
              <a:endParaRPr lang="en-US" b="1" dirty="0"/>
            </a:p>
          </p:txBody>
        </p:sp>
        <p:sp>
          <p:nvSpPr>
            <p:cNvPr id="32" name="TextBox 31">
              <a:extLst>
                <a:ext uri="{FF2B5EF4-FFF2-40B4-BE49-F238E27FC236}">
                  <a16:creationId xmlns="" xmlns:a16="http://schemas.microsoft.com/office/drawing/2014/main" id="{F8999262-5267-4978-9C63-12E591013E47}"/>
                </a:ext>
              </a:extLst>
            </p:cNvPr>
            <p:cNvSpPr txBox="1"/>
            <p:nvPr/>
          </p:nvSpPr>
          <p:spPr>
            <a:xfrm>
              <a:off x="2652577" y="155658"/>
              <a:ext cx="6770700" cy="769441"/>
            </a:xfrm>
            <a:prstGeom prst="rect">
              <a:avLst/>
            </a:prstGeom>
            <a:noFill/>
          </p:spPr>
          <p:txBody>
            <a:bodyPr wrap="none" rtlCol="0">
              <a:spAutoFit/>
            </a:bodyPr>
            <a:lstStyle/>
            <a:p>
              <a:pPr lvl="0" algn="ctr"/>
              <a:r>
                <a:rPr lang="en-US" sz="4400" b="1" dirty="0">
                  <a:solidFill>
                    <a:schemeClr val="bg1"/>
                  </a:solidFill>
                </a:rPr>
                <a:t>Working with Gradio API</a:t>
              </a:r>
            </a:p>
          </p:txBody>
        </p:sp>
      </p:grpSp>
      <p:sp>
        <p:nvSpPr>
          <p:cNvPr id="15" name="Footer Placeholder 14"/>
          <p:cNvSpPr>
            <a:spLocks noGrp="1"/>
          </p:cNvSpPr>
          <p:nvPr>
            <p:ph type="ftr" sz="quarter" idx="11"/>
          </p:nvPr>
        </p:nvSpPr>
        <p:spPr/>
        <p:txBody>
          <a:bodyPr/>
          <a:lstStyle/>
          <a:p>
            <a:r>
              <a:rPr lang="en-US" smtClean="0"/>
              <a:t>Kaizen Group AI</a:t>
            </a:r>
            <a:endParaRPr lang="en-US"/>
          </a:p>
        </p:txBody>
      </p:sp>
      <p:sp>
        <p:nvSpPr>
          <p:cNvPr id="23" name="Slide Number Placeholder 22"/>
          <p:cNvSpPr>
            <a:spLocks noGrp="1"/>
          </p:cNvSpPr>
          <p:nvPr>
            <p:ph type="sldNum" sz="quarter" idx="12"/>
          </p:nvPr>
        </p:nvSpPr>
        <p:spPr/>
        <p:txBody>
          <a:bodyPr/>
          <a:lstStyle/>
          <a:p>
            <a:fld id="{02383E7E-9DFE-4A1E-AEC2-D2E19E891C2C}" type="slidenum">
              <a:rPr lang="en-US" smtClean="0"/>
              <a:t>38</a:t>
            </a:fld>
            <a:endParaRPr lang="en-US"/>
          </a:p>
        </p:txBody>
      </p:sp>
      <p:sp>
        <p:nvSpPr>
          <p:cNvPr id="5" name="TextBox 4"/>
          <p:cNvSpPr txBox="1"/>
          <p:nvPr/>
        </p:nvSpPr>
        <p:spPr>
          <a:xfrm>
            <a:off x="2038825" y="1371109"/>
            <a:ext cx="9686450" cy="769441"/>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submit:</a:t>
            </a:r>
          </a:p>
          <a:p>
            <a:r>
              <a:rPr lang="en-US" sz="2000" b="1" dirty="0">
                <a:latin typeface="Times New Roman" pitchFamily="18" charset="0"/>
                <a:cs typeface="Times New Roman" pitchFamily="18" charset="0"/>
              </a:rPr>
              <a:t>Creates and returns a Job object which calls the Gradio API in a background </a:t>
            </a:r>
            <a:r>
              <a:rPr lang="en-US" sz="2000" b="1" dirty="0" smtClean="0">
                <a:latin typeface="Times New Roman" pitchFamily="18" charset="0"/>
                <a:cs typeface="Times New Roman" pitchFamily="18" charset="0"/>
              </a:rPr>
              <a:t>thread.</a:t>
            </a:r>
            <a:endParaRPr lang="en-US" sz="2200" b="1" dirty="0">
              <a:latin typeface="Times New Roman" pitchFamily="18" charset="0"/>
              <a:cs typeface="Times New Roman" pitchFamily="18" charset="0"/>
            </a:endParaRPr>
          </a:p>
        </p:txBody>
      </p:sp>
      <p:sp>
        <p:nvSpPr>
          <p:cNvPr id="38" name="TextBox 37"/>
          <p:cNvSpPr txBox="1"/>
          <p:nvPr/>
        </p:nvSpPr>
        <p:spPr>
          <a:xfrm>
            <a:off x="1965936" y="3782169"/>
            <a:ext cx="9368813" cy="1138773"/>
          </a:xfrm>
          <a:prstGeom prst="rect">
            <a:avLst/>
          </a:prstGeom>
          <a:noFill/>
        </p:spPr>
        <p:txBody>
          <a:bodyPr wrap="square" rtlCol="0">
            <a:spAutoFit/>
          </a:bodyPr>
          <a:lstStyle/>
          <a:p>
            <a:r>
              <a:rPr lang="en-US" sz="2800" b="1" dirty="0">
                <a:latin typeface="Times New Roman" pitchFamily="18" charset="0"/>
                <a:cs typeface="Times New Roman" pitchFamily="18" charset="0"/>
              </a:rPr>
              <a:t>duplicate:</a:t>
            </a:r>
          </a:p>
          <a:p>
            <a:r>
              <a:rPr lang="en-US" sz="2000" b="1" dirty="0">
                <a:latin typeface="Times New Roman" pitchFamily="18" charset="0"/>
                <a:cs typeface="Times New Roman" pitchFamily="18" charset="0"/>
              </a:rPr>
              <a:t>Duplicates a Hugging Face Space under your account and returns a Client object for the new Space. </a:t>
            </a:r>
          </a:p>
        </p:txBody>
      </p:sp>
      <p:grpSp>
        <p:nvGrpSpPr>
          <p:cNvPr id="55" name="Group 54">
            <a:extLst>
              <a:ext uri="{FF2B5EF4-FFF2-40B4-BE49-F238E27FC236}">
                <a16:creationId xmlns="" xmlns:a16="http://schemas.microsoft.com/office/drawing/2014/main" id="{4CB5322C-5FBC-4651-AF5F-173A47E0A84B}"/>
              </a:ext>
            </a:extLst>
          </p:cNvPr>
          <p:cNvGrpSpPr/>
          <p:nvPr/>
        </p:nvGrpSpPr>
        <p:grpSpPr>
          <a:xfrm>
            <a:off x="743165" y="1314768"/>
            <a:ext cx="1313402" cy="1359218"/>
            <a:chOff x="6349936" y="2140267"/>
            <a:chExt cx="1313402" cy="1359218"/>
          </a:xfrm>
        </p:grpSpPr>
        <p:sp>
          <p:nvSpPr>
            <p:cNvPr id="56"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57"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3</a:t>
              </a:r>
              <a:endParaRPr lang="en-US" sz="2800" b="1" dirty="0">
                <a:solidFill>
                  <a:schemeClr val="bg1"/>
                </a:solidFill>
                <a:latin typeface="Times New Roman" pitchFamily="18" charset="0"/>
                <a:cs typeface="Times New Roman" pitchFamily="18" charset="0"/>
              </a:endParaRPr>
            </a:p>
          </p:txBody>
        </p:sp>
        <p:sp>
          <p:nvSpPr>
            <p:cNvPr id="58"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59"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grpSp>
        <p:nvGrpSpPr>
          <p:cNvPr id="60" name="Group 59">
            <a:extLst>
              <a:ext uri="{FF2B5EF4-FFF2-40B4-BE49-F238E27FC236}">
                <a16:creationId xmlns="" xmlns:a16="http://schemas.microsoft.com/office/drawing/2014/main" id="{4CB5322C-5FBC-4651-AF5F-173A47E0A84B}"/>
              </a:ext>
            </a:extLst>
          </p:cNvPr>
          <p:cNvGrpSpPr/>
          <p:nvPr/>
        </p:nvGrpSpPr>
        <p:grpSpPr>
          <a:xfrm>
            <a:off x="652535" y="3768314"/>
            <a:ext cx="1313402" cy="1359218"/>
            <a:chOff x="6349936" y="2140267"/>
            <a:chExt cx="1313402" cy="1359218"/>
          </a:xfrm>
        </p:grpSpPr>
        <p:sp>
          <p:nvSpPr>
            <p:cNvPr id="61"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62"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4</a:t>
              </a:r>
              <a:endParaRPr lang="en-US" sz="2800" b="1" dirty="0">
                <a:solidFill>
                  <a:schemeClr val="bg1"/>
                </a:solidFill>
                <a:latin typeface="Times New Roman" pitchFamily="18" charset="0"/>
                <a:cs typeface="Times New Roman" pitchFamily="18" charset="0"/>
              </a:endParaRPr>
            </a:p>
          </p:txBody>
        </p:sp>
        <p:sp>
          <p:nvSpPr>
            <p:cNvPr id="63"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64"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pic>
        <p:nvPicPr>
          <p:cNvPr id="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609" y="2210117"/>
            <a:ext cx="6918671" cy="1742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4775" y="4663664"/>
            <a:ext cx="7715250" cy="165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71445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517534A5-EF7C-44F2-A4D2-B5A06D74FF29}"/>
              </a:ext>
            </a:extLst>
          </p:cNvPr>
          <p:cNvGrpSpPr/>
          <p:nvPr/>
        </p:nvGrpSpPr>
        <p:grpSpPr>
          <a:xfrm>
            <a:off x="1551267" y="-7144"/>
            <a:ext cx="9352859" cy="1266825"/>
            <a:chOff x="1551267" y="-7144"/>
            <a:chExt cx="9352859" cy="1266825"/>
          </a:xfrm>
        </p:grpSpPr>
        <p:sp>
          <p:nvSpPr>
            <p:cNvPr id="8" name="Freeform: Shape 7">
              <a:extLst>
                <a:ext uri="{FF2B5EF4-FFF2-40B4-BE49-F238E27FC236}">
                  <a16:creationId xmlns="" xmlns:a16="http://schemas.microsoft.com/office/drawing/2014/main" id="{476EF7DD-17FF-4BFF-B026-99B4E8C9A712}"/>
                </a:ext>
              </a:extLst>
            </p:cNvPr>
            <p:cNvSpPr/>
            <p:nvPr/>
          </p:nvSpPr>
          <p:spPr>
            <a:xfrm>
              <a:off x="1551267" y="-7144"/>
              <a:ext cx="9352859" cy="1266825"/>
            </a:xfrm>
            <a:custGeom>
              <a:avLst/>
              <a:gdLst>
                <a:gd name="connsiteX0" fmla="*/ 3253264 w 3543300"/>
                <a:gd name="connsiteY0" fmla="*/ 1263968 h 1266825"/>
                <a:gd name="connsiteX1" fmla="*/ 292894 w 3543300"/>
                <a:gd name="connsiteY1" fmla="*/ 1263968 h 1266825"/>
                <a:gd name="connsiteX2" fmla="*/ 7144 w 3543300"/>
                <a:gd name="connsiteY2" fmla="*/ 978218 h 1266825"/>
                <a:gd name="connsiteX3" fmla="*/ 7144 w 3543300"/>
                <a:gd name="connsiteY3" fmla="*/ 7144 h 1266825"/>
                <a:gd name="connsiteX4" fmla="*/ 3539014 w 3543300"/>
                <a:gd name="connsiteY4" fmla="*/ 7144 h 1266825"/>
                <a:gd name="connsiteX5" fmla="*/ 3539014 w 3543300"/>
                <a:gd name="connsiteY5" fmla="*/ 978218 h 1266825"/>
                <a:gd name="connsiteX6" fmla="*/ 3253264 w 3543300"/>
                <a:gd name="connsiteY6" fmla="*/ 1263968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3300" h="1266825">
                  <a:moveTo>
                    <a:pt x="3253264" y="1263968"/>
                  </a:moveTo>
                  <a:lnTo>
                    <a:pt x="292894" y="1263968"/>
                  </a:lnTo>
                  <a:cubicBezTo>
                    <a:pt x="135064" y="1263968"/>
                    <a:pt x="7144" y="1136047"/>
                    <a:pt x="7144" y="978218"/>
                  </a:cubicBezTo>
                  <a:lnTo>
                    <a:pt x="7144" y="7144"/>
                  </a:lnTo>
                  <a:lnTo>
                    <a:pt x="3539014" y="7144"/>
                  </a:lnTo>
                  <a:lnTo>
                    <a:pt x="3539014" y="978218"/>
                  </a:lnTo>
                  <a:cubicBezTo>
                    <a:pt x="3539014" y="1136047"/>
                    <a:pt x="3411093" y="1263968"/>
                    <a:pt x="3253264" y="1263968"/>
                  </a:cubicBezTo>
                  <a:close/>
                </a:path>
              </a:pathLst>
            </a:custGeom>
            <a:solidFill>
              <a:srgbClr val="0A1931"/>
            </a:solidFill>
            <a:ln w="9525" cap="flat">
              <a:noFill/>
              <a:prstDash val="solid"/>
              <a:miter/>
            </a:ln>
          </p:spPr>
          <p:txBody>
            <a:bodyPr rtlCol="0" anchor="ctr"/>
            <a:lstStyle/>
            <a:p>
              <a:pPr algn="ctr"/>
              <a:endParaRPr lang="en-US" b="1" dirty="0"/>
            </a:p>
          </p:txBody>
        </p:sp>
        <p:sp>
          <p:nvSpPr>
            <p:cNvPr id="32" name="TextBox 31">
              <a:extLst>
                <a:ext uri="{FF2B5EF4-FFF2-40B4-BE49-F238E27FC236}">
                  <a16:creationId xmlns="" xmlns:a16="http://schemas.microsoft.com/office/drawing/2014/main" id="{F8999262-5267-4978-9C63-12E591013E47}"/>
                </a:ext>
              </a:extLst>
            </p:cNvPr>
            <p:cNvSpPr txBox="1"/>
            <p:nvPr/>
          </p:nvSpPr>
          <p:spPr>
            <a:xfrm>
              <a:off x="2652577" y="155658"/>
              <a:ext cx="6770700" cy="769441"/>
            </a:xfrm>
            <a:prstGeom prst="rect">
              <a:avLst/>
            </a:prstGeom>
            <a:noFill/>
          </p:spPr>
          <p:txBody>
            <a:bodyPr wrap="none" rtlCol="0">
              <a:spAutoFit/>
            </a:bodyPr>
            <a:lstStyle/>
            <a:p>
              <a:pPr lvl="0" algn="ctr"/>
              <a:r>
                <a:rPr lang="en-US" sz="4400" b="1" dirty="0">
                  <a:solidFill>
                    <a:schemeClr val="bg1"/>
                  </a:solidFill>
                </a:rPr>
                <a:t>Working with Gradio API</a:t>
              </a:r>
            </a:p>
          </p:txBody>
        </p:sp>
      </p:grpSp>
      <p:sp>
        <p:nvSpPr>
          <p:cNvPr id="15" name="Footer Placeholder 14"/>
          <p:cNvSpPr>
            <a:spLocks noGrp="1"/>
          </p:cNvSpPr>
          <p:nvPr>
            <p:ph type="ftr" sz="quarter" idx="11"/>
          </p:nvPr>
        </p:nvSpPr>
        <p:spPr/>
        <p:txBody>
          <a:bodyPr/>
          <a:lstStyle/>
          <a:p>
            <a:r>
              <a:rPr lang="en-US" smtClean="0"/>
              <a:t>Kaizen Group AI</a:t>
            </a:r>
            <a:endParaRPr lang="en-US"/>
          </a:p>
        </p:txBody>
      </p:sp>
      <p:sp>
        <p:nvSpPr>
          <p:cNvPr id="23" name="Slide Number Placeholder 22"/>
          <p:cNvSpPr>
            <a:spLocks noGrp="1"/>
          </p:cNvSpPr>
          <p:nvPr>
            <p:ph type="sldNum" sz="quarter" idx="12"/>
          </p:nvPr>
        </p:nvSpPr>
        <p:spPr/>
        <p:txBody>
          <a:bodyPr/>
          <a:lstStyle/>
          <a:p>
            <a:fld id="{02383E7E-9DFE-4A1E-AEC2-D2E19E891C2C}" type="slidenum">
              <a:rPr lang="en-US" smtClean="0"/>
              <a:t>39</a:t>
            </a:fld>
            <a:endParaRPr lang="en-US"/>
          </a:p>
        </p:txBody>
      </p:sp>
      <p:sp>
        <p:nvSpPr>
          <p:cNvPr id="38" name="TextBox 37"/>
          <p:cNvSpPr txBox="1"/>
          <p:nvPr/>
        </p:nvSpPr>
        <p:spPr>
          <a:xfrm>
            <a:off x="1889736" y="1448544"/>
            <a:ext cx="9368813" cy="769441"/>
          </a:xfrm>
          <a:prstGeom prst="rect">
            <a:avLst/>
          </a:prstGeom>
          <a:noFill/>
        </p:spPr>
        <p:txBody>
          <a:bodyPr wrap="square" rtlCol="0">
            <a:spAutoFit/>
          </a:bodyPr>
          <a:lstStyle/>
          <a:p>
            <a:r>
              <a:rPr lang="en-US" sz="2400" b="1" dirty="0" err="1" smtClean="0">
                <a:latin typeface="Times New Roman" pitchFamily="18" charset="0"/>
                <a:cs typeface="Times New Roman" pitchFamily="18" charset="0"/>
              </a:rPr>
              <a:t>view_api</a:t>
            </a:r>
            <a:r>
              <a:rPr lang="en-US" sz="2400" b="1" dirty="0" smtClean="0">
                <a:latin typeface="Times New Roman" pitchFamily="18" charset="0"/>
                <a:cs typeface="Times New Roman" pitchFamily="18" charset="0"/>
              </a:rPr>
              <a:t>:</a:t>
            </a:r>
          </a:p>
          <a:p>
            <a:r>
              <a:rPr lang="en-US" sz="2000" b="1" dirty="0">
                <a:latin typeface="Times New Roman" pitchFamily="18" charset="0"/>
                <a:cs typeface="Times New Roman" pitchFamily="18" charset="0"/>
              </a:rPr>
              <a:t>Prints the usage info for the API. </a:t>
            </a:r>
            <a:endParaRPr lang="en-US" sz="2000" b="1" dirty="0" smtClean="0">
              <a:latin typeface="Times New Roman" pitchFamily="18" charset="0"/>
              <a:cs typeface="Times New Roman" pitchFamily="18" charset="0"/>
            </a:endParaRPr>
          </a:p>
        </p:txBody>
      </p:sp>
      <p:grpSp>
        <p:nvGrpSpPr>
          <p:cNvPr id="60" name="Group 59">
            <a:extLst>
              <a:ext uri="{FF2B5EF4-FFF2-40B4-BE49-F238E27FC236}">
                <a16:creationId xmlns="" xmlns:a16="http://schemas.microsoft.com/office/drawing/2014/main" id="{4CB5322C-5FBC-4651-AF5F-173A47E0A84B}"/>
              </a:ext>
            </a:extLst>
          </p:cNvPr>
          <p:cNvGrpSpPr/>
          <p:nvPr/>
        </p:nvGrpSpPr>
        <p:grpSpPr>
          <a:xfrm>
            <a:off x="576335" y="1434689"/>
            <a:ext cx="1313402" cy="1359218"/>
            <a:chOff x="6349936" y="2140267"/>
            <a:chExt cx="1313402" cy="1359218"/>
          </a:xfrm>
        </p:grpSpPr>
        <p:sp>
          <p:nvSpPr>
            <p:cNvPr id="61"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62"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5</a:t>
              </a:r>
              <a:endParaRPr lang="en-US" sz="2800" b="1" dirty="0">
                <a:solidFill>
                  <a:schemeClr val="bg1"/>
                </a:solidFill>
                <a:latin typeface="Times New Roman" pitchFamily="18" charset="0"/>
                <a:cs typeface="Times New Roman" pitchFamily="18" charset="0"/>
              </a:endParaRPr>
            </a:p>
          </p:txBody>
        </p:sp>
        <p:sp>
          <p:nvSpPr>
            <p:cNvPr id="63"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64"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334" y="3695700"/>
            <a:ext cx="7137061" cy="272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2613" y="1833264"/>
            <a:ext cx="63531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47094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 xmlns:a16="http://schemas.microsoft.com/office/drawing/2014/main" id="{FB420FA5-C008-4695-ACFD-EC21AFBFEE9F}"/>
              </a:ext>
            </a:extLst>
          </p:cNvPr>
          <p:cNvSpPr/>
          <p:nvPr/>
        </p:nvSpPr>
        <p:spPr>
          <a:xfrm>
            <a:off x="6357842" y="-28575"/>
            <a:ext cx="57150" cy="6915150"/>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83061952-A0A7-4A61-B09B-4C4B55EB0478}"/>
              </a:ext>
            </a:extLst>
          </p:cNvPr>
          <p:cNvSpPr/>
          <p:nvPr/>
        </p:nvSpPr>
        <p:spPr>
          <a:xfrm>
            <a:off x="6260021" y="4977860"/>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DE7D1C"/>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8E6FC1B5-7BFB-4AF8-B3DF-AFAC747D22E8}"/>
              </a:ext>
            </a:extLst>
          </p:cNvPr>
          <p:cNvSpPr/>
          <p:nvPr/>
        </p:nvSpPr>
        <p:spPr>
          <a:xfrm>
            <a:off x="6260021" y="386105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00B050"/>
          </a:solidFill>
          <a:ln w="9525" cap="flat">
            <a:noFill/>
            <a:prstDash val="solid"/>
            <a:miter/>
          </a:ln>
        </p:spPr>
        <p:txBody>
          <a:bodyPr rtlCol="0" anchor="ctr"/>
          <a:lstStyle/>
          <a:p>
            <a:endParaRPr lang="en-US">
              <a:solidFill>
                <a:srgbClr val="00B050"/>
              </a:solidFill>
            </a:endParaRPr>
          </a:p>
        </p:txBody>
      </p:sp>
      <p:sp>
        <p:nvSpPr>
          <p:cNvPr id="10" name="Freeform: Shape 9">
            <a:extLst>
              <a:ext uri="{FF2B5EF4-FFF2-40B4-BE49-F238E27FC236}">
                <a16:creationId xmlns="" xmlns:a16="http://schemas.microsoft.com/office/drawing/2014/main" id="{915F5D2E-32D7-4A6C-9B15-095DA837528F}"/>
              </a:ext>
            </a:extLst>
          </p:cNvPr>
          <p:cNvSpPr/>
          <p:nvPr/>
        </p:nvSpPr>
        <p:spPr>
          <a:xfrm>
            <a:off x="6260021" y="2744153"/>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00B050"/>
          </a:solidFill>
          <a:ln w="9525" cap="flat">
            <a:noFill/>
            <a:prstDash val="solid"/>
            <a:miter/>
          </a:ln>
        </p:spPr>
        <p:txBody>
          <a:bodyPr rtlCol="0" anchor="ctr"/>
          <a:lstStyle/>
          <a:p>
            <a:endParaRPr lang="en-US">
              <a:solidFill>
                <a:srgbClr val="DE7D1C"/>
              </a:solidFill>
            </a:endParaRPr>
          </a:p>
        </p:txBody>
      </p:sp>
      <p:sp>
        <p:nvSpPr>
          <p:cNvPr id="11" name="Freeform: Shape 10">
            <a:extLst>
              <a:ext uri="{FF2B5EF4-FFF2-40B4-BE49-F238E27FC236}">
                <a16:creationId xmlns="" xmlns:a16="http://schemas.microsoft.com/office/drawing/2014/main" id="{8FF5A4C0-6D09-4011-972E-91B41EAEE1AE}"/>
              </a:ext>
            </a:extLst>
          </p:cNvPr>
          <p:cNvSpPr/>
          <p:nvPr/>
        </p:nvSpPr>
        <p:spPr>
          <a:xfrm>
            <a:off x="6260021" y="162734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0000"/>
          </a:solidFill>
          <a:ln w="9525" cap="flat">
            <a:noFill/>
            <a:prstDash val="solid"/>
            <a:miter/>
          </a:ln>
        </p:spPr>
        <p:txBody>
          <a:bodyPr rtlCol="0" anchor="ctr"/>
          <a:lstStyle/>
          <a:p>
            <a:endParaRPr lang="en-US">
              <a:solidFill>
                <a:srgbClr val="DE7D1C"/>
              </a:solidFill>
            </a:endParaRPr>
          </a:p>
        </p:txBody>
      </p:sp>
      <p:sp>
        <p:nvSpPr>
          <p:cNvPr id="12" name="Freeform: Shape 11">
            <a:extLst>
              <a:ext uri="{FF2B5EF4-FFF2-40B4-BE49-F238E27FC236}">
                <a16:creationId xmlns="" xmlns:a16="http://schemas.microsoft.com/office/drawing/2014/main"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 xmlns:a16="http://schemas.microsoft.com/office/drawing/2014/main"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 xmlns:a16="http://schemas.microsoft.com/office/drawing/2014/main"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 xmlns:a16="http://schemas.microsoft.com/office/drawing/2014/main" id="{9971FA4E-3080-4F43-BFC8-1C6ABCFF01F6}"/>
              </a:ext>
            </a:extLst>
          </p:cNvPr>
          <p:cNvSpPr/>
          <p:nvPr/>
        </p:nvSpPr>
        <p:spPr>
          <a:xfrm>
            <a:off x="11301984" y="724186"/>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 xmlns:a16="http://schemas.microsoft.com/office/drawing/2014/main" id="{89ABC871-4F63-485F-B900-425F59EBA8FB}"/>
              </a:ext>
            </a:extLst>
          </p:cNvPr>
          <p:cNvSpPr/>
          <p:nvPr/>
        </p:nvSpPr>
        <p:spPr>
          <a:xfrm>
            <a:off x="5717477" y="243269"/>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1" name="TextBox 20">
            <a:extLst>
              <a:ext uri="{FF2B5EF4-FFF2-40B4-BE49-F238E27FC236}">
                <a16:creationId xmlns="" xmlns:a16="http://schemas.microsoft.com/office/drawing/2014/main" id="{E8FD566F-BCA8-4461-842C-34C41943214A}"/>
              </a:ext>
            </a:extLst>
          </p:cNvPr>
          <p:cNvSpPr txBox="1"/>
          <p:nvPr/>
        </p:nvSpPr>
        <p:spPr>
          <a:xfrm>
            <a:off x="5491086" y="1495922"/>
            <a:ext cx="641823" cy="523220"/>
          </a:xfrm>
          <a:prstGeom prst="rect">
            <a:avLst/>
          </a:prstGeom>
          <a:noFill/>
        </p:spPr>
        <p:txBody>
          <a:bodyPr wrap="square" rtlCol="0">
            <a:spAutoFit/>
          </a:bodyPr>
          <a:lstStyle/>
          <a:p>
            <a:pPr algn="ctr"/>
            <a:r>
              <a:rPr lang="en-US" sz="2800" b="1" dirty="0" smtClean="0">
                <a:solidFill>
                  <a:srgbClr val="FF0000"/>
                </a:solidFill>
              </a:rPr>
              <a:t>05</a:t>
            </a:r>
            <a:endParaRPr lang="en-US" sz="2800" b="1" dirty="0">
              <a:solidFill>
                <a:srgbClr val="FF0000"/>
              </a:solidFill>
            </a:endParaRPr>
          </a:p>
        </p:txBody>
      </p:sp>
      <p:sp>
        <p:nvSpPr>
          <p:cNvPr id="22" name="TextBox 21">
            <a:extLst>
              <a:ext uri="{FF2B5EF4-FFF2-40B4-BE49-F238E27FC236}">
                <a16:creationId xmlns="" xmlns:a16="http://schemas.microsoft.com/office/drawing/2014/main" id="{E177C06D-BF79-4688-9CEC-8B6ABF03513C}"/>
              </a:ext>
            </a:extLst>
          </p:cNvPr>
          <p:cNvSpPr txBox="1"/>
          <p:nvPr/>
        </p:nvSpPr>
        <p:spPr>
          <a:xfrm>
            <a:off x="6634781" y="1151006"/>
            <a:ext cx="5465777" cy="1015663"/>
          </a:xfrm>
          <a:prstGeom prst="rect">
            <a:avLst/>
          </a:prstGeom>
          <a:noFill/>
        </p:spPr>
        <p:txBody>
          <a:bodyPr wrap="square" rtlCol="0">
            <a:spAutoFit/>
          </a:bodyPr>
          <a:lstStyle/>
          <a:p>
            <a:pPr lvl="0"/>
            <a:r>
              <a:rPr lang="en-US" dirty="0"/>
              <a:t>Connecting Models to </a:t>
            </a:r>
            <a:r>
              <a:rPr lang="en-US" dirty="0" smtClean="0"/>
              <a:t>Gradio</a:t>
            </a:r>
          </a:p>
          <a:p>
            <a:pPr marL="285750" lvl="0" indent="-285750">
              <a:buFont typeface="Wingdings" pitchFamily="2" charset="2"/>
              <a:buChar char="q"/>
            </a:pPr>
            <a:r>
              <a:rPr lang="en-US" sz="1400" dirty="0"/>
              <a:t>Integrating machine learning models </a:t>
            </a:r>
            <a:endParaRPr lang="en-US" sz="1400" dirty="0" smtClean="0"/>
          </a:p>
          <a:p>
            <a:pPr marL="285750" lvl="0" indent="-285750">
              <a:buFont typeface="Wingdings" pitchFamily="2" charset="2"/>
              <a:buChar char="q"/>
            </a:pPr>
            <a:r>
              <a:rPr lang="en-US" sz="1400" dirty="0"/>
              <a:t>Working with different model types </a:t>
            </a:r>
            <a:endParaRPr lang="en-US" sz="1400" dirty="0" smtClean="0"/>
          </a:p>
          <a:p>
            <a:pPr marL="285750" lvl="0" indent="-285750">
              <a:buFont typeface="Wingdings" pitchFamily="2" charset="2"/>
              <a:buChar char="q"/>
            </a:pPr>
            <a:r>
              <a:rPr lang="en-US" sz="1400" dirty="0"/>
              <a:t>Handling model inputs and outputs </a:t>
            </a:r>
          </a:p>
        </p:txBody>
      </p:sp>
      <p:sp>
        <p:nvSpPr>
          <p:cNvPr id="23" name="TextBox 22">
            <a:extLst>
              <a:ext uri="{FF2B5EF4-FFF2-40B4-BE49-F238E27FC236}">
                <a16:creationId xmlns="" xmlns:a16="http://schemas.microsoft.com/office/drawing/2014/main" id="{4F961D8E-A133-4206-9086-807B48C7560D}"/>
              </a:ext>
            </a:extLst>
          </p:cNvPr>
          <p:cNvSpPr txBox="1"/>
          <p:nvPr/>
        </p:nvSpPr>
        <p:spPr>
          <a:xfrm>
            <a:off x="5491086" y="2624662"/>
            <a:ext cx="641823" cy="523220"/>
          </a:xfrm>
          <a:prstGeom prst="rect">
            <a:avLst/>
          </a:prstGeom>
          <a:noFill/>
        </p:spPr>
        <p:txBody>
          <a:bodyPr wrap="square" rtlCol="0">
            <a:spAutoFit/>
          </a:bodyPr>
          <a:lstStyle/>
          <a:p>
            <a:pPr algn="ctr"/>
            <a:r>
              <a:rPr lang="en-US" sz="2800" b="1" dirty="0" smtClean="0">
                <a:solidFill>
                  <a:srgbClr val="00B050"/>
                </a:solidFill>
              </a:rPr>
              <a:t>06</a:t>
            </a:r>
            <a:endParaRPr lang="en-US" sz="2800" b="1" dirty="0">
              <a:solidFill>
                <a:srgbClr val="00B050"/>
              </a:solidFill>
            </a:endParaRPr>
          </a:p>
        </p:txBody>
      </p:sp>
      <p:sp>
        <p:nvSpPr>
          <p:cNvPr id="24" name="TextBox 23">
            <a:extLst>
              <a:ext uri="{FF2B5EF4-FFF2-40B4-BE49-F238E27FC236}">
                <a16:creationId xmlns="" xmlns:a16="http://schemas.microsoft.com/office/drawing/2014/main" id="{2A0801D1-C4A2-4C15-823D-4CCE378B5BED}"/>
              </a:ext>
            </a:extLst>
          </p:cNvPr>
          <p:cNvSpPr txBox="1"/>
          <p:nvPr/>
        </p:nvSpPr>
        <p:spPr>
          <a:xfrm>
            <a:off x="6634783" y="2554497"/>
            <a:ext cx="5183837" cy="1015663"/>
          </a:xfrm>
          <a:prstGeom prst="rect">
            <a:avLst/>
          </a:prstGeom>
          <a:noFill/>
        </p:spPr>
        <p:txBody>
          <a:bodyPr wrap="square" rtlCol="0">
            <a:spAutoFit/>
          </a:bodyPr>
          <a:lstStyle/>
          <a:p>
            <a:pPr lvl="0"/>
            <a:r>
              <a:rPr lang="en-US" dirty="0"/>
              <a:t>Deploying Gradio Applications</a:t>
            </a:r>
          </a:p>
          <a:p>
            <a:pPr marL="285750" indent="-285750">
              <a:buFont typeface="Wingdings" pitchFamily="2" charset="2"/>
              <a:buChar char="q"/>
            </a:pPr>
            <a:r>
              <a:rPr lang="en-US" sz="1400" dirty="0">
                <a:solidFill>
                  <a:srgbClr val="00B050"/>
                </a:solidFill>
              </a:rPr>
              <a:t>Hosting on local and remote </a:t>
            </a:r>
            <a:r>
              <a:rPr lang="en-US" sz="1400" dirty="0" smtClean="0">
                <a:solidFill>
                  <a:srgbClr val="00B050"/>
                </a:solidFill>
              </a:rPr>
              <a:t>servers </a:t>
            </a:r>
          </a:p>
          <a:p>
            <a:pPr marL="285750" indent="-285750">
              <a:buFont typeface="Wingdings" pitchFamily="2" charset="2"/>
              <a:buChar char="q"/>
            </a:pPr>
            <a:r>
              <a:rPr lang="en-US" sz="1400" dirty="0">
                <a:solidFill>
                  <a:srgbClr val="00B050"/>
                </a:solidFill>
              </a:rPr>
              <a:t>Using cloud deployment platforms </a:t>
            </a:r>
            <a:endParaRPr lang="en-US" sz="1400" dirty="0" smtClean="0">
              <a:solidFill>
                <a:srgbClr val="00B050"/>
              </a:solidFill>
            </a:endParaRPr>
          </a:p>
          <a:p>
            <a:pPr marL="285750" indent="-285750">
              <a:buFont typeface="Wingdings" pitchFamily="2" charset="2"/>
              <a:buChar char="q"/>
            </a:pPr>
            <a:r>
              <a:rPr lang="en-US" sz="1400" dirty="0">
                <a:solidFill>
                  <a:srgbClr val="00B050"/>
                </a:solidFill>
              </a:rPr>
              <a:t>Best practices for deployment </a:t>
            </a:r>
          </a:p>
        </p:txBody>
      </p:sp>
      <p:sp>
        <p:nvSpPr>
          <p:cNvPr id="25" name="TextBox 24">
            <a:extLst>
              <a:ext uri="{FF2B5EF4-FFF2-40B4-BE49-F238E27FC236}">
                <a16:creationId xmlns="" xmlns:a16="http://schemas.microsoft.com/office/drawing/2014/main" id="{A757CB6A-827E-4501-9278-F7FB6CE48591}"/>
              </a:ext>
            </a:extLst>
          </p:cNvPr>
          <p:cNvSpPr txBox="1"/>
          <p:nvPr/>
        </p:nvSpPr>
        <p:spPr>
          <a:xfrm>
            <a:off x="5491086" y="3710119"/>
            <a:ext cx="641823" cy="523220"/>
          </a:xfrm>
          <a:prstGeom prst="rect">
            <a:avLst/>
          </a:prstGeom>
          <a:noFill/>
        </p:spPr>
        <p:txBody>
          <a:bodyPr wrap="square" rtlCol="0">
            <a:spAutoFit/>
          </a:bodyPr>
          <a:lstStyle/>
          <a:p>
            <a:pPr algn="ctr"/>
            <a:r>
              <a:rPr lang="en-US" sz="2800" b="1" dirty="0" smtClean="0">
                <a:solidFill>
                  <a:srgbClr val="00B050"/>
                </a:solidFill>
              </a:rPr>
              <a:t>07</a:t>
            </a:r>
            <a:endParaRPr lang="en-US" sz="2800" b="1" dirty="0">
              <a:solidFill>
                <a:srgbClr val="00B050"/>
              </a:solidFill>
            </a:endParaRPr>
          </a:p>
        </p:txBody>
      </p:sp>
      <p:sp>
        <p:nvSpPr>
          <p:cNvPr id="26" name="TextBox 25">
            <a:extLst>
              <a:ext uri="{FF2B5EF4-FFF2-40B4-BE49-F238E27FC236}">
                <a16:creationId xmlns="" xmlns:a16="http://schemas.microsoft.com/office/drawing/2014/main" id="{19D2DB27-AA07-421E-8032-2A2A2DB858A2}"/>
              </a:ext>
            </a:extLst>
          </p:cNvPr>
          <p:cNvSpPr txBox="1"/>
          <p:nvPr/>
        </p:nvSpPr>
        <p:spPr>
          <a:xfrm>
            <a:off x="6634782" y="3777531"/>
            <a:ext cx="5031438" cy="1015663"/>
          </a:xfrm>
          <a:prstGeom prst="rect">
            <a:avLst/>
          </a:prstGeom>
          <a:noFill/>
        </p:spPr>
        <p:txBody>
          <a:bodyPr wrap="square" rtlCol="0">
            <a:spAutoFit/>
          </a:bodyPr>
          <a:lstStyle/>
          <a:p>
            <a:pPr lvl="0"/>
            <a:r>
              <a:rPr lang="en-US" dirty="0"/>
              <a:t>Advanced Topics</a:t>
            </a:r>
          </a:p>
          <a:p>
            <a:pPr marL="285750" lvl="0" indent="-285750">
              <a:buFont typeface="Wingdings" pitchFamily="2" charset="2"/>
              <a:buChar char="q"/>
            </a:pPr>
            <a:r>
              <a:rPr lang="en-US" sz="1400" dirty="0">
                <a:solidFill>
                  <a:srgbClr val="00B050"/>
                </a:solidFill>
              </a:rPr>
              <a:t>Handling errors and debugging </a:t>
            </a:r>
            <a:endParaRPr lang="en-US" sz="1400" dirty="0" smtClean="0">
              <a:solidFill>
                <a:srgbClr val="00B050"/>
              </a:solidFill>
            </a:endParaRPr>
          </a:p>
          <a:p>
            <a:pPr marL="285750" lvl="0" indent="-285750">
              <a:buFont typeface="Wingdings" pitchFamily="2" charset="2"/>
              <a:buChar char="q"/>
            </a:pPr>
            <a:r>
              <a:rPr lang="en-US" sz="1400" dirty="0">
                <a:solidFill>
                  <a:srgbClr val="00B050"/>
                </a:solidFill>
              </a:rPr>
              <a:t>Scaling Gradio applications </a:t>
            </a:r>
            <a:endParaRPr lang="en-US" sz="1400" dirty="0" smtClean="0">
              <a:solidFill>
                <a:srgbClr val="00B050"/>
              </a:solidFill>
            </a:endParaRPr>
          </a:p>
          <a:p>
            <a:pPr marL="285750" lvl="0" indent="-285750">
              <a:buFont typeface="Wingdings" pitchFamily="2" charset="2"/>
              <a:buChar char="q"/>
            </a:pPr>
            <a:r>
              <a:rPr lang="en-US" sz="1400" dirty="0">
                <a:solidFill>
                  <a:srgbClr val="00B050"/>
                </a:solidFill>
              </a:rPr>
              <a:t>Working with Gradio API </a:t>
            </a:r>
          </a:p>
        </p:txBody>
      </p:sp>
      <p:sp>
        <p:nvSpPr>
          <p:cNvPr id="27" name="TextBox 26">
            <a:extLst>
              <a:ext uri="{FF2B5EF4-FFF2-40B4-BE49-F238E27FC236}">
                <a16:creationId xmlns="" xmlns:a16="http://schemas.microsoft.com/office/drawing/2014/main" id="{2D4054E0-C959-4D18-9594-26DA9657B162}"/>
              </a:ext>
            </a:extLst>
          </p:cNvPr>
          <p:cNvSpPr txBox="1"/>
          <p:nvPr/>
        </p:nvSpPr>
        <p:spPr>
          <a:xfrm>
            <a:off x="5491086" y="4825152"/>
            <a:ext cx="641823" cy="523220"/>
          </a:xfrm>
          <a:prstGeom prst="rect">
            <a:avLst/>
          </a:prstGeom>
          <a:noFill/>
        </p:spPr>
        <p:txBody>
          <a:bodyPr wrap="square" rtlCol="0">
            <a:spAutoFit/>
          </a:bodyPr>
          <a:lstStyle/>
          <a:p>
            <a:pPr algn="ctr"/>
            <a:r>
              <a:rPr lang="en-US" sz="2800" b="1" dirty="0" smtClean="0">
                <a:solidFill>
                  <a:srgbClr val="DE7D1C"/>
                </a:solidFill>
              </a:rPr>
              <a:t>08</a:t>
            </a:r>
            <a:endParaRPr lang="en-US" sz="2800" b="1" dirty="0">
              <a:solidFill>
                <a:srgbClr val="DE7D1C"/>
              </a:solidFill>
            </a:endParaRPr>
          </a:p>
        </p:txBody>
      </p:sp>
      <p:sp>
        <p:nvSpPr>
          <p:cNvPr id="28" name="TextBox 27">
            <a:extLst>
              <a:ext uri="{FF2B5EF4-FFF2-40B4-BE49-F238E27FC236}">
                <a16:creationId xmlns="" xmlns:a16="http://schemas.microsoft.com/office/drawing/2014/main" id="{07BCFA49-07EA-464B-B8D5-7929D2035A25}"/>
              </a:ext>
            </a:extLst>
          </p:cNvPr>
          <p:cNvSpPr txBox="1"/>
          <p:nvPr/>
        </p:nvSpPr>
        <p:spPr>
          <a:xfrm>
            <a:off x="6634781" y="4902096"/>
            <a:ext cx="5130499" cy="800219"/>
          </a:xfrm>
          <a:prstGeom prst="rect">
            <a:avLst/>
          </a:prstGeom>
          <a:noFill/>
        </p:spPr>
        <p:txBody>
          <a:bodyPr wrap="square" rtlCol="0">
            <a:spAutoFit/>
          </a:bodyPr>
          <a:lstStyle/>
          <a:p>
            <a:r>
              <a:rPr lang="en-US" dirty="0"/>
              <a:t>Conclusion and </a:t>
            </a:r>
            <a:r>
              <a:rPr lang="en-US" dirty="0" smtClean="0"/>
              <a:t>Resources</a:t>
            </a:r>
          </a:p>
          <a:p>
            <a:pPr marL="285750" indent="-285750">
              <a:buFont typeface="Wingdings" pitchFamily="2" charset="2"/>
              <a:buChar char="q"/>
            </a:pPr>
            <a:r>
              <a:rPr lang="en-US" sz="1400" dirty="0"/>
              <a:t>Recap of Gradio features and benefits</a:t>
            </a:r>
          </a:p>
          <a:p>
            <a:pPr marL="285750" lvl="0" indent="-285750">
              <a:buFont typeface="Wingdings" pitchFamily="2" charset="2"/>
              <a:buChar char="q"/>
            </a:pPr>
            <a:r>
              <a:rPr lang="en-US" sz="1400" dirty="0"/>
              <a:t>Additional resources and documentation </a:t>
            </a:r>
          </a:p>
        </p:txBody>
      </p:sp>
      <p:sp>
        <p:nvSpPr>
          <p:cNvPr id="29" name="TextBox 28">
            <a:extLst>
              <a:ext uri="{FF2B5EF4-FFF2-40B4-BE49-F238E27FC236}">
                <a16:creationId xmlns="" xmlns:a16="http://schemas.microsoft.com/office/drawing/2014/main" id="{67A10A29-C34C-4AE1-A108-3CB7D913944A}"/>
              </a:ext>
            </a:extLst>
          </p:cNvPr>
          <p:cNvSpPr txBox="1"/>
          <p:nvPr/>
        </p:nvSpPr>
        <p:spPr>
          <a:xfrm>
            <a:off x="559553" y="3044280"/>
            <a:ext cx="3384260" cy="1077218"/>
          </a:xfrm>
          <a:prstGeom prst="rect">
            <a:avLst/>
          </a:prstGeom>
          <a:noFill/>
        </p:spPr>
        <p:txBody>
          <a:bodyPr wrap="none" rtlCol="0">
            <a:spAutoFit/>
          </a:bodyPr>
          <a:lstStyle/>
          <a:p>
            <a:pPr algn="ctr"/>
            <a:r>
              <a:rPr lang="en-US" sz="3200" b="1" dirty="0">
                <a:solidFill>
                  <a:schemeClr val="bg1"/>
                </a:solidFill>
                <a:latin typeface="+mj-lt"/>
              </a:rPr>
              <a:t>Table of </a:t>
            </a:r>
            <a:r>
              <a:rPr lang="en-US" sz="3200" b="1" dirty="0" smtClean="0">
                <a:solidFill>
                  <a:schemeClr val="bg1"/>
                </a:solidFill>
                <a:latin typeface="+mj-lt"/>
              </a:rPr>
              <a:t>Content</a:t>
            </a:r>
          </a:p>
          <a:p>
            <a:pPr algn="ctr"/>
            <a:r>
              <a:rPr lang="en-US" sz="3200" b="1" dirty="0" smtClean="0">
                <a:solidFill>
                  <a:schemeClr val="bg1"/>
                </a:solidFill>
                <a:latin typeface="+mj-lt"/>
              </a:rPr>
              <a:t>2</a:t>
            </a:r>
            <a:endParaRPr lang="en-US" sz="3200" b="1" dirty="0">
              <a:solidFill>
                <a:schemeClr val="bg1"/>
              </a:solidFill>
              <a:latin typeface="+mj-lt"/>
            </a:endParaRPr>
          </a:p>
        </p:txBody>
      </p:sp>
      <p:sp>
        <p:nvSpPr>
          <p:cNvPr id="2" name="Footer Placeholder 1"/>
          <p:cNvSpPr>
            <a:spLocks noGrp="1"/>
          </p:cNvSpPr>
          <p:nvPr>
            <p:ph type="ftr" sz="quarter" idx="11"/>
          </p:nvPr>
        </p:nvSpPr>
        <p:spPr/>
        <p:txBody>
          <a:bodyPr/>
          <a:lstStyle/>
          <a:p>
            <a:r>
              <a:rPr lang="en-US" smtClean="0"/>
              <a:t>Kaizen Group AI</a:t>
            </a:r>
            <a:endParaRPr lang="en-US"/>
          </a:p>
        </p:txBody>
      </p:sp>
      <p:sp>
        <p:nvSpPr>
          <p:cNvPr id="3" name="Slide Number Placeholder 2"/>
          <p:cNvSpPr>
            <a:spLocks noGrp="1"/>
          </p:cNvSpPr>
          <p:nvPr>
            <p:ph type="sldNum" sz="quarter" idx="12"/>
          </p:nvPr>
        </p:nvSpPr>
        <p:spPr/>
        <p:txBody>
          <a:bodyPr/>
          <a:lstStyle/>
          <a:p>
            <a:fld id="{02383E7E-9DFE-4A1E-AEC2-D2E19E891C2C}" type="slidenum">
              <a:rPr lang="en-US" smtClean="0"/>
              <a:t>4</a:t>
            </a:fld>
            <a:endParaRPr lang="en-US"/>
          </a:p>
        </p:txBody>
      </p:sp>
    </p:spTree>
    <p:extLst>
      <p:ext uri="{BB962C8B-B14F-4D97-AF65-F5344CB8AC3E}">
        <p14:creationId xmlns:p14="http://schemas.microsoft.com/office/powerpoint/2010/main" val="13182468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2" presetClass="entr" presetSubtype="4" decel="10000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heel(1)">
                                      <p:cBhvr>
                                        <p:cTn id="36" dur="25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750"/>
                                        <p:tgtEl>
                                          <p:spTgt spid="21"/>
                                        </p:tgtEl>
                                      </p:cBhvr>
                                    </p:animEffect>
                                  </p:childTnLst>
                                </p:cTn>
                              </p:par>
                              <p:par>
                                <p:cTn id="40" presetID="2" presetClass="entr" presetSubtype="2"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750" fill="hold"/>
                                        <p:tgtEl>
                                          <p:spTgt spid="22"/>
                                        </p:tgtEl>
                                        <p:attrNameLst>
                                          <p:attrName>ppt_x</p:attrName>
                                        </p:attrNameLst>
                                      </p:cBhvr>
                                      <p:tavLst>
                                        <p:tav tm="0">
                                          <p:val>
                                            <p:strVal val="1+#ppt_w/2"/>
                                          </p:val>
                                        </p:tav>
                                        <p:tav tm="100000">
                                          <p:val>
                                            <p:strVal val="#ppt_x"/>
                                          </p:val>
                                        </p:tav>
                                      </p:tavLst>
                                    </p:anim>
                                    <p:anim calcmode="lin" valueType="num">
                                      <p:cBhvr additive="base">
                                        <p:cTn id="43" dur="75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heel(1)">
                                      <p:cBhvr>
                                        <p:cTn id="48" dur="250"/>
                                        <p:tgtEl>
                                          <p:spTgt spid="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750"/>
                                        <p:tgtEl>
                                          <p:spTgt spid="23"/>
                                        </p:tgtEl>
                                      </p:cBhvr>
                                    </p:animEffect>
                                  </p:childTnLst>
                                </p:cTn>
                              </p:par>
                              <p:par>
                                <p:cTn id="52" presetID="2" presetClass="entr" presetSubtype="2" decel="10000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750" fill="hold"/>
                                        <p:tgtEl>
                                          <p:spTgt spid="24"/>
                                        </p:tgtEl>
                                        <p:attrNameLst>
                                          <p:attrName>ppt_x</p:attrName>
                                        </p:attrNameLst>
                                      </p:cBhvr>
                                      <p:tavLst>
                                        <p:tav tm="0">
                                          <p:val>
                                            <p:strVal val="1+#ppt_w/2"/>
                                          </p:val>
                                        </p:tav>
                                        <p:tav tm="100000">
                                          <p:val>
                                            <p:strVal val="#ppt_x"/>
                                          </p:val>
                                        </p:tav>
                                      </p:tavLst>
                                    </p:anim>
                                    <p:anim calcmode="lin" valueType="num">
                                      <p:cBhvr additive="base">
                                        <p:cTn id="55" dur="75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heel(1)">
                                      <p:cBhvr>
                                        <p:cTn id="60" dur="25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750"/>
                                        <p:tgtEl>
                                          <p:spTgt spid="25"/>
                                        </p:tgtEl>
                                      </p:cBhvr>
                                    </p:animEffect>
                                  </p:childTnLst>
                                </p:cTn>
                              </p:par>
                              <p:par>
                                <p:cTn id="64" presetID="2" presetClass="entr" presetSubtype="2" decel="10000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750" fill="hold"/>
                                        <p:tgtEl>
                                          <p:spTgt spid="26"/>
                                        </p:tgtEl>
                                        <p:attrNameLst>
                                          <p:attrName>ppt_x</p:attrName>
                                        </p:attrNameLst>
                                      </p:cBhvr>
                                      <p:tavLst>
                                        <p:tav tm="0">
                                          <p:val>
                                            <p:strVal val="1+#ppt_w/2"/>
                                          </p:val>
                                        </p:tav>
                                        <p:tav tm="100000">
                                          <p:val>
                                            <p:strVal val="#ppt_x"/>
                                          </p:val>
                                        </p:tav>
                                      </p:tavLst>
                                    </p:anim>
                                    <p:anim calcmode="lin" valueType="num">
                                      <p:cBhvr additive="base">
                                        <p:cTn id="67" dur="75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heel(1)">
                                      <p:cBhvr>
                                        <p:cTn id="72" dur="250"/>
                                        <p:tgtEl>
                                          <p:spTgt spid="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750"/>
                                        <p:tgtEl>
                                          <p:spTgt spid="27"/>
                                        </p:tgtEl>
                                      </p:cBhvr>
                                    </p:animEffect>
                                  </p:childTnLst>
                                </p:cTn>
                              </p:par>
                              <p:par>
                                <p:cTn id="76" presetID="2" presetClass="entr" presetSubtype="2"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750" fill="hold"/>
                                        <p:tgtEl>
                                          <p:spTgt spid="28"/>
                                        </p:tgtEl>
                                        <p:attrNameLst>
                                          <p:attrName>ppt_x</p:attrName>
                                        </p:attrNameLst>
                                      </p:cBhvr>
                                      <p:tavLst>
                                        <p:tav tm="0">
                                          <p:val>
                                            <p:strVal val="1+#ppt_w/2"/>
                                          </p:val>
                                        </p:tav>
                                        <p:tav tm="100000">
                                          <p:val>
                                            <p:strVal val="#ppt_x"/>
                                          </p:val>
                                        </p:tav>
                                      </p:tavLst>
                                    </p:anim>
                                    <p:anim calcmode="lin" valueType="num">
                                      <p:cBhvr additive="base">
                                        <p:cTn id="79" dur="75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7" grpId="0" animBg="1"/>
      <p:bldP spid="18" grpId="0" animBg="1"/>
      <p:bldP spid="19" grpId="0" animBg="1"/>
      <p:bldP spid="20" grpId="0" animBg="1"/>
      <p:bldP spid="21" grpId="0"/>
      <p:bldP spid="22" grpId="0"/>
      <p:bldP spid="23" grpId="0"/>
      <p:bldP spid="24" grpId="0"/>
      <p:bldP spid="25" grpId="0"/>
      <p:bldP spid="26" grpId="0"/>
      <p:bldP spid="27" grpId="0"/>
      <p:bldP spid="28" grpId="0"/>
      <p:bldP spid="2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517534A5-EF7C-44F2-A4D2-B5A06D74FF29}"/>
              </a:ext>
            </a:extLst>
          </p:cNvPr>
          <p:cNvGrpSpPr/>
          <p:nvPr/>
        </p:nvGrpSpPr>
        <p:grpSpPr>
          <a:xfrm>
            <a:off x="1551267" y="-7144"/>
            <a:ext cx="9352859" cy="1266825"/>
            <a:chOff x="1551267" y="-7144"/>
            <a:chExt cx="9352859" cy="1266825"/>
          </a:xfrm>
        </p:grpSpPr>
        <p:sp>
          <p:nvSpPr>
            <p:cNvPr id="8" name="Freeform: Shape 7">
              <a:extLst>
                <a:ext uri="{FF2B5EF4-FFF2-40B4-BE49-F238E27FC236}">
                  <a16:creationId xmlns="" xmlns:a16="http://schemas.microsoft.com/office/drawing/2014/main" id="{476EF7DD-17FF-4BFF-B026-99B4E8C9A712}"/>
                </a:ext>
              </a:extLst>
            </p:cNvPr>
            <p:cNvSpPr/>
            <p:nvPr/>
          </p:nvSpPr>
          <p:spPr>
            <a:xfrm>
              <a:off x="1551267" y="-7144"/>
              <a:ext cx="9352859" cy="1266825"/>
            </a:xfrm>
            <a:custGeom>
              <a:avLst/>
              <a:gdLst>
                <a:gd name="connsiteX0" fmla="*/ 3253264 w 3543300"/>
                <a:gd name="connsiteY0" fmla="*/ 1263968 h 1266825"/>
                <a:gd name="connsiteX1" fmla="*/ 292894 w 3543300"/>
                <a:gd name="connsiteY1" fmla="*/ 1263968 h 1266825"/>
                <a:gd name="connsiteX2" fmla="*/ 7144 w 3543300"/>
                <a:gd name="connsiteY2" fmla="*/ 978218 h 1266825"/>
                <a:gd name="connsiteX3" fmla="*/ 7144 w 3543300"/>
                <a:gd name="connsiteY3" fmla="*/ 7144 h 1266825"/>
                <a:gd name="connsiteX4" fmla="*/ 3539014 w 3543300"/>
                <a:gd name="connsiteY4" fmla="*/ 7144 h 1266825"/>
                <a:gd name="connsiteX5" fmla="*/ 3539014 w 3543300"/>
                <a:gd name="connsiteY5" fmla="*/ 978218 h 1266825"/>
                <a:gd name="connsiteX6" fmla="*/ 3253264 w 3543300"/>
                <a:gd name="connsiteY6" fmla="*/ 1263968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3300" h="1266825">
                  <a:moveTo>
                    <a:pt x="3253264" y="1263968"/>
                  </a:moveTo>
                  <a:lnTo>
                    <a:pt x="292894" y="1263968"/>
                  </a:lnTo>
                  <a:cubicBezTo>
                    <a:pt x="135064" y="1263968"/>
                    <a:pt x="7144" y="1136047"/>
                    <a:pt x="7144" y="978218"/>
                  </a:cubicBezTo>
                  <a:lnTo>
                    <a:pt x="7144" y="7144"/>
                  </a:lnTo>
                  <a:lnTo>
                    <a:pt x="3539014" y="7144"/>
                  </a:lnTo>
                  <a:lnTo>
                    <a:pt x="3539014" y="978218"/>
                  </a:lnTo>
                  <a:cubicBezTo>
                    <a:pt x="3539014" y="1136047"/>
                    <a:pt x="3411093" y="1263968"/>
                    <a:pt x="3253264" y="1263968"/>
                  </a:cubicBezTo>
                  <a:close/>
                </a:path>
              </a:pathLst>
            </a:custGeom>
            <a:solidFill>
              <a:srgbClr val="0A1931"/>
            </a:solidFill>
            <a:ln w="9525" cap="flat">
              <a:noFill/>
              <a:prstDash val="solid"/>
              <a:miter/>
            </a:ln>
          </p:spPr>
          <p:txBody>
            <a:bodyPr rtlCol="0" anchor="ctr"/>
            <a:lstStyle/>
            <a:p>
              <a:pPr algn="ctr"/>
              <a:endParaRPr lang="en-US" b="1" dirty="0"/>
            </a:p>
          </p:txBody>
        </p:sp>
        <p:sp>
          <p:nvSpPr>
            <p:cNvPr id="32" name="TextBox 31">
              <a:extLst>
                <a:ext uri="{FF2B5EF4-FFF2-40B4-BE49-F238E27FC236}">
                  <a16:creationId xmlns="" xmlns:a16="http://schemas.microsoft.com/office/drawing/2014/main" id="{F8999262-5267-4978-9C63-12E591013E47}"/>
                </a:ext>
              </a:extLst>
            </p:cNvPr>
            <p:cNvSpPr txBox="1"/>
            <p:nvPr/>
          </p:nvSpPr>
          <p:spPr>
            <a:xfrm>
              <a:off x="2652577" y="155658"/>
              <a:ext cx="6770700" cy="769441"/>
            </a:xfrm>
            <a:prstGeom prst="rect">
              <a:avLst/>
            </a:prstGeom>
            <a:noFill/>
          </p:spPr>
          <p:txBody>
            <a:bodyPr wrap="none" rtlCol="0">
              <a:spAutoFit/>
            </a:bodyPr>
            <a:lstStyle/>
            <a:p>
              <a:pPr lvl="0" algn="ctr"/>
              <a:r>
                <a:rPr lang="en-US" sz="4400" b="1" dirty="0">
                  <a:solidFill>
                    <a:schemeClr val="bg1"/>
                  </a:solidFill>
                </a:rPr>
                <a:t>Working with Gradio API</a:t>
              </a:r>
            </a:p>
          </p:txBody>
        </p:sp>
      </p:grpSp>
      <p:sp>
        <p:nvSpPr>
          <p:cNvPr id="15" name="Footer Placeholder 14"/>
          <p:cNvSpPr>
            <a:spLocks noGrp="1"/>
          </p:cNvSpPr>
          <p:nvPr>
            <p:ph type="ftr" sz="quarter" idx="11"/>
          </p:nvPr>
        </p:nvSpPr>
        <p:spPr/>
        <p:txBody>
          <a:bodyPr/>
          <a:lstStyle/>
          <a:p>
            <a:r>
              <a:rPr lang="en-US" smtClean="0"/>
              <a:t>Kaizen Group AI</a:t>
            </a:r>
            <a:endParaRPr lang="en-US"/>
          </a:p>
        </p:txBody>
      </p:sp>
      <p:sp>
        <p:nvSpPr>
          <p:cNvPr id="23" name="Slide Number Placeholder 22"/>
          <p:cNvSpPr>
            <a:spLocks noGrp="1"/>
          </p:cNvSpPr>
          <p:nvPr>
            <p:ph type="sldNum" sz="quarter" idx="12"/>
          </p:nvPr>
        </p:nvSpPr>
        <p:spPr/>
        <p:txBody>
          <a:bodyPr/>
          <a:lstStyle/>
          <a:p>
            <a:fld id="{02383E7E-9DFE-4A1E-AEC2-D2E19E891C2C}" type="slidenum">
              <a:rPr lang="en-US" smtClean="0"/>
              <a:t>40</a:t>
            </a:fld>
            <a:endParaRPr lang="en-US"/>
          </a:p>
        </p:txBody>
      </p:sp>
      <p:grpSp>
        <p:nvGrpSpPr>
          <p:cNvPr id="70" name="Group 69">
            <a:extLst>
              <a:ext uri="{FF2B5EF4-FFF2-40B4-BE49-F238E27FC236}">
                <a16:creationId xmlns="" xmlns:a16="http://schemas.microsoft.com/office/drawing/2014/main" id="{4CB5322C-5FBC-4651-AF5F-173A47E0A84B}"/>
              </a:ext>
            </a:extLst>
          </p:cNvPr>
          <p:cNvGrpSpPr/>
          <p:nvPr/>
        </p:nvGrpSpPr>
        <p:grpSpPr>
          <a:xfrm>
            <a:off x="565096" y="1259681"/>
            <a:ext cx="1313402" cy="1359218"/>
            <a:chOff x="6349936" y="2140267"/>
            <a:chExt cx="1313402" cy="1359218"/>
          </a:xfrm>
        </p:grpSpPr>
        <p:sp>
          <p:nvSpPr>
            <p:cNvPr id="71"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solidFill>
              <a:srgbClr val="EFEFEF"/>
            </a:solidFill>
            <a:ln w="9525" cap="flat">
              <a:noFill/>
              <a:prstDash val="solid"/>
              <a:miter/>
            </a:ln>
          </p:spPr>
          <p:txBody>
            <a:bodyPr rtlCol="0" anchor="ctr"/>
            <a:lstStyle/>
            <a:p>
              <a:endParaRPr lang="en-US"/>
            </a:p>
          </p:txBody>
        </p:sp>
        <p:sp>
          <p:nvSpPr>
            <p:cNvPr id="72"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solidFill>
              <a:srgbClr val="185ADB"/>
            </a:solid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2800" b="1" dirty="0" smtClean="0">
                  <a:solidFill>
                    <a:schemeClr val="bg1"/>
                  </a:solidFill>
                  <a:latin typeface="Times New Roman" pitchFamily="18" charset="0"/>
                  <a:cs typeface="Times New Roman" pitchFamily="18" charset="0"/>
                </a:rPr>
                <a:t>6</a:t>
              </a:r>
              <a:endParaRPr lang="en-US" sz="2800" b="1" dirty="0">
                <a:solidFill>
                  <a:schemeClr val="bg1"/>
                </a:solidFill>
                <a:latin typeface="Times New Roman" pitchFamily="18" charset="0"/>
                <a:cs typeface="Times New Roman" pitchFamily="18" charset="0"/>
              </a:endParaRPr>
            </a:p>
          </p:txBody>
        </p:sp>
        <p:sp>
          <p:nvSpPr>
            <p:cNvPr id="73"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solidFill>
              <a:srgbClr val="FFFFFF"/>
            </a:solidFill>
            <a:ln w="9525" cap="flat">
              <a:noFill/>
              <a:prstDash val="solid"/>
              <a:miter/>
            </a:ln>
          </p:spPr>
          <p:txBody>
            <a:bodyPr rtlCol="0" anchor="ctr"/>
            <a:lstStyle/>
            <a:p>
              <a:endParaRPr lang="en-US"/>
            </a:p>
          </p:txBody>
        </p:sp>
        <p:sp>
          <p:nvSpPr>
            <p:cNvPr id="74"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solidFill>
              <a:srgbClr val="FFC947"/>
            </a:solidFill>
            <a:ln w="9525" cap="flat">
              <a:noFill/>
              <a:prstDash val="solid"/>
              <a:miter/>
            </a:ln>
          </p:spPr>
          <p:txBody>
            <a:bodyPr rtlCol="0" anchor="ctr"/>
            <a:lstStyle/>
            <a:p>
              <a:endParaRPr lang="en-US"/>
            </a:p>
          </p:txBody>
        </p:sp>
      </p:grpSp>
      <p:sp>
        <p:nvSpPr>
          <p:cNvPr id="76" name="TextBox 75"/>
          <p:cNvSpPr txBox="1"/>
          <p:nvPr/>
        </p:nvSpPr>
        <p:spPr>
          <a:xfrm>
            <a:off x="1846611" y="1449408"/>
            <a:ext cx="9368813" cy="769441"/>
          </a:xfrm>
          <a:prstGeom prst="rect">
            <a:avLst/>
          </a:prstGeom>
          <a:noFill/>
        </p:spPr>
        <p:txBody>
          <a:bodyPr wrap="square" rtlCol="0">
            <a:spAutoFit/>
          </a:bodyPr>
          <a:lstStyle/>
          <a:p>
            <a:r>
              <a:rPr lang="en-US" sz="2400" b="1" dirty="0" err="1">
                <a:latin typeface="Times New Roman" pitchFamily="18" charset="0"/>
                <a:cs typeface="Times New Roman" pitchFamily="18" charset="0"/>
              </a:rPr>
              <a:t>deploy_discord</a:t>
            </a:r>
            <a:r>
              <a:rPr lang="en-US" sz="2400" b="1" dirty="0">
                <a:latin typeface="Times New Roman" pitchFamily="18" charset="0"/>
                <a:cs typeface="Times New Roman" pitchFamily="18" charset="0"/>
              </a:rPr>
              <a:t>:</a:t>
            </a:r>
            <a:endParaRPr lang="en-US" sz="2400" b="1" dirty="0" smtClean="0">
              <a:latin typeface="Times New Roman" pitchFamily="18" charset="0"/>
              <a:cs typeface="Times New Roman" pitchFamily="18" charset="0"/>
            </a:endParaRPr>
          </a:p>
          <a:p>
            <a:r>
              <a:rPr lang="en-US" sz="2000" b="1" dirty="0">
                <a:latin typeface="Times New Roman" pitchFamily="18" charset="0"/>
                <a:cs typeface="Times New Roman" pitchFamily="18" charset="0"/>
              </a:rPr>
              <a:t>Deploy the upstream app as a discord bot. Currently only supports </a:t>
            </a:r>
            <a:r>
              <a:rPr lang="en-US" sz="2000" b="1" dirty="0" err="1">
                <a:latin typeface="Times New Roman" pitchFamily="18" charset="0"/>
                <a:cs typeface="Times New Roman" pitchFamily="18" charset="0"/>
              </a:rPr>
              <a:t>gr.ChatInterface</a:t>
            </a:r>
            <a:r>
              <a:rPr lang="en-US" sz="2000" b="1" dirty="0">
                <a:latin typeface="Times New Roman" pitchFamily="18" charset="0"/>
                <a:cs typeface="Times New Roman" pitchFamily="18" charset="0"/>
              </a:rPr>
              <a:t>.</a:t>
            </a:r>
            <a:endParaRPr lang="en-US" sz="2000" b="1" dirty="0" smtClean="0">
              <a:latin typeface="Times New Roman" pitchFamily="18" charset="0"/>
              <a:cs typeface="Times New Roman" pitchFamily="18" charset="0"/>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267" y="2987674"/>
            <a:ext cx="10577806" cy="263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87443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 xmlns:a16="http://schemas.microsoft.com/office/drawing/2014/main" id="{CC4A70A1-C5CF-4C31-9DFF-D7FD65D8F9D7}"/>
              </a:ext>
            </a:extLst>
          </p:cNvPr>
          <p:cNvSpPr/>
          <p:nvPr/>
        </p:nvSpPr>
        <p:spPr>
          <a:xfrm>
            <a:off x="-7144" y="-7144"/>
            <a:ext cx="12201525" cy="6867525"/>
          </a:xfrm>
          <a:custGeom>
            <a:avLst/>
            <a:gdLst>
              <a:gd name="connsiteX0" fmla="*/ 10087927 w 12201525"/>
              <a:gd name="connsiteY0" fmla="*/ 7144 h 6867525"/>
              <a:gd name="connsiteX1" fmla="*/ 8134541 w 12201525"/>
              <a:gd name="connsiteY1" fmla="*/ 465296 h 6867525"/>
              <a:gd name="connsiteX2" fmla="*/ 8132350 w 12201525"/>
              <a:gd name="connsiteY2" fmla="*/ 455962 h 6867525"/>
              <a:gd name="connsiteX3" fmla="*/ 10046017 w 12201525"/>
              <a:gd name="connsiteY3" fmla="*/ 7144 h 6867525"/>
              <a:gd name="connsiteX4" fmla="*/ 10087927 w 12201525"/>
              <a:gd name="connsiteY4" fmla="*/ 7144 h 6867525"/>
              <a:gd name="connsiteX5" fmla="*/ 8132350 w 12201525"/>
              <a:gd name="connsiteY5" fmla="*/ 1094423 h 6867525"/>
              <a:gd name="connsiteX6" fmla="*/ 8134541 w 12201525"/>
              <a:gd name="connsiteY6" fmla="*/ 1103662 h 6867525"/>
              <a:gd name="connsiteX7" fmla="*/ 12200191 w 12201525"/>
              <a:gd name="connsiteY7" fmla="*/ 150114 h 6867525"/>
              <a:gd name="connsiteX8" fmla="*/ 12200191 w 12201525"/>
              <a:gd name="connsiteY8" fmla="*/ 140303 h 6867525"/>
              <a:gd name="connsiteX9" fmla="*/ 8132350 w 12201525"/>
              <a:gd name="connsiteY9" fmla="*/ 1094423 h 6867525"/>
              <a:gd name="connsiteX10" fmla="*/ 8132350 w 12201525"/>
              <a:gd name="connsiteY10" fmla="*/ 1732788 h 6867525"/>
              <a:gd name="connsiteX11" fmla="*/ 8134541 w 12201525"/>
              <a:gd name="connsiteY11" fmla="*/ 1742027 h 6867525"/>
              <a:gd name="connsiteX12" fmla="*/ 12200191 w 12201525"/>
              <a:gd name="connsiteY12" fmla="*/ 788480 h 6867525"/>
              <a:gd name="connsiteX13" fmla="*/ 12200191 w 12201525"/>
              <a:gd name="connsiteY13" fmla="*/ 778764 h 6867525"/>
              <a:gd name="connsiteX14" fmla="*/ 8132350 w 12201525"/>
              <a:gd name="connsiteY14" fmla="*/ 1732788 h 6867525"/>
              <a:gd name="connsiteX15" fmla="*/ 8132350 w 12201525"/>
              <a:gd name="connsiteY15" fmla="*/ 2371154 h 6867525"/>
              <a:gd name="connsiteX16" fmla="*/ 8134541 w 12201525"/>
              <a:gd name="connsiteY16" fmla="*/ 2380488 h 6867525"/>
              <a:gd name="connsiteX17" fmla="*/ 12200191 w 12201525"/>
              <a:gd name="connsiteY17" fmla="*/ 1426940 h 6867525"/>
              <a:gd name="connsiteX18" fmla="*/ 12200191 w 12201525"/>
              <a:gd name="connsiteY18" fmla="*/ 1417130 h 6867525"/>
              <a:gd name="connsiteX19" fmla="*/ 8132350 w 12201525"/>
              <a:gd name="connsiteY19" fmla="*/ 2371154 h 6867525"/>
              <a:gd name="connsiteX20" fmla="*/ 8132350 w 12201525"/>
              <a:gd name="connsiteY20" fmla="*/ 3009614 h 6867525"/>
              <a:gd name="connsiteX21" fmla="*/ 8134541 w 12201525"/>
              <a:gd name="connsiteY21" fmla="*/ 3018854 h 6867525"/>
              <a:gd name="connsiteX22" fmla="*/ 12200191 w 12201525"/>
              <a:gd name="connsiteY22" fmla="*/ 2065306 h 6867525"/>
              <a:gd name="connsiteX23" fmla="*/ 12200191 w 12201525"/>
              <a:gd name="connsiteY23" fmla="*/ 2055495 h 6867525"/>
              <a:gd name="connsiteX24" fmla="*/ 8132350 w 12201525"/>
              <a:gd name="connsiteY24" fmla="*/ 3009614 h 6867525"/>
              <a:gd name="connsiteX25" fmla="*/ 8132350 w 12201525"/>
              <a:gd name="connsiteY25" fmla="*/ 3647980 h 6867525"/>
              <a:gd name="connsiteX26" fmla="*/ 8134541 w 12201525"/>
              <a:gd name="connsiteY26" fmla="*/ 3657219 h 6867525"/>
              <a:gd name="connsiteX27" fmla="*/ 12200191 w 12201525"/>
              <a:gd name="connsiteY27" fmla="*/ 2703671 h 6867525"/>
              <a:gd name="connsiteX28" fmla="*/ 12200191 w 12201525"/>
              <a:gd name="connsiteY28" fmla="*/ 2693861 h 6867525"/>
              <a:gd name="connsiteX29" fmla="*/ 8132350 w 12201525"/>
              <a:gd name="connsiteY29" fmla="*/ 3647980 h 6867525"/>
              <a:gd name="connsiteX30" fmla="*/ 8132350 w 12201525"/>
              <a:gd name="connsiteY30" fmla="*/ 4286346 h 6867525"/>
              <a:gd name="connsiteX31" fmla="*/ 8134541 w 12201525"/>
              <a:gd name="connsiteY31" fmla="*/ 4295680 h 6867525"/>
              <a:gd name="connsiteX32" fmla="*/ 12200191 w 12201525"/>
              <a:gd name="connsiteY32" fmla="*/ 3342132 h 6867525"/>
              <a:gd name="connsiteX33" fmla="*/ 12200191 w 12201525"/>
              <a:gd name="connsiteY33" fmla="*/ 3332321 h 6867525"/>
              <a:gd name="connsiteX34" fmla="*/ 8132350 w 12201525"/>
              <a:gd name="connsiteY34" fmla="*/ 4286346 h 6867525"/>
              <a:gd name="connsiteX35" fmla="*/ 8132350 w 12201525"/>
              <a:gd name="connsiteY35" fmla="*/ 4924806 h 6867525"/>
              <a:gd name="connsiteX36" fmla="*/ 8134541 w 12201525"/>
              <a:gd name="connsiteY36" fmla="*/ 4934046 h 6867525"/>
              <a:gd name="connsiteX37" fmla="*/ 12200191 w 12201525"/>
              <a:gd name="connsiteY37" fmla="*/ 3980498 h 6867525"/>
              <a:gd name="connsiteX38" fmla="*/ 12200191 w 12201525"/>
              <a:gd name="connsiteY38" fmla="*/ 3970687 h 6867525"/>
              <a:gd name="connsiteX39" fmla="*/ 8132350 w 12201525"/>
              <a:gd name="connsiteY39" fmla="*/ 4924806 h 6867525"/>
              <a:gd name="connsiteX40" fmla="*/ 8132350 w 12201525"/>
              <a:gd name="connsiteY40" fmla="*/ 5563172 h 6867525"/>
              <a:gd name="connsiteX41" fmla="*/ 8134541 w 12201525"/>
              <a:gd name="connsiteY41" fmla="*/ 5572411 h 6867525"/>
              <a:gd name="connsiteX42" fmla="*/ 12200191 w 12201525"/>
              <a:gd name="connsiteY42" fmla="*/ 4618863 h 6867525"/>
              <a:gd name="connsiteX43" fmla="*/ 12200191 w 12201525"/>
              <a:gd name="connsiteY43" fmla="*/ 4609053 h 6867525"/>
              <a:gd name="connsiteX44" fmla="*/ 8132350 w 12201525"/>
              <a:gd name="connsiteY44" fmla="*/ 5563172 h 6867525"/>
              <a:gd name="connsiteX45" fmla="*/ 8132350 w 12201525"/>
              <a:gd name="connsiteY45" fmla="*/ 6201537 h 6867525"/>
              <a:gd name="connsiteX46" fmla="*/ 8134541 w 12201525"/>
              <a:gd name="connsiteY46" fmla="*/ 6210776 h 6867525"/>
              <a:gd name="connsiteX47" fmla="*/ 12200191 w 12201525"/>
              <a:gd name="connsiteY47" fmla="*/ 5257229 h 6867525"/>
              <a:gd name="connsiteX48" fmla="*/ 12200191 w 12201525"/>
              <a:gd name="connsiteY48" fmla="*/ 5247513 h 6867525"/>
              <a:gd name="connsiteX49" fmla="*/ 8132350 w 12201525"/>
              <a:gd name="connsiteY49" fmla="*/ 6201537 h 6867525"/>
              <a:gd name="connsiteX50" fmla="*/ 8132350 w 12201525"/>
              <a:gd name="connsiteY50" fmla="*/ 6839903 h 6867525"/>
              <a:gd name="connsiteX51" fmla="*/ 8134541 w 12201525"/>
              <a:gd name="connsiteY51" fmla="*/ 6849237 h 6867525"/>
              <a:gd name="connsiteX52" fmla="*/ 12200191 w 12201525"/>
              <a:gd name="connsiteY52" fmla="*/ 5895689 h 6867525"/>
              <a:gd name="connsiteX53" fmla="*/ 12200191 w 12201525"/>
              <a:gd name="connsiteY53" fmla="*/ 5885879 h 6867525"/>
              <a:gd name="connsiteX54" fmla="*/ 8132350 w 12201525"/>
              <a:gd name="connsiteY54" fmla="*/ 6839903 h 6867525"/>
              <a:gd name="connsiteX55" fmla="*/ 10746867 w 12201525"/>
              <a:gd name="connsiteY55" fmla="*/ 6865144 h 6867525"/>
              <a:gd name="connsiteX56" fmla="*/ 10788682 w 12201525"/>
              <a:gd name="connsiteY56" fmla="*/ 6865144 h 6867525"/>
              <a:gd name="connsiteX57" fmla="*/ 12200191 w 12201525"/>
              <a:gd name="connsiteY57" fmla="*/ 6534055 h 6867525"/>
              <a:gd name="connsiteX58" fmla="*/ 12200191 w 12201525"/>
              <a:gd name="connsiteY58" fmla="*/ 6524244 h 6867525"/>
              <a:gd name="connsiteX59" fmla="*/ 10746867 w 12201525"/>
              <a:gd name="connsiteY59" fmla="*/ 6865144 h 6867525"/>
              <a:gd name="connsiteX60" fmla="*/ 2663381 w 12201525"/>
              <a:gd name="connsiteY60" fmla="*/ 7144 h 6867525"/>
              <a:gd name="connsiteX61" fmla="*/ 2621661 w 12201525"/>
              <a:gd name="connsiteY61" fmla="*/ 7144 h 6867525"/>
              <a:gd name="connsiteX62" fmla="*/ 4574953 w 12201525"/>
              <a:gd name="connsiteY62" fmla="*/ 465296 h 6867525"/>
              <a:gd name="connsiteX63" fmla="*/ 4577144 w 12201525"/>
              <a:gd name="connsiteY63" fmla="*/ 455962 h 6867525"/>
              <a:gd name="connsiteX64" fmla="*/ 2663381 w 12201525"/>
              <a:gd name="connsiteY64" fmla="*/ 7144 h 6867525"/>
              <a:gd name="connsiteX65" fmla="*/ 4577144 w 12201525"/>
              <a:gd name="connsiteY65" fmla="*/ 1094423 h 6867525"/>
              <a:gd name="connsiteX66" fmla="*/ 9335 w 12201525"/>
              <a:gd name="connsiteY66" fmla="*/ 23051 h 6867525"/>
              <a:gd name="connsiteX67" fmla="*/ 7144 w 12201525"/>
              <a:gd name="connsiteY67" fmla="*/ 32385 h 6867525"/>
              <a:gd name="connsiteX68" fmla="*/ 4574953 w 12201525"/>
              <a:gd name="connsiteY68" fmla="*/ 1103757 h 6867525"/>
              <a:gd name="connsiteX69" fmla="*/ 4577144 w 12201525"/>
              <a:gd name="connsiteY69" fmla="*/ 1094423 h 6867525"/>
              <a:gd name="connsiteX70" fmla="*/ 4577144 w 12201525"/>
              <a:gd name="connsiteY70" fmla="*/ 1732788 h 6867525"/>
              <a:gd name="connsiteX71" fmla="*/ 9335 w 12201525"/>
              <a:gd name="connsiteY71" fmla="*/ 661511 h 6867525"/>
              <a:gd name="connsiteX72" fmla="*/ 7144 w 12201525"/>
              <a:gd name="connsiteY72" fmla="*/ 670751 h 6867525"/>
              <a:gd name="connsiteX73" fmla="*/ 4574953 w 12201525"/>
              <a:gd name="connsiteY73" fmla="*/ 1742123 h 6867525"/>
              <a:gd name="connsiteX74" fmla="*/ 4577144 w 12201525"/>
              <a:gd name="connsiteY74" fmla="*/ 1732788 h 6867525"/>
              <a:gd name="connsiteX75" fmla="*/ 4577144 w 12201525"/>
              <a:gd name="connsiteY75" fmla="*/ 2371154 h 6867525"/>
              <a:gd name="connsiteX76" fmla="*/ 9335 w 12201525"/>
              <a:gd name="connsiteY76" fmla="*/ 1299877 h 6867525"/>
              <a:gd name="connsiteX77" fmla="*/ 7144 w 12201525"/>
              <a:gd name="connsiteY77" fmla="*/ 1309116 h 6867525"/>
              <a:gd name="connsiteX78" fmla="*/ 4574953 w 12201525"/>
              <a:gd name="connsiteY78" fmla="*/ 2380488 h 6867525"/>
              <a:gd name="connsiteX79" fmla="*/ 4577144 w 12201525"/>
              <a:gd name="connsiteY79" fmla="*/ 2371154 h 6867525"/>
              <a:gd name="connsiteX80" fmla="*/ 4577144 w 12201525"/>
              <a:gd name="connsiteY80" fmla="*/ 3009614 h 6867525"/>
              <a:gd name="connsiteX81" fmla="*/ 9335 w 12201525"/>
              <a:gd name="connsiteY81" fmla="*/ 1938242 h 6867525"/>
              <a:gd name="connsiteX82" fmla="*/ 7144 w 12201525"/>
              <a:gd name="connsiteY82" fmla="*/ 1947482 h 6867525"/>
              <a:gd name="connsiteX83" fmla="*/ 4574953 w 12201525"/>
              <a:gd name="connsiteY83" fmla="*/ 3018854 h 6867525"/>
              <a:gd name="connsiteX84" fmla="*/ 4577144 w 12201525"/>
              <a:gd name="connsiteY84" fmla="*/ 3009614 h 6867525"/>
              <a:gd name="connsiteX85" fmla="*/ 4577144 w 12201525"/>
              <a:gd name="connsiteY85" fmla="*/ 3647980 h 6867525"/>
              <a:gd name="connsiteX86" fmla="*/ 9335 w 12201525"/>
              <a:gd name="connsiteY86" fmla="*/ 2576608 h 6867525"/>
              <a:gd name="connsiteX87" fmla="*/ 7144 w 12201525"/>
              <a:gd name="connsiteY87" fmla="*/ 2585942 h 6867525"/>
              <a:gd name="connsiteX88" fmla="*/ 4574953 w 12201525"/>
              <a:gd name="connsiteY88" fmla="*/ 3657314 h 6867525"/>
              <a:gd name="connsiteX89" fmla="*/ 4577144 w 12201525"/>
              <a:gd name="connsiteY89" fmla="*/ 3647980 h 6867525"/>
              <a:gd name="connsiteX90" fmla="*/ 4577144 w 12201525"/>
              <a:gd name="connsiteY90" fmla="*/ 4286346 h 6867525"/>
              <a:gd name="connsiteX91" fmla="*/ 9335 w 12201525"/>
              <a:gd name="connsiteY91" fmla="*/ 3215069 h 6867525"/>
              <a:gd name="connsiteX92" fmla="*/ 7144 w 12201525"/>
              <a:gd name="connsiteY92" fmla="*/ 3224308 h 6867525"/>
              <a:gd name="connsiteX93" fmla="*/ 4574953 w 12201525"/>
              <a:gd name="connsiteY93" fmla="*/ 4295680 h 6867525"/>
              <a:gd name="connsiteX94" fmla="*/ 4577144 w 12201525"/>
              <a:gd name="connsiteY94" fmla="*/ 4286346 h 6867525"/>
              <a:gd name="connsiteX95" fmla="*/ 4577144 w 12201525"/>
              <a:gd name="connsiteY95" fmla="*/ 4924806 h 6867525"/>
              <a:gd name="connsiteX96" fmla="*/ 9335 w 12201525"/>
              <a:gd name="connsiteY96" fmla="*/ 3853434 h 6867525"/>
              <a:gd name="connsiteX97" fmla="*/ 7144 w 12201525"/>
              <a:gd name="connsiteY97" fmla="*/ 3862673 h 6867525"/>
              <a:gd name="connsiteX98" fmla="*/ 4574953 w 12201525"/>
              <a:gd name="connsiteY98" fmla="*/ 4934046 h 6867525"/>
              <a:gd name="connsiteX99" fmla="*/ 4577144 w 12201525"/>
              <a:gd name="connsiteY99" fmla="*/ 4924806 h 6867525"/>
              <a:gd name="connsiteX100" fmla="*/ 4577144 w 12201525"/>
              <a:gd name="connsiteY100" fmla="*/ 5563172 h 6867525"/>
              <a:gd name="connsiteX101" fmla="*/ 9335 w 12201525"/>
              <a:gd name="connsiteY101" fmla="*/ 4491800 h 6867525"/>
              <a:gd name="connsiteX102" fmla="*/ 7144 w 12201525"/>
              <a:gd name="connsiteY102" fmla="*/ 4501134 h 6867525"/>
              <a:gd name="connsiteX103" fmla="*/ 4574953 w 12201525"/>
              <a:gd name="connsiteY103" fmla="*/ 5572506 h 6867525"/>
              <a:gd name="connsiteX104" fmla="*/ 4577144 w 12201525"/>
              <a:gd name="connsiteY104" fmla="*/ 5563172 h 6867525"/>
              <a:gd name="connsiteX105" fmla="*/ 4577144 w 12201525"/>
              <a:gd name="connsiteY105" fmla="*/ 6201537 h 6867525"/>
              <a:gd name="connsiteX106" fmla="*/ 9335 w 12201525"/>
              <a:gd name="connsiteY106" fmla="*/ 5130260 h 6867525"/>
              <a:gd name="connsiteX107" fmla="*/ 7144 w 12201525"/>
              <a:gd name="connsiteY107" fmla="*/ 5139500 h 6867525"/>
              <a:gd name="connsiteX108" fmla="*/ 4574953 w 12201525"/>
              <a:gd name="connsiteY108" fmla="*/ 6210776 h 6867525"/>
              <a:gd name="connsiteX109" fmla="*/ 4577144 w 12201525"/>
              <a:gd name="connsiteY109" fmla="*/ 6201537 h 6867525"/>
              <a:gd name="connsiteX110" fmla="*/ 4577144 w 12201525"/>
              <a:gd name="connsiteY110" fmla="*/ 6839903 h 6867525"/>
              <a:gd name="connsiteX111" fmla="*/ 9335 w 12201525"/>
              <a:gd name="connsiteY111" fmla="*/ 5768626 h 6867525"/>
              <a:gd name="connsiteX112" fmla="*/ 7144 w 12201525"/>
              <a:gd name="connsiteY112" fmla="*/ 5777865 h 6867525"/>
              <a:gd name="connsiteX113" fmla="*/ 4574953 w 12201525"/>
              <a:gd name="connsiteY113" fmla="*/ 6849237 h 6867525"/>
              <a:gd name="connsiteX114" fmla="*/ 4577144 w 12201525"/>
              <a:gd name="connsiteY114" fmla="*/ 6839903 h 6867525"/>
              <a:gd name="connsiteX115" fmla="*/ 9239 w 12201525"/>
              <a:gd name="connsiteY115" fmla="*/ 6406992 h 6867525"/>
              <a:gd name="connsiteX116" fmla="*/ 8192 w 12201525"/>
              <a:gd name="connsiteY116" fmla="*/ 6411659 h 6867525"/>
              <a:gd name="connsiteX117" fmla="*/ 7144 w 12201525"/>
              <a:gd name="connsiteY117" fmla="*/ 6416326 h 6867525"/>
              <a:gd name="connsiteX118" fmla="*/ 8192 w 12201525"/>
              <a:gd name="connsiteY118" fmla="*/ 6416611 h 6867525"/>
              <a:gd name="connsiteX119" fmla="*/ 1920812 w 12201525"/>
              <a:gd name="connsiteY119" fmla="*/ 6865144 h 6867525"/>
              <a:gd name="connsiteX120" fmla="*/ 1962626 w 12201525"/>
              <a:gd name="connsiteY120" fmla="*/ 6865144 h 6867525"/>
              <a:gd name="connsiteX121" fmla="*/ 9239 w 12201525"/>
              <a:gd name="connsiteY121" fmla="*/ 6406992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201525" h="6867525">
                <a:moveTo>
                  <a:pt x="10087927" y="7144"/>
                </a:moveTo>
                <a:lnTo>
                  <a:pt x="8134541" y="465296"/>
                </a:lnTo>
                <a:lnTo>
                  <a:pt x="8132350" y="455962"/>
                </a:lnTo>
                <a:lnTo>
                  <a:pt x="10046017" y="7144"/>
                </a:lnTo>
                <a:lnTo>
                  <a:pt x="10087927" y="7144"/>
                </a:lnTo>
                <a:close/>
                <a:moveTo>
                  <a:pt x="8132350" y="1094423"/>
                </a:moveTo>
                <a:lnTo>
                  <a:pt x="8134541" y="1103662"/>
                </a:lnTo>
                <a:lnTo>
                  <a:pt x="12200191" y="150114"/>
                </a:lnTo>
                <a:lnTo>
                  <a:pt x="12200191" y="140303"/>
                </a:lnTo>
                <a:lnTo>
                  <a:pt x="8132350" y="1094423"/>
                </a:lnTo>
                <a:close/>
                <a:moveTo>
                  <a:pt x="8132350" y="1732788"/>
                </a:moveTo>
                <a:lnTo>
                  <a:pt x="8134541" y="1742027"/>
                </a:lnTo>
                <a:lnTo>
                  <a:pt x="12200191" y="788480"/>
                </a:lnTo>
                <a:lnTo>
                  <a:pt x="12200191" y="778764"/>
                </a:lnTo>
                <a:lnTo>
                  <a:pt x="8132350" y="1732788"/>
                </a:lnTo>
                <a:close/>
                <a:moveTo>
                  <a:pt x="8132350" y="2371154"/>
                </a:moveTo>
                <a:lnTo>
                  <a:pt x="8134541" y="2380488"/>
                </a:lnTo>
                <a:lnTo>
                  <a:pt x="12200191" y="1426940"/>
                </a:lnTo>
                <a:lnTo>
                  <a:pt x="12200191" y="1417130"/>
                </a:lnTo>
                <a:lnTo>
                  <a:pt x="8132350" y="2371154"/>
                </a:lnTo>
                <a:close/>
                <a:moveTo>
                  <a:pt x="8132350" y="3009614"/>
                </a:moveTo>
                <a:lnTo>
                  <a:pt x="8134541" y="3018854"/>
                </a:lnTo>
                <a:lnTo>
                  <a:pt x="12200191" y="2065306"/>
                </a:lnTo>
                <a:lnTo>
                  <a:pt x="12200191" y="2055495"/>
                </a:lnTo>
                <a:lnTo>
                  <a:pt x="8132350" y="3009614"/>
                </a:lnTo>
                <a:close/>
                <a:moveTo>
                  <a:pt x="8132350" y="3647980"/>
                </a:moveTo>
                <a:lnTo>
                  <a:pt x="8134541" y="3657219"/>
                </a:lnTo>
                <a:lnTo>
                  <a:pt x="12200191" y="2703671"/>
                </a:lnTo>
                <a:lnTo>
                  <a:pt x="12200191" y="2693861"/>
                </a:lnTo>
                <a:lnTo>
                  <a:pt x="8132350" y="3647980"/>
                </a:lnTo>
                <a:close/>
                <a:moveTo>
                  <a:pt x="8132350" y="4286346"/>
                </a:moveTo>
                <a:lnTo>
                  <a:pt x="8134541" y="4295680"/>
                </a:lnTo>
                <a:lnTo>
                  <a:pt x="12200191" y="3342132"/>
                </a:lnTo>
                <a:lnTo>
                  <a:pt x="12200191" y="3332321"/>
                </a:lnTo>
                <a:lnTo>
                  <a:pt x="8132350" y="4286346"/>
                </a:lnTo>
                <a:close/>
                <a:moveTo>
                  <a:pt x="8132350" y="4924806"/>
                </a:moveTo>
                <a:lnTo>
                  <a:pt x="8134541" y="4934046"/>
                </a:lnTo>
                <a:lnTo>
                  <a:pt x="12200191" y="3980498"/>
                </a:lnTo>
                <a:lnTo>
                  <a:pt x="12200191" y="3970687"/>
                </a:lnTo>
                <a:lnTo>
                  <a:pt x="8132350" y="4924806"/>
                </a:lnTo>
                <a:close/>
                <a:moveTo>
                  <a:pt x="8132350" y="5563172"/>
                </a:moveTo>
                <a:lnTo>
                  <a:pt x="8134541" y="5572411"/>
                </a:lnTo>
                <a:lnTo>
                  <a:pt x="12200191" y="4618863"/>
                </a:lnTo>
                <a:lnTo>
                  <a:pt x="12200191" y="4609053"/>
                </a:lnTo>
                <a:lnTo>
                  <a:pt x="8132350" y="5563172"/>
                </a:lnTo>
                <a:close/>
                <a:moveTo>
                  <a:pt x="8132350" y="6201537"/>
                </a:moveTo>
                <a:lnTo>
                  <a:pt x="8134541" y="6210776"/>
                </a:lnTo>
                <a:lnTo>
                  <a:pt x="12200191" y="5257229"/>
                </a:lnTo>
                <a:lnTo>
                  <a:pt x="12200191" y="5247513"/>
                </a:lnTo>
                <a:lnTo>
                  <a:pt x="8132350" y="6201537"/>
                </a:lnTo>
                <a:close/>
                <a:moveTo>
                  <a:pt x="8132350" y="6839903"/>
                </a:moveTo>
                <a:lnTo>
                  <a:pt x="8134541" y="6849237"/>
                </a:lnTo>
                <a:lnTo>
                  <a:pt x="12200191" y="5895689"/>
                </a:lnTo>
                <a:lnTo>
                  <a:pt x="12200191" y="5885879"/>
                </a:lnTo>
                <a:lnTo>
                  <a:pt x="8132350" y="6839903"/>
                </a:lnTo>
                <a:close/>
                <a:moveTo>
                  <a:pt x="10746867" y="6865144"/>
                </a:moveTo>
                <a:lnTo>
                  <a:pt x="10788682" y="6865144"/>
                </a:lnTo>
                <a:lnTo>
                  <a:pt x="12200191" y="6534055"/>
                </a:lnTo>
                <a:lnTo>
                  <a:pt x="12200191" y="6524244"/>
                </a:lnTo>
                <a:lnTo>
                  <a:pt x="10746867" y="6865144"/>
                </a:lnTo>
                <a:close/>
                <a:moveTo>
                  <a:pt x="2663381" y="7144"/>
                </a:moveTo>
                <a:lnTo>
                  <a:pt x="2621661" y="7144"/>
                </a:lnTo>
                <a:lnTo>
                  <a:pt x="4574953" y="465296"/>
                </a:lnTo>
                <a:lnTo>
                  <a:pt x="4577144" y="455962"/>
                </a:lnTo>
                <a:lnTo>
                  <a:pt x="2663381" y="7144"/>
                </a:lnTo>
                <a:close/>
                <a:moveTo>
                  <a:pt x="4577144" y="1094423"/>
                </a:moveTo>
                <a:lnTo>
                  <a:pt x="9335" y="23051"/>
                </a:lnTo>
                <a:lnTo>
                  <a:pt x="7144" y="32385"/>
                </a:lnTo>
                <a:lnTo>
                  <a:pt x="4574953" y="1103757"/>
                </a:lnTo>
                <a:lnTo>
                  <a:pt x="4577144" y="1094423"/>
                </a:lnTo>
                <a:close/>
                <a:moveTo>
                  <a:pt x="4577144" y="1732788"/>
                </a:moveTo>
                <a:lnTo>
                  <a:pt x="9335" y="661511"/>
                </a:lnTo>
                <a:lnTo>
                  <a:pt x="7144" y="670751"/>
                </a:lnTo>
                <a:lnTo>
                  <a:pt x="4574953" y="1742123"/>
                </a:lnTo>
                <a:lnTo>
                  <a:pt x="4577144" y="1732788"/>
                </a:lnTo>
                <a:close/>
                <a:moveTo>
                  <a:pt x="4577144" y="2371154"/>
                </a:moveTo>
                <a:lnTo>
                  <a:pt x="9335" y="1299877"/>
                </a:lnTo>
                <a:lnTo>
                  <a:pt x="7144" y="1309116"/>
                </a:lnTo>
                <a:lnTo>
                  <a:pt x="4574953" y="2380488"/>
                </a:lnTo>
                <a:lnTo>
                  <a:pt x="4577144" y="2371154"/>
                </a:lnTo>
                <a:close/>
                <a:moveTo>
                  <a:pt x="4577144" y="3009614"/>
                </a:moveTo>
                <a:lnTo>
                  <a:pt x="9335" y="1938242"/>
                </a:lnTo>
                <a:lnTo>
                  <a:pt x="7144" y="1947482"/>
                </a:lnTo>
                <a:lnTo>
                  <a:pt x="4574953" y="3018854"/>
                </a:lnTo>
                <a:lnTo>
                  <a:pt x="4577144" y="3009614"/>
                </a:lnTo>
                <a:close/>
                <a:moveTo>
                  <a:pt x="4577144" y="3647980"/>
                </a:moveTo>
                <a:lnTo>
                  <a:pt x="9335" y="2576608"/>
                </a:lnTo>
                <a:lnTo>
                  <a:pt x="7144" y="2585942"/>
                </a:lnTo>
                <a:lnTo>
                  <a:pt x="4574953" y="3657314"/>
                </a:lnTo>
                <a:lnTo>
                  <a:pt x="4577144" y="3647980"/>
                </a:lnTo>
                <a:close/>
                <a:moveTo>
                  <a:pt x="4577144" y="4286346"/>
                </a:moveTo>
                <a:lnTo>
                  <a:pt x="9335" y="3215069"/>
                </a:lnTo>
                <a:lnTo>
                  <a:pt x="7144" y="3224308"/>
                </a:lnTo>
                <a:lnTo>
                  <a:pt x="4574953" y="4295680"/>
                </a:lnTo>
                <a:lnTo>
                  <a:pt x="4577144" y="4286346"/>
                </a:lnTo>
                <a:close/>
                <a:moveTo>
                  <a:pt x="4577144" y="4924806"/>
                </a:moveTo>
                <a:lnTo>
                  <a:pt x="9335" y="3853434"/>
                </a:lnTo>
                <a:lnTo>
                  <a:pt x="7144" y="3862673"/>
                </a:lnTo>
                <a:lnTo>
                  <a:pt x="4574953" y="4934046"/>
                </a:lnTo>
                <a:lnTo>
                  <a:pt x="4577144" y="4924806"/>
                </a:lnTo>
                <a:close/>
                <a:moveTo>
                  <a:pt x="4577144" y="5563172"/>
                </a:moveTo>
                <a:lnTo>
                  <a:pt x="9335" y="4491800"/>
                </a:lnTo>
                <a:lnTo>
                  <a:pt x="7144" y="4501134"/>
                </a:lnTo>
                <a:lnTo>
                  <a:pt x="4574953" y="5572506"/>
                </a:lnTo>
                <a:lnTo>
                  <a:pt x="4577144" y="5563172"/>
                </a:lnTo>
                <a:close/>
                <a:moveTo>
                  <a:pt x="4577144" y="6201537"/>
                </a:moveTo>
                <a:lnTo>
                  <a:pt x="9335" y="5130260"/>
                </a:lnTo>
                <a:lnTo>
                  <a:pt x="7144" y="5139500"/>
                </a:lnTo>
                <a:lnTo>
                  <a:pt x="4574953" y="6210776"/>
                </a:lnTo>
                <a:lnTo>
                  <a:pt x="4577144" y="6201537"/>
                </a:lnTo>
                <a:close/>
                <a:moveTo>
                  <a:pt x="4577144" y="6839903"/>
                </a:moveTo>
                <a:lnTo>
                  <a:pt x="9335" y="5768626"/>
                </a:lnTo>
                <a:lnTo>
                  <a:pt x="7144" y="5777865"/>
                </a:lnTo>
                <a:lnTo>
                  <a:pt x="4574953" y="6849237"/>
                </a:lnTo>
                <a:lnTo>
                  <a:pt x="4577144" y="6839903"/>
                </a:lnTo>
                <a:close/>
                <a:moveTo>
                  <a:pt x="9239" y="6406992"/>
                </a:moveTo>
                <a:lnTo>
                  <a:pt x="8192" y="6411659"/>
                </a:lnTo>
                <a:lnTo>
                  <a:pt x="7144" y="6416326"/>
                </a:lnTo>
                <a:lnTo>
                  <a:pt x="8192" y="6416611"/>
                </a:lnTo>
                <a:lnTo>
                  <a:pt x="1920812" y="6865144"/>
                </a:lnTo>
                <a:lnTo>
                  <a:pt x="1962626" y="6865144"/>
                </a:lnTo>
                <a:lnTo>
                  <a:pt x="9239" y="6406992"/>
                </a:lnTo>
                <a:close/>
              </a:path>
            </a:pathLst>
          </a:custGeom>
          <a:solidFill>
            <a:srgbClr val="EFEFEF"/>
          </a:solidFill>
          <a:ln w="9525" cap="flat">
            <a:noFill/>
            <a:prstDash val="solid"/>
            <a:miter/>
          </a:ln>
        </p:spPr>
        <p:txBody>
          <a:bodyPr rtlCol="0" anchor="ctr"/>
          <a:lstStyle/>
          <a:p>
            <a:endParaRPr lang="en-US"/>
          </a:p>
        </p:txBody>
      </p:sp>
      <p:sp>
        <p:nvSpPr>
          <p:cNvPr id="5" name="Freeform: Shape 4">
            <a:extLst>
              <a:ext uri="{FF2B5EF4-FFF2-40B4-BE49-F238E27FC236}">
                <a16:creationId xmlns="" xmlns:a16="http://schemas.microsoft.com/office/drawing/2014/main" id="{17A1D1A0-3DC3-4F34-B721-352D5817FF15}"/>
              </a:ext>
            </a:extLst>
          </p:cNvPr>
          <p:cNvSpPr/>
          <p:nvPr/>
        </p:nvSpPr>
        <p:spPr>
          <a:xfrm>
            <a:off x="2914079" y="-7144"/>
            <a:ext cx="6362700" cy="6867525"/>
          </a:xfrm>
          <a:custGeom>
            <a:avLst/>
            <a:gdLst>
              <a:gd name="connsiteX0" fmla="*/ 7144 w 6362700"/>
              <a:gd name="connsiteY0" fmla="*/ 7144 h 6867525"/>
              <a:gd name="connsiteX1" fmla="*/ 6358890 w 6362700"/>
              <a:gd name="connsiteY1" fmla="*/ 7144 h 6867525"/>
              <a:gd name="connsiteX2" fmla="*/ 6358890 w 6362700"/>
              <a:gd name="connsiteY2" fmla="*/ 6865144 h 6867525"/>
              <a:gd name="connsiteX3" fmla="*/ 7143 w 63627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6362700" h="6867525">
                <a:moveTo>
                  <a:pt x="7144" y="7144"/>
                </a:moveTo>
                <a:lnTo>
                  <a:pt x="6358890" y="7144"/>
                </a:lnTo>
                <a:lnTo>
                  <a:pt x="6358890" y="6865144"/>
                </a:lnTo>
                <a:lnTo>
                  <a:pt x="7143" y="6865144"/>
                </a:lnTo>
                <a:close/>
              </a:path>
            </a:pathLst>
          </a:custGeom>
          <a:solidFill>
            <a:srgbClr val="FFFFFF"/>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4E6867A9-4783-46CB-889C-607E0C952DB7}"/>
              </a:ext>
            </a:extLst>
          </p:cNvPr>
          <p:cNvSpPr/>
          <p:nvPr/>
        </p:nvSpPr>
        <p:spPr>
          <a:xfrm>
            <a:off x="3820192" y="5498878"/>
            <a:ext cx="4552950" cy="1362075"/>
          </a:xfrm>
          <a:custGeom>
            <a:avLst/>
            <a:gdLst>
              <a:gd name="connsiteX0" fmla="*/ 7144 w 4552950"/>
              <a:gd name="connsiteY0" fmla="*/ 1359122 h 1362075"/>
              <a:gd name="connsiteX1" fmla="*/ 7144 w 4552950"/>
              <a:gd name="connsiteY1" fmla="*/ 1359122 h 1362075"/>
              <a:gd name="connsiteX2" fmla="*/ 1359122 w 4552950"/>
              <a:gd name="connsiteY2" fmla="*/ 7144 h 1362075"/>
              <a:gd name="connsiteX3" fmla="*/ 3194685 w 4552950"/>
              <a:gd name="connsiteY3" fmla="*/ 7144 h 1362075"/>
              <a:gd name="connsiteX4" fmla="*/ 4546663 w 4552950"/>
              <a:gd name="connsiteY4" fmla="*/ 1359122 h 1362075"/>
              <a:gd name="connsiteX5" fmla="*/ 4546663 w 4552950"/>
              <a:gd name="connsiteY5" fmla="*/ 1359122 h 1362075"/>
              <a:gd name="connsiteX6" fmla="*/ 7144 w 4552950"/>
              <a:gd name="connsiteY6" fmla="*/ 1359122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7144" y="1359122"/>
                </a:moveTo>
                <a:lnTo>
                  <a:pt x="7144" y="1359122"/>
                </a:lnTo>
                <a:cubicBezTo>
                  <a:pt x="7144" y="612457"/>
                  <a:pt x="612457" y="7144"/>
                  <a:pt x="1359122" y="7144"/>
                </a:cubicBezTo>
                <a:lnTo>
                  <a:pt x="3194685" y="7144"/>
                </a:lnTo>
                <a:cubicBezTo>
                  <a:pt x="3941350" y="7144"/>
                  <a:pt x="4546663" y="612457"/>
                  <a:pt x="4546663" y="1359122"/>
                </a:cubicBezTo>
                <a:lnTo>
                  <a:pt x="4546663" y="1359122"/>
                </a:lnTo>
                <a:lnTo>
                  <a:pt x="7144" y="1359122"/>
                </a:lnTo>
                <a:close/>
              </a:path>
            </a:pathLst>
          </a:custGeom>
          <a:solidFill>
            <a:srgbClr val="0A1931"/>
          </a:soli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F5CD2FE6-76B4-43EB-A996-22126A3876DE}"/>
              </a:ext>
            </a:extLst>
          </p:cNvPr>
          <p:cNvSpPr/>
          <p:nvPr/>
        </p:nvSpPr>
        <p:spPr>
          <a:xfrm>
            <a:off x="3820192" y="-7144"/>
            <a:ext cx="4552950" cy="1362075"/>
          </a:xfrm>
          <a:custGeom>
            <a:avLst/>
            <a:gdLst>
              <a:gd name="connsiteX0" fmla="*/ 4546663 w 4552950"/>
              <a:gd name="connsiteY0" fmla="*/ 7144 h 1362075"/>
              <a:gd name="connsiteX1" fmla="*/ 4546663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3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3" y="7144"/>
                </a:moveTo>
                <a:lnTo>
                  <a:pt x="4546663" y="7144"/>
                </a:lnTo>
                <a:cubicBezTo>
                  <a:pt x="4546663" y="753809"/>
                  <a:pt x="3941350" y="1359122"/>
                  <a:pt x="3194685" y="1359122"/>
                </a:cubicBezTo>
                <a:lnTo>
                  <a:pt x="1359122" y="1359122"/>
                </a:lnTo>
                <a:cubicBezTo>
                  <a:pt x="612457" y="1359122"/>
                  <a:pt x="7144" y="753809"/>
                  <a:pt x="7144" y="7144"/>
                </a:cubicBezTo>
                <a:lnTo>
                  <a:pt x="7144" y="7144"/>
                </a:lnTo>
                <a:lnTo>
                  <a:pt x="4546663" y="7144"/>
                </a:lnTo>
                <a:close/>
              </a:path>
            </a:pathLst>
          </a:custGeom>
          <a:solidFill>
            <a:srgbClr val="185ADB"/>
          </a:solidFill>
          <a:ln w="9525" cap="flat">
            <a:noFill/>
            <a:prstDash val="solid"/>
            <a:miter/>
          </a:ln>
        </p:spPr>
        <p:txBody>
          <a:bodyPr rtlCol="0" anchor="ctr"/>
          <a:lstStyle/>
          <a:p>
            <a:endParaRPr lang="en-US"/>
          </a:p>
        </p:txBody>
      </p:sp>
      <p:grpSp>
        <p:nvGrpSpPr>
          <p:cNvPr id="14" name="Group 13">
            <a:extLst>
              <a:ext uri="{FF2B5EF4-FFF2-40B4-BE49-F238E27FC236}">
                <a16:creationId xmlns="" xmlns:a16="http://schemas.microsoft.com/office/drawing/2014/main" id="{8F1558E7-D06E-4C9E-B7A8-04BF819976E0}"/>
              </a:ext>
            </a:extLst>
          </p:cNvPr>
          <p:cNvGrpSpPr/>
          <p:nvPr/>
        </p:nvGrpSpPr>
        <p:grpSpPr>
          <a:xfrm>
            <a:off x="3543490" y="2436876"/>
            <a:ext cx="5105400" cy="1323975"/>
            <a:chOff x="3543490" y="2436876"/>
            <a:chExt cx="5105400" cy="1323975"/>
          </a:xfrm>
        </p:grpSpPr>
        <p:sp>
          <p:nvSpPr>
            <p:cNvPr id="8" name="Freeform: Shape 7">
              <a:extLst>
                <a:ext uri="{FF2B5EF4-FFF2-40B4-BE49-F238E27FC236}">
                  <a16:creationId xmlns="" xmlns:a16="http://schemas.microsoft.com/office/drawing/2014/main" id="{DBB7095D-DF89-40FE-9A5D-2C1BFC877382}"/>
                </a:ext>
              </a:extLst>
            </p:cNvPr>
            <p:cNvSpPr/>
            <p:nvPr/>
          </p:nvSpPr>
          <p:spPr>
            <a:xfrm>
              <a:off x="3543490" y="2436876"/>
              <a:ext cx="5105400" cy="1323975"/>
            </a:xfrm>
            <a:custGeom>
              <a:avLst/>
              <a:gdLst>
                <a:gd name="connsiteX0" fmla="*/ 5004721 w 5105400"/>
                <a:gd name="connsiteY0" fmla="*/ 1317403 h 1323975"/>
                <a:gd name="connsiteX1" fmla="*/ 102394 w 5105400"/>
                <a:gd name="connsiteY1" fmla="*/ 1317403 h 1323975"/>
                <a:gd name="connsiteX2" fmla="*/ 7144 w 5105400"/>
                <a:gd name="connsiteY2" fmla="*/ 1222153 h 1323975"/>
                <a:gd name="connsiteX3" fmla="*/ 7144 w 5105400"/>
                <a:gd name="connsiteY3" fmla="*/ 102394 h 1323975"/>
                <a:gd name="connsiteX4" fmla="*/ 102394 w 5105400"/>
                <a:gd name="connsiteY4" fmla="*/ 7144 h 1323975"/>
                <a:gd name="connsiteX5" fmla="*/ 5004721 w 5105400"/>
                <a:gd name="connsiteY5" fmla="*/ 7144 h 1323975"/>
                <a:gd name="connsiteX6" fmla="*/ 5099971 w 5105400"/>
                <a:gd name="connsiteY6" fmla="*/ 102394 h 1323975"/>
                <a:gd name="connsiteX7" fmla="*/ 5099971 w 5105400"/>
                <a:gd name="connsiteY7" fmla="*/ 1222153 h 1323975"/>
                <a:gd name="connsiteX8" fmla="*/ 5004721 w 5105400"/>
                <a:gd name="connsiteY8" fmla="*/ 1317403 h 13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05400" h="1323975">
                  <a:moveTo>
                    <a:pt x="5004721" y="1317403"/>
                  </a:moveTo>
                  <a:lnTo>
                    <a:pt x="102394" y="1317403"/>
                  </a:lnTo>
                  <a:cubicBezTo>
                    <a:pt x="49816" y="1317403"/>
                    <a:pt x="7144" y="1274731"/>
                    <a:pt x="7144" y="1222153"/>
                  </a:cubicBezTo>
                  <a:lnTo>
                    <a:pt x="7144" y="102394"/>
                  </a:lnTo>
                  <a:cubicBezTo>
                    <a:pt x="7144" y="49816"/>
                    <a:pt x="49816" y="7144"/>
                    <a:pt x="102394" y="7144"/>
                  </a:cubicBezTo>
                  <a:lnTo>
                    <a:pt x="5004721" y="7144"/>
                  </a:lnTo>
                  <a:cubicBezTo>
                    <a:pt x="5057299" y="7144"/>
                    <a:pt x="5099971" y="49816"/>
                    <a:pt x="5099971" y="102394"/>
                  </a:cubicBezTo>
                  <a:lnTo>
                    <a:pt x="5099971" y="1222153"/>
                  </a:lnTo>
                  <a:cubicBezTo>
                    <a:pt x="5099971" y="1274826"/>
                    <a:pt x="5057394" y="1317403"/>
                    <a:pt x="5004721" y="1317403"/>
                  </a:cubicBezTo>
                  <a:close/>
                </a:path>
              </a:pathLst>
            </a:custGeom>
            <a:solidFill>
              <a:srgbClr val="0A1931"/>
            </a:solidFill>
            <a:ln w="9525" cap="flat">
              <a:noFill/>
              <a:prstDash val="solid"/>
              <a:miter/>
            </a:ln>
          </p:spPr>
          <p:txBody>
            <a:bodyPr rtlCol="0" anchor="ctr"/>
            <a:lstStyle/>
            <a:p>
              <a:endParaRPr lang="en-US" dirty="0"/>
            </a:p>
          </p:txBody>
        </p:sp>
        <p:grpSp>
          <p:nvGrpSpPr>
            <p:cNvPr id="2" name="Group 1">
              <a:extLst>
                <a:ext uri="{FF2B5EF4-FFF2-40B4-BE49-F238E27FC236}">
                  <a16:creationId xmlns="" xmlns:a16="http://schemas.microsoft.com/office/drawing/2014/main" id="{93B49959-5514-4078-BEF2-9B0C9EBCEB11}"/>
                </a:ext>
              </a:extLst>
            </p:cNvPr>
            <p:cNvGrpSpPr/>
            <p:nvPr/>
          </p:nvGrpSpPr>
          <p:grpSpPr>
            <a:xfrm>
              <a:off x="7502557" y="2701734"/>
              <a:ext cx="638841" cy="590550"/>
              <a:chOff x="7502557" y="2701734"/>
              <a:chExt cx="638841" cy="590550"/>
            </a:xfrm>
          </p:grpSpPr>
          <p:sp>
            <p:nvSpPr>
              <p:cNvPr id="9" name="Freeform: Shape 8">
                <a:extLst>
                  <a:ext uri="{FF2B5EF4-FFF2-40B4-BE49-F238E27FC236}">
                    <a16:creationId xmlns="" xmlns:a16="http://schemas.microsoft.com/office/drawing/2014/main" id="{55850F6A-0F2F-40B1-8B18-8A297D774B8C}"/>
                  </a:ext>
                </a:extLst>
              </p:cNvPr>
              <p:cNvSpPr/>
              <p:nvPr/>
            </p:nvSpPr>
            <p:spPr>
              <a:xfrm>
                <a:off x="7655623" y="2701734"/>
                <a:ext cx="485775" cy="590550"/>
              </a:xfrm>
              <a:custGeom>
                <a:avLst/>
                <a:gdLst>
                  <a:gd name="connsiteX0" fmla="*/ 7430 w 485775"/>
                  <a:gd name="connsiteY0" fmla="*/ 565531 h 590550"/>
                  <a:gd name="connsiteX1" fmla="*/ 11239 w 485775"/>
                  <a:gd name="connsiteY1" fmla="*/ 566484 h 590550"/>
                  <a:gd name="connsiteX2" fmla="*/ 106204 w 485775"/>
                  <a:gd name="connsiteY2" fmla="*/ 581247 h 590550"/>
                  <a:gd name="connsiteX3" fmla="*/ 215646 w 485775"/>
                  <a:gd name="connsiteY3" fmla="*/ 590582 h 590550"/>
                  <a:gd name="connsiteX4" fmla="*/ 309086 w 485775"/>
                  <a:gd name="connsiteY4" fmla="*/ 589820 h 590550"/>
                  <a:gd name="connsiteX5" fmla="*/ 355473 w 485775"/>
                  <a:gd name="connsiteY5" fmla="*/ 583819 h 590550"/>
                  <a:gd name="connsiteX6" fmla="*/ 392049 w 485775"/>
                  <a:gd name="connsiteY6" fmla="*/ 552958 h 590550"/>
                  <a:gd name="connsiteX7" fmla="*/ 396240 w 485775"/>
                  <a:gd name="connsiteY7" fmla="*/ 528765 h 590550"/>
                  <a:gd name="connsiteX8" fmla="*/ 406622 w 485775"/>
                  <a:gd name="connsiteY8" fmla="*/ 512477 h 590550"/>
                  <a:gd name="connsiteX9" fmla="*/ 435673 w 485775"/>
                  <a:gd name="connsiteY9" fmla="*/ 478854 h 590550"/>
                  <a:gd name="connsiteX10" fmla="*/ 433578 w 485775"/>
                  <a:gd name="connsiteY10" fmla="*/ 438182 h 590550"/>
                  <a:gd name="connsiteX11" fmla="*/ 438817 w 485775"/>
                  <a:gd name="connsiteY11" fmla="*/ 417608 h 590550"/>
                  <a:gd name="connsiteX12" fmla="*/ 441674 w 485775"/>
                  <a:gd name="connsiteY12" fmla="*/ 415322 h 590550"/>
                  <a:gd name="connsiteX13" fmla="*/ 474916 w 485775"/>
                  <a:gd name="connsiteY13" fmla="*/ 346456 h 590550"/>
                  <a:gd name="connsiteX14" fmla="*/ 468154 w 485775"/>
                  <a:gd name="connsiteY14" fmla="*/ 314166 h 590550"/>
                  <a:gd name="connsiteX15" fmla="*/ 468535 w 485775"/>
                  <a:gd name="connsiteY15" fmla="*/ 300546 h 590550"/>
                  <a:gd name="connsiteX16" fmla="*/ 480822 w 485775"/>
                  <a:gd name="connsiteY16" fmla="*/ 269970 h 590550"/>
                  <a:gd name="connsiteX17" fmla="*/ 462915 w 485775"/>
                  <a:gd name="connsiteY17" fmla="*/ 218726 h 590550"/>
                  <a:gd name="connsiteX18" fmla="*/ 417100 w 485775"/>
                  <a:gd name="connsiteY18" fmla="*/ 200628 h 590550"/>
                  <a:gd name="connsiteX19" fmla="*/ 330137 w 485775"/>
                  <a:gd name="connsiteY19" fmla="*/ 200343 h 590550"/>
                  <a:gd name="connsiteX20" fmla="*/ 258413 w 485775"/>
                  <a:gd name="connsiteY20" fmla="*/ 216059 h 590550"/>
                  <a:gd name="connsiteX21" fmla="*/ 247459 w 485775"/>
                  <a:gd name="connsiteY21" fmla="*/ 215583 h 590550"/>
                  <a:gd name="connsiteX22" fmla="*/ 241268 w 485775"/>
                  <a:gd name="connsiteY22" fmla="*/ 194532 h 590550"/>
                  <a:gd name="connsiteX23" fmla="*/ 261175 w 485775"/>
                  <a:gd name="connsiteY23" fmla="*/ 140526 h 590550"/>
                  <a:gd name="connsiteX24" fmla="*/ 261938 w 485775"/>
                  <a:gd name="connsiteY24" fmla="*/ 56991 h 590550"/>
                  <a:gd name="connsiteX25" fmla="*/ 246316 w 485775"/>
                  <a:gd name="connsiteY25" fmla="*/ 17558 h 590550"/>
                  <a:gd name="connsiteX26" fmla="*/ 218027 w 485775"/>
                  <a:gd name="connsiteY26" fmla="*/ 9843 h 590550"/>
                  <a:gd name="connsiteX27" fmla="*/ 206502 w 485775"/>
                  <a:gd name="connsiteY27" fmla="*/ 22987 h 590550"/>
                  <a:gd name="connsiteX28" fmla="*/ 182880 w 485775"/>
                  <a:gd name="connsiteY28" fmla="*/ 66707 h 590550"/>
                  <a:gd name="connsiteX29" fmla="*/ 121444 w 485775"/>
                  <a:gd name="connsiteY29" fmla="*/ 166434 h 590550"/>
                  <a:gd name="connsiteX30" fmla="*/ 51149 w 485775"/>
                  <a:gd name="connsiteY30" fmla="*/ 253301 h 590550"/>
                  <a:gd name="connsiteX31" fmla="*/ 10478 w 485775"/>
                  <a:gd name="connsiteY31" fmla="*/ 281305 h 590550"/>
                  <a:gd name="connsiteX32" fmla="*/ 7334 w 485775"/>
                  <a:gd name="connsiteY32" fmla="*/ 285972 h 590550"/>
                  <a:gd name="connsiteX33" fmla="*/ 7144 w 485775"/>
                  <a:gd name="connsiteY33" fmla="*/ 422275 h 590550"/>
                  <a:gd name="connsiteX34" fmla="*/ 7430 w 485775"/>
                  <a:gd name="connsiteY34" fmla="*/ 494665 h 590550"/>
                  <a:gd name="connsiteX35" fmla="*/ 7430 w 485775"/>
                  <a:gd name="connsiteY35" fmla="*/ 560197 h 590550"/>
                  <a:gd name="connsiteX36" fmla="*/ 7430 w 485775"/>
                  <a:gd name="connsiteY36" fmla="*/ 56553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5775" h="590550">
                    <a:moveTo>
                      <a:pt x="7430" y="565531"/>
                    </a:moveTo>
                    <a:cubicBezTo>
                      <a:pt x="8858" y="565912"/>
                      <a:pt x="10001" y="566293"/>
                      <a:pt x="11239" y="566484"/>
                    </a:cubicBezTo>
                    <a:cubicBezTo>
                      <a:pt x="42863" y="571437"/>
                      <a:pt x="74486" y="576675"/>
                      <a:pt x="106204" y="581247"/>
                    </a:cubicBezTo>
                    <a:cubicBezTo>
                      <a:pt x="142494" y="586486"/>
                      <a:pt x="179070" y="589915"/>
                      <a:pt x="215646" y="590582"/>
                    </a:cubicBezTo>
                    <a:cubicBezTo>
                      <a:pt x="246793" y="591058"/>
                      <a:pt x="277939" y="590487"/>
                      <a:pt x="309086" y="589820"/>
                    </a:cubicBezTo>
                    <a:cubicBezTo>
                      <a:pt x="324708" y="589439"/>
                      <a:pt x="340233" y="588010"/>
                      <a:pt x="355473" y="583819"/>
                    </a:cubicBezTo>
                    <a:cubicBezTo>
                      <a:pt x="372523" y="579152"/>
                      <a:pt x="386429" y="570675"/>
                      <a:pt x="392049" y="552958"/>
                    </a:cubicBezTo>
                    <a:cubicBezTo>
                      <a:pt x="394525" y="545243"/>
                      <a:pt x="395478" y="536956"/>
                      <a:pt x="396240" y="528765"/>
                    </a:cubicBezTo>
                    <a:cubicBezTo>
                      <a:pt x="396907" y="521240"/>
                      <a:pt x="399669" y="516001"/>
                      <a:pt x="406622" y="512477"/>
                    </a:cubicBezTo>
                    <a:cubicBezTo>
                      <a:pt x="420814" y="505333"/>
                      <a:pt x="430721" y="494093"/>
                      <a:pt x="435673" y="478854"/>
                    </a:cubicBezTo>
                    <a:cubicBezTo>
                      <a:pt x="440150" y="465138"/>
                      <a:pt x="439388" y="451517"/>
                      <a:pt x="433578" y="438182"/>
                    </a:cubicBezTo>
                    <a:cubicBezTo>
                      <a:pt x="429768" y="429419"/>
                      <a:pt x="431197" y="423704"/>
                      <a:pt x="438817" y="417608"/>
                    </a:cubicBezTo>
                    <a:cubicBezTo>
                      <a:pt x="439769" y="416846"/>
                      <a:pt x="440722" y="416084"/>
                      <a:pt x="441674" y="415322"/>
                    </a:cubicBezTo>
                    <a:cubicBezTo>
                      <a:pt x="463296" y="397510"/>
                      <a:pt x="475012" y="374841"/>
                      <a:pt x="474916" y="346456"/>
                    </a:cubicBezTo>
                    <a:cubicBezTo>
                      <a:pt x="474916" y="335217"/>
                      <a:pt x="472250" y="324549"/>
                      <a:pt x="468154" y="314166"/>
                    </a:cubicBezTo>
                    <a:cubicBezTo>
                      <a:pt x="466344" y="309499"/>
                      <a:pt x="466058" y="304927"/>
                      <a:pt x="468535" y="300546"/>
                    </a:cubicBezTo>
                    <a:cubicBezTo>
                      <a:pt x="473869" y="290830"/>
                      <a:pt x="478346" y="280829"/>
                      <a:pt x="480822" y="269970"/>
                    </a:cubicBezTo>
                    <a:cubicBezTo>
                      <a:pt x="485490" y="249110"/>
                      <a:pt x="479965" y="231870"/>
                      <a:pt x="462915" y="218726"/>
                    </a:cubicBezTo>
                    <a:cubicBezTo>
                      <a:pt x="449389" y="208343"/>
                      <a:pt x="433578" y="203581"/>
                      <a:pt x="417100" y="200628"/>
                    </a:cubicBezTo>
                    <a:cubicBezTo>
                      <a:pt x="388144" y="195390"/>
                      <a:pt x="359093" y="196437"/>
                      <a:pt x="330137" y="200343"/>
                    </a:cubicBezTo>
                    <a:cubicBezTo>
                      <a:pt x="305753" y="203581"/>
                      <a:pt x="282035" y="209296"/>
                      <a:pt x="258413" y="216059"/>
                    </a:cubicBezTo>
                    <a:cubicBezTo>
                      <a:pt x="255080" y="217011"/>
                      <a:pt x="250793" y="216726"/>
                      <a:pt x="247459" y="215583"/>
                    </a:cubicBezTo>
                    <a:cubicBezTo>
                      <a:pt x="239363" y="212630"/>
                      <a:pt x="236697" y="203105"/>
                      <a:pt x="241268" y="194532"/>
                    </a:cubicBezTo>
                    <a:cubicBezTo>
                      <a:pt x="250413" y="177387"/>
                      <a:pt x="256984" y="159385"/>
                      <a:pt x="261175" y="140526"/>
                    </a:cubicBezTo>
                    <a:cubicBezTo>
                      <a:pt x="267462" y="112808"/>
                      <a:pt x="267367" y="84900"/>
                      <a:pt x="261938" y="56991"/>
                    </a:cubicBezTo>
                    <a:cubicBezTo>
                      <a:pt x="259175" y="42894"/>
                      <a:pt x="255080" y="29274"/>
                      <a:pt x="246316" y="17558"/>
                    </a:cubicBezTo>
                    <a:cubicBezTo>
                      <a:pt x="238601" y="7271"/>
                      <a:pt x="228315" y="4413"/>
                      <a:pt x="218027" y="9843"/>
                    </a:cubicBezTo>
                    <a:cubicBezTo>
                      <a:pt x="212598" y="12795"/>
                      <a:pt x="209359" y="17653"/>
                      <a:pt x="206502" y="22987"/>
                    </a:cubicBezTo>
                    <a:cubicBezTo>
                      <a:pt x="198787" y="37656"/>
                      <a:pt x="190976" y="52229"/>
                      <a:pt x="182880" y="66707"/>
                    </a:cubicBezTo>
                    <a:cubicBezTo>
                      <a:pt x="163735" y="100711"/>
                      <a:pt x="143542" y="134239"/>
                      <a:pt x="121444" y="166434"/>
                    </a:cubicBezTo>
                    <a:cubicBezTo>
                      <a:pt x="100299" y="197294"/>
                      <a:pt x="78200" y="227298"/>
                      <a:pt x="51149" y="253301"/>
                    </a:cubicBezTo>
                    <a:cubicBezTo>
                      <a:pt x="39148" y="264827"/>
                      <a:pt x="26289" y="275209"/>
                      <a:pt x="10478" y="281305"/>
                    </a:cubicBezTo>
                    <a:cubicBezTo>
                      <a:pt x="7906" y="282258"/>
                      <a:pt x="7334" y="283591"/>
                      <a:pt x="7334" y="285972"/>
                    </a:cubicBezTo>
                    <a:cubicBezTo>
                      <a:pt x="7334" y="331407"/>
                      <a:pt x="7144" y="376841"/>
                      <a:pt x="7144" y="422275"/>
                    </a:cubicBezTo>
                    <a:cubicBezTo>
                      <a:pt x="7144" y="446373"/>
                      <a:pt x="7334" y="470472"/>
                      <a:pt x="7430" y="494665"/>
                    </a:cubicBezTo>
                    <a:cubicBezTo>
                      <a:pt x="7430" y="516477"/>
                      <a:pt x="7430" y="538385"/>
                      <a:pt x="7430" y="560197"/>
                    </a:cubicBezTo>
                    <a:cubicBezTo>
                      <a:pt x="7430" y="561912"/>
                      <a:pt x="7430" y="563626"/>
                      <a:pt x="7430" y="565531"/>
                    </a:cubicBezTo>
                    <a:close/>
                  </a:path>
                </a:pathLst>
              </a:custGeom>
              <a:solidFill>
                <a:srgbClr val="FFFFFF"/>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6FF952C9-0F21-4784-8C8B-0B763F559AA8}"/>
                  </a:ext>
                </a:extLst>
              </p:cNvPr>
              <p:cNvSpPr/>
              <p:nvPr/>
            </p:nvSpPr>
            <p:spPr>
              <a:xfrm>
                <a:off x="7502557" y="2956941"/>
                <a:ext cx="133350" cy="333375"/>
              </a:xfrm>
              <a:custGeom>
                <a:avLst/>
                <a:gdLst>
                  <a:gd name="connsiteX0" fmla="*/ 7144 w 133350"/>
                  <a:gd name="connsiteY0" fmla="*/ 328231 h 333375"/>
                  <a:gd name="connsiteX1" fmla="*/ 131064 w 133350"/>
                  <a:gd name="connsiteY1" fmla="*/ 328231 h 333375"/>
                  <a:gd name="connsiteX2" fmla="*/ 131064 w 133350"/>
                  <a:gd name="connsiteY2" fmla="*/ 7144 h 333375"/>
                  <a:gd name="connsiteX3" fmla="*/ 7144 w 133350"/>
                  <a:gd name="connsiteY3" fmla="*/ 7144 h 333375"/>
                  <a:gd name="connsiteX4" fmla="*/ 7144 w 133350"/>
                  <a:gd name="connsiteY4" fmla="*/ 328231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3375">
                    <a:moveTo>
                      <a:pt x="7144" y="328231"/>
                    </a:moveTo>
                    <a:cubicBezTo>
                      <a:pt x="48578" y="328231"/>
                      <a:pt x="89821" y="328231"/>
                      <a:pt x="131064" y="328231"/>
                    </a:cubicBezTo>
                    <a:cubicBezTo>
                      <a:pt x="131064" y="221075"/>
                      <a:pt x="131064" y="114205"/>
                      <a:pt x="131064" y="7144"/>
                    </a:cubicBezTo>
                    <a:cubicBezTo>
                      <a:pt x="89631" y="7144"/>
                      <a:pt x="48483" y="7144"/>
                      <a:pt x="7144" y="7144"/>
                    </a:cubicBezTo>
                    <a:cubicBezTo>
                      <a:pt x="7144" y="114395"/>
                      <a:pt x="7144" y="221171"/>
                      <a:pt x="7144" y="328231"/>
                    </a:cubicBezTo>
                    <a:close/>
                  </a:path>
                </a:pathLst>
              </a:custGeom>
              <a:solidFill>
                <a:srgbClr val="FFFFFF"/>
              </a:solidFill>
              <a:ln w="9525" cap="flat">
                <a:noFill/>
                <a:prstDash val="solid"/>
                <a:miter/>
              </a:ln>
            </p:spPr>
            <p:txBody>
              <a:bodyPr rtlCol="0" anchor="ctr"/>
              <a:lstStyle/>
              <a:p>
                <a:endParaRPr lang="en-US"/>
              </a:p>
            </p:txBody>
          </p:sp>
        </p:grpSp>
        <p:grpSp>
          <p:nvGrpSpPr>
            <p:cNvPr id="3" name="Group 2">
              <a:extLst>
                <a:ext uri="{FF2B5EF4-FFF2-40B4-BE49-F238E27FC236}">
                  <a16:creationId xmlns="" xmlns:a16="http://schemas.microsoft.com/office/drawing/2014/main" id="{A01D1509-578B-4351-9798-457B5A115C6E}"/>
                </a:ext>
              </a:extLst>
            </p:cNvPr>
            <p:cNvGrpSpPr/>
            <p:nvPr/>
          </p:nvGrpSpPr>
          <p:grpSpPr>
            <a:xfrm>
              <a:off x="4102354" y="2701734"/>
              <a:ext cx="637762" cy="590550"/>
              <a:chOff x="4102354" y="2701734"/>
              <a:chExt cx="637762" cy="590550"/>
            </a:xfrm>
          </p:grpSpPr>
          <p:sp>
            <p:nvSpPr>
              <p:cNvPr id="11" name="Freeform: Shape 10">
                <a:extLst>
                  <a:ext uri="{FF2B5EF4-FFF2-40B4-BE49-F238E27FC236}">
                    <a16:creationId xmlns="" xmlns:a16="http://schemas.microsoft.com/office/drawing/2014/main" id="{B4B4D09B-5BD7-46A6-B037-F20B9E3463C1}"/>
                  </a:ext>
                </a:extLst>
              </p:cNvPr>
              <p:cNvSpPr/>
              <p:nvPr/>
            </p:nvSpPr>
            <p:spPr>
              <a:xfrm>
                <a:off x="4102354" y="2701734"/>
                <a:ext cx="485775" cy="590550"/>
              </a:xfrm>
              <a:custGeom>
                <a:avLst/>
                <a:gdLst>
                  <a:gd name="connsiteX0" fmla="*/ 482124 w 485775"/>
                  <a:gd name="connsiteY0" fmla="*/ 565531 h 590550"/>
                  <a:gd name="connsiteX1" fmla="*/ 478314 w 485775"/>
                  <a:gd name="connsiteY1" fmla="*/ 566484 h 590550"/>
                  <a:gd name="connsiteX2" fmla="*/ 383349 w 485775"/>
                  <a:gd name="connsiteY2" fmla="*/ 581247 h 590550"/>
                  <a:gd name="connsiteX3" fmla="*/ 273907 w 485775"/>
                  <a:gd name="connsiteY3" fmla="*/ 590582 h 590550"/>
                  <a:gd name="connsiteX4" fmla="*/ 180467 w 485775"/>
                  <a:gd name="connsiteY4" fmla="*/ 589820 h 590550"/>
                  <a:gd name="connsiteX5" fmla="*/ 134080 w 485775"/>
                  <a:gd name="connsiteY5" fmla="*/ 583819 h 590550"/>
                  <a:gd name="connsiteX6" fmla="*/ 97504 w 485775"/>
                  <a:gd name="connsiteY6" fmla="*/ 552958 h 590550"/>
                  <a:gd name="connsiteX7" fmla="*/ 93313 w 485775"/>
                  <a:gd name="connsiteY7" fmla="*/ 528765 h 590550"/>
                  <a:gd name="connsiteX8" fmla="*/ 82931 w 485775"/>
                  <a:gd name="connsiteY8" fmla="*/ 512477 h 590550"/>
                  <a:gd name="connsiteX9" fmla="*/ 53880 w 485775"/>
                  <a:gd name="connsiteY9" fmla="*/ 478854 h 590550"/>
                  <a:gd name="connsiteX10" fmla="*/ 55975 w 485775"/>
                  <a:gd name="connsiteY10" fmla="*/ 438182 h 590550"/>
                  <a:gd name="connsiteX11" fmla="*/ 50736 w 485775"/>
                  <a:gd name="connsiteY11" fmla="*/ 417608 h 590550"/>
                  <a:gd name="connsiteX12" fmla="*/ 47879 w 485775"/>
                  <a:gd name="connsiteY12" fmla="*/ 415322 h 590550"/>
                  <a:gd name="connsiteX13" fmla="*/ 14637 w 485775"/>
                  <a:gd name="connsiteY13" fmla="*/ 346456 h 590550"/>
                  <a:gd name="connsiteX14" fmla="*/ 21399 w 485775"/>
                  <a:gd name="connsiteY14" fmla="*/ 314166 h 590550"/>
                  <a:gd name="connsiteX15" fmla="*/ 21018 w 485775"/>
                  <a:gd name="connsiteY15" fmla="*/ 300546 h 590550"/>
                  <a:gd name="connsiteX16" fmla="*/ 8731 w 485775"/>
                  <a:gd name="connsiteY16" fmla="*/ 269970 h 590550"/>
                  <a:gd name="connsiteX17" fmla="*/ 26638 w 485775"/>
                  <a:gd name="connsiteY17" fmla="*/ 218726 h 590550"/>
                  <a:gd name="connsiteX18" fmla="*/ 72453 w 485775"/>
                  <a:gd name="connsiteY18" fmla="*/ 200628 h 590550"/>
                  <a:gd name="connsiteX19" fmla="*/ 159417 w 485775"/>
                  <a:gd name="connsiteY19" fmla="*/ 200343 h 590550"/>
                  <a:gd name="connsiteX20" fmla="*/ 231140 w 485775"/>
                  <a:gd name="connsiteY20" fmla="*/ 216059 h 590550"/>
                  <a:gd name="connsiteX21" fmla="*/ 242094 w 485775"/>
                  <a:gd name="connsiteY21" fmla="*/ 215583 h 590550"/>
                  <a:gd name="connsiteX22" fmla="*/ 248285 w 485775"/>
                  <a:gd name="connsiteY22" fmla="*/ 194532 h 590550"/>
                  <a:gd name="connsiteX23" fmla="*/ 228378 w 485775"/>
                  <a:gd name="connsiteY23" fmla="*/ 140526 h 590550"/>
                  <a:gd name="connsiteX24" fmla="*/ 227616 w 485775"/>
                  <a:gd name="connsiteY24" fmla="*/ 56991 h 590550"/>
                  <a:gd name="connsiteX25" fmla="*/ 243237 w 485775"/>
                  <a:gd name="connsiteY25" fmla="*/ 17558 h 590550"/>
                  <a:gd name="connsiteX26" fmla="*/ 271526 w 485775"/>
                  <a:gd name="connsiteY26" fmla="*/ 9843 h 590550"/>
                  <a:gd name="connsiteX27" fmla="*/ 283051 w 485775"/>
                  <a:gd name="connsiteY27" fmla="*/ 22987 h 590550"/>
                  <a:gd name="connsiteX28" fmla="*/ 306673 w 485775"/>
                  <a:gd name="connsiteY28" fmla="*/ 66707 h 590550"/>
                  <a:gd name="connsiteX29" fmla="*/ 368109 w 485775"/>
                  <a:gd name="connsiteY29" fmla="*/ 166434 h 590550"/>
                  <a:gd name="connsiteX30" fmla="*/ 438404 w 485775"/>
                  <a:gd name="connsiteY30" fmla="*/ 253301 h 590550"/>
                  <a:gd name="connsiteX31" fmla="*/ 479076 w 485775"/>
                  <a:gd name="connsiteY31" fmla="*/ 281305 h 590550"/>
                  <a:gd name="connsiteX32" fmla="*/ 482219 w 485775"/>
                  <a:gd name="connsiteY32" fmla="*/ 285972 h 590550"/>
                  <a:gd name="connsiteX33" fmla="*/ 482409 w 485775"/>
                  <a:gd name="connsiteY33" fmla="*/ 422275 h 590550"/>
                  <a:gd name="connsiteX34" fmla="*/ 482124 w 485775"/>
                  <a:gd name="connsiteY34" fmla="*/ 494665 h 590550"/>
                  <a:gd name="connsiteX35" fmla="*/ 482124 w 485775"/>
                  <a:gd name="connsiteY35" fmla="*/ 560197 h 590550"/>
                  <a:gd name="connsiteX36" fmla="*/ 482124 w 485775"/>
                  <a:gd name="connsiteY36" fmla="*/ 56553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5775" h="590550">
                    <a:moveTo>
                      <a:pt x="482124" y="565531"/>
                    </a:moveTo>
                    <a:cubicBezTo>
                      <a:pt x="480695" y="565912"/>
                      <a:pt x="479552" y="566293"/>
                      <a:pt x="478314" y="566484"/>
                    </a:cubicBezTo>
                    <a:cubicBezTo>
                      <a:pt x="446691" y="571437"/>
                      <a:pt x="415068" y="576675"/>
                      <a:pt x="383349" y="581247"/>
                    </a:cubicBezTo>
                    <a:cubicBezTo>
                      <a:pt x="347059" y="586486"/>
                      <a:pt x="310483" y="589915"/>
                      <a:pt x="273907" y="590582"/>
                    </a:cubicBezTo>
                    <a:cubicBezTo>
                      <a:pt x="242760" y="591058"/>
                      <a:pt x="211614" y="590487"/>
                      <a:pt x="180467" y="589820"/>
                    </a:cubicBezTo>
                    <a:cubicBezTo>
                      <a:pt x="164846" y="589439"/>
                      <a:pt x="149320" y="588010"/>
                      <a:pt x="134080" y="583819"/>
                    </a:cubicBezTo>
                    <a:cubicBezTo>
                      <a:pt x="117031" y="579152"/>
                      <a:pt x="103124" y="570675"/>
                      <a:pt x="97504" y="552958"/>
                    </a:cubicBezTo>
                    <a:cubicBezTo>
                      <a:pt x="95028" y="545243"/>
                      <a:pt x="94075" y="536956"/>
                      <a:pt x="93313" y="528765"/>
                    </a:cubicBezTo>
                    <a:cubicBezTo>
                      <a:pt x="92647" y="521240"/>
                      <a:pt x="89884" y="516001"/>
                      <a:pt x="82931" y="512477"/>
                    </a:cubicBezTo>
                    <a:cubicBezTo>
                      <a:pt x="68739" y="505333"/>
                      <a:pt x="58833" y="494093"/>
                      <a:pt x="53880" y="478854"/>
                    </a:cubicBezTo>
                    <a:cubicBezTo>
                      <a:pt x="49403" y="465138"/>
                      <a:pt x="50165" y="451517"/>
                      <a:pt x="55975" y="438182"/>
                    </a:cubicBezTo>
                    <a:cubicBezTo>
                      <a:pt x="59785" y="429419"/>
                      <a:pt x="58356" y="423704"/>
                      <a:pt x="50736" y="417608"/>
                    </a:cubicBezTo>
                    <a:cubicBezTo>
                      <a:pt x="49784" y="416846"/>
                      <a:pt x="48831" y="416084"/>
                      <a:pt x="47879" y="415322"/>
                    </a:cubicBezTo>
                    <a:cubicBezTo>
                      <a:pt x="26257" y="397510"/>
                      <a:pt x="14541" y="374841"/>
                      <a:pt x="14637" y="346456"/>
                    </a:cubicBezTo>
                    <a:cubicBezTo>
                      <a:pt x="14637" y="335217"/>
                      <a:pt x="17304" y="324549"/>
                      <a:pt x="21399" y="314166"/>
                    </a:cubicBezTo>
                    <a:cubicBezTo>
                      <a:pt x="23209" y="309499"/>
                      <a:pt x="23495" y="304927"/>
                      <a:pt x="21018" y="300546"/>
                    </a:cubicBezTo>
                    <a:cubicBezTo>
                      <a:pt x="15684" y="290830"/>
                      <a:pt x="11208" y="280829"/>
                      <a:pt x="8731" y="269970"/>
                    </a:cubicBezTo>
                    <a:cubicBezTo>
                      <a:pt x="4064" y="249110"/>
                      <a:pt x="9589" y="231870"/>
                      <a:pt x="26638" y="218726"/>
                    </a:cubicBezTo>
                    <a:cubicBezTo>
                      <a:pt x="40164" y="208343"/>
                      <a:pt x="55975" y="203581"/>
                      <a:pt x="72453" y="200628"/>
                    </a:cubicBezTo>
                    <a:cubicBezTo>
                      <a:pt x="101409" y="195390"/>
                      <a:pt x="130461" y="196437"/>
                      <a:pt x="159417" y="200343"/>
                    </a:cubicBezTo>
                    <a:cubicBezTo>
                      <a:pt x="183801" y="203581"/>
                      <a:pt x="207518" y="209296"/>
                      <a:pt x="231140" y="216059"/>
                    </a:cubicBezTo>
                    <a:cubicBezTo>
                      <a:pt x="234474" y="217011"/>
                      <a:pt x="238760" y="216726"/>
                      <a:pt x="242094" y="215583"/>
                    </a:cubicBezTo>
                    <a:cubicBezTo>
                      <a:pt x="250190" y="212630"/>
                      <a:pt x="252857" y="203105"/>
                      <a:pt x="248285" y="194532"/>
                    </a:cubicBezTo>
                    <a:cubicBezTo>
                      <a:pt x="239141" y="177387"/>
                      <a:pt x="232569" y="159385"/>
                      <a:pt x="228378" y="140526"/>
                    </a:cubicBezTo>
                    <a:cubicBezTo>
                      <a:pt x="222091" y="112808"/>
                      <a:pt x="222186" y="84900"/>
                      <a:pt x="227616" y="56991"/>
                    </a:cubicBezTo>
                    <a:cubicBezTo>
                      <a:pt x="230378" y="42894"/>
                      <a:pt x="234474" y="29274"/>
                      <a:pt x="243237" y="17558"/>
                    </a:cubicBezTo>
                    <a:cubicBezTo>
                      <a:pt x="250952" y="7271"/>
                      <a:pt x="261239" y="4413"/>
                      <a:pt x="271526" y="9843"/>
                    </a:cubicBezTo>
                    <a:cubicBezTo>
                      <a:pt x="276955" y="12795"/>
                      <a:pt x="280194" y="17653"/>
                      <a:pt x="283051" y="22987"/>
                    </a:cubicBezTo>
                    <a:cubicBezTo>
                      <a:pt x="290766" y="37656"/>
                      <a:pt x="298577" y="52229"/>
                      <a:pt x="306673" y="66707"/>
                    </a:cubicBezTo>
                    <a:cubicBezTo>
                      <a:pt x="325818" y="100711"/>
                      <a:pt x="346011" y="134239"/>
                      <a:pt x="368109" y="166434"/>
                    </a:cubicBezTo>
                    <a:cubicBezTo>
                      <a:pt x="389255" y="197294"/>
                      <a:pt x="411353" y="227298"/>
                      <a:pt x="438404" y="253301"/>
                    </a:cubicBezTo>
                    <a:cubicBezTo>
                      <a:pt x="450406" y="264827"/>
                      <a:pt x="463264" y="275209"/>
                      <a:pt x="479076" y="281305"/>
                    </a:cubicBezTo>
                    <a:cubicBezTo>
                      <a:pt x="481648" y="282258"/>
                      <a:pt x="482219" y="283591"/>
                      <a:pt x="482219" y="285972"/>
                    </a:cubicBezTo>
                    <a:cubicBezTo>
                      <a:pt x="482219" y="331407"/>
                      <a:pt x="482409" y="376841"/>
                      <a:pt x="482409" y="422275"/>
                    </a:cubicBezTo>
                    <a:cubicBezTo>
                      <a:pt x="482409" y="446373"/>
                      <a:pt x="482219" y="470472"/>
                      <a:pt x="482124" y="494665"/>
                    </a:cubicBezTo>
                    <a:cubicBezTo>
                      <a:pt x="482124" y="516477"/>
                      <a:pt x="482124" y="538385"/>
                      <a:pt x="482124" y="560197"/>
                    </a:cubicBezTo>
                    <a:cubicBezTo>
                      <a:pt x="482124" y="561912"/>
                      <a:pt x="482124" y="563626"/>
                      <a:pt x="482124" y="565531"/>
                    </a:cubicBezTo>
                    <a:close/>
                  </a:path>
                </a:pathLst>
              </a:custGeom>
              <a:solidFill>
                <a:srgbClr val="FFFFFF"/>
              </a:solidFill>
              <a:ln w="952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8406DDD5-A9AA-49BD-A0B0-83BA01C01CBF}"/>
                  </a:ext>
                </a:extLst>
              </p:cNvPr>
              <p:cNvSpPr/>
              <p:nvPr/>
            </p:nvSpPr>
            <p:spPr>
              <a:xfrm>
                <a:off x="4606766" y="2956941"/>
                <a:ext cx="133350" cy="333375"/>
              </a:xfrm>
              <a:custGeom>
                <a:avLst/>
                <a:gdLst>
                  <a:gd name="connsiteX0" fmla="*/ 131064 w 133350"/>
                  <a:gd name="connsiteY0" fmla="*/ 328231 h 333375"/>
                  <a:gd name="connsiteX1" fmla="*/ 7144 w 133350"/>
                  <a:gd name="connsiteY1" fmla="*/ 328231 h 333375"/>
                  <a:gd name="connsiteX2" fmla="*/ 7144 w 133350"/>
                  <a:gd name="connsiteY2" fmla="*/ 7144 h 333375"/>
                  <a:gd name="connsiteX3" fmla="*/ 131064 w 133350"/>
                  <a:gd name="connsiteY3" fmla="*/ 7144 h 333375"/>
                  <a:gd name="connsiteX4" fmla="*/ 131064 w 133350"/>
                  <a:gd name="connsiteY4" fmla="*/ 328231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3375">
                    <a:moveTo>
                      <a:pt x="131064" y="328231"/>
                    </a:moveTo>
                    <a:cubicBezTo>
                      <a:pt x="89630" y="328231"/>
                      <a:pt x="48387" y="328231"/>
                      <a:pt x="7144" y="328231"/>
                    </a:cubicBezTo>
                    <a:cubicBezTo>
                      <a:pt x="7144" y="221075"/>
                      <a:pt x="7144" y="114205"/>
                      <a:pt x="7144" y="7144"/>
                    </a:cubicBezTo>
                    <a:cubicBezTo>
                      <a:pt x="48578" y="7144"/>
                      <a:pt x="89726" y="7144"/>
                      <a:pt x="131064" y="7144"/>
                    </a:cubicBezTo>
                    <a:cubicBezTo>
                      <a:pt x="131064" y="114395"/>
                      <a:pt x="131064" y="221171"/>
                      <a:pt x="131064" y="328231"/>
                    </a:cubicBezTo>
                    <a:close/>
                  </a:path>
                </a:pathLst>
              </a:custGeom>
              <a:solidFill>
                <a:srgbClr val="FFFFFF"/>
              </a:solidFill>
              <a:ln w="9525" cap="flat">
                <a:noFill/>
                <a:prstDash val="solid"/>
                <a:miter/>
              </a:ln>
            </p:spPr>
            <p:txBody>
              <a:bodyPr rtlCol="0" anchor="ctr"/>
              <a:lstStyle/>
              <a:p>
                <a:endParaRPr lang="en-US"/>
              </a:p>
            </p:txBody>
          </p:sp>
        </p:grpSp>
        <p:sp>
          <p:nvSpPr>
            <p:cNvPr id="13" name="TextBox 12">
              <a:extLst>
                <a:ext uri="{FF2B5EF4-FFF2-40B4-BE49-F238E27FC236}">
                  <a16:creationId xmlns="" xmlns:a16="http://schemas.microsoft.com/office/drawing/2014/main" id="{CD2EEA76-D42C-449A-892F-AE6DB02D343E}"/>
                </a:ext>
              </a:extLst>
            </p:cNvPr>
            <p:cNvSpPr txBox="1"/>
            <p:nvPr/>
          </p:nvSpPr>
          <p:spPr>
            <a:xfrm>
              <a:off x="4694036" y="2739015"/>
              <a:ext cx="2799164" cy="707886"/>
            </a:xfrm>
            <a:prstGeom prst="rect">
              <a:avLst/>
            </a:prstGeom>
            <a:noFill/>
          </p:spPr>
          <p:txBody>
            <a:bodyPr wrap="none" rtlCol="0">
              <a:spAutoFit/>
            </a:bodyPr>
            <a:lstStyle/>
            <a:p>
              <a:pPr algn="ctr"/>
              <a:r>
                <a:rPr lang="en-US" sz="4000" b="1" dirty="0">
                  <a:solidFill>
                    <a:schemeClr val="bg1"/>
                  </a:solidFill>
                  <a:latin typeface="+mj-lt"/>
                </a:rPr>
                <a:t>Thank You</a:t>
              </a:r>
            </a:p>
          </p:txBody>
        </p:sp>
      </p:grpSp>
      <p:sp>
        <p:nvSpPr>
          <p:cNvPr id="15" name="Rectangle 14">
            <a:extLst>
              <a:ext uri="{FF2B5EF4-FFF2-40B4-BE49-F238E27FC236}">
                <a16:creationId xmlns="" xmlns:a16="http://schemas.microsoft.com/office/drawing/2014/main" id="{F6EBEF51-CCA8-4E36-A754-8B8668D3E6F0}"/>
              </a:ext>
            </a:extLst>
          </p:cNvPr>
          <p:cNvSpPr/>
          <p:nvPr/>
        </p:nvSpPr>
        <p:spPr>
          <a:xfrm>
            <a:off x="3333845" y="4025709"/>
            <a:ext cx="5524310" cy="646331"/>
          </a:xfrm>
          <a:prstGeom prst="rect">
            <a:avLst/>
          </a:prstGeom>
        </p:spPr>
        <p:txBody>
          <a:bodyPr wrap="square">
            <a:spAutoFit/>
          </a:bodyPr>
          <a:lstStyle/>
          <a:p>
            <a:pPr algn="ctr"/>
            <a:r>
              <a:rPr lang="en-US" b="1" dirty="0">
                <a:solidFill>
                  <a:schemeClr val="bg1">
                    <a:lumMod val="75000"/>
                  </a:schemeClr>
                </a:solidFill>
              </a:rPr>
              <a:t>Enter Your Original Text Here. Try To Keep It</a:t>
            </a:r>
          </a:p>
          <a:p>
            <a:pPr algn="ctr"/>
            <a:r>
              <a:rPr lang="en-US" b="1" dirty="0">
                <a:solidFill>
                  <a:schemeClr val="bg1">
                    <a:lumMod val="75000"/>
                  </a:schemeClr>
                </a:solidFill>
              </a:rPr>
              <a:t>Short And Remove Dummy Text</a:t>
            </a:r>
          </a:p>
        </p:txBody>
      </p:sp>
      <p:sp>
        <p:nvSpPr>
          <p:cNvPr id="16" name="Footer Placeholder 15"/>
          <p:cNvSpPr>
            <a:spLocks noGrp="1"/>
          </p:cNvSpPr>
          <p:nvPr>
            <p:ph type="ftr" sz="quarter" idx="11"/>
          </p:nvPr>
        </p:nvSpPr>
        <p:spPr/>
        <p:txBody>
          <a:bodyPr/>
          <a:lstStyle/>
          <a:p>
            <a:r>
              <a:rPr lang="en-US" smtClean="0"/>
              <a:t>Kaizen Group AI</a:t>
            </a:r>
            <a:endParaRPr lang="en-US"/>
          </a:p>
        </p:txBody>
      </p:sp>
      <p:sp>
        <p:nvSpPr>
          <p:cNvPr id="17" name="Slide Number Placeholder 16"/>
          <p:cNvSpPr>
            <a:spLocks noGrp="1"/>
          </p:cNvSpPr>
          <p:nvPr>
            <p:ph type="sldNum" sz="quarter" idx="12"/>
          </p:nvPr>
        </p:nvSpPr>
        <p:spPr/>
        <p:txBody>
          <a:bodyPr/>
          <a:lstStyle/>
          <a:p>
            <a:fld id="{02383E7E-9DFE-4A1E-AEC2-D2E19E891C2C}" type="slidenum">
              <a:rPr lang="en-US" smtClean="0"/>
              <a:t>41</a:t>
            </a:fld>
            <a:endParaRPr lang="en-US"/>
          </a:p>
        </p:txBody>
      </p:sp>
    </p:spTree>
    <p:extLst>
      <p:ext uri="{BB962C8B-B14F-4D97-AF65-F5344CB8AC3E}">
        <p14:creationId xmlns:p14="http://schemas.microsoft.com/office/powerpoint/2010/main" val="27967145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wipe(left)">
                                      <p:cBhvr>
                                        <p:cTn id="21" dur="500"/>
                                        <p:tgtEl>
                                          <p:spTgt spid="15">
                                            <p:txEl>
                                              <p:pRg st="0" end="0"/>
                                            </p:txEl>
                                          </p:spTgt>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5">
                                            <p:txEl>
                                              <p:pRg st="1" end="1"/>
                                            </p:txEl>
                                          </p:spTgt>
                                        </p:tgtEl>
                                        <p:attrNameLst>
                                          <p:attrName>style.visibility</p:attrName>
                                        </p:attrNameLst>
                                      </p:cBhvr>
                                      <p:to>
                                        <p:strVal val="visible"/>
                                      </p:to>
                                    </p:set>
                                    <p:animEffect transition="in" filter="wipe(left)">
                                      <p:cBhvr>
                                        <p:cTn id="25"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E1FDC9E3-ED9E-46D0-B897-B98E7B917AFD}"/>
              </a:ext>
            </a:extLst>
          </p:cNvPr>
          <p:cNvSpPr/>
          <p:nvPr/>
        </p:nvSpPr>
        <p:spPr>
          <a:xfrm>
            <a:off x="4839272" y="2403532"/>
            <a:ext cx="6962775" cy="2409825"/>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185ADB"/>
          </a:solidFill>
          <a:ln w="952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E9CC0517-CCEF-4797-BD85-257A9CF056F7}"/>
              </a:ext>
            </a:extLst>
          </p:cNvPr>
          <p:cNvSpPr/>
          <p:nvPr/>
        </p:nvSpPr>
        <p:spPr>
          <a:xfrm>
            <a:off x="11317509" y="4433500"/>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rgbClr val="185ADB"/>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 xmlns:a16="http://schemas.microsoft.com/office/drawing/2014/main" id="{1AD15403-861A-47F1-BE64-3B6543AA2854}"/>
              </a:ext>
            </a:extLst>
          </p:cNvPr>
          <p:cNvSpPr txBox="1"/>
          <p:nvPr/>
        </p:nvSpPr>
        <p:spPr>
          <a:xfrm>
            <a:off x="4805552" y="1345685"/>
            <a:ext cx="6395277" cy="584775"/>
          </a:xfrm>
          <a:prstGeom prst="rect">
            <a:avLst/>
          </a:prstGeom>
          <a:noFill/>
        </p:spPr>
        <p:txBody>
          <a:bodyPr wrap="none" rtlCol="0">
            <a:spAutoFit/>
          </a:bodyPr>
          <a:lstStyle/>
          <a:p>
            <a:r>
              <a:rPr lang="en-US" sz="3200" b="1" dirty="0">
                <a:solidFill>
                  <a:schemeClr val="accent2"/>
                </a:solidFill>
              </a:rPr>
              <a:t>Welcome Message From </a:t>
            </a:r>
            <a:r>
              <a:rPr lang="en-US" sz="3200" b="1" dirty="0" smtClean="0">
                <a:solidFill>
                  <a:schemeClr val="accent2"/>
                </a:solidFill>
              </a:rPr>
              <a:t>Kaizen</a:t>
            </a:r>
            <a:endParaRPr lang="en-US" sz="3200" b="1" dirty="0">
              <a:solidFill>
                <a:schemeClr val="accent2"/>
              </a:solidFill>
            </a:endParaRPr>
          </a:p>
        </p:txBody>
      </p:sp>
      <p:sp>
        <p:nvSpPr>
          <p:cNvPr id="2" name="Rectangle 1">
            <a:extLst>
              <a:ext uri="{FF2B5EF4-FFF2-40B4-BE49-F238E27FC236}">
                <a16:creationId xmlns="" xmlns:a16="http://schemas.microsoft.com/office/drawing/2014/main" id="{38493CCC-2866-46CB-A818-7FBC3E4D426A}"/>
              </a:ext>
            </a:extLst>
          </p:cNvPr>
          <p:cNvSpPr/>
          <p:nvPr/>
        </p:nvSpPr>
        <p:spPr>
          <a:xfrm>
            <a:off x="5361952" y="2915946"/>
            <a:ext cx="6363321" cy="1384995"/>
          </a:xfrm>
          <a:prstGeom prst="rect">
            <a:avLst/>
          </a:prstGeom>
        </p:spPr>
        <p:txBody>
          <a:bodyPr wrap="square">
            <a:spAutoFit/>
          </a:bodyPr>
          <a:lstStyle/>
          <a:p>
            <a:r>
              <a:rPr lang="en-US" sz="2800" b="1" dirty="0">
                <a:latin typeface="Times New Roman" pitchFamily="18" charset="0"/>
                <a:cs typeface="Times New Roman" pitchFamily="18" charset="0"/>
              </a:rPr>
              <a:t>Gradio is a great library for quickly creating interactive web applications for machine learning models.</a:t>
            </a:r>
            <a:endParaRPr lang="en-US" sz="2800" b="1" dirty="0">
              <a:solidFill>
                <a:schemeClr val="accent1"/>
              </a:solidFill>
              <a:latin typeface="Times New Roman" pitchFamily="18" charset="0"/>
              <a:cs typeface="Times New Roman" pitchFamily="18" charset="0"/>
            </a:endParaRPr>
          </a:p>
        </p:txBody>
      </p:sp>
      <p:pic>
        <p:nvPicPr>
          <p:cNvPr id="12" name="Picture Placeholder 11"/>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3235" r="3235"/>
          <a:stretch>
            <a:fillRect/>
          </a:stretch>
        </p:blipFill>
        <p:spPr>
          <a:xfrm>
            <a:off x="1393825" y="2089150"/>
            <a:ext cx="3033713" cy="3038475"/>
          </a:xfrm>
          <a:prstGeom prst="roundRect">
            <a:avLst>
              <a:gd name="adj" fmla="val 0"/>
            </a:avLst>
          </a:prstGeom>
          <a:solidFill>
            <a:schemeClr val="accent3"/>
          </a:solidFill>
        </p:spPr>
      </p:pic>
      <p:sp>
        <p:nvSpPr>
          <p:cNvPr id="3" name="Footer Placeholder 2"/>
          <p:cNvSpPr>
            <a:spLocks noGrp="1"/>
          </p:cNvSpPr>
          <p:nvPr>
            <p:ph type="ftr" sz="quarter" idx="11"/>
          </p:nvPr>
        </p:nvSpPr>
        <p:spPr/>
        <p:txBody>
          <a:bodyPr/>
          <a:lstStyle/>
          <a:p>
            <a:r>
              <a:rPr lang="en-US" smtClean="0"/>
              <a:t>Kaizen Group AI</a:t>
            </a:r>
            <a:endParaRPr lang="en-US"/>
          </a:p>
        </p:txBody>
      </p:sp>
      <p:sp>
        <p:nvSpPr>
          <p:cNvPr id="5" name="Slide Number Placeholder 4"/>
          <p:cNvSpPr>
            <a:spLocks noGrp="1"/>
          </p:cNvSpPr>
          <p:nvPr>
            <p:ph type="sldNum" sz="quarter" idx="12"/>
          </p:nvPr>
        </p:nvSpPr>
        <p:spPr/>
        <p:txBody>
          <a:bodyPr/>
          <a:lstStyle/>
          <a:p>
            <a:fld id="{02383E7E-9DFE-4A1E-AEC2-D2E19E891C2C}" type="slidenum">
              <a:rPr lang="en-US" smtClean="0"/>
              <a:t>5</a:t>
            </a:fld>
            <a:endParaRPr lang="en-US"/>
          </a:p>
        </p:txBody>
      </p:sp>
    </p:spTree>
    <p:extLst>
      <p:ext uri="{BB962C8B-B14F-4D97-AF65-F5344CB8AC3E}">
        <p14:creationId xmlns:p14="http://schemas.microsoft.com/office/powerpoint/2010/main" val="8451079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2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7"/>
          <p:cNvSpPr/>
          <p:nvPr/>
        </p:nvSpPr>
        <p:spPr>
          <a:xfrm>
            <a:off x="3924586" y="6072842"/>
            <a:ext cx="190500" cy="190500"/>
          </a:xfrm>
          <a:custGeom>
            <a:avLst/>
            <a:gdLst/>
            <a:ahLst/>
            <a:cxnLst/>
            <a:rect l="l" t="t" r="r" b="b"/>
            <a:pathLst>
              <a:path w="190500" h="190500" extrusionOk="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46" name="Google Shape;246;p17"/>
          <p:cNvSpPr/>
          <p:nvPr/>
        </p:nvSpPr>
        <p:spPr>
          <a:xfrm>
            <a:off x="11105579" y="770192"/>
            <a:ext cx="190500" cy="190500"/>
          </a:xfrm>
          <a:custGeom>
            <a:avLst/>
            <a:gdLst/>
            <a:ahLst/>
            <a:cxnLst/>
            <a:rect l="l" t="t" r="r" b="b"/>
            <a:pathLst>
              <a:path w="190500" h="190500" extrusionOk="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47" name="Google Shape;247;p17"/>
          <p:cNvSpPr txBox="1"/>
          <p:nvPr/>
        </p:nvSpPr>
        <p:spPr>
          <a:xfrm>
            <a:off x="883293" y="633581"/>
            <a:ext cx="4811452"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dirty="0">
                <a:solidFill>
                  <a:srgbClr val="002060"/>
                </a:solidFill>
                <a:latin typeface="Times New Roman"/>
                <a:ea typeface="Times New Roman"/>
                <a:cs typeface="Times New Roman"/>
                <a:sym typeface="Times New Roman"/>
              </a:rPr>
              <a:t>What is a GUI?</a:t>
            </a:r>
            <a:endParaRPr sz="2800" dirty="0">
              <a:solidFill>
                <a:srgbClr val="002060"/>
              </a:solidFill>
            </a:endParaRPr>
          </a:p>
        </p:txBody>
      </p:sp>
      <p:sp>
        <p:nvSpPr>
          <p:cNvPr id="248" name="Google Shape;248;p17"/>
          <p:cNvSpPr/>
          <p:nvPr/>
        </p:nvSpPr>
        <p:spPr>
          <a:xfrm>
            <a:off x="883293" y="1481559"/>
            <a:ext cx="8364880" cy="42826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Times New Roman"/>
                <a:ea typeface="Times New Roman"/>
                <a:cs typeface="Times New Roman"/>
                <a:sym typeface="Times New Roman"/>
              </a:rPr>
              <a:t>A </a:t>
            </a:r>
            <a:r>
              <a:rPr lang="en-US" sz="3600" b="1" dirty="0">
                <a:solidFill>
                  <a:srgbClr val="FF0000"/>
                </a:solidFill>
                <a:latin typeface="Times New Roman"/>
                <a:ea typeface="Times New Roman"/>
                <a:cs typeface="Times New Roman"/>
                <a:sym typeface="Times New Roman"/>
              </a:rPr>
              <a:t>GUI</a:t>
            </a:r>
            <a:r>
              <a:rPr lang="en-US" sz="3600" b="1" dirty="0">
                <a:solidFill>
                  <a:srgbClr val="0070C0"/>
                </a:solidFill>
                <a:latin typeface="Times New Roman"/>
                <a:ea typeface="Times New Roman"/>
                <a:cs typeface="Times New Roman"/>
                <a:sym typeface="Times New Roman"/>
              </a:rPr>
              <a:t> or a </a:t>
            </a:r>
            <a:r>
              <a:rPr lang="en-US" sz="3600" b="1" dirty="0">
                <a:solidFill>
                  <a:srgbClr val="FF0000"/>
                </a:solidFill>
                <a:latin typeface="Times New Roman"/>
                <a:ea typeface="Times New Roman"/>
                <a:cs typeface="Times New Roman"/>
                <a:sym typeface="Times New Roman"/>
              </a:rPr>
              <a:t>graphical user interface </a:t>
            </a:r>
            <a:r>
              <a:rPr lang="en-US" sz="3600" b="1" dirty="0">
                <a:solidFill>
                  <a:srgbClr val="0070C0"/>
                </a:solidFill>
                <a:latin typeface="Times New Roman"/>
                <a:ea typeface="Times New Roman"/>
                <a:cs typeface="Times New Roman"/>
                <a:sym typeface="Times New Roman"/>
              </a:rPr>
              <a:t>is an interactive environment to take responses from users on various situations such as forms, documents, tests, etc. It provides the user with a good interactive screen than a traditional </a:t>
            </a:r>
            <a:r>
              <a:rPr lang="en-US" sz="3600" b="1" dirty="0">
                <a:solidFill>
                  <a:srgbClr val="FF0000"/>
                </a:solidFill>
                <a:latin typeface="Times New Roman"/>
                <a:ea typeface="Times New Roman"/>
                <a:cs typeface="Times New Roman"/>
                <a:sym typeface="Times New Roman"/>
              </a:rPr>
              <a:t>Command Line Interface </a:t>
            </a:r>
            <a:r>
              <a:rPr lang="en-US" sz="3600" b="1" dirty="0">
                <a:solidFill>
                  <a:srgbClr val="0070C0"/>
                </a:solidFill>
                <a:latin typeface="Times New Roman"/>
                <a:ea typeface="Times New Roman"/>
                <a:cs typeface="Times New Roman"/>
                <a:sym typeface="Times New Roman"/>
              </a:rPr>
              <a:t>(</a:t>
            </a:r>
            <a:r>
              <a:rPr lang="en-US" sz="3600" b="1" dirty="0">
                <a:solidFill>
                  <a:srgbClr val="FF0000"/>
                </a:solidFill>
                <a:latin typeface="Times New Roman"/>
                <a:ea typeface="Times New Roman"/>
                <a:cs typeface="Times New Roman"/>
                <a:sym typeface="Times New Roman"/>
              </a:rPr>
              <a:t>CLI</a:t>
            </a:r>
            <a:r>
              <a:rPr lang="en-US" sz="3600" b="1" dirty="0">
                <a:solidFill>
                  <a:srgbClr val="0070C0"/>
                </a:solidFill>
                <a:latin typeface="Times New Roman"/>
                <a:ea typeface="Times New Roman"/>
                <a:cs typeface="Times New Roman"/>
                <a:sym typeface="Times New Roman"/>
              </a:rPr>
              <a:t>).</a:t>
            </a:r>
            <a:endParaRPr sz="2800" b="1" dirty="0"/>
          </a:p>
        </p:txBody>
      </p:sp>
      <p:pic>
        <p:nvPicPr>
          <p:cNvPr id="249" name="Google Shape;249;p17"/>
          <p:cNvPicPr preferRelativeResize="0">
            <a:picLocks noGrp="1"/>
          </p:cNvPicPr>
          <p:nvPr>
            <p:ph type="pic" idx="2"/>
          </p:nvPr>
        </p:nvPicPr>
        <p:blipFill rotWithShape="1">
          <a:blip r:embed="rId3">
            <a:alphaModFix/>
          </a:blip>
          <a:srcRect l="5744" r="10600" b="6587"/>
          <a:stretch/>
        </p:blipFill>
        <p:spPr>
          <a:xfrm>
            <a:off x="9410229" y="0"/>
            <a:ext cx="2735419" cy="2307771"/>
          </a:xfrm>
          <a:prstGeom prst="roundRect">
            <a:avLst>
              <a:gd name="adj" fmla="val 8594"/>
            </a:avLst>
          </a:prstGeom>
          <a:solidFill>
            <a:srgbClr val="ECECEC"/>
          </a:solidFill>
          <a:ln>
            <a:noFill/>
          </a:ln>
          <a:effectLst>
            <a:outerShdw blurRad="44450" dist="27940" dir="5400000" algn="ctr">
              <a:srgbClr val="000000">
                <a:alpha val="31764"/>
              </a:srgbClr>
            </a:outerShdw>
            <a:reflection stA="38000" endPos="28000" dist="5000" dir="5400000" sy="-100000" algn="bl" rotWithShape="0"/>
          </a:effectLst>
        </p:spPr>
      </p:pic>
      <p:sp>
        <p:nvSpPr>
          <p:cNvPr id="2" name="Footer Placeholder 1"/>
          <p:cNvSpPr>
            <a:spLocks noGrp="1"/>
          </p:cNvSpPr>
          <p:nvPr>
            <p:ph type="ftr" idx="11"/>
          </p:nvPr>
        </p:nvSpPr>
        <p:spPr/>
        <p:txBody>
          <a:bodyPr/>
          <a:lstStyle/>
          <a:p>
            <a:r>
              <a:rPr lang="en-US" smtClean="0"/>
              <a:t>Kaizen Group AI</a:t>
            </a:r>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95505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45"/>
                                        </p:tgtEl>
                                        <p:attrNameLst>
                                          <p:attrName>style.visibility</p:attrName>
                                        </p:attrNameLst>
                                      </p:cBhvr>
                                      <p:to>
                                        <p:strVal val="visible"/>
                                      </p:to>
                                    </p:set>
                                    <p:anim calcmode="lin" valueType="num">
                                      <p:cBhvr additive="base">
                                        <p:cTn id="7" dur="500"/>
                                        <p:tgtEl>
                                          <p:spTgt spid="245"/>
                                        </p:tgtEl>
                                        <p:attrNameLst>
                                          <p:attrName>ppt_w</p:attrName>
                                        </p:attrNameLst>
                                      </p:cBhvr>
                                      <p:tavLst>
                                        <p:tav tm="0">
                                          <p:val>
                                            <p:strVal val="0"/>
                                          </p:val>
                                        </p:tav>
                                        <p:tav tm="100000">
                                          <p:val>
                                            <p:strVal val="#ppt_w"/>
                                          </p:val>
                                        </p:tav>
                                      </p:tavLst>
                                    </p:anim>
                                    <p:anim calcmode="lin" valueType="num">
                                      <p:cBhvr additive="base">
                                        <p:cTn id="8" dur="500"/>
                                        <p:tgtEl>
                                          <p:spTgt spid="245"/>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46"/>
                                        </p:tgtEl>
                                        <p:attrNameLst>
                                          <p:attrName>style.visibility</p:attrName>
                                        </p:attrNameLst>
                                      </p:cBhvr>
                                      <p:to>
                                        <p:strVal val="visible"/>
                                      </p:to>
                                    </p:set>
                                    <p:anim calcmode="lin" valueType="num">
                                      <p:cBhvr additive="base">
                                        <p:cTn id="11" dur="500"/>
                                        <p:tgtEl>
                                          <p:spTgt spid="246"/>
                                        </p:tgtEl>
                                        <p:attrNameLst>
                                          <p:attrName>ppt_w</p:attrName>
                                        </p:attrNameLst>
                                      </p:cBhvr>
                                      <p:tavLst>
                                        <p:tav tm="0">
                                          <p:val>
                                            <p:strVal val="0"/>
                                          </p:val>
                                        </p:tav>
                                        <p:tav tm="100000">
                                          <p:val>
                                            <p:strVal val="#ppt_w"/>
                                          </p:val>
                                        </p:tav>
                                      </p:tavLst>
                                    </p:anim>
                                    <p:anim calcmode="lin" valueType="num">
                                      <p:cBhvr additive="base">
                                        <p:cTn id="12" dur="500"/>
                                        <p:tgtEl>
                                          <p:spTgt spid="246"/>
                                        </p:tgtEl>
                                        <p:attrNameLst>
                                          <p:attrName>ppt_h</p:attrName>
                                        </p:attrNameLst>
                                      </p:cBhvr>
                                      <p:tavLst>
                                        <p:tav tm="0">
                                          <p:val>
                                            <p:str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7"/>
                                        </p:tgtEl>
                                        <p:attrNameLst>
                                          <p:attrName>style.visibility</p:attrName>
                                        </p:attrNameLst>
                                      </p:cBhvr>
                                      <p:to>
                                        <p:strVal val="visible"/>
                                      </p:to>
                                    </p:set>
                                    <p:animEffect transition="in" filter="fade">
                                      <p:cBhvr>
                                        <p:cTn id="17" dur="500"/>
                                        <p:tgtEl>
                                          <p:spTgt spid="247"/>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248">
                                            <p:txEl>
                                              <p:pRg st="0" end="0"/>
                                            </p:txEl>
                                          </p:spTgt>
                                        </p:tgtEl>
                                        <p:attrNameLst>
                                          <p:attrName>style.visibility</p:attrName>
                                        </p:attrNameLst>
                                      </p:cBhvr>
                                      <p:to>
                                        <p:strVal val="visible"/>
                                      </p:to>
                                    </p:set>
                                    <p:animEffect transition="in" filter="fade">
                                      <p:cBhvr>
                                        <p:cTn id="21" dur="250"/>
                                        <p:tgtEl>
                                          <p:spTgt spid="2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8"/>
          <p:cNvSpPr/>
          <p:nvPr/>
        </p:nvSpPr>
        <p:spPr>
          <a:xfrm>
            <a:off x="3418640" y="6196667"/>
            <a:ext cx="190500" cy="190500"/>
          </a:xfrm>
          <a:custGeom>
            <a:avLst/>
            <a:gdLst/>
            <a:ahLst/>
            <a:cxnLst/>
            <a:rect l="l" t="t" r="r" b="b"/>
            <a:pathLst>
              <a:path w="190500" h="190500" extrusionOk="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55" name="Google Shape;255;p18"/>
          <p:cNvSpPr/>
          <p:nvPr/>
        </p:nvSpPr>
        <p:spPr>
          <a:xfrm>
            <a:off x="11518531" y="255423"/>
            <a:ext cx="190500" cy="190500"/>
          </a:xfrm>
          <a:custGeom>
            <a:avLst/>
            <a:gdLst/>
            <a:ahLst/>
            <a:cxnLst/>
            <a:rect l="l" t="t" r="r" b="b"/>
            <a:pathLst>
              <a:path w="190500" h="190500" extrusionOk="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56" name="Google Shape;256;p18"/>
          <p:cNvSpPr/>
          <p:nvPr/>
        </p:nvSpPr>
        <p:spPr>
          <a:xfrm>
            <a:off x="496905" y="890865"/>
            <a:ext cx="10799986" cy="24795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dirty="0">
                <a:solidFill>
                  <a:srgbClr val="00B050"/>
                </a:solidFill>
                <a:latin typeface="Times New Roman"/>
                <a:ea typeface="Times New Roman"/>
                <a:cs typeface="Times New Roman"/>
                <a:sym typeface="Times New Roman"/>
              </a:rPr>
              <a:t> </a:t>
            </a:r>
            <a:r>
              <a:rPr lang="en-US" sz="2800" b="1" dirty="0">
                <a:solidFill>
                  <a:schemeClr val="dk1"/>
                </a:solidFill>
                <a:latin typeface="Times New Roman"/>
                <a:ea typeface="Times New Roman"/>
                <a:cs typeface="Times New Roman"/>
                <a:sym typeface="Times New Roman"/>
              </a:rPr>
              <a:t>What is </a:t>
            </a:r>
            <a:r>
              <a:rPr lang="en-US" sz="2800" b="1" dirty="0" err="1">
                <a:solidFill>
                  <a:schemeClr val="dk1"/>
                </a:solidFill>
                <a:latin typeface="Times New Roman"/>
                <a:ea typeface="Times New Roman"/>
                <a:cs typeface="Times New Roman"/>
                <a:sym typeface="Times New Roman"/>
              </a:rPr>
              <a:t>Tkinter</a:t>
            </a:r>
            <a:r>
              <a:rPr lang="en-US" sz="2800" b="1" dirty="0">
                <a:solidFill>
                  <a:schemeClr val="dk1"/>
                </a:solidFill>
                <a:latin typeface="Times New Roman"/>
                <a:ea typeface="Times New Roman"/>
                <a:cs typeface="Times New Roman"/>
                <a:sym typeface="Times New Roman"/>
              </a:rPr>
              <a:t> used for ?</a:t>
            </a:r>
            <a:endParaRPr sz="2400" dirty="0"/>
          </a:p>
          <a:p>
            <a:pPr marL="0" marR="0" lvl="0" indent="0" algn="l" rtl="0">
              <a:spcBef>
                <a:spcPts val="0"/>
              </a:spcBef>
              <a:spcAft>
                <a:spcPts val="0"/>
              </a:spcAft>
              <a:buNone/>
            </a:pPr>
            <a:endParaRPr sz="2800" b="1" dirty="0">
              <a:solidFill>
                <a:srgbClr val="00B050"/>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Another GUI framework is called </a:t>
            </a:r>
            <a:r>
              <a:rPr lang="en-US" sz="2400" u="sng" dirty="0" err="1">
                <a:solidFill>
                  <a:schemeClr val="hlink"/>
                </a:solidFill>
                <a:latin typeface="Times New Roman"/>
                <a:ea typeface="Times New Roman"/>
                <a:cs typeface="Times New Roman"/>
                <a:sym typeface="Times New Roman"/>
                <a:hlinkClick r:id="rId3"/>
              </a:rPr>
              <a:t>Tkinter</a:t>
            </a:r>
            <a:r>
              <a:rPr lang="en-US" sz="2400" dirty="0">
                <a:solidFill>
                  <a:schemeClr val="dk1"/>
                </a:solidFill>
                <a:latin typeface="Times New Roman"/>
                <a:ea typeface="Times New Roman"/>
                <a:cs typeface="Times New Roman"/>
                <a:sym typeface="Times New Roman"/>
              </a:rPr>
              <a:t>. </a:t>
            </a:r>
            <a:r>
              <a:rPr lang="en-US" sz="2400" dirty="0" err="1">
                <a:solidFill>
                  <a:schemeClr val="dk1"/>
                </a:solidFill>
                <a:latin typeface="Times New Roman"/>
                <a:ea typeface="Times New Roman"/>
                <a:cs typeface="Times New Roman"/>
                <a:sym typeface="Times New Roman"/>
              </a:rPr>
              <a:t>Tkinter</a:t>
            </a:r>
            <a:r>
              <a:rPr lang="en-US" sz="2400" dirty="0">
                <a:solidFill>
                  <a:schemeClr val="dk1"/>
                </a:solidFill>
                <a:latin typeface="Times New Roman"/>
                <a:ea typeface="Times New Roman"/>
                <a:cs typeface="Times New Roman"/>
                <a:sym typeface="Times New Roman"/>
              </a:rPr>
              <a:t> is one of the most popular Python GUI libraries for developing desktop applications. It’s a combination of the TK and python standard GUI framework.</a:t>
            </a:r>
            <a:endParaRPr sz="2400" dirty="0"/>
          </a:p>
          <a:p>
            <a:pPr marL="0" marR="0" lvl="0" indent="0" algn="l" rtl="0">
              <a:spcBef>
                <a:spcPts val="0"/>
              </a:spcBef>
              <a:spcAft>
                <a:spcPts val="0"/>
              </a:spcAft>
              <a:buNone/>
            </a:pPr>
            <a:r>
              <a:rPr lang="en-US" sz="2400" dirty="0" err="1">
                <a:solidFill>
                  <a:schemeClr val="accent2"/>
                </a:solidFill>
                <a:latin typeface="Times New Roman"/>
                <a:ea typeface="Times New Roman"/>
                <a:cs typeface="Times New Roman"/>
                <a:sym typeface="Times New Roman"/>
              </a:rPr>
              <a:t>Tkinter</a:t>
            </a:r>
            <a:r>
              <a:rPr lang="en-US" sz="2400" dirty="0">
                <a:solidFill>
                  <a:schemeClr val="dk1"/>
                </a:solidFill>
                <a:latin typeface="Times New Roman"/>
                <a:ea typeface="Times New Roman"/>
                <a:cs typeface="Times New Roman"/>
                <a:sym typeface="Times New Roman"/>
              </a:rPr>
              <a:t> provides diverse widgets such as </a:t>
            </a:r>
            <a:r>
              <a:rPr lang="en-US" sz="2400" u="sng" dirty="0">
                <a:solidFill>
                  <a:schemeClr val="hlink"/>
                </a:solidFill>
                <a:latin typeface="Times New Roman"/>
                <a:ea typeface="Times New Roman"/>
                <a:cs typeface="Times New Roman"/>
                <a:sym typeface="Times New Roman"/>
                <a:hlinkClick r:id="rId4"/>
              </a:rPr>
              <a:t>labels</a:t>
            </a:r>
            <a:r>
              <a:rPr lang="en-US" sz="2400" dirty="0">
                <a:solidFill>
                  <a:schemeClr val="dk1"/>
                </a:solidFill>
                <a:latin typeface="Times New Roman"/>
                <a:ea typeface="Times New Roman"/>
                <a:cs typeface="Times New Roman"/>
                <a:sym typeface="Times New Roman"/>
              </a:rPr>
              <a:t>, </a:t>
            </a:r>
            <a:r>
              <a:rPr lang="en-US" sz="2400" u="sng" dirty="0">
                <a:solidFill>
                  <a:schemeClr val="hlink"/>
                </a:solidFill>
                <a:latin typeface="Times New Roman"/>
                <a:ea typeface="Times New Roman"/>
                <a:cs typeface="Times New Roman"/>
                <a:sym typeface="Times New Roman"/>
                <a:hlinkClick r:id="rId5"/>
              </a:rPr>
              <a:t>buttons</a:t>
            </a:r>
            <a:r>
              <a:rPr lang="en-US" sz="2400" dirty="0">
                <a:solidFill>
                  <a:schemeClr val="dk1"/>
                </a:solidFill>
                <a:latin typeface="Times New Roman"/>
                <a:ea typeface="Times New Roman"/>
                <a:cs typeface="Times New Roman"/>
                <a:sym typeface="Times New Roman"/>
              </a:rPr>
              <a:t>, </a:t>
            </a:r>
            <a:r>
              <a:rPr lang="en-US" sz="2400" u="sng" dirty="0">
                <a:solidFill>
                  <a:srgbClr val="3C7DDE"/>
                </a:solidFill>
                <a:latin typeface="Times New Roman"/>
                <a:ea typeface="Times New Roman"/>
                <a:cs typeface="Times New Roman"/>
                <a:sym typeface="Times New Roman"/>
              </a:rPr>
              <a:t>textboxes</a:t>
            </a:r>
            <a:r>
              <a:rPr lang="en-US" sz="2400" dirty="0">
                <a:solidFill>
                  <a:schemeClr val="dk1"/>
                </a:solidFill>
                <a:latin typeface="Times New Roman"/>
                <a:ea typeface="Times New Roman"/>
                <a:cs typeface="Times New Roman"/>
                <a:sym typeface="Times New Roman"/>
              </a:rPr>
              <a:t>,</a:t>
            </a: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 </a:t>
            </a:r>
            <a:r>
              <a:rPr lang="en-US" sz="2400" u="sng" dirty="0">
                <a:solidFill>
                  <a:schemeClr val="hlink"/>
                </a:solidFill>
                <a:latin typeface="Times New Roman"/>
                <a:ea typeface="Times New Roman"/>
                <a:cs typeface="Times New Roman"/>
                <a:sym typeface="Times New Roman"/>
                <a:hlinkClick r:id="rId6"/>
              </a:rPr>
              <a:t>checkboxes </a:t>
            </a:r>
            <a:r>
              <a:rPr lang="en-US" sz="2400" dirty="0">
                <a:solidFill>
                  <a:schemeClr val="dk1"/>
                </a:solidFill>
                <a:latin typeface="Times New Roman"/>
                <a:ea typeface="Times New Roman"/>
                <a:cs typeface="Times New Roman"/>
                <a:sym typeface="Times New Roman"/>
              </a:rPr>
              <a:t>that are used in a graphical user interface application.</a:t>
            </a:r>
            <a:endParaRPr sz="2400" dirty="0"/>
          </a:p>
        </p:txBody>
      </p:sp>
      <p:sp>
        <p:nvSpPr>
          <p:cNvPr id="257" name="Google Shape;257;p18"/>
          <p:cNvSpPr/>
          <p:nvPr/>
        </p:nvSpPr>
        <p:spPr>
          <a:xfrm>
            <a:off x="601292" y="4138660"/>
            <a:ext cx="3142964" cy="1384995"/>
          </a:xfrm>
          <a:prstGeom prst="rect">
            <a:avLst/>
          </a:prstGeom>
          <a:solidFill>
            <a:srgbClr val="3F3F3F"/>
          </a:solid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accent4"/>
              </a:buClr>
              <a:buSzPts val="1600"/>
              <a:buFont typeface="Times New Roman"/>
              <a:buNone/>
            </a:pPr>
            <a:r>
              <a:rPr lang="en-US" sz="1600" b="0" i="0" u="none" strike="noStrike" cap="none">
                <a:solidFill>
                  <a:schemeClr val="accent4"/>
                </a:solidFill>
                <a:latin typeface="Times New Roman"/>
                <a:ea typeface="Times New Roman"/>
                <a:cs typeface="Times New Roman"/>
                <a:sym typeface="Times New Roman"/>
              </a:rPr>
              <a:t>import tkinter as tk</a:t>
            </a:r>
            <a:endParaRPr sz="1600" b="0" i="0" u="none" strike="noStrike" cap="none">
              <a:solidFill>
                <a:schemeClr val="accent4"/>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Quicksand"/>
              <a:buNone/>
            </a:pPr>
            <a:endParaRPr sz="1600" b="0" i="0" u="none" strike="noStrike" cap="none">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a:solidFill>
                  <a:schemeClr val="accent4"/>
                </a:solidFill>
                <a:latin typeface="Times New Roman"/>
                <a:ea typeface="Times New Roman"/>
                <a:cs typeface="Times New Roman"/>
                <a:sym typeface="Times New Roman"/>
              </a:rPr>
              <a:t>window = tk.Tk() </a:t>
            </a:r>
            <a:endParaRPr/>
          </a:p>
          <a:p>
            <a:pPr marL="0" marR="0" lvl="0" indent="0" algn="l" rtl="0">
              <a:lnSpc>
                <a:spcPct val="100000"/>
              </a:lnSpc>
              <a:spcBef>
                <a:spcPts val="0"/>
              </a:spcBef>
              <a:spcAft>
                <a:spcPts val="0"/>
              </a:spcAft>
              <a:buClr>
                <a:schemeClr val="dk1"/>
              </a:buClr>
              <a:buSzPts val="2400"/>
              <a:buFont typeface="Quicksand"/>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 </a:t>
            </a:r>
            <a:endParaRPr sz="4800" b="0" i="0" u="none" strike="noStrike" cap="none">
              <a:solidFill>
                <a:schemeClr val="dk1"/>
              </a:solidFill>
              <a:latin typeface="Times New Roman"/>
              <a:ea typeface="Times New Roman"/>
              <a:cs typeface="Times New Roman"/>
              <a:sym typeface="Times New Roman"/>
            </a:endParaRPr>
          </a:p>
        </p:txBody>
      </p:sp>
      <p:pic>
        <p:nvPicPr>
          <p:cNvPr id="258" name="Google Shape;258;p18"/>
          <p:cNvPicPr preferRelativeResize="0"/>
          <p:nvPr/>
        </p:nvPicPr>
        <p:blipFill rotWithShape="1">
          <a:blip r:embed="rId7">
            <a:alphaModFix/>
          </a:blip>
          <a:srcRect/>
          <a:stretch/>
        </p:blipFill>
        <p:spPr>
          <a:xfrm>
            <a:off x="5950857" y="3752364"/>
            <a:ext cx="6241143" cy="2921517"/>
          </a:xfrm>
          <a:prstGeom prst="rect">
            <a:avLst/>
          </a:prstGeom>
          <a:noFill/>
          <a:ln>
            <a:noFill/>
          </a:ln>
        </p:spPr>
      </p:pic>
      <p:sp>
        <p:nvSpPr>
          <p:cNvPr id="259" name="Google Shape;259;p18"/>
          <p:cNvSpPr/>
          <p:nvPr/>
        </p:nvSpPr>
        <p:spPr>
          <a:xfrm>
            <a:off x="601292" y="326273"/>
            <a:ext cx="1485321"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3C7DDE"/>
                </a:solidFill>
                <a:latin typeface="Times New Roman"/>
                <a:ea typeface="Times New Roman"/>
                <a:cs typeface="Times New Roman"/>
                <a:sym typeface="Times New Roman"/>
              </a:rPr>
              <a:t>Tkinter</a:t>
            </a:r>
            <a:endParaRPr sz="2400">
              <a:solidFill>
                <a:srgbClr val="3C7DDE"/>
              </a:solidFill>
              <a:latin typeface="Quicksand"/>
              <a:ea typeface="Quicksand"/>
              <a:cs typeface="Quicksand"/>
              <a:sym typeface="Quicksand"/>
            </a:endParaRPr>
          </a:p>
        </p:txBody>
      </p:sp>
    </p:spTree>
    <p:extLst>
      <p:ext uri="{BB962C8B-B14F-4D97-AF65-F5344CB8AC3E}">
        <p14:creationId xmlns:p14="http://schemas.microsoft.com/office/powerpoint/2010/main" val="155392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 calcmode="lin" valueType="num">
                                      <p:cBhvr additive="base">
                                        <p:cTn id="7" dur="500"/>
                                        <p:tgtEl>
                                          <p:spTgt spid="254"/>
                                        </p:tgtEl>
                                        <p:attrNameLst>
                                          <p:attrName>ppt_w</p:attrName>
                                        </p:attrNameLst>
                                      </p:cBhvr>
                                      <p:tavLst>
                                        <p:tav tm="0">
                                          <p:val>
                                            <p:strVal val="0"/>
                                          </p:val>
                                        </p:tav>
                                        <p:tav tm="100000">
                                          <p:val>
                                            <p:strVal val="#ppt_w"/>
                                          </p:val>
                                        </p:tav>
                                      </p:tavLst>
                                    </p:anim>
                                    <p:anim calcmode="lin" valueType="num">
                                      <p:cBhvr additive="base">
                                        <p:cTn id="8" dur="500"/>
                                        <p:tgtEl>
                                          <p:spTgt spid="254"/>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55"/>
                                        </p:tgtEl>
                                        <p:attrNameLst>
                                          <p:attrName>style.visibility</p:attrName>
                                        </p:attrNameLst>
                                      </p:cBhvr>
                                      <p:to>
                                        <p:strVal val="visible"/>
                                      </p:to>
                                    </p:set>
                                    <p:anim calcmode="lin" valueType="num">
                                      <p:cBhvr additive="base">
                                        <p:cTn id="11" dur="500"/>
                                        <p:tgtEl>
                                          <p:spTgt spid="255"/>
                                        </p:tgtEl>
                                        <p:attrNameLst>
                                          <p:attrName>ppt_w</p:attrName>
                                        </p:attrNameLst>
                                      </p:cBhvr>
                                      <p:tavLst>
                                        <p:tav tm="0">
                                          <p:val>
                                            <p:strVal val="0"/>
                                          </p:val>
                                        </p:tav>
                                        <p:tav tm="100000">
                                          <p:val>
                                            <p:strVal val="#ppt_w"/>
                                          </p:val>
                                        </p:tav>
                                      </p:tavLst>
                                    </p:anim>
                                    <p:anim calcmode="lin" valueType="num">
                                      <p:cBhvr additive="base">
                                        <p:cTn id="12" dur="500"/>
                                        <p:tgtEl>
                                          <p:spTgt spid="255"/>
                                        </p:tgtEl>
                                        <p:attrNameLst>
                                          <p:attrName>ppt_h</p:attrName>
                                        </p:attrNameLst>
                                      </p:cBhvr>
                                      <p:tavLst>
                                        <p:tav tm="0">
                                          <p:val>
                                            <p:strVal val="0"/>
                                          </p:val>
                                        </p:tav>
                                        <p:tav tm="100000">
                                          <p:val>
                                            <p:strVal val="#ppt_h"/>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56">
                                            <p:txEl>
                                              <p:pRg st="0" end="0"/>
                                            </p:txEl>
                                          </p:spTgt>
                                        </p:tgtEl>
                                        <p:attrNameLst>
                                          <p:attrName>style.visibility</p:attrName>
                                        </p:attrNameLst>
                                      </p:cBhvr>
                                      <p:to>
                                        <p:strVal val="visible"/>
                                      </p:to>
                                    </p:set>
                                    <p:animEffect transition="in" filter="fade">
                                      <p:cBhvr>
                                        <p:cTn id="16" dur="250"/>
                                        <p:tgtEl>
                                          <p:spTgt spid="256">
                                            <p:txEl>
                                              <p:pRg st="0" end="0"/>
                                            </p:txEl>
                                          </p:spTgt>
                                        </p:tgtEl>
                                      </p:cBhvr>
                                    </p:animEffect>
                                  </p:childTnLst>
                                </p:cTn>
                              </p:par>
                            </p:childTnLst>
                          </p:cTn>
                        </p:par>
                        <p:par>
                          <p:cTn id="17" fill="hold">
                            <p:stCondLst>
                              <p:cond delay="750"/>
                            </p:stCondLst>
                            <p:childTnLst>
                              <p:par>
                                <p:cTn id="18" presetID="10" presetClass="entr" presetSubtype="0" fill="hold" nodeType="afterEffect">
                                  <p:stCondLst>
                                    <p:cond delay="0"/>
                                  </p:stCondLst>
                                  <p:childTnLst>
                                    <p:set>
                                      <p:cBhvr>
                                        <p:cTn id="19" dur="1" fill="hold">
                                          <p:stCondLst>
                                            <p:cond delay="0"/>
                                          </p:stCondLst>
                                        </p:cTn>
                                        <p:tgtEl>
                                          <p:spTgt spid="256">
                                            <p:txEl>
                                              <p:pRg st="1" end="1"/>
                                            </p:txEl>
                                          </p:spTgt>
                                        </p:tgtEl>
                                        <p:attrNameLst>
                                          <p:attrName>style.visibility</p:attrName>
                                        </p:attrNameLst>
                                      </p:cBhvr>
                                      <p:to>
                                        <p:strVal val="visible"/>
                                      </p:to>
                                    </p:set>
                                    <p:animEffect transition="in" filter="fade">
                                      <p:cBhvr>
                                        <p:cTn id="20" dur="250"/>
                                        <p:tgtEl>
                                          <p:spTgt spid="256">
                                            <p:txEl>
                                              <p:pRg st="1" end="1"/>
                                            </p:txEl>
                                          </p:spTgt>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56">
                                            <p:txEl>
                                              <p:pRg st="2" end="2"/>
                                            </p:txEl>
                                          </p:spTgt>
                                        </p:tgtEl>
                                        <p:attrNameLst>
                                          <p:attrName>style.visibility</p:attrName>
                                        </p:attrNameLst>
                                      </p:cBhvr>
                                      <p:to>
                                        <p:strVal val="visible"/>
                                      </p:to>
                                    </p:set>
                                    <p:animEffect transition="in" filter="fade">
                                      <p:cBhvr>
                                        <p:cTn id="24" dur="250"/>
                                        <p:tgtEl>
                                          <p:spTgt spid="256">
                                            <p:txEl>
                                              <p:pRg st="2" end="2"/>
                                            </p:txEl>
                                          </p:spTgt>
                                        </p:tgtEl>
                                      </p:cBhvr>
                                    </p:animEffect>
                                  </p:childTnLst>
                                </p:cTn>
                              </p:par>
                            </p:childTnLst>
                          </p:cTn>
                        </p:par>
                        <p:par>
                          <p:cTn id="25" fill="hold">
                            <p:stCondLst>
                              <p:cond delay="1250"/>
                            </p:stCondLst>
                            <p:childTnLst>
                              <p:par>
                                <p:cTn id="26" presetID="10" presetClass="entr" presetSubtype="0" fill="hold" nodeType="afterEffect">
                                  <p:stCondLst>
                                    <p:cond delay="0"/>
                                  </p:stCondLst>
                                  <p:childTnLst>
                                    <p:set>
                                      <p:cBhvr>
                                        <p:cTn id="27" dur="1" fill="hold">
                                          <p:stCondLst>
                                            <p:cond delay="0"/>
                                          </p:stCondLst>
                                        </p:cTn>
                                        <p:tgtEl>
                                          <p:spTgt spid="256">
                                            <p:txEl>
                                              <p:pRg st="3" end="3"/>
                                            </p:txEl>
                                          </p:spTgt>
                                        </p:tgtEl>
                                        <p:attrNameLst>
                                          <p:attrName>style.visibility</p:attrName>
                                        </p:attrNameLst>
                                      </p:cBhvr>
                                      <p:to>
                                        <p:strVal val="visible"/>
                                      </p:to>
                                    </p:set>
                                    <p:animEffect transition="in" filter="fade">
                                      <p:cBhvr>
                                        <p:cTn id="28" dur="250"/>
                                        <p:tgtEl>
                                          <p:spTgt spid="256">
                                            <p:txEl>
                                              <p:pRg st="3" end="3"/>
                                            </p:txEl>
                                          </p:spTgt>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256">
                                            <p:txEl>
                                              <p:pRg st="4" end="4"/>
                                            </p:txEl>
                                          </p:spTgt>
                                        </p:tgtEl>
                                        <p:attrNameLst>
                                          <p:attrName>style.visibility</p:attrName>
                                        </p:attrNameLst>
                                      </p:cBhvr>
                                      <p:to>
                                        <p:strVal val="visible"/>
                                      </p:to>
                                    </p:set>
                                    <p:animEffect transition="in" filter="fade">
                                      <p:cBhvr>
                                        <p:cTn id="32" dur="250"/>
                                        <p:tgtEl>
                                          <p:spTgt spid="25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7"/>
                                        </p:tgtEl>
                                        <p:attrNameLst>
                                          <p:attrName>style.visibility</p:attrName>
                                        </p:attrNameLst>
                                      </p:cBhvr>
                                      <p:to>
                                        <p:strVal val="visible"/>
                                      </p:to>
                                    </p:set>
                                    <p:animEffect transition="in" filter="fade">
                                      <p:cBhvr>
                                        <p:cTn id="37" dur="1822"/>
                                        <p:tgtEl>
                                          <p:spTgt spid="25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8"/>
                                        </p:tgtEl>
                                        <p:attrNameLst>
                                          <p:attrName>style.visibility</p:attrName>
                                        </p:attrNameLst>
                                      </p:cBhvr>
                                      <p:to>
                                        <p:strVal val="visible"/>
                                      </p:to>
                                    </p:set>
                                    <p:animEffect transition="in" filter="fade">
                                      <p:cBhvr>
                                        <p:cTn id="42" dur="10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9"/>
          <p:cNvSpPr/>
          <p:nvPr/>
        </p:nvSpPr>
        <p:spPr>
          <a:xfrm>
            <a:off x="3924586" y="6072842"/>
            <a:ext cx="190500" cy="190500"/>
          </a:xfrm>
          <a:custGeom>
            <a:avLst/>
            <a:gdLst/>
            <a:ahLst/>
            <a:cxnLst/>
            <a:rect l="l" t="t" r="r" b="b"/>
            <a:pathLst>
              <a:path w="190500" h="190500" extrusionOk="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65" name="Google Shape;265;p19"/>
          <p:cNvSpPr/>
          <p:nvPr/>
        </p:nvSpPr>
        <p:spPr>
          <a:xfrm>
            <a:off x="11105579" y="770192"/>
            <a:ext cx="190500" cy="190500"/>
          </a:xfrm>
          <a:custGeom>
            <a:avLst/>
            <a:gdLst/>
            <a:ahLst/>
            <a:cxnLst/>
            <a:rect l="l" t="t" r="r" b="b"/>
            <a:pathLst>
              <a:path w="190500" h="190500" extrusionOk="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66" name="Google Shape;266;p19"/>
          <p:cNvSpPr/>
          <p:nvPr/>
        </p:nvSpPr>
        <p:spPr>
          <a:xfrm>
            <a:off x="460375" y="746396"/>
            <a:ext cx="10371247"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chemeClr val="dk1"/>
                </a:solidFill>
                <a:latin typeface="Times New Roman"/>
                <a:ea typeface="Times New Roman"/>
                <a:cs typeface="Times New Roman"/>
                <a:sym typeface="Times New Roman"/>
              </a:rPr>
              <a:t>What is QT used for </a:t>
            </a:r>
            <a:r>
              <a:rPr lang="en-US" sz="2800" b="1" dirty="0" smtClean="0">
                <a:solidFill>
                  <a:schemeClr val="dk1"/>
                </a:solidFill>
                <a:latin typeface="Times New Roman"/>
                <a:ea typeface="Times New Roman"/>
                <a:cs typeface="Times New Roman"/>
                <a:sym typeface="Times New Roman"/>
              </a:rPr>
              <a:t>?</a:t>
            </a:r>
            <a:endParaRPr sz="2800" dirty="0">
              <a:solidFill>
                <a:srgbClr val="00B050"/>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800" dirty="0">
                <a:solidFill>
                  <a:srgbClr val="00B050"/>
                </a:solidFill>
                <a:latin typeface="Times New Roman"/>
                <a:ea typeface="Times New Roman"/>
                <a:cs typeface="Times New Roman"/>
                <a:sym typeface="Times New Roman"/>
              </a:rPr>
              <a:t>PyQT5</a:t>
            </a:r>
            <a:r>
              <a:rPr lang="en-US" sz="2800" dirty="0">
                <a:solidFill>
                  <a:schemeClr val="dk1"/>
                </a:solidFill>
                <a:latin typeface="Times New Roman"/>
                <a:ea typeface="Times New Roman"/>
                <a:cs typeface="Times New Roman"/>
                <a:sym typeface="Times New Roman"/>
              </a:rPr>
              <a:t> is a graphical user interface (GUI) framework for Python. It is very popular among developers and the GUI can be created by coding or a </a:t>
            </a:r>
            <a:r>
              <a:rPr lang="en-US" sz="2800" dirty="0">
                <a:solidFill>
                  <a:srgbClr val="00B050"/>
                </a:solidFill>
                <a:latin typeface="Times New Roman"/>
                <a:ea typeface="Times New Roman"/>
                <a:cs typeface="Times New Roman"/>
                <a:sym typeface="Times New Roman"/>
              </a:rPr>
              <a:t>QT</a:t>
            </a:r>
            <a:r>
              <a:rPr lang="en-US" sz="2800" dirty="0">
                <a:solidFill>
                  <a:schemeClr val="dk1"/>
                </a:solidFill>
                <a:latin typeface="Times New Roman"/>
                <a:ea typeface="Times New Roman"/>
                <a:cs typeface="Times New Roman"/>
                <a:sym typeface="Times New Roman"/>
              </a:rPr>
              <a:t> designer. A </a:t>
            </a:r>
            <a:r>
              <a:rPr lang="en-US" sz="2800" dirty="0">
                <a:solidFill>
                  <a:srgbClr val="00B050"/>
                </a:solidFill>
                <a:latin typeface="Times New Roman"/>
                <a:ea typeface="Times New Roman"/>
                <a:cs typeface="Times New Roman"/>
                <a:sym typeface="Times New Roman"/>
              </a:rPr>
              <a:t>QT</a:t>
            </a:r>
            <a:r>
              <a:rPr lang="en-US" sz="2800" dirty="0">
                <a:solidFill>
                  <a:schemeClr val="dk1"/>
                </a:solidFill>
                <a:latin typeface="Times New Roman"/>
                <a:ea typeface="Times New Roman"/>
                <a:cs typeface="Times New Roman"/>
                <a:sym typeface="Times New Roman"/>
              </a:rPr>
              <a:t> Development framework is a visual framework that allows drag and drop of widgets to build user interfaces.</a:t>
            </a:r>
            <a:endParaRPr sz="2400" dirty="0"/>
          </a:p>
        </p:txBody>
      </p:sp>
      <p:sp>
        <p:nvSpPr>
          <p:cNvPr id="267" name="Google Shape;267;p19"/>
          <p:cNvSpPr/>
          <p:nvPr/>
        </p:nvSpPr>
        <p:spPr>
          <a:xfrm>
            <a:off x="495121" y="3331614"/>
            <a:ext cx="4487190" cy="3285323"/>
          </a:xfrm>
          <a:prstGeom prst="rect">
            <a:avLst/>
          </a:prstGeom>
          <a:solidFill>
            <a:srgbClr val="262626"/>
          </a:solid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pip install pyqt5</a:t>
            </a:r>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
            </a:r>
            <a:br>
              <a:rPr lang="en-US" sz="1400">
                <a:solidFill>
                  <a:schemeClr val="accent4"/>
                </a:solidFill>
                <a:latin typeface="Times New Roman"/>
                <a:ea typeface="Times New Roman"/>
                <a:cs typeface="Times New Roman"/>
                <a:sym typeface="Times New Roman"/>
              </a:rPr>
            </a:br>
            <a:r>
              <a:rPr lang="en-US" sz="1400">
                <a:solidFill>
                  <a:schemeClr val="accent4"/>
                </a:solidFill>
                <a:latin typeface="Times New Roman"/>
                <a:ea typeface="Times New Roman"/>
                <a:cs typeface="Times New Roman"/>
                <a:sym typeface="Times New Roman"/>
              </a:rPr>
              <a:t>import PyQt5</a:t>
            </a:r>
            <a:endParaRPr/>
          </a:p>
          <a:p>
            <a:pPr marL="0" marR="0" lvl="0" indent="0" algn="l" rtl="0">
              <a:lnSpc>
                <a:spcPct val="150000"/>
              </a:lnSpc>
              <a:spcBef>
                <a:spcPts val="0"/>
              </a:spcBef>
              <a:spcAft>
                <a:spcPts val="0"/>
              </a:spcAft>
              <a:buNone/>
            </a:pPr>
            <a:r>
              <a:rPr lang="en-US" sz="1400">
                <a:solidFill>
                  <a:schemeClr val="accent4"/>
                </a:solidFill>
                <a:latin typeface="Times New Roman"/>
                <a:ea typeface="Times New Roman"/>
                <a:cs typeface="Times New Roman"/>
                <a:sym typeface="Times New Roman"/>
              </a:rPr>
              <a:t/>
            </a:r>
            <a:br>
              <a:rPr lang="en-US" sz="1400">
                <a:solidFill>
                  <a:schemeClr val="accent4"/>
                </a:solidFill>
                <a:latin typeface="Times New Roman"/>
                <a:ea typeface="Times New Roman"/>
                <a:cs typeface="Times New Roman"/>
                <a:sym typeface="Times New Roman"/>
              </a:rPr>
            </a:br>
            <a:r>
              <a:rPr lang="en-US" sz="1400">
                <a:solidFill>
                  <a:schemeClr val="accent4"/>
                </a:solidFill>
                <a:latin typeface="Times New Roman"/>
                <a:ea typeface="Times New Roman"/>
                <a:cs typeface="Times New Roman"/>
                <a:sym typeface="Times New Roman"/>
              </a:rPr>
              <a:t>&gt;&gt;&gt; import sys</a:t>
            </a:r>
            <a:endParaRPr/>
          </a:p>
          <a:p>
            <a:pPr marL="0" marR="0" lvl="0" indent="0" algn="l" rtl="0">
              <a:lnSpc>
                <a:spcPct val="150000"/>
              </a:lnSpc>
              <a:spcBef>
                <a:spcPts val="0"/>
              </a:spcBef>
              <a:spcAft>
                <a:spcPts val="0"/>
              </a:spcAft>
              <a:buNone/>
            </a:pPr>
            <a:r>
              <a:rPr lang="en-US" sz="1400">
                <a:solidFill>
                  <a:schemeClr val="accent4"/>
                </a:solidFill>
                <a:latin typeface="Times New Roman"/>
                <a:ea typeface="Times New Roman"/>
                <a:cs typeface="Times New Roman"/>
                <a:sym typeface="Times New Roman"/>
              </a:rPr>
              <a:t>&gt;&gt;&gt; from PyQt5.QtWidgets import QApplication, QWidget</a:t>
            </a:r>
            <a:endParaRPr/>
          </a:p>
          <a:p>
            <a:pPr marL="0" marR="0" lvl="0" indent="0" algn="l" rtl="0">
              <a:lnSpc>
                <a:spcPct val="150000"/>
              </a:lnSpc>
              <a:spcBef>
                <a:spcPts val="0"/>
              </a:spcBef>
              <a:spcAft>
                <a:spcPts val="0"/>
              </a:spcAft>
              <a:buNone/>
            </a:pPr>
            <a:r>
              <a:rPr lang="en-US" sz="1400">
                <a:solidFill>
                  <a:schemeClr val="accent4"/>
                </a:solidFill>
                <a:latin typeface="Times New Roman"/>
                <a:ea typeface="Times New Roman"/>
                <a:cs typeface="Times New Roman"/>
                <a:sym typeface="Times New Roman"/>
              </a:rPr>
              <a:t>&gt;&gt;&gt; app=QApplication(sys.argv)</a:t>
            </a:r>
            <a:endParaRPr/>
          </a:p>
          <a:p>
            <a:pPr marL="0" marR="0" lvl="0" indent="0" algn="l" rtl="0">
              <a:lnSpc>
                <a:spcPct val="150000"/>
              </a:lnSpc>
              <a:spcBef>
                <a:spcPts val="0"/>
              </a:spcBef>
              <a:spcAft>
                <a:spcPts val="0"/>
              </a:spcAft>
              <a:buNone/>
            </a:pPr>
            <a:r>
              <a:rPr lang="en-US" sz="1400">
                <a:solidFill>
                  <a:schemeClr val="accent4"/>
                </a:solidFill>
                <a:latin typeface="Times New Roman"/>
                <a:ea typeface="Times New Roman"/>
                <a:cs typeface="Times New Roman"/>
                <a:sym typeface="Times New Roman"/>
              </a:rPr>
              <a:t>&gt;&gt;&gt; root=QWidget()</a:t>
            </a:r>
            <a:endParaRPr/>
          </a:p>
          <a:p>
            <a:pPr marL="0" marR="0" lvl="0" indent="0" algn="l" rtl="0">
              <a:lnSpc>
                <a:spcPct val="150000"/>
              </a:lnSpc>
              <a:spcBef>
                <a:spcPts val="0"/>
              </a:spcBef>
              <a:spcAft>
                <a:spcPts val="0"/>
              </a:spcAft>
              <a:buNone/>
            </a:pPr>
            <a:r>
              <a:rPr lang="en-US" sz="1400">
                <a:solidFill>
                  <a:schemeClr val="accent4"/>
                </a:solidFill>
                <a:latin typeface="Times New Roman"/>
                <a:ea typeface="Times New Roman"/>
                <a:cs typeface="Times New Roman"/>
                <a:sym typeface="Times New Roman"/>
              </a:rPr>
              <a:t>&gt;&gt;&gt; root.resize(320,240)</a:t>
            </a:r>
            <a:endParaRPr/>
          </a:p>
          <a:p>
            <a:pPr marL="0" marR="0" lvl="0" indent="0" algn="l" rtl="0">
              <a:lnSpc>
                <a:spcPct val="150000"/>
              </a:lnSpc>
              <a:spcBef>
                <a:spcPts val="0"/>
              </a:spcBef>
              <a:spcAft>
                <a:spcPts val="0"/>
              </a:spcAft>
              <a:buNone/>
            </a:pPr>
            <a:r>
              <a:rPr lang="en-US" sz="1400">
                <a:solidFill>
                  <a:schemeClr val="accent4"/>
                </a:solidFill>
                <a:latin typeface="Times New Roman"/>
                <a:ea typeface="Times New Roman"/>
                <a:cs typeface="Times New Roman"/>
                <a:sym typeface="Times New Roman"/>
              </a:rPr>
              <a:t>&gt;&gt;&gt; root.setWindowTitle('Hello, world!')</a:t>
            </a:r>
            <a:endParaRPr/>
          </a:p>
          <a:p>
            <a:pPr marL="0" marR="0" lvl="0" indent="0" algn="l" rtl="0">
              <a:lnSpc>
                <a:spcPct val="150000"/>
              </a:lnSpc>
              <a:spcBef>
                <a:spcPts val="0"/>
              </a:spcBef>
              <a:spcAft>
                <a:spcPts val="0"/>
              </a:spcAft>
              <a:buNone/>
            </a:pPr>
            <a:r>
              <a:rPr lang="en-US" sz="1400">
                <a:solidFill>
                  <a:schemeClr val="accent4"/>
                </a:solidFill>
                <a:latin typeface="Times New Roman"/>
                <a:ea typeface="Times New Roman"/>
                <a:cs typeface="Times New Roman"/>
                <a:sym typeface="Times New Roman"/>
              </a:rPr>
              <a:t>&gt;&gt;&gt; root.show()</a:t>
            </a:r>
            <a:endParaRPr/>
          </a:p>
        </p:txBody>
      </p:sp>
      <p:sp>
        <p:nvSpPr>
          <p:cNvPr id="268" name="Google Shape;268;p19" descr="PyQ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pic>
        <p:nvPicPr>
          <p:cNvPr id="269" name="Google Shape;269;p19" descr="PyQt5 Tutorial"/>
          <p:cNvPicPr preferRelativeResize="0"/>
          <p:nvPr/>
        </p:nvPicPr>
        <p:blipFill rotWithShape="1">
          <a:blip r:embed="rId3">
            <a:alphaModFix/>
          </a:blip>
          <a:srcRect/>
          <a:stretch/>
        </p:blipFill>
        <p:spPr>
          <a:xfrm>
            <a:off x="7289411" y="3331614"/>
            <a:ext cx="3542211" cy="2911552"/>
          </a:xfrm>
          <a:prstGeom prst="rect">
            <a:avLst/>
          </a:prstGeom>
          <a:noFill/>
          <a:ln>
            <a:noFill/>
          </a:ln>
        </p:spPr>
      </p:pic>
      <p:sp>
        <p:nvSpPr>
          <p:cNvPr id="270" name="Google Shape;270;p19"/>
          <p:cNvSpPr/>
          <p:nvPr/>
        </p:nvSpPr>
        <p:spPr>
          <a:xfrm>
            <a:off x="495121" y="116207"/>
            <a:ext cx="1281120"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3C7DDE"/>
                </a:solidFill>
                <a:latin typeface="Times New Roman"/>
                <a:ea typeface="Times New Roman"/>
                <a:cs typeface="Times New Roman"/>
                <a:sym typeface="Times New Roman"/>
              </a:rPr>
              <a:t>PyQT5</a:t>
            </a:r>
            <a:endParaRPr/>
          </a:p>
        </p:txBody>
      </p:sp>
      <p:sp>
        <p:nvSpPr>
          <p:cNvPr id="2" name="Footer Placeholder 1"/>
          <p:cNvSpPr>
            <a:spLocks noGrp="1"/>
          </p:cNvSpPr>
          <p:nvPr>
            <p:ph type="ftr" idx="11"/>
          </p:nvPr>
        </p:nvSpPr>
        <p:spPr/>
        <p:txBody>
          <a:bodyPr/>
          <a:lstStyle/>
          <a:p>
            <a:r>
              <a:rPr lang="en-US" smtClean="0"/>
              <a:t>Kaizen Group AI</a:t>
            </a:r>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236951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64"/>
                                        </p:tgtEl>
                                        <p:attrNameLst>
                                          <p:attrName>style.visibility</p:attrName>
                                        </p:attrNameLst>
                                      </p:cBhvr>
                                      <p:to>
                                        <p:strVal val="visible"/>
                                      </p:to>
                                    </p:set>
                                    <p:anim calcmode="lin" valueType="num">
                                      <p:cBhvr additive="base">
                                        <p:cTn id="7" dur="500"/>
                                        <p:tgtEl>
                                          <p:spTgt spid="264"/>
                                        </p:tgtEl>
                                        <p:attrNameLst>
                                          <p:attrName>ppt_w</p:attrName>
                                        </p:attrNameLst>
                                      </p:cBhvr>
                                      <p:tavLst>
                                        <p:tav tm="0">
                                          <p:val>
                                            <p:strVal val="0"/>
                                          </p:val>
                                        </p:tav>
                                        <p:tav tm="100000">
                                          <p:val>
                                            <p:strVal val="#ppt_w"/>
                                          </p:val>
                                        </p:tav>
                                      </p:tavLst>
                                    </p:anim>
                                    <p:anim calcmode="lin" valueType="num">
                                      <p:cBhvr additive="base">
                                        <p:cTn id="8" dur="500"/>
                                        <p:tgtEl>
                                          <p:spTgt spid="264"/>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65"/>
                                        </p:tgtEl>
                                        <p:attrNameLst>
                                          <p:attrName>style.visibility</p:attrName>
                                        </p:attrNameLst>
                                      </p:cBhvr>
                                      <p:to>
                                        <p:strVal val="visible"/>
                                      </p:to>
                                    </p:set>
                                    <p:anim calcmode="lin" valueType="num">
                                      <p:cBhvr additive="base">
                                        <p:cTn id="11" dur="500"/>
                                        <p:tgtEl>
                                          <p:spTgt spid="265"/>
                                        </p:tgtEl>
                                        <p:attrNameLst>
                                          <p:attrName>ppt_w</p:attrName>
                                        </p:attrNameLst>
                                      </p:cBhvr>
                                      <p:tavLst>
                                        <p:tav tm="0">
                                          <p:val>
                                            <p:strVal val="0"/>
                                          </p:val>
                                        </p:tav>
                                        <p:tav tm="100000">
                                          <p:val>
                                            <p:strVal val="#ppt_w"/>
                                          </p:val>
                                        </p:tav>
                                      </p:tavLst>
                                    </p:anim>
                                    <p:anim calcmode="lin" valueType="num">
                                      <p:cBhvr additive="base">
                                        <p:cTn id="12" dur="500"/>
                                        <p:tgtEl>
                                          <p:spTgt spid="265"/>
                                        </p:tgtEl>
                                        <p:attrNameLst>
                                          <p:attrName>ppt_h</p:attrName>
                                        </p:attrNameLst>
                                      </p:cBhvr>
                                      <p:tavLst>
                                        <p:tav tm="0">
                                          <p:val>
                                            <p:strVal val="0"/>
                                          </p:val>
                                        </p:tav>
                                        <p:tav tm="100000">
                                          <p:val>
                                            <p:strVal val="#ppt_h"/>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66">
                                            <p:txEl>
                                              <p:pRg st="0" end="0"/>
                                            </p:txEl>
                                          </p:spTgt>
                                        </p:tgtEl>
                                        <p:attrNameLst>
                                          <p:attrName>style.visibility</p:attrName>
                                        </p:attrNameLst>
                                      </p:cBhvr>
                                      <p:to>
                                        <p:strVal val="visible"/>
                                      </p:to>
                                    </p:set>
                                    <p:animEffect transition="in" filter="fade">
                                      <p:cBhvr>
                                        <p:cTn id="16" dur="250"/>
                                        <p:tgtEl>
                                          <p:spTgt spid="266">
                                            <p:txEl>
                                              <p:pRg st="0" end="0"/>
                                            </p:txEl>
                                          </p:spTgt>
                                        </p:tgtEl>
                                      </p:cBhvr>
                                    </p:animEffect>
                                  </p:childTnLst>
                                </p:cTn>
                              </p:par>
                            </p:childTnLst>
                          </p:cTn>
                        </p:par>
                        <p:par>
                          <p:cTn id="17" fill="hold">
                            <p:stCondLst>
                              <p:cond delay="750"/>
                            </p:stCondLst>
                            <p:childTnLst>
                              <p:par>
                                <p:cTn id="18" presetID="10" presetClass="entr" presetSubtype="0" fill="hold" nodeType="afterEffect">
                                  <p:stCondLst>
                                    <p:cond delay="0"/>
                                  </p:stCondLst>
                                  <p:childTnLst>
                                    <p:set>
                                      <p:cBhvr>
                                        <p:cTn id="19" dur="1" fill="hold">
                                          <p:stCondLst>
                                            <p:cond delay="0"/>
                                          </p:stCondLst>
                                        </p:cTn>
                                        <p:tgtEl>
                                          <p:spTgt spid="266">
                                            <p:txEl>
                                              <p:pRg st="1" end="1"/>
                                            </p:txEl>
                                          </p:spTgt>
                                        </p:tgtEl>
                                        <p:attrNameLst>
                                          <p:attrName>style.visibility</p:attrName>
                                        </p:attrNameLst>
                                      </p:cBhvr>
                                      <p:to>
                                        <p:strVal val="visible"/>
                                      </p:to>
                                    </p:set>
                                    <p:animEffect transition="in" filter="fade">
                                      <p:cBhvr>
                                        <p:cTn id="20" dur="250"/>
                                        <p:tgtEl>
                                          <p:spTgt spid="26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7"/>
                                        </p:tgtEl>
                                        <p:attrNameLst>
                                          <p:attrName>style.visibility</p:attrName>
                                        </p:attrNameLst>
                                      </p:cBhvr>
                                      <p:to>
                                        <p:strVal val="visible"/>
                                      </p:to>
                                    </p:set>
                                    <p:anim calcmode="lin" valueType="num">
                                      <p:cBhvr additive="base">
                                        <p:cTn id="25" dur="500"/>
                                        <p:tgtEl>
                                          <p:spTgt spid="26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69"/>
                                        </p:tgtEl>
                                        <p:attrNameLst>
                                          <p:attrName>style.visibility</p:attrName>
                                        </p:attrNameLst>
                                      </p:cBhvr>
                                      <p:to>
                                        <p:strVal val="visible"/>
                                      </p:to>
                                    </p:set>
                                    <p:animEffect transition="in" filter="fade">
                                      <p:cBhvr>
                                        <p:cTn id="30" dur="1000"/>
                                        <p:tgtEl>
                                          <p:spTgt spid="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0"/>
          <p:cNvSpPr/>
          <p:nvPr/>
        </p:nvSpPr>
        <p:spPr>
          <a:xfrm>
            <a:off x="3924586" y="6072842"/>
            <a:ext cx="190500" cy="190500"/>
          </a:xfrm>
          <a:custGeom>
            <a:avLst/>
            <a:gdLst/>
            <a:ahLst/>
            <a:cxnLst/>
            <a:rect l="l" t="t" r="r" b="b"/>
            <a:pathLst>
              <a:path w="190500" h="190500" extrusionOk="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76" name="Google Shape;276;p20"/>
          <p:cNvSpPr/>
          <p:nvPr/>
        </p:nvSpPr>
        <p:spPr>
          <a:xfrm>
            <a:off x="11105579" y="770192"/>
            <a:ext cx="190500" cy="190500"/>
          </a:xfrm>
          <a:custGeom>
            <a:avLst/>
            <a:gdLst/>
            <a:ahLst/>
            <a:cxnLst/>
            <a:rect l="l" t="t" r="r" b="b"/>
            <a:pathLst>
              <a:path w="190500" h="190500" extrusionOk="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sp>
        <p:nvSpPr>
          <p:cNvPr id="277" name="Google Shape;277;p20"/>
          <p:cNvSpPr/>
          <p:nvPr/>
        </p:nvSpPr>
        <p:spPr>
          <a:xfrm>
            <a:off x="568926" y="559191"/>
            <a:ext cx="10438598" cy="146386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800" b="1" dirty="0">
                <a:solidFill>
                  <a:schemeClr val="dk1"/>
                </a:solidFill>
                <a:latin typeface="Times New Roman"/>
                <a:ea typeface="Times New Roman"/>
                <a:cs typeface="Times New Roman"/>
                <a:sym typeface="Times New Roman"/>
              </a:rPr>
              <a:t>What is </a:t>
            </a:r>
            <a:r>
              <a:rPr lang="en-US" sz="2800" b="1" dirty="0" err="1">
                <a:solidFill>
                  <a:schemeClr val="dk1"/>
                </a:solidFill>
                <a:latin typeface="Times New Roman"/>
                <a:ea typeface="Times New Roman"/>
                <a:cs typeface="Times New Roman"/>
                <a:sym typeface="Times New Roman"/>
              </a:rPr>
              <a:t>PySide</a:t>
            </a:r>
            <a:r>
              <a:rPr lang="en-US" sz="2800" b="1" dirty="0">
                <a:solidFill>
                  <a:schemeClr val="dk1"/>
                </a:solidFill>
                <a:latin typeface="Times New Roman"/>
                <a:ea typeface="Times New Roman"/>
                <a:cs typeface="Times New Roman"/>
                <a:sym typeface="Times New Roman"/>
              </a:rPr>
              <a:t> used for ?</a:t>
            </a:r>
            <a:endParaRPr sz="2400" dirty="0"/>
          </a:p>
          <a:p>
            <a:pPr marL="0" marR="0" lvl="0" indent="0" algn="just" rtl="0">
              <a:spcBef>
                <a:spcPts val="0"/>
              </a:spcBef>
              <a:spcAft>
                <a:spcPts val="0"/>
              </a:spcAft>
              <a:buNone/>
            </a:pPr>
            <a:r>
              <a:rPr lang="en-US" sz="2000" dirty="0" err="1">
                <a:solidFill>
                  <a:srgbClr val="00B050"/>
                </a:solidFill>
                <a:latin typeface="Times New Roman"/>
                <a:ea typeface="Times New Roman"/>
                <a:cs typeface="Times New Roman"/>
                <a:sym typeface="Times New Roman"/>
              </a:rPr>
              <a:t>PySide</a:t>
            </a:r>
            <a:r>
              <a:rPr lang="en-US" sz="2000" dirty="0">
                <a:solidFill>
                  <a:schemeClr val="dk1"/>
                </a:solidFill>
                <a:latin typeface="Times New Roman"/>
                <a:ea typeface="Times New Roman"/>
                <a:cs typeface="Times New Roman"/>
                <a:sym typeface="Times New Roman"/>
              </a:rPr>
              <a:t>, also known as </a:t>
            </a:r>
            <a:r>
              <a:rPr lang="en-US" sz="2000" dirty="0" err="1">
                <a:solidFill>
                  <a:schemeClr val="dk1"/>
                </a:solidFill>
                <a:latin typeface="Times New Roman"/>
                <a:ea typeface="Times New Roman"/>
                <a:cs typeface="Times New Roman"/>
                <a:sym typeface="Times New Roman"/>
              </a:rPr>
              <a:t>Qt</a:t>
            </a:r>
            <a:r>
              <a:rPr lang="en-US" sz="2000" dirty="0">
                <a:solidFill>
                  <a:schemeClr val="dk1"/>
                </a:solidFill>
                <a:latin typeface="Times New Roman"/>
                <a:ea typeface="Times New Roman"/>
                <a:cs typeface="Times New Roman"/>
                <a:sym typeface="Times New Roman"/>
              </a:rPr>
              <a:t> for Python, is a Python library for creating GUI applications using the </a:t>
            </a:r>
            <a:r>
              <a:rPr lang="en-US" sz="2000" dirty="0" err="1">
                <a:solidFill>
                  <a:schemeClr val="dk1"/>
                </a:solidFill>
                <a:latin typeface="Times New Roman"/>
                <a:ea typeface="Times New Roman"/>
                <a:cs typeface="Times New Roman"/>
                <a:sym typeface="Times New Roman"/>
              </a:rPr>
              <a:t>Qt</a:t>
            </a:r>
            <a:r>
              <a:rPr lang="en-US" sz="2000" dirty="0">
                <a:solidFill>
                  <a:schemeClr val="dk1"/>
                </a:solidFill>
                <a:latin typeface="Times New Roman"/>
                <a:ea typeface="Times New Roman"/>
                <a:cs typeface="Times New Roman"/>
                <a:sym typeface="Times New Roman"/>
              </a:rPr>
              <a:t> toolkit. </a:t>
            </a:r>
            <a:r>
              <a:rPr lang="en-US" sz="2000" dirty="0" err="1">
                <a:solidFill>
                  <a:srgbClr val="00B050"/>
                </a:solidFill>
                <a:latin typeface="Times New Roman"/>
                <a:ea typeface="Times New Roman"/>
                <a:cs typeface="Times New Roman"/>
                <a:sym typeface="Times New Roman"/>
              </a:rPr>
              <a:t>PySide</a:t>
            </a:r>
            <a:r>
              <a:rPr lang="en-US" sz="2000" dirty="0">
                <a:solidFill>
                  <a:schemeClr val="dk1"/>
                </a:solidFill>
                <a:latin typeface="Times New Roman"/>
                <a:ea typeface="Times New Roman"/>
                <a:cs typeface="Times New Roman"/>
                <a:sym typeface="Times New Roman"/>
              </a:rPr>
              <a:t> is the official binding for </a:t>
            </a:r>
            <a:r>
              <a:rPr lang="en-US" sz="2000" dirty="0" err="1">
                <a:solidFill>
                  <a:schemeClr val="dk1"/>
                </a:solidFill>
                <a:latin typeface="Times New Roman"/>
                <a:ea typeface="Times New Roman"/>
                <a:cs typeface="Times New Roman"/>
                <a:sym typeface="Times New Roman"/>
              </a:rPr>
              <a:t>Qt</a:t>
            </a:r>
            <a:r>
              <a:rPr lang="en-US" sz="2000" dirty="0">
                <a:solidFill>
                  <a:schemeClr val="dk1"/>
                </a:solidFill>
                <a:latin typeface="Times New Roman"/>
                <a:ea typeface="Times New Roman"/>
                <a:cs typeface="Times New Roman"/>
                <a:sym typeface="Times New Roman"/>
              </a:rPr>
              <a:t> on Python and is now developed by The </a:t>
            </a:r>
            <a:r>
              <a:rPr lang="en-US" sz="2000" dirty="0" err="1">
                <a:solidFill>
                  <a:schemeClr val="dk1"/>
                </a:solidFill>
                <a:latin typeface="Times New Roman"/>
                <a:ea typeface="Times New Roman"/>
                <a:cs typeface="Times New Roman"/>
                <a:sym typeface="Times New Roman"/>
              </a:rPr>
              <a:t>Qt</a:t>
            </a:r>
            <a:r>
              <a:rPr lang="en-US" sz="2000" dirty="0">
                <a:solidFill>
                  <a:schemeClr val="dk1"/>
                </a:solidFill>
                <a:latin typeface="Times New Roman"/>
                <a:ea typeface="Times New Roman"/>
                <a:cs typeface="Times New Roman"/>
                <a:sym typeface="Times New Roman"/>
              </a:rPr>
              <a:t> Company itself.</a:t>
            </a:r>
            <a:endParaRPr sz="2400" dirty="0">
              <a:solidFill>
                <a:schemeClr val="dk1"/>
              </a:solidFill>
              <a:latin typeface="Times New Roman"/>
              <a:ea typeface="Times New Roman"/>
              <a:cs typeface="Times New Roman"/>
              <a:sym typeface="Times New Roman"/>
            </a:endParaRPr>
          </a:p>
        </p:txBody>
      </p:sp>
      <p:sp>
        <p:nvSpPr>
          <p:cNvPr id="278" name="Google Shape;278;p20"/>
          <p:cNvSpPr/>
          <p:nvPr/>
        </p:nvSpPr>
        <p:spPr>
          <a:xfrm>
            <a:off x="460376" y="2241352"/>
            <a:ext cx="5815734" cy="4401205"/>
          </a:xfrm>
          <a:prstGeom prst="rect">
            <a:avLst/>
          </a:prstGeom>
          <a:solidFill>
            <a:srgbClr val="262626"/>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import sys</a:t>
            </a:r>
            <a:endParaRPr/>
          </a:p>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from PySide6.QtCore import QSize, Qt</a:t>
            </a:r>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from PySide6.QtWidgets import QApplication, QMainWindow, QPushButton</a:t>
            </a:r>
            <a:endParaRPr/>
          </a:p>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class MainWindow(QMainWindow):</a:t>
            </a:r>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    def __init__(self):</a:t>
            </a:r>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        super().__init__()</a:t>
            </a:r>
            <a:endParaRPr/>
          </a:p>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        self.setWindowTitle("My App")</a:t>
            </a:r>
            <a:endParaRPr/>
          </a:p>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        button = QPushButton("Press Me!")</a:t>
            </a:r>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        self.setCentralWidget(button)</a:t>
            </a:r>
            <a:endParaRPr/>
          </a:p>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app = QApplication(sys.argv)</a:t>
            </a:r>
            <a:endParaRPr/>
          </a:p>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window = MainWindow()</a:t>
            </a:r>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window.show()</a:t>
            </a:r>
            <a:endParaRPr/>
          </a:p>
          <a:p>
            <a:pPr marL="0" marR="0" lvl="0" indent="0" algn="l" rtl="0">
              <a:spcBef>
                <a:spcPts val="0"/>
              </a:spcBef>
              <a:spcAft>
                <a:spcPts val="0"/>
              </a:spcAft>
              <a:buNone/>
            </a:pPr>
            <a:endParaRPr sz="1400">
              <a:solidFill>
                <a:schemeClr val="accent4"/>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accent4"/>
                </a:solidFill>
                <a:latin typeface="Times New Roman"/>
                <a:ea typeface="Times New Roman"/>
                <a:cs typeface="Times New Roman"/>
                <a:sym typeface="Times New Roman"/>
              </a:rPr>
              <a:t>app.exec_()</a:t>
            </a:r>
            <a:endParaRPr/>
          </a:p>
        </p:txBody>
      </p:sp>
      <p:sp>
        <p:nvSpPr>
          <p:cNvPr id="279" name="Google Shape;279;p20" descr="PyQ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p:txBody>
      </p:sp>
      <p:pic>
        <p:nvPicPr>
          <p:cNvPr id="280" name="Google Shape;280;p20" descr="Our QMainWindow with a single QPushButton on Windows, macOS and Linux."/>
          <p:cNvPicPr preferRelativeResize="0"/>
          <p:nvPr/>
        </p:nvPicPr>
        <p:blipFill rotWithShape="1">
          <a:blip r:embed="rId3">
            <a:alphaModFix/>
          </a:blip>
          <a:srcRect/>
          <a:stretch/>
        </p:blipFill>
        <p:spPr>
          <a:xfrm>
            <a:off x="6488639" y="3777317"/>
            <a:ext cx="5430982" cy="2486025"/>
          </a:xfrm>
          <a:prstGeom prst="rect">
            <a:avLst/>
          </a:prstGeom>
          <a:noFill/>
          <a:ln>
            <a:noFill/>
          </a:ln>
        </p:spPr>
      </p:pic>
      <p:sp>
        <p:nvSpPr>
          <p:cNvPr id="281" name="Google Shape;281;p20"/>
          <p:cNvSpPr/>
          <p:nvPr/>
        </p:nvSpPr>
        <p:spPr>
          <a:xfrm>
            <a:off x="568926" y="0"/>
            <a:ext cx="124264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00B050"/>
                </a:solidFill>
                <a:latin typeface="Times New Roman"/>
                <a:ea typeface="Times New Roman"/>
                <a:cs typeface="Times New Roman"/>
                <a:sym typeface="Times New Roman"/>
              </a:rPr>
              <a:t>PySide</a:t>
            </a:r>
            <a:endParaRPr sz="1800">
              <a:solidFill>
                <a:schemeClr val="dk1"/>
              </a:solidFill>
              <a:latin typeface="Quicksand"/>
              <a:ea typeface="Quicksand"/>
              <a:cs typeface="Quicksand"/>
              <a:sym typeface="Quicksand"/>
            </a:endParaRPr>
          </a:p>
        </p:txBody>
      </p:sp>
      <p:sp>
        <p:nvSpPr>
          <p:cNvPr id="2" name="Footer Placeholder 1"/>
          <p:cNvSpPr>
            <a:spLocks noGrp="1"/>
          </p:cNvSpPr>
          <p:nvPr>
            <p:ph type="ftr" idx="11"/>
          </p:nvPr>
        </p:nvSpPr>
        <p:spPr/>
        <p:txBody>
          <a:bodyPr/>
          <a:lstStyle/>
          <a:p>
            <a:r>
              <a:rPr lang="en-US" smtClean="0"/>
              <a:t>Kaizen Group AI</a:t>
            </a:r>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3726758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75"/>
                                        </p:tgtEl>
                                        <p:attrNameLst>
                                          <p:attrName>style.visibility</p:attrName>
                                        </p:attrNameLst>
                                      </p:cBhvr>
                                      <p:to>
                                        <p:strVal val="visible"/>
                                      </p:to>
                                    </p:set>
                                    <p:anim calcmode="lin" valueType="num">
                                      <p:cBhvr additive="base">
                                        <p:cTn id="7" dur="500"/>
                                        <p:tgtEl>
                                          <p:spTgt spid="275"/>
                                        </p:tgtEl>
                                        <p:attrNameLst>
                                          <p:attrName>ppt_w</p:attrName>
                                        </p:attrNameLst>
                                      </p:cBhvr>
                                      <p:tavLst>
                                        <p:tav tm="0">
                                          <p:val>
                                            <p:strVal val="0"/>
                                          </p:val>
                                        </p:tav>
                                        <p:tav tm="100000">
                                          <p:val>
                                            <p:strVal val="#ppt_w"/>
                                          </p:val>
                                        </p:tav>
                                      </p:tavLst>
                                    </p:anim>
                                    <p:anim calcmode="lin" valueType="num">
                                      <p:cBhvr additive="base">
                                        <p:cTn id="8" dur="500"/>
                                        <p:tgtEl>
                                          <p:spTgt spid="275"/>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76"/>
                                        </p:tgtEl>
                                        <p:attrNameLst>
                                          <p:attrName>style.visibility</p:attrName>
                                        </p:attrNameLst>
                                      </p:cBhvr>
                                      <p:to>
                                        <p:strVal val="visible"/>
                                      </p:to>
                                    </p:set>
                                    <p:anim calcmode="lin" valueType="num">
                                      <p:cBhvr additive="base">
                                        <p:cTn id="11" dur="500"/>
                                        <p:tgtEl>
                                          <p:spTgt spid="276"/>
                                        </p:tgtEl>
                                        <p:attrNameLst>
                                          <p:attrName>ppt_w</p:attrName>
                                        </p:attrNameLst>
                                      </p:cBhvr>
                                      <p:tavLst>
                                        <p:tav tm="0">
                                          <p:val>
                                            <p:strVal val="0"/>
                                          </p:val>
                                        </p:tav>
                                        <p:tav tm="100000">
                                          <p:val>
                                            <p:strVal val="#ppt_w"/>
                                          </p:val>
                                        </p:tav>
                                      </p:tavLst>
                                    </p:anim>
                                    <p:anim calcmode="lin" valueType="num">
                                      <p:cBhvr additive="base">
                                        <p:cTn id="12" dur="500"/>
                                        <p:tgtEl>
                                          <p:spTgt spid="276"/>
                                        </p:tgtEl>
                                        <p:attrNameLst>
                                          <p:attrName>ppt_h</p:attrName>
                                        </p:attrNameLst>
                                      </p:cBhvr>
                                      <p:tavLst>
                                        <p:tav tm="0">
                                          <p:val>
                                            <p:str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7"/>
                                        </p:tgtEl>
                                        <p:attrNameLst>
                                          <p:attrName>style.visibility</p:attrName>
                                        </p:attrNameLst>
                                      </p:cBhvr>
                                      <p:to>
                                        <p:strVal val="visible"/>
                                      </p:to>
                                    </p:set>
                                    <p:animEffect transition="in" filter="fade">
                                      <p:cBhvr>
                                        <p:cTn id="17" dur="500"/>
                                        <p:tgtEl>
                                          <p:spTgt spid="2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8"/>
                                        </p:tgtEl>
                                        <p:attrNameLst>
                                          <p:attrName>style.visibility</p:attrName>
                                        </p:attrNameLst>
                                      </p:cBhvr>
                                      <p:to>
                                        <p:strVal val="visible"/>
                                      </p:to>
                                    </p:set>
                                    <p:animEffect transition="in" filter="fade">
                                      <p:cBhvr>
                                        <p:cTn id="22" dur="500"/>
                                        <p:tgtEl>
                                          <p:spTgt spid="27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0"/>
                                        </p:tgtEl>
                                        <p:attrNameLst>
                                          <p:attrName>style.visibility</p:attrName>
                                        </p:attrNameLst>
                                      </p:cBhvr>
                                      <p:to>
                                        <p:strVal val="visible"/>
                                      </p:to>
                                    </p:set>
                                    <p:animEffect transition="in" filter="fade">
                                      <p:cBhvr>
                                        <p:cTn id="27" dur="2000"/>
                                        <p:tgtEl>
                                          <p:spTgt spid="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Ppt Template">
      <a:dk1>
        <a:sysClr val="windowText" lastClr="000000"/>
      </a:dk1>
      <a:lt1>
        <a:sysClr val="window" lastClr="FFFFFF"/>
      </a:lt1>
      <a:dk2>
        <a:srgbClr val="7F7F7F"/>
      </a:dk2>
      <a:lt2>
        <a:srgbClr val="F2F2F2"/>
      </a:lt2>
      <a:accent1>
        <a:srgbClr val="0A1931"/>
      </a:accent1>
      <a:accent2>
        <a:srgbClr val="185ADB"/>
      </a:accent2>
      <a:accent3>
        <a:srgbClr val="FFC947"/>
      </a:accent3>
      <a:accent4>
        <a:srgbClr val="EFEFEF"/>
      </a:accent4>
      <a:accent5>
        <a:srgbClr val="5B9BD5"/>
      </a:accent5>
      <a:accent6>
        <a:srgbClr val="70AD47"/>
      </a:accent6>
      <a:hlink>
        <a:srgbClr val="0563C1"/>
      </a:hlink>
      <a:folHlink>
        <a:srgbClr val="954F72"/>
      </a:folHlink>
    </a:clrScheme>
    <a:fontScheme name="Quicksand">
      <a:majorFont>
        <a:latin typeface="quicksand"/>
        <a:ea typeface=""/>
        <a:cs typeface=""/>
      </a:majorFont>
      <a:minorFont>
        <a:latin typeface="quicks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4446</TotalTime>
  <Words>2190</Words>
  <Application>Microsoft Office PowerPoint</Application>
  <PresentationFormat>Custom</PresentationFormat>
  <Paragraphs>435</Paragraphs>
  <Slides>41</Slides>
  <Notes>18</Notes>
  <HiddenSlides>1</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Raiyan Siyam</dc:creator>
  <cp:lastModifiedBy>amiran</cp:lastModifiedBy>
  <cp:revision>139</cp:revision>
  <dcterms:created xsi:type="dcterms:W3CDTF">2021-07-11T18:19:19Z</dcterms:created>
  <dcterms:modified xsi:type="dcterms:W3CDTF">2023-08-09T06:41:17Z</dcterms:modified>
</cp:coreProperties>
</file>