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9" r:id="rId2"/>
    <p:sldId id="275" r:id="rId3"/>
    <p:sldId id="276" r:id="rId4"/>
    <p:sldId id="274" r:id="rId5"/>
    <p:sldId id="278" r:id="rId6"/>
    <p:sldId id="277" r:id="rId7"/>
    <p:sldId id="279" r:id="rId8"/>
    <p:sldId id="280" r:id="rId9"/>
    <p:sldId id="281" r:id="rId10"/>
    <p:sldId id="282" r:id="rId11"/>
    <p:sldId id="283" r:id="rId12"/>
    <p:sldId id="285" r:id="rId13"/>
    <p:sldId id="284" r:id="rId14"/>
    <p:sldId id="286" r:id="rId15"/>
    <p:sldId id="287" r:id="rId16"/>
    <p:sldId id="288" r:id="rId17"/>
    <p:sldId id="289" r:id="rId18"/>
    <p:sldId id="290" r:id="rId19"/>
    <p:sldId id="292" r:id="rId20"/>
    <p:sldId id="297" r:id="rId21"/>
    <p:sldId id="298" r:id="rId22"/>
    <p:sldId id="293" r:id="rId23"/>
    <p:sldId id="295" r:id="rId24"/>
    <p:sldId id="294" r:id="rId25"/>
    <p:sldId id="3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7D1C"/>
    <a:srgbClr val="3C2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AAFF4-0479-4CFB-93C7-E955A6DBBF1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3EDE8-9953-42DF-87DB-3815B6EF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8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8A8C-4A60-4575-92C7-C726A57E7F84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68B1-B375-498F-8F69-7D0F11AB8618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4356-718B-460B-81A1-7CC1E3195E92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8207-C911-4270-88F5-920B3E7D4468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F4B5-3D25-44BB-A94F-79A14E19B2BE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10E7-AFB1-4D98-B369-8E0D45ED55A7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C575-D2B2-4C98-BD95-B80B573EBA46}" type="datetime1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2F8A-062A-4FAA-919C-47EA94D495A6}" type="datetime1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3DE9-6062-4E53-8BBD-628343A932F8}" type="datetime1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770-D52F-4CB9-A617-17B45A403923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AFA-EEBF-4AAD-8A13-A955F407A73C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70B85-DB97-43EE-8142-011CB560CDEA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5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5.png"/><Relationship Id="rId7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1893056" y="2215717"/>
            <a:ext cx="8582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Interfaces</a:t>
            </a:r>
          </a:p>
          <a:p>
            <a:pPr algn="ctr"/>
            <a:endParaRPr lang="en-US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98CADB7-B8B8-4EAE-8F10-B49B6670FDC8}"/>
              </a:ext>
            </a:extLst>
          </p:cNvPr>
          <p:cNvSpPr/>
          <p:nvPr/>
        </p:nvSpPr>
        <p:spPr>
          <a:xfrm>
            <a:off x="2254942" y="228657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0594365" y="1536648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8153400" y="4337944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Kaizen Group 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00" y="4083777"/>
            <a:ext cx="176799" cy="176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34" y="5042666"/>
            <a:ext cx="399731" cy="399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974252" y="757646"/>
            <a:ext cx="283891" cy="28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87" grpId="0" animBg="1"/>
      <p:bldP spid="88" grpId="0" animBg="1"/>
      <p:bldP spid="8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rgbClr val="185A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</a:t>
            </a:r>
            <a:r>
              <a:rPr lang="en-US" sz="2000" dirty="0">
                <a:solidFill>
                  <a:srgbClr val="185A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834" y="1539335"/>
            <a:ext cx="10515600" cy="434915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185A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</a:t>
            </a:r>
            <a:r>
              <a:rPr lang="en-US" sz="2000" dirty="0">
                <a:solidFill>
                  <a:srgbClr val="185A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" t="11481" r="6008" b="12268"/>
          <a:stretch/>
        </p:blipFill>
        <p:spPr>
          <a:xfrm>
            <a:off x="1982932" y="2294825"/>
            <a:ext cx="7994468" cy="331796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54480" y="1181934"/>
            <a:ext cx="3154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gr.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(type="filepath", shape=...)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548" y="1308683"/>
            <a:ext cx="115834" cy="1158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3205307" y="616447"/>
            <a:ext cx="45719" cy="457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813" y="151576"/>
            <a:ext cx="115834" cy="1158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554" y="529200"/>
            <a:ext cx="115960" cy="11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rgbClr val="185A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</a:t>
            </a:r>
            <a:r>
              <a:rPr lang="en-US" sz="2000" dirty="0">
                <a:solidFill>
                  <a:srgbClr val="185A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884" y="1724777"/>
            <a:ext cx="8770517" cy="35843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805" y="821191"/>
            <a:ext cx="115834" cy="1158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788" y="5469329"/>
            <a:ext cx="115834" cy="1158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0098157" y="429163"/>
            <a:ext cx="114238" cy="114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077" y="1131277"/>
            <a:ext cx="100603" cy="10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3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185A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053557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gr.</a:t>
            </a:r>
            <a:r>
              <a:rPr lang="en-US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ChatInterface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</a:t>
            </a:r>
            <a:r>
              <a:rPr lang="en-US" sz="1600" dirty="0" smtClean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6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specifically designed for </a:t>
            </a:r>
            <a:r>
              <a:rPr lang="en-US" sz="1600" dirty="0" smtClean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Chabot Uis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should take two arguments: 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 representing the user's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list of list representing the conversations up until that point. Each inner list consists of two str representing a pair: [user input, bot response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889" y="2027582"/>
            <a:ext cx="7326180" cy="1987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666" y="393226"/>
            <a:ext cx="115834" cy="1158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49" y="792035"/>
            <a:ext cx="115834" cy="1158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083" y="1105698"/>
            <a:ext cx="115834" cy="1158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030" y="279846"/>
            <a:ext cx="85280" cy="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6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039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Blocks: More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098"/>
            <a:ext cx="10515600" cy="4624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Gradio </a:t>
            </a:r>
            <a:r>
              <a:rPr lang="en-US" sz="1600" dirty="0" smtClean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 </a:t>
            </a:r>
            <a:r>
              <a:rPr lang="en-US" sz="16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build </a:t>
            </a:r>
            <a:r>
              <a:rPr lang="en-US" sz="1600" dirty="0" smtClean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apps: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1. Interface</a:t>
            </a:r>
            <a:r>
              <a:rPr lang="en-US" sz="16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600" dirty="0" smtClean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ChatInterface.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 Blocks</a:t>
            </a:r>
          </a:p>
          <a:p>
            <a:pPr marL="0" indent="0">
              <a:buNone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low-level API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designing web apps with more flexible layouts and data flows.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to do things like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multiple data flows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demos, control where components appear on the page,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 complex data flows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outputs can serve as inputs to other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properties/visibility of components based on user interaction — still all in Python.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what you need, try Blocks instead!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484" y="5451675"/>
            <a:ext cx="115834" cy="1158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491" y="2297657"/>
            <a:ext cx="115834" cy="1158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318" y="534917"/>
            <a:ext cx="115834" cy="1158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3" y="2940509"/>
            <a:ext cx="117551" cy="1175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16" y="389144"/>
            <a:ext cx="145774" cy="1457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929606" y="1323937"/>
            <a:ext cx="94046" cy="9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40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Blocks: More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526"/>
            <a:ext cx="10515600" cy="5236437"/>
          </a:xfrm>
        </p:spPr>
        <p:txBody>
          <a:bodyPr/>
          <a:lstStyle/>
          <a:p>
            <a:r>
              <a:rPr lang="en-US" sz="1600" dirty="0" smtClean="0"/>
              <a:t>Greeting by </a:t>
            </a:r>
            <a:r>
              <a:rPr lang="en-US" sz="1600" dirty="0" smtClean="0">
                <a:solidFill>
                  <a:schemeClr val="accent2"/>
                </a:solidFill>
              </a:rPr>
              <a:t>block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1600" dirty="0" smtClean="0"/>
              <a:t>Greeting by </a:t>
            </a:r>
            <a:r>
              <a:rPr lang="en-US" sz="1600" dirty="0" smtClean="0">
                <a:solidFill>
                  <a:schemeClr val="accent2"/>
                </a:solidFill>
              </a:rPr>
              <a:t>interface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7220"/>
            <a:ext cx="8793354" cy="1985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54" y="3739467"/>
            <a:ext cx="8560400" cy="2164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116" y="3186457"/>
            <a:ext cx="146317" cy="146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909662" y="232457"/>
            <a:ext cx="128938" cy="1289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8268" y="794210"/>
            <a:ext cx="112916" cy="1129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289" y="268900"/>
            <a:ext cx="92495" cy="9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6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526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Blocks: More </a:t>
            </a:r>
            <a:r>
              <a:rPr lang="en-US" sz="2000" dirty="0">
                <a:solidFill>
                  <a:srgbClr val="185A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rgbClr val="185A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3" y="1271286"/>
            <a:ext cx="8882743" cy="4315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082" y="348605"/>
            <a:ext cx="82337" cy="457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42047" y="607877"/>
            <a:ext cx="73159" cy="731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869" y="1150181"/>
            <a:ext cx="121106" cy="1211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163" y="1504144"/>
            <a:ext cx="146317" cy="1463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94" y="2746241"/>
            <a:ext cx="146317" cy="1463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311" y="1328980"/>
            <a:ext cx="146317" cy="1463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172" y="534642"/>
            <a:ext cx="275255" cy="27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Blocks: More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574" y="1355362"/>
            <a:ext cx="9211971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9634" y="1694721"/>
            <a:ext cx="138509" cy="1385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898" y="1143609"/>
            <a:ext cx="200120" cy="200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635" y="192848"/>
            <a:ext cx="93501" cy="935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720" y="1097681"/>
            <a:ext cx="148023" cy="1480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244" y="346585"/>
            <a:ext cx="170250" cy="1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5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8348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Blocks: More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980660"/>
            <a:ext cx="8516983" cy="520850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1709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your Gradio application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1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layout of the application's blocks can be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layout classes like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gradio.</a:t>
            </a:r>
            <a:r>
              <a:rPr lang="en-US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Row(),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83" y="1747372"/>
            <a:ext cx="7561217" cy="25894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263" y="2682182"/>
            <a:ext cx="7179978" cy="30925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669" y="464437"/>
            <a:ext cx="47624" cy="457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7880" y="1180340"/>
            <a:ext cx="104789" cy="1047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1619" y="401216"/>
            <a:ext cx="102711" cy="986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6228" y="971870"/>
            <a:ext cx="76207" cy="731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3389" y="162376"/>
            <a:ext cx="65532" cy="6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Interfaces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460" y="953590"/>
            <a:ext cx="10068339" cy="522337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Image Classification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Kaizen Group 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78" y="1587418"/>
            <a:ext cx="8366904" cy="4287157"/>
          </a:xfrm>
          <a:prstGeom prst="rect">
            <a:avLst/>
          </a:prstGeom>
        </p:spPr>
      </p:pic>
      <p:sp>
        <p:nvSpPr>
          <p:cNvPr id="7" name="Freeform: Shape 44">
            <a:extLst>
              <a:ext uri="{FF2B5EF4-FFF2-40B4-BE49-F238E27FC236}">
                <a16:creationId xmlns:a16="http://schemas.microsoft.com/office/drawing/2014/main" id="{5356C476-C8D0-4F9B-9575-751AC8F7A584}"/>
              </a:ext>
            </a:extLst>
          </p:cNvPr>
          <p:cNvSpPr/>
          <p:nvPr/>
        </p:nvSpPr>
        <p:spPr>
          <a:xfrm>
            <a:off x="838200" y="975101"/>
            <a:ext cx="114300" cy="229499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992" y="258437"/>
            <a:ext cx="219475" cy="2133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958" y="1685109"/>
            <a:ext cx="109738" cy="1066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297" y="392636"/>
            <a:ext cx="219475" cy="2133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574" y="858032"/>
            <a:ext cx="79513" cy="1527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350" y="692433"/>
            <a:ext cx="170331" cy="165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944" y="2951250"/>
            <a:ext cx="219475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8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019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your Gradio application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5027432"/>
          </a:xfrm>
        </p:spPr>
        <p:txBody>
          <a:bodyPr/>
          <a:lstStyle/>
          <a:p>
            <a:pPr lvl="0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gradio.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Columns(), </a:t>
            </a:r>
          </a:p>
          <a:p>
            <a:pPr lvl="0"/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58" y="1569694"/>
            <a:ext cx="5161842" cy="2333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374" y="3128337"/>
            <a:ext cx="6344535" cy="2790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10165988" y="864139"/>
            <a:ext cx="51438" cy="493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610600" y="1243516"/>
            <a:ext cx="92546" cy="889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362" y="1112849"/>
            <a:ext cx="158510" cy="1524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379" y="220218"/>
            <a:ext cx="158510" cy="152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3146" y="43264"/>
            <a:ext cx="65963" cy="634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1737816" y="285961"/>
            <a:ext cx="162636" cy="1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2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3155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Laying out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Gradio application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053557"/>
          </a:xfrm>
        </p:spPr>
        <p:txBody>
          <a:bodyPr/>
          <a:lstStyle/>
          <a:p>
            <a:pPr lvl="0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gradio.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Tab(),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8" y="1470991"/>
            <a:ext cx="9039497" cy="4563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365" y="540310"/>
            <a:ext cx="135835" cy="1304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378" y="283625"/>
            <a:ext cx="84898" cy="81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9620" y="1376094"/>
            <a:ext cx="98851" cy="948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1637487" y="348273"/>
            <a:ext cx="47624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4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9" y="2403565"/>
            <a:ext cx="10003971" cy="120178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to Gradio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699" y="4072226"/>
            <a:ext cx="152413" cy="146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44" y="5610164"/>
            <a:ext cx="128027" cy="128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910" y="265430"/>
            <a:ext cx="122718" cy="118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7309" y="676874"/>
            <a:ext cx="47548" cy="457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860" y="5535751"/>
            <a:ext cx="88850" cy="88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404391" y="674466"/>
            <a:ext cx="47296" cy="457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5543" y="4744342"/>
            <a:ext cx="103383" cy="1745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979282" y="4084181"/>
            <a:ext cx="305575" cy="2953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6681730" y="1085479"/>
            <a:ext cx="103383" cy="999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714465" y="1047049"/>
            <a:ext cx="57558" cy="549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445206" y="652729"/>
            <a:ext cx="160965" cy="1524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96423" y="2403565"/>
            <a:ext cx="143914" cy="1408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716743" y="3810416"/>
            <a:ext cx="129548" cy="1267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2215" y="2940038"/>
            <a:ext cx="132991" cy="1288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1640337" y="501692"/>
            <a:ext cx="155910" cy="1510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0845548" y="5151254"/>
            <a:ext cx="100748" cy="975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V="1">
            <a:off x="1561535" y="5738191"/>
            <a:ext cx="145270" cy="1407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2796" y="993110"/>
            <a:ext cx="95350" cy="923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0079744" y="3334503"/>
            <a:ext cx="47194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Cat-Dog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302" y="1355362"/>
            <a:ext cx="8611156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210" y="990847"/>
            <a:ext cx="152413" cy="146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800" y="193566"/>
            <a:ext cx="125488" cy="120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1610982" y="3412153"/>
            <a:ext cx="47624" cy="45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37012" y="407784"/>
            <a:ext cx="116788" cy="1121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443415" y="913399"/>
            <a:ext cx="119494" cy="11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2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Cat-Dog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035" y="1687824"/>
            <a:ext cx="9091749" cy="396041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21" y="663843"/>
            <a:ext cx="67737" cy="65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8586489" y="911524"/>
            <a:ext cx="47624" cy="457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041" y="843335"/>
            <a:ext cx="142061" cy="1363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500" y="230811"/>
            <a:ext cx="139910" cy="1343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727214" y="1158833"/>
            <a:ext cx="90490" cy="8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0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3B6680-8091-49D8-9194-DC39695FA9C6}"/>
              </a:ext>
            </a:extLst>
          </p:cNvPr>
          <p:cNvSpPr/>
          <p:nvPr/>
        </p:nvSpPr>
        <p:spPr>
          <a:xfrm flipH="1">
            <a:off x="1761565" y="1396079"/>
            <a:ext cx="97808" cy="136886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D2F300-1220-4BAF-A534-7BDC3FE5FE5C}"/>
              </a:ext>
            </a:extLst>
          </p:cNvPr>
          <p:cNvSpPr/>
          <p:nvPr/>
        </p:nvSpPr>
        <p:spPr>
          <a:xfrm flipH="1" flipV="1">
            <a:off x="11167983" y="3442913"/>
            <a:ext cx="147515" cy="115126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D90A04-D055-47B3-8270-342ECCD6870D}"/>
              </a:ext>
            </a:extLst>
          </p:cNvPr>
          <p:cNvSpPr/>
          <p:nvPr/>
        </p:nvSpPr>
        <p:spPr>
          <a:xfrm>
            <a:off x="10618374" y="376574"/>
            <a:ext cx="112379" cy="202005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42367B-0181-4A47-B5AC-17765E880880}"/>
              </a:ext>
            </a:extLst>
          </p:cNvPr>
          <p:cNvSpPr/>
          <p:nvPr/>
        </p:nvSpPr>
        <p:spPr>
          <a:xfrm>
            <a:off x="9452514" y="912112"/>
            <a:ext cx="45719" cy="66577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DC7519-7107-4C62-A556-53602F40DCEA}"/>
              </a:ext>
            </a:extLst>
          </p:cNvPr>
          <p:cNvSpPr/>
          <p:nvPr/>
        </p:nvSpPr>
        <p:spPr>
          <a:xfrm>
            <a:off x="837644" y="3207829"/>
            <a:ext cx="101414" cy="130448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3E43D68-3ECE-4365-9F38-468817A6CFBD}"/>
              </a:ext>
            </a:extLst>
          </p:cNvPr>
          <p:cNvSpPr/>
          <p:nvPr/>
        </p:nvSpPr>
        <p:spPr>
          <a:xfrm flipH="1">
            <a:off x="7631143" y="5738526"/>
            <a:ext cx="118103" cy="110945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C4B6033-71DF-4494-BD96-2FEE2404F3FA}"/>
              </a:ext>
            </a:extLst>
          </p:cNvPr>
          <p:cNvSpPr/>
          <p:nvPr/>
        </p:nvSpPr>
        <p:spPr>
          <a:xfrm flipV="1">
            <a:off x="11241741" y="5126983"/>
            <a:ext cx="162865" cy="95814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951A8C-3FC1-41AC-8BB8-0A92D86B21C7}"/>
              </a:ext>
            </a:extLst>
          </p:cNvPr>
          <p:cNvSpPr/>
          <p:nvPr/>
        </p:nvSpPr>
        <p:spPr>
          <a:xfrm>
            <a:off x="2299446" y="605174"/>
            <a:ext cx="107351" cy="120967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AD4D46E-C4C1-4A92-8590-071DF5E565B7}"/>
              </a:ext>
            </a:extLst>
          </p:cNvPr>
          <p:cNvSpPr/>
          <p:nvPr/>
        </p:nvSpPr>
        <p:spPr>
          <a:xfrm>
            <a:off x="826104" y="578579"/>
            <a:ext cx="112954" cy="147562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C8924E-CDD2-4B09-B404-C2565D591582}"/>
              </a:ext>
            </a:extLst>
          </p:cNvPr>
          <p:cNvSpPr/>
          <p:nvPr/>
        </p:nvSpPr>
        <p:spPr>
          <a:xfrm>
            <a:off x="1116106" y="5414545"/>
            <a:ext cx="80826" cy="165984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970A1D-C28E-4A21-AC6D-39F6F1D50D94}"/>
              </a:ext>
            </a:extLst>
          </p:cNvPr>
          <p:cNvSpPr/>
          <p:nvPr/>
        </p:nvSpPr>
        <p:spPr>
          <a:xfrm>
            <a:off x="11407218" y="1146882"/>
            <a:ext cx="74866" cy="104552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1F0FE92-A0E0-4E10-BF6B-C5A5D22AAC1E}"/>
              </a:ext>
            </a:extLst>
          </p:cNvPr>
          <p:cNvSpPr/>
          <p:nvPr/>
        </p:nvSpPr>
        <p:spPr>
          <a:xfrm>
            <a:off x="3027187" y="1801906"/>
            <a:ext cx="1679284" cy="1624963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pPr lvl="0" algn="ctr"/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endParaRPr lang="en-US" sz="16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Demo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DFE447-1D34-4A15-9E7E-A94A79E45C3C}"/>
              </a:ext>
            </a:extLst>
          </p:cNvPr>
          <p:cNvSpPr/>
          <p:nvPr/>
        </p:nvSpPr>
        <p:spPr>
          <a:xfrm>
            <a:off x="3741188" y="3558039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73F2C2A-03AF-4E08-9734-5A1049EC93C4}"/>
              </a:ext>
            </a:extLst>
          </p:cNvPr>
          <p:cNvSpPr/>
          <p:nvPr/>
        </p:nvSpPr>
        <p:spPr>
          <a:xfrm>
            <a:off x="7039593" y="1801906"/>
            <a:ext cx="1661064" cy="1549346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5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5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</a:p>
          <a:p>
            <a:pPr lvl="0" algn="ctr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</a:p>
          <a:p>
            <a:pPr lvl="0" algn="ctr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icksand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79896F9-6966-4AB8-BDBE-95A3D83DF3A4}"/>
              </a:ext>
            </a:extLst>
          </p:cNvPr>
          <p:cNvSpPr/>
          <p:nvPr/>
        </p:nvSpPr>
        <p:spPr>
          <a:xfrm>
            <a:off x="7736775" y="3482777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06B75B-F727-4355-86E6-B959757FC0C8}"/>
              </a:ext>
            </a:extLst>
          </p:cNvPr>
          <p:cNvGrpSpPr/>
          <p:nvPr/>
        </p:nvGrpSpPr>
        <p:grpSpPr>
          <a:xfrm>
            <a:off x="-54141" y="4176356"/>
            <a:ext cx="1959712" cy="769442"/>
            <a:chOff x="-54141" y="4176356"/>
            <a:chExt cx="1959712" cy="76944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57E796-D863-4479-B5B7-0FD8F82BE2CB}"/>
                </a:ext>
              </a:extLst>
            </p:cNvPr>
            <p:cNvSpPr txBox="1"/>
            <p:nvPr/>
          </p:nvSpPr>
          <p:spPr>
            <a:xfrm>
              <a:off x="-54141" y="4176356"/>
              <a:ext cx="1616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BFD6BF-C505-4ED0-A19E-BCACD45D76E0}"/>
                </a:ext>
              </a:extLst>
            </p:cNvPr>
            <p:cNvSpPr/>
            <p:nvPr/>
          </p:nvSpPr>
          <p:spPr>
            <a:xfrm>
              <a:off x="104775" y="4576466"/>
              <a:ext cx="18007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61DF287-E13F-4554-A1B9-2AAB7466EBF5}"/>
              </a:ext>
            </a:extLst>
          </p:cNvPr>
          <p:cNvSpPr/>
          <p:nvPr/>
        </p:nvSpPr>
        <p:spPr>
          <a:xfrm>
            <a:off x="2079402" y="4576466"/>
            <a:ext cx="1800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A1931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C3F5E62-3741-4D35-8580-7B5F599961DC}"/>
              </a:ext>
            </a:extLst>
          </p:cNvPr>
          <p:cNvGrpSpPr/>
          <p:nvPr/>
        </p:nvGrpSpPr>
        <p:grpSpPr>
          <a:xfrm>
            <a:off x="3027186" y="4103846"/>
            <a:ext cx="1800796" cy="900612"/>
            <a:chOff x="3027186" y="4103846"/>
            <a:chExt cx="1800796" cy="9006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3C7BF9-0E28-4273-8089-380DBC6EFEB5}"/>
                </a:ext>
              </a:extLst>
            </p:cNvPr>
            <p:cNvSpPr/>
            <p:nvPr/>
          </p:nvSpPr>
          <p:spPr>
            <a:xfrm>
              <a:off x="3835219" y="4103846"/>
              <a:ext cx="1847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947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C78080-E826-4E57-91FB-EFB0C3DC123E}"/>
                </a:ext>
              </a:extLst>
            </p:cNvPr>
            <p:cNvSpPr/>
            <p:nvPr/>
          </p:nvSpPr>
          <p:spPr>
            <a:xfrm>
              <a:off x="3027186" y="4635126"/>
              <a:ext cx="18007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362AED0-8380-40CA-9272-4E95121B7850}"/>
              </a:ext>
            </a:extLst>
          </p:cNvPr>
          <p:cNvGrpSpPr/>
          <p:nvPr/>
        </p:nvGrpSpPr>
        <p:grpSpPr>
          <a:xfrm>
            <a:off x="6028752" y="4155376"/>
            <a:ext cx="1800796" cy="790422"/>
            <a:chOff x="6028752" y="4155376"/>
            <a:chExt cx="1800796" cy="7904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E8C672-CE7F-41D5-8FD4-E3A8DC7CC444}"/>
                </a:ext>
              </a:extLst>
            </p:cNvPr>
            <p:cNvSpPr/>
            <p:nvPr/>
          </p:nvSpPr>
          <p:spPr>
            <a:xfrm>
              <a:off x="6836785" y="4155376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FA28ED-857E-46C0-AB7B-033F6CC5AC01}"/>
                </a:ext>
              </a:extLst>
            </p:cNvPr>
            <p:cNvSpPr/>
            <p:nvPr/>
          </p:nvSpPr>
          <p:spPr>
            <a:xfrm>
              <a:off x="6028752" y="4576466"/>
              <a:ext cx="18007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5E6A551-9C20-4442-BABE-EDD2D7D59979}"/>
              </a:ext>
            </a:extLst>
          </p:cNvPr>
          <p:cNvGrpSpPr/>
          <p:nvPr/>
        </p:nvGrpSpPr>
        <p:grpSpPr>
          <a:xfrm>
            <a:off x="8003475" y="4155376"/>
            <a:ext cx="1800796" cy="790422"/>
            <a:chOff x="8003475" y="4155376"/>
            <a:chExt cx="1800796" cy="7904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5865C-240D-4BB5-9904-CA53F0B4882F}"/>
                </a:ext>
              </a:extLst>
            </p:cNvPr>
            <p:cNvSpPr/>
            <p:nvPr/>
          </p:nvSpPr>
          <p:spPr>
            <a:xfrm>
              <a:off x="8811412" y="4155376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85ADB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924A40-619C-4DA7-92A6-2CD46F56E865}"/>
                </a:ext>
              </a:extLst>
            </p:cNvPr>
            <p:cNvSpPr/>
            <p:nvPr/>
          </p:nvSpPr>
          <p:spPr>
            <a:xfrm>
              <a:off x="8003475" y="4576466"/>
              <a:ext cx="18007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884AC1-BA17-4178-9EF2-BB7A94B2EDF7}"/>
              </a:ext>
            </a:extLst>
          </p:cNvPr>
          <p:cNvGrpSpPr/>
          <p:nvPr/>
        </p:nvGrpSpPr>
        <p:grpSpPr>
          <a:xfrm>
            <a:off x="9978104" y="4176356"/>
            <a:ext cx="1800796" cy="769442"/>
            <a:chOff x="9978104" y="4176356"/>
            <a:chExt cx="1800796" cy="76944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258BE-7427-4A33-B3CD-FFC135623E71}"/>
                </a:ext>
              </a:extLst>
            </p:cNvPr>
            <p:cNvSpPr/>
            <p:nvPr/>
          </p:nvSpPr>
          <p:spPr>
            <a:xfrm>
              <a:off x="10805631" y="4176356"/>
              <a:ext cx="1847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947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E97AF9-5CB5-4474-BBFA-6BCA901A047C}"/>
                </a:ext>
              </a:extLst>
            </p:cNvPr>
            <p:cNvSpPr/>
            <p:nvPr/>
          </p:nvSpPr>
          <p:spPr>
            <a:xfrm>
              <a:off x="9978104" y="4576466"/>
              <a:ext cx="18007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1931"/>
                </a:solidFill>
                <a:effectLst/>
                <a:uLnTx/>
                <a:uFillTx/>
                <a:latin typeface="quicksand"/>
                <a:ea typeface="+mn-ea"/>
                <a:cs typeface="+mn-cs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B112056-E76A-4E62-B823-4C08DB4AE0D6}"/>
              </a:ext>
            </a:extLst>
          </p:cNvPr>
          <p:cNvSpPr txBox="1"/>
          <p:nvPr/>
        </p:nvSpPr>
        <p:spPr>
          <a:xfrm>
            <a:off x="3874538" y="578579"/>
            <a:ext cx="4895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Gradio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85ADB"/>
              </a:solidFill>
              <a:effectLst/>
              <a:uLnTx/>
              <a:uFillTx/>
              <a:latin typeface="quicksand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t>Kaizen Group AI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383E7E-9DFE-4A1E-AEC2-D2E19E891C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quicksan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41129" y="4083473"/>
            <a:ext cx="6096000" cy="6637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generation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29150" y="4103846"/>
            <a:ext cx="6096000" cy="10136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to Speech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to text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 verification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32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28" grpId="0" animBg="1"/>
      <p:bldP spid="30" grpId="0" animBg="1"/>
      <p:bldP spid="31" grpId="0" animBg="1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Interfaces</a:t>
            </a:r>
            <a:r>
              <a:rPr lang="en-US" sz="1400" dirty="0">
                <a:solidFill>
                  <a:prstClr val="black"/>
                </a:solidFill>
              </a:rPr>
              <a:t/>
            </a:r>
            <a:br>
              <a:rPr lang="en-US" sz="1400" dirty="0">
                <a:solidFill>
                  <a:prstClr val="black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 with Transformers (</a:t>
            </a:r>
            <a:r>
              <a:rPr lang="en-US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GPT-2)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2298984"/>
            <a:ext cx="9966960" cy="3404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107" y="473735"/>
            <a:ext cx="162746" cy="158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4963" y="365124"/>
            <a:ext cx="221451" cy="2152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314" y="6142972"/>
            <a:ext cx="219475" cy="2133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25" y="1188720"/>
            <a:ext cx="123397" cy="119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464" y="1035326"/>
            <a:ext cx="157777" cy="1533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021" y="1308689"/>
            <a:ext cx="98785" cy="9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1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Interfaces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Answering Questions With BERT-QA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58" y="2103121"/>
            <a:ext cx="9953625" cy="3662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455372" y="258436"/>
            <a:ext cx="109738" cy="1066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422" y="876193"/>
            <a:ext cx="107453" cy="104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10942182" y="589127"/>
            <a:ext cx="116473" cy="1132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889" y="1132096"/>
            <a:ext cx="167979" cy="1633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46720" y="1293978"/>
            <a:ext cx="85733" cy="833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628" y="980661"/>
            <a:ext cx="85351" cy="8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3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9457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5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861" y="1972491"/>
            <a:ext cx="9688277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166" y="460629"/>
            <a:ext cx="96884" cy="96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354" y="674928"/>
            <a:ext cx="69655" cy="69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6055140" y="1417642"/>
            <a:ext cx="67364" cy="67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770042" y="1417642"/>
            <a:ext cx="119610" cy="119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85606" y="935679"/>
            <a:ext cx="132085" cy="13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7153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class has three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532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Gradio.interface(fn, input, output)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16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(Callable)the function to wrap an interface</a:t>
            </a:r>
            <a:r>
              <a:rPr lang="en-US" sz="1600" dirty="0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en-US" sz="16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(Union[str, List[Union[str, AbstractInput]]]) a single Gradio input component, or list of Gradio input components.</a:t>
            </a:r>
          </a:p>
          <a:p>
            <a:pPr fontAlgn="base"/>
            <a:r>
              <a:rPr lang="en-US" sz="1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en-US" sz="1600" b="1" dirty="0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Gradio output component, or list of Gradio output components</a:t>
            </a:r>
            <a:r>
              <a:rPr lang="en-US" sz="1600" dirty="0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</a:t>
            </a:r>
            <a:r>
              <a:rPr lang="en-US" sz="16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(bool) whether the interface should automatically reload on change.</a:t>
            </a:r>
          </a:p>
          <a:p>
            <a:pPr fontAlgn="base"/>
            <a:r>
              <a:rPr lang="en-US" sz="1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 session:</a:t>
            </a:r>
            <a:r>
              <a:rPr lang="en-US" sz="16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(bool) if True, captures the default graph and session </a:t>
            </a:r>
            <a:endParaRPr lang="en-US" sz="1600" dirty="0" smtClean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(str) a title for the interface; if provided, appears above the input and output components.</a:t>
            </a:r>
          </a:p>
          <a:p>
            <a:pPr fontAlgn="base"/>
            <a:r>
              <a:rPr 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6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(str) a description for the interface; if provided, appears above the input and output components.</a:t>
            </a:r>
          </a:p>
          <a:p>
            <a:pPr fontAlgn="base"/>
            <a:r>
              <a:rPr lang="en-US" sz="1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1600" b="1" dirty="0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 for the </a:t>
            </a:r>
            <a:r>
              <a:rPr lang="en-US" sz="1600" dirty="0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16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48808" y="1227908"/>
            <a:ext cx="89391" cy="89391"/>
          </a:xfrm>
          <a:prstGeom prst="rect">
            <a:avLst/>
          </a:prstGeom>
        </p:spPr>
      </p:pic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057EFCDB-6222-4879-BE6D-36E4301EFD5B}"/>
              </a:ext>
            </a:extLst>
          </p:cNvPr>
          <p:cNvSpPr/>
          <p:nvPr/>
        </p:nvSpPr>
        <p:spPr>
          <a:xfrm>
            <a:off x="4644119" y="1183834"/>
            <a:ext cx="86907" cy="8815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quicksand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864" y="1317300"/>
            <a:ext cx="130146" cy="127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009833"/>
            <a:ext cx="178047" cy="174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0584" y="1257047"/>
            <a:ext cx="191799" cy="1874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775620"/>
            <a:ext cx="144173" cy="1544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7912" y="688256"/>
            <a:ext cx="94009" cy="1299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7671" y="5265214"/>
            <a:ext cx="114904" cy="1109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9704" y="5526030"/>
            <a:ext cx="104416" cy="1044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8830" y="4610690"/>
            <a:ext cx="186597" cy="1865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2939" y="5003063"/>
            <a:ext cx="105908" cy="1035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1052" y="404206"/>
            <a:ext cx="112629" cy="1126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44906" y="902288"/>
            <a:ext cx="99272" cy="10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3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1708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" t="18378" r="4990" b="19537"/>
          <a:stretch/>
        </p:blipFill>
        <p:spPr>
          <a:xfrm>
            <a:off x="1515290" y="3670663"/>
            <a:ext cx="9457509" cy="163285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726" y="1162593"/>
            <a:ext cx="9858523" cy="1907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712" y="494639"/>
            <a:ext cx="134124" cy="1341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090" y="663199"/>
            <a:ext cx="133635" cy="1336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155" y="188962"/>
            <a:ext cx="153473" cy="1534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7726" y="293363"/>
            <a:ext cx="71764" cy="717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826552" y="6203512"/>
            <a:ext cx="134770" cy="1347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2345" y="5581816"/>
            <a:ext cx="103367" cy="1033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3864" y="5904413"/>
            <a:ext cx="178336" cy="1783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752521" y="5600186"/>
            <a:ext cx="102711" cy="10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7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063" y="1750424"/>
            <a:ext cx="7942217" cy="343454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982200" y="474677"/>
            <a:ext cx="104365" cy="104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312315" y="390001"/>
            <a:ext cx="112833" cy="112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3703338" y="1214845"/>
            <a:ext cx="45719" cy="457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593" y="1257000"/>
            <a:ext cx="142008" cy="1420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047382" y="1292990"/>
            <a:ext cx="106018" cy="10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7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>
                <a:solidFill>
                  <a:srgbClr val="185A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</a:t>
            </a:r>
            <a:r>
              <a:rPr lang="en-US" sz="2000" dirty="0">
                <a:solidFill>
                  <a:srgbClr val="185A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1176" r="4862" b="10294"/>
          <a:stretch/>
        </p:blipFill>
        <p:spPr>
          <a:xfrm>
            <a:off x="2116182" y="2076994"/>
            <a:ext cx="8360229" cy="348778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449977" y="1071248"/>
            <a:ext cx="932687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Each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</a:rPr>
              <a:t>component in the inputs list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corresponds to one of the parameters of the function, in order.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</a:rPr>
              <a:t>Each component in the outputs list 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orresponds to one of the values returned by the function, again in order.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951" y="832725"/>
            <a:ext cx="140220" cy="140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774" y="413563"/>
            <a:ext cx="82826" cy="82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272" y="400687"/>
            <a:ext cx="76737" cy="767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57470" y="1094438"/>
            <a:ext cx="115957" cy="11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4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368</Words>
  <Application>Microsoft Office PowerPoint</Application>
  <PresentationFormat>Widescreen</PresentationFormat>
  <Paragraphs>144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quicksand</vt:lpstr>
      <vt:lpstr>Times New Roman</vt:lpstr>
      <vt:lpstr>Office Theme</vt:lpstr>
      <vt:lpstr>PowerPoint Presentation</vt:lpstr>
      <vt:lpstr>Building Interactive Interfaces  </vt:lpstr>
      <vt:lpstr>Building Interactive Interfaces </vt:lpstr>
      <vt:lpstr>Building Interactive Interfaces </vt:lpstr>
      <vt:lpstr>The Interface</vt:lpstr>
      <vt:lpstr>The Interface : The interface class has three parameters</vt:lpstr>
      <vt:lpstr>The Interface</vt:lpstr>
      <vt:lpstr>Multiple Input and Output Components </vt:lpstr>
      <vt:lpstr>Multiple Input and Output Components </vt:lpstr>
      <vt:lpstr>Multiple Input and Output Components </vt:lpstr>
      <vt:lpstr>Multiple Input and Output Components </vt:lpstr>
      <vt:lpstr>Multiple Input and Output Components </vt:lpstr>
      <vt:lpstr>Multiple Input and Output Components: Chatbots </vt:lpstr>
      <vt:lpstr>Blocks: More Flexibility and Control </vt:lpstr>
      <vt:lpstr>Blocks: More Flexibility and Control </vt:lpstr>
      <vt:lpstr>Blocks: More Flexibility and Control </vt:lpstr>
      <vt:lpstr>Blocks: More Flexibility and Control </vt:lpstr>
      <vt:lpstr>Blocks: More Flexibility and Control </vt:lpstr>
      <vt:lpstr>Laying out your Gradio application </vt:lpstr>
      <vt:lpstr>Laying out your Gradio application </vt:lpstr>
      <vt:lpstr>Laying out your Gradio application</vt:lpstr>
      <vt:lpstr>Connecting Model to Gradio</vt:lpstr>
      <vt:lpstr>Cat-Dog Image classification</vt:lpstr>
      <vt:lpstr>Cat-Dog Image classification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acer</cp:lastModifiedBy>
  <cp:revision>159</cp:revision>
  <dcterms:created xsi:type="dcterms:W3CDTF">2021-07-11T18:19:19Z</dcterms:created>
  <dcterms:modified xsi:type="dcterms:W3CDTF">2023-08-09T08:01:14Z</dcterms:modified>
</cp:coreProperties>
</file>