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70" r:id="rId3"/>
    <p:sldId id="257" r:id="rId4"/>
    <p:sldId id="571" r:id="rId5"/>
    <p:sldId id="258" r:id="rId6"/>
    <p:sldId id="259" r:id="rId7"/>
    <p:sldId id="260" r:id="rId8"/>
    <p:sldId id="572" r:id="rId9"/>
    <p:sldId id="574" r:id="rId10"/>
    <p:sldId id="576" r:id="rId11"/>
    <p:sldId id="577" r:id="rId12"/>
    <p:sldId id="578" r:id="rId13"/>
    <p:sldId id="579" r:id="rId14"/>
    <p:sldId id="580" r:id="rId15"/>
    <p:sldId id="589" r:id="rId16"/>
    <p:sldId id="590" r:id="rId17"/>
    <p:sldId id="592" r:id="rId18"/>
    <p:sldId id="591" r:id="rId19"/>
    <p:sldId id="581" r:id="rId20"/>
    <p:sldId id="582" r:id="rId21"/>
    <p:sldId id="586" r:id="rId22"/>
    <p:sldId id="587" r:id="rId23"/>
    <p:sldId id="588" r:id="rId24"/>
    <p:sldId id="583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D1C"/>
    <a:srgbClr val="3C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>
        <p:scale>
          <a:sx n="80" d="100"/>
          <a:sy n="80" d="100"/>
        </p:scale>
        <p:origin x="-821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AAFF4-0479-4CFB-93C7-E955A6DBBF1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3EDE8-9953-42DF-87DB-3815B6EF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3EDE8-9953-42DF-87DB-3815B6EF1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8A8C-4A60-4575-92C7-C726A57E7F84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68B1-B375-498F-8F69-7D0F11AB8618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4356-718B-460B-81A1-7CC1E3195E92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8207-C911-4270-88F5-920B3E7D4468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F4B5-3D25-44BB-A94F-79A14E19B2BE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10E7-AFB1-4D98-B369-8E0D45ED55A7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C575-D2B2-4C98-BD95-B80B573EBA46}" type="datetime1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2F8A-062A-4FAA-919C-47EA94D495A6}" type="datetime1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DE9-6062-4E53-8BBD-628343A932F8}" type="datetime1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xmlns="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xmlns="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xmlns="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770-D52F-4CB9-A617-17B45A403923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AFA-EEBF-4AAD-8A13-A955F407A73C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0B85-DB97-43EE-8142-011CB560CDEA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0865AC-6117-4062-9E0D-35AA2109A4BD}"/>
              </a:ext>
            </a:extLst>
          </p:cNvPr>
          <p:cNvSpPr/>
          <p:nvPr/>
        </p:nvSpPr>
        <p:spPr>
          <a:xfrm>
            <a:off x="9290598" y="3380044"/>
            <a:ext cx="2364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Enter Your Demo Text Here. Try To Keep It Short And Remove This Dummy Text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xmlns="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92" y="2217031"/>
            <a:ext cx="5031391" cy="18953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8065294" y="4344716"/>
            <a:ext cx="3726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E47F10"/>
                </a:solidFill>
              </a:rPr>
              <a:t>Build &amp; Share Delightful Machine Learning Apps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=""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3521587" y="657286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E47F1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00" y="164350"/>
            <a:ext cx="3284243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build="allAtOnce"/>
      <p:bldP spid="18" grpId="0" animBg="1"/>
      <p:bldP spid="19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896640" y="1458210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665356" y="69933"/>
              <a:ext cx="71032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Deployment </a:t>
              </a:r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Sample 1/5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BF5281B-C5DA-4848-A908-31776066F6AB}"/>
              </a:ext>
            </a:extLst>
          </p:cNvPr>
          <p:cNvSpPr/>
          <p:nvPr/>
        </p:nvSpPr>
        <p:spPr>
          <a:xfrm>
            <a:off x="7116157" y="1927465"/>
            <a:ext cx="4094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Go to: https://huggingface.co/spaces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98EABFD-C589-445E-AC2F-19E20B377A8E}"/>
              </a:ext>
            </a:extLst>
          </p:cNvPr>
          <p:cNvSpPr/>
          <p:nvPr/>
        </p:nvSpPr>
        <p:spPr>
          <a:xfrm>
            <a:off x="1625053" y="2947181"/>
            <a:ext cx="3344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Click on “Create new Space”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05957" y="1727941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Login on https://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huggingface.co/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10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916672" y="2681991"/>
            <a:ext cx="1313402" cy="1359218"/>
            <a:chOff x="6349936" y="2140267"/>
            <a:chExt cx="1313402" cy="1359218"/>
          </a:xfrm>
        </p:grpSpPr>
        <p:sp>
          <p:nvSpPr>
            <p:cNvPr id="44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7107581" y="2871663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Write Space name and Select License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471737" y="2451941"/>
            <a:ext cx="1313402" cy="1359218"/>
            <a:chOff x="6349936" y="2140267"/>
            <a:chExt cx="1313402" cy="1359218"/>
          </a:xfrm>
        </p:grpSpPr>
        <p:sp>
          <p:nvSpPr>
            <p:cNvPr id="5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82" y="3308856"/>
            <a:ext cx="19335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97" y="4428657"/>
            <a:ext cx="78771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6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503937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665356" y="69933"/>
              <a:ext cx="71032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Deployment </a:t>
              </a:r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Sample 2/5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98EABFD-C589-445E-AC2F-19E20B377A8E}"/>
              </a:ext>
            </a:extLst>
          </p:cNvPr>
          <p:cNvSpPr/>
          <p:nvPr/>
        </p:nvSpPr>
        <p:spPr>
          <a:xfrm>
            <a:off x="1815654" y="5525684"/>
            <a:ext cx="4366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 click on Create Space button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05956" y="1515068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Select Gradio as SDK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11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67" y="2152507"/>
            <a:ext cx="7696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5427045"/>
            <a:ext cx="15335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4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301645" y="1428355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665356" y="69933"/>
              <a:ext cx="71032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Deployment </a:t>
              </a:r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Sample 3/5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676493" y="1828874"/>
            <a:ext cx="2666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Copy the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12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439" y="2282882"/>
            <a:ext cx="32385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" y="2750519"/>
            <a:ext cx="64579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2" y="5892800"/>
            <a:ext cx="1166352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16397" y="3922095"/>
            <a:ext cx="1313402" cy="1359218"/>
            <a:chOff x="6349936" y="2140267"/>
            <a:chExt cx="1313402" cy="1359218"/>
          </a:xfrm>
        </p:grpSpPr>
        <p:sp>
          <p:nvSpPr>
            <p:cNvPr id="26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6422833" y="1503287"/>
            <a:ext cx="5229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Write click on project folder in your computer and click on “Open in Terminal”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688764" y="4320321"/>
            <a:ext cx="3340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Paste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code and enter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665356" y="69933"/>
              <a:ext cx="71032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Deployment </a:t>
              </a:r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Sample 4/5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05956" y="1515068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Folder and files cloned: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13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9" y="1396853"/>
            <a:ext cx="2938462" cy="205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26" y="3299371"/>
            <a:ext cx="3486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32" y="4571999"/>
            <a:ext cx="44291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05956" y="2799300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select File-&gt;Open Folder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2524313"/>
            <a:ext cx="1313402" cy="1359218"/>
            <a:chOff x="6349936" y="2140267"/>
            <a:chExt cx="1313402" cy="1359218"/>
          </a:xfrm>
        </p:grpSpPr>
        <p:sp>
          <p:nvSpPr>
            <p:cNvPr id="27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05956" y="4006508"/>
            <a:ext cx="5126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Select project folder on local to open like this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3883531"/>
            <a:ext cx="1313402" cy="1359218"/>
            <a:chOff x="6349936" y="2140267"/>
            <a:chExt cx="1313402" cy="1359218"/>
          </a:xfrm>
        </p:grpSpPr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7601931" y="3521588"/>
            <a:ext cx="33021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Project entry point is app.py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6440171" y="3242089"/>
            <a:ext cx="1313402" cy="1359218"/>
            <a:chOff x="6349936" y="2140267"/>
            <a:chExt cx="1313402" cy="1359218"/>
          </a:xfrm>
        </p:grpSpPr>
        <p:sp>
          <p:nvSpPr>
            <p:cNvPr id="48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523" y="4137439"/>
            <a:ext cx="441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5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665356" y="69933"/>
              <a:ext cx="71032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Deployment </a:t>
              </a:r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Sample 5/5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05956" y="1515067"/>
            <a:ext cx="6971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After debug, Run and Test your codes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14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34531" y="2800942"/>
            <a:ext cx="28374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Commit and Push codes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 first time, Request HF username and password to push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30827" y="2566141"/>
            <a:ext cx="1313402" cy="1359218"/>
            <a:chOff x="6349936" y="2140267"/>
            <a:chExt cx="1313402" cy="1359218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55" y="2120753"/>
            <a:ext cx="55435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844229" y="4829739"/>
            <a:ext cx="6971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Now go to your project address on HF and use your app.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4313132"/>
            <a:ext cx="1313402" cy="1359218"/>
            <a:chOff x="6349936" y="2140267"/>
            <a:chExt cx="1313402" cy="1359218"/>
          </a:xfrm>
        </p:grpSpPr>
        <p:sp>
          <p:nvSpPr>
            <p:cNvPr id="26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1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1637030" y="69933"/>
              <a:ext cx="91598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Embedding Hosted </a:t>
              </a:r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Spaces 1/4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962025" y="1515067"/>
            <a:ext cx="10010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Once you have hosted your app on Hugging Face Spaces (or on your own server), you may want to embed the demo on a different website, such as your blog or your portfolio.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15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421129" y="2530730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34531" y="2585672"/>
            <a:ext cx="3894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You can find quick links to both options directly on the Hugging Face Space page, in the “Embed this Space” dropdown option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421129" y="4452091"/>
            <a:ext cx="1313402" cy="1359218"/>
            <a:chOff x="6349936" y="2140267"/>
            <a:chExt cx="1313402" cy="1359218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844229" y="4829739"/>
            <a:ext cx="69713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There are two ways to embed your Gradio demos.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1. Embedding with Web Components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 Embedding with </a:t>
            </a:r>
            <a:r>
              <a:rPr lang="en-US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IFrames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2229444"/>
            <a:ext cx="2562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5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014536" y="69933"/>
              <a:ext cx="84048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Embedding Hosted Spaces </a:t>
              </a:r>
              <a:r>
                <a:rPr lang="en-US" sz="4400" b="1" dirty="0" smtClean="0">
                  <a:solidFill>
                    <a:schemeClr val="bg1"/>
                  </a:solidFill>
                  <a:latin typeface="+mj-lt"/>
                </a:rPr>
                <a:t>2/4</a:t>
              </a:r>
              <a:endParaRPr 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9" y="1259681"/>
            <a:ext cx="8643936" cy="522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8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1623756" y="69933"/>
              <a:ext cx="91864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1. Embedding </a:t>
              </a:r>
              <a:r>
                <a:rPr lang="en-US" sz="4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with Web Components </a:t>
              </a:r>
              <a:r>
                <a:rPr lang="en-US" sz="4000" b="1" dirty="0" smtClean="0">
                  <a:solidFill>
                    <a:schemeClr val="bg1"/>
                  </a:solidFill>
                  <a:latin typeface="+mj-lt"/>
                </a:rPr>
                <a:t>3/4</a:t>
              </a:r>
              <a:endParaRPr 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17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30827" y="1235503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844228" y="1576972"/>
            <a:ext cx="9059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Import the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gradio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JS library into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your site by adding the script below in your site (</a:t>
            </a:r>
            <a:r>
              <a:rPr lang="en-US" sz="1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replace 3.39.0 in the URL with the library version of Gradio you are using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44972" y="3230584"/>
            <a:ext cx="1313402" cy="1359218"/>
            <a:chOff x="6349936" y="2140267"/>
            <a:chExt cx="1313402" cy="1359218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77554" y="3330675"/>
            <a:ext cx="7290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below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code into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element where you want to place the app :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29" y="2399840"/>
            <a:ext cx="78009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60" y="3695611"/>
            <a:ext cx="9691968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28" y="4210411"/>
            <a:ext cx="70389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1620199" y="69933"/>
              <a:ext cx="91935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2</a:t>
              </a: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. Embedding with </a:t>
              </a:r>
              <a:r>
                <a:rPr lang="en-US" sz="4800" b="1" dirty="0" err="1">
                  <a:solidFill>
                    <a:schemeClr val="bg1"/>
                  </a:solidFill>
                  <a:latin typeface="+mj-lt"/>
                </a:rPr>
                <a:t>IFrames</a:t>
              </a: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4/4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18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30827" y="1287623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34531" y="1475087"/>
            <a:ext cx="90792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To embed with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IFrames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instead (if you cannot add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to your website, for example), add this element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28" y="2932590"/>
            <a:ext cx="9125113" cy="72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7" y="4020290"/>
            <a:ext cx="10628837" cy="154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8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1922364" y="69933"/>
              <a:ext cx="85892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Handling errors and debugging</a:t>
              </a:r>
              <a:endParaRPr 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05957" y="1515067"/>
            <a:ext cx="1780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Gradio.Error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19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34531" y="3315292"/>
            <a:ext cx="2837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Warning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30827" y="3080491"/>
            <a:ext cx="1313402" cy="1359218"/>
            <a:chOff x="6349936" y="2140267"/>
            <a:chExt cx="1313402" cy="1359218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844229" y="5058339"/>
            <a:ext cx="918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4541732"/>
            <a:ext cx="1313402" cy="1359218"/>
            <a:chOff x="6349936" y="2140267"/>
            <a:chExt cx="1313402" cy="1359218"/>
          </a:xfrm>
        </p:grpSpPr>
        <p:sp>
          <p:nvSpPr>
            <p:cNvPr id="26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85" y="1280266"/>
            <a:ext cx="5959356" cy="92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99" y="2173315"/>
            <a:ext cx="4122777" cy="716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65" y="4774171"/>
            <a:ext cx="5974598" cy="899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65" y="3261972"/>
            <a:ext cx="5966977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50A30D-E4E8-40C8-9C5A-5DB1892D130F}"/>
              </a:ext>
            </a:extLst>
          </p:cNvPr>
          <p:cNvSpPr txBox="1"/>
          <p:nvPr/>
        </p:nvSpPr>
        <p:spPr>
          <a:xfrm>
            <a:off x="3236826" y="69933"/>
            <a:ext cx="596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Team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Members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91088F0-DAEC-4FEC-951B-241EE264568C}"/>
              </a:ext>
            </a:extLst>
          </p:cNvPr>
          <p:cNvSpPr txBox="1"/>
          <p:nvPr/>
        </p:nvSpPr>
        <p:spPr>
          <a:xfrm>
            <a:off x="3685976" y="4112193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Mohammad </a:t>
            </a:r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Javadpur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0065464-68FB-4F29-AF64-02FF1A644C15}"/>
              </a:ext>
            </a:extLst>
          </p:cNvPr>
          <p:cNvSpPr txBox="1"/>
          <p:nvPr/>
        </p:nvSpPr>
        <p:spPr>
          <a:xfrm>
            <a:off x="2008727" y="1680270"/>
            <a:ext cx="221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Vahid</a:t>
            </a:r>
            <a:r>
              <a:rPr lang="en-US" sz="2000" b="1" dirty="0" smtClean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Ebrahimian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1628FEE-3C43-43DE-ACAD-BD6085AC32C9}"/>
              </a:ext>
            </a:extLst>
          </p:cNvPr>
          <p:cNvSpPr txBox="1"/>
          <p:nvPr/>
        </p:nvSpPr>
        <p:spPr>
          <a:xfrm>
            <a:off x="6344339" y="1699025"/>
            <a:ext cx="2497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Mahboobe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Askarian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765BABE-DD55-486B-AF81-D9375C07856F}"/>
              </a:ext>
            </a:extLst>
          </p:cNvPr>
          <p:cNvGrpSpPr/>
          <p:nvPr/>
        </p:nvGrpSpPr>
        <p:grpSpPr>
          <a:xfrm>
            <a:off x="2357975" y="2222086"/>
            <a:ext cx="1756825" cy="1229964"/>
            <a:chOff x="2847689" y="2138076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3397BF7-D5A2-4CA4-A157-8C8AE9CA8C6A}"/>
                </a:ext>
              </a:extLst>
            </p:cNvPr>
            <p:cNvSpPr/>
            <p:nvPr/>
          </p:nvSpPr>
          <p:spPr>
            <a:xfrm>
              <a:off x="2921221" y="2183195"/>
              <a:ext cx="1452416" cy="1329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an liar of the 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group</a:t>
              </a:r>
              <a:endParaRPr lang="en-US" sz="2000" b="1" dirty="0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6C08BE4-2AA0-4442-B8DB-029592BB6652}"/>
              </a:ext>
            </a:extLst>
          </p:cNvPr>
          <p:cNvGrpSpPr/>
          <p:nvPr/>
        </p:nvGrpSpPr>
        <p:grpSpPr>
          <a:xfrm>
            <a:off x="6562725" y="2231002"/>
            <a:ext cx="1936882" cy="1049517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403887D1-DEFA-466B-920C-102DE4F59C66}"/>
                </a:ext>
              </a:extLst>
            </p:cNvPr>
            <p:cNvSpPr/>
            <p:nvPr/>
          </p:nvSpPr>
          <p:spPr>
            <a:xfrm>
              <a:off x="8778313" y="2183197"/>
              <a:ext cx="1452416" cy="1085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Teacher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and Data 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Senior</a:t>
              </a:r>
              <a:endParaRPr lang="en-US" sz="2000" b="1" dirty="0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9C24C8F-CAD2-48A8-B5E2-A7815531871F}"/>
              </a:ext>
            </a:extLst>
          </p:cNvPr>
          <p:cNvGrpSpPr/>
          <p:nvPr/>
        </p:nvGrpSpPr>
        <p:grpSpPr>
          <a:xfrm>
            <a:off x="3936226" y="4672175"/>
            <a:ext cx="2138479" cy="974097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8EAD644-0FC1-413C-A072-B2D3FB05BA13}"/>
                </a:ext>
              </a:extLst>
            </p:cNvPr>
            <p:cNvSpPr/>
            <p:nvPr/>
          </p:nvSpPr>
          <p:spPr>
            <a:xfrm>
              <a:off x="1613047" y="4640103"/>
              <a:ext cx="1452416" cy="881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AI Senior &amp; Data 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Scientist</a:t>
              </a:r>
              <a:endParaRPr lang="en-US" sz="2000" b="1" dirty="0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2" y="1680270"/>
            <a:ext cx="1299210" cy="16876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028" y="1827332"/>
            <a:ext cx="1444892" cy="14448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71" y="4112193"/>
            <a:ext cx="1613047" cy="161304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148882" y="155658"/>
              <a:ext cx="77780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</a:rPr>
                <a:t>Scaling Gradio applications 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05956" y="1413628"/>
            <a:ext cx="91239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hosting service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or AWS Elastic Beanstalk. </a:t>
            </a:r>
            <a:endParaRPr lang="en-US" sz="20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services will automatically scale your application up or down depending on the number of users.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20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683142" y="2654319"/>
            <a:ext cx="91695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distributed computing framework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like Ray Serve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Ray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Serve can parallelize the inference requests for your model, which can significantly improve the performance of your application.</a:t>
            </a:r>
            <a:endParaRPr lang="en-US" sz="20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2542284"/>
            <a:ext cx="1313402" cy="1359218"/>
            <a:chOff x="6349936" y="2140267"/>
            <a:chExt cx="1313402" cy="1359218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05957" y="3996259"/>
            <a:ext cx="9059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a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caching mechanism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to store the results of previous inference requests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can help to reduce the load on your model and improve the performance of your application.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3851990"/>
            <a:ext cx="1313402" cy="1359218"/>
            <a:chOff x="6349936" y="2140267"/>
            <a:chExt cx="1313402" cy="1359218"/>
          </a:xfrm>
        </p:grpSpPr>
        <p:sp>
          <p:nvSpPr>
            <p:cNvPr id="26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705957" y="5231161"/>
            <a:ext cx="9059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a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load balancer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to distribute the traffic to your application across multiple servers. This can help to improve the performance of your application by reducing the latency of individual requests.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5086892"/>
            <a:ext cx="1313402" cy="1359218"/>
            <a:chOff x="6349936" y="2140267"/>
            <a:chExt cx="1313402" cy="1359218"/>
          </a:xfrm>
        </p:grpSpPr>
        <p:sp>
          <p:nvSpPr>
            <p:cNvPr id="33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10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652577" y="155658"/>
              <a:ext cx="67707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</a:rPr>
                <a:t>Working with Gradio API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3177" y="2025664"/>
            <a:ext cx="9566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Client: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main Client class for the Python client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class is used to connect to a remote Gradio app and call its API endpoints.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1766" y="3957039"/>
            <a:ext cx="8652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Predict: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Calls the Gradio API and returns the result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6275" y="1381125"/>
            <a:ext cx="10582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Gradio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client(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gradio_client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makes it very easy to use any Gradio app as an API.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3247" y="1853589"/>
            <a:ext cx="1313402" cy="1359218"/>
            <a:chOff x="6349936" y="2140267"/>
            <a:chExt cx="1313402" cy="1359218"/>
          </a:xfrm>
        </p:grpSpPr>
        <p:sp>
          <p:nvSpPr>
            <p:cNvPr id="46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461578" y="3707993"/>
            <a:ext cx="1313402" cy="1359218"/>
            <a:chOff x="6349936" y="2140267"/>
            <a:chExt cx="1313402" cy="1359218"/>
          </a:xfrm>
        </p:grpSpPr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1" y="3220474"/>
            <a:ext cx="4870200" cy="76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24" y="4667161"/>
            <a:ext cx="7436988" cy="178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5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652577" y="155658"/>
              <a:ext cx="67707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</a:rPr>
                <a:t>Working with Gradio API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38825" y="1371109"/>
            <a:ext cx="968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submit: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Creates and returns a Job object which calls the Gradio API in a background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thread.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65936" y="3782169"/>
            <a:ext cx="93688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duplicate: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Duplicates a Hugging Face Space under your account and returns a Client object for the new Space.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743165" y="1314768"/>
            <a:ext cx="1313402" cy="1359218"/>
            <a:chOff x="6349936" y="2140267"/>
            <a:chExt cx="1313402" cy="1359218"/>
          </a:xfrm>
        </p:grpSpPr>
        <p:sp>
          <p:nvSpPr>
            <p:cNvPr id="56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652535" y="3768314"/>
            <a:ext cx="1313402" cy="1359218"/>
            <a:chOff x="6349936" y="2140267"/>
            <a:chExt cx="1313402" cy="1359218"/>
          </a:xfrm>
        </p:grpSpPr>
        <p:sp>
          <p:nvSpPr>
            <p:cNvPr id="61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609" y="2210117"/>
            <a:ext cx="6918671" cy="1742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663664"/>
            <a:ext cx="7715250" cy="165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1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652577" y="155658"/>
              <a:ext cx="67707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</a:rPr>
                <a:t>Working with Gradio API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23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89736" y="1448544"/>
            <a:ext cx="9368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view_api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Prints the usage info for the API.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76335" y="1434689"/>
            <a:ext cx="1313402" cy="1359218"/>
            <a:chOff x="6349936" y="2140267"/>
            <a:chExt cx="1313402" cy="1359218"/>
          </a:xfrm>
        </p:grpSpPr>
        <p:sp>
          <p:nvSpPr>
            <p:cNvPr id="61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4" y="3695700"/>
            <a:ext cx="7137061" cy="272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833264"/>
            <a:ext cx="63531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7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652577" y="155658"/>
              <a:ext cx="67707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</a:rPr>
                <a:t>Working with Gradio API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24</a:t>
            </a:fld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65096" y="1259681"/>
            <a:ext cx="1313402" cy="1359218"/>
            <a:chOff x="6349936" y="2140267"/>
            <a:chExt cx="1313402" cy="1359218"/>
          </a:xfrm>
        </p:grpSpPr>
        <p:sp>
          <p:nvSpPr>
            <p:cNvPr id="71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846611" y="1449408"/>
            <a:ext cx="9368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deploy_discord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Deploy the upstream app as a discord bot. Currently only supports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gr.ChatInterface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7" y="2987674"/>
            <a:ext cx="10577806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Enter Your Original Text Here. Try To Keep It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Short And Remove Dummy Text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E7D1C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77C06D-BF79-4688-9CEC-8B6ABF03513C}"/>
              </a:ext>
            </a:extLst>
          </p:cNvPr>
          <p:cNvSpPr txBox="1"/>
          <p:nvPr/>
        </p:nvSpPr>
        <p:spPr>
          <a:xfrm>
            <a:off x="6634781" y="1034257"/>
            <a:ext cx="4857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Introduction to </a:t>
            </a:r>
            <a:r>
              <a:rPr lang="en-US" dirty="0" smtClean="0"/>
              <a:t>GUI libraries in PYTHON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Tkinter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PyQt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PySide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wxPython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Kivy</a:t>
            </a:r>
            <a:endParaRPr lang="en-US" sz="1400" dirty="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E7D1C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835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Introduction to Gradio </a:t>
            </a:r>
            <a:r>
              <a:rPr lang="en-US" dirty="0" smtClean="0"/>
              <a:t>library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What is Gradio? </a:t>
            </a:r>
            <a:endParaRPr lang="en-US" sz="1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Why use Gradio? </a:t>
            </a:r>
            <a:endParaRPr lang="en-US" sz="1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Features of Gradio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E7D1C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9D2DB27-AA07-421E-8032-2A2A2DB858A2}"/>
              </a:ext>
            </a:extLst>
          </p:cNvPr>
          <p:cNvSpPr txBox="1"/>
          <p:nvPr/>
        </p:nvSpPr>
        <p:spPr>
          <a:xfrm>
            <a:off x="6634782" y="3777531"/>
            <a:ext cx="50314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Installation and </a:t>
            </a:r>
            <a:r>
              <a:rPr lang="en-US" dirty="0" smtClean="0"/>
              <a:t>Setup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Installing </a:t>
            </a:r>
            <a:r>
              <a:rPr lang="en-US" sz="1400" dirty="0" smtClean="0"/>
              <a:t>Gradio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Setting up a development environment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7BCFA49-07EA-464B-B8D5-7929D2035A25}"/>
              </a:ext>
            </a:extLst>
          </p:cNvPr>
          <p:cNvSpPr txBox="1"/>
          <p:nvPr/>
        </p:nvSpPr>
        <p:spPr>
          <a:xfrm>
            <a:off x="6634781" y="4902096"/>
            <a:ext cx="513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Building Interactive </a:t>
            </a:r>
            <a:r>
              <a:rPr lang="en-US" dirty="0" smtClean="0"/>
              <a:t>Interfaces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Creating input/output components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Using custom components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Adding styling and layout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7A10A29-C34C-4AE1-A108-3CB7D913944A}"/>
              </a:ext>
            </a:extLst>
          </p:cNvPr>
          <p:cNvSpPr txBox="1"/>
          <p:nvPr/>
        </p:nvSpPr>
        <p:spPr>
          <a:xfrm>
            <a:off x="559553" y="3044280"/>
            <a:ext cx="33842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Content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05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77C06D-BF79-4688-9CEC-8B6ABF03513C}"/>
              </a:ext>
            </a:extLst>
          </p:cNvPr>
          <p:cNvSpPr txBox="1"/>
          <p:nvPr/>
        </p:nvSpPr>
        <p:spPr>
          <a:xfrm>
            <a:off x="6634781" y="1151006"/>
            <a:ext cx="5465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Connecting Models to </a:t>
            </a:r>
            <a:r>
              <a:rPr lang="en-US" dirty="0" smtClean="0"/>
              <a:t>Gradio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Integrating machine learning models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Working with different model types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Handling model inputs and outputs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06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5183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Deploying Gradio Applications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Hosting on local and remote </a:t>
            </a:r>
            <a:r>
              <a:rPr lang="en-US" sz="1400" dirty="0" smtClean="0">
                <a:solidFill>
                  <a:srgbClr val="00B050"/>
                </a:solidFill>
              </a:rPr>
              <a:t>servers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Using cloud deployment platforms 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Best practices for deployment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07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9D2DB27-AA07-421E-8032-2A2A2DB858A2}"/>
              </a:ext>
            </a:extLst>
          </p:cNvPr>
          <p:cNvSpPr txBox="1"/>
          <p:nvPr/>
        </p:nvSpPr>
        <p:spPr>
          <a:xfrm>
            <a:off x="6634782" y="3777531"/>
            <a:ext cx="503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Advanced Topics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Handling errors and debugging 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Scaling Gradio applications 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Working with Gradio API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DE7D1C"/>
                </a:solidFill>
              </a:rPr>
              <a:t>08</a:t>
            </a:r>
            <a:endParaRPr lang="en-US" sz="2800" b="1" dirty="0">
              <a:solidFill>
                <a:srgbClr val="DE7D1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7BCFA49-07EA-464B-B8D5-7929D2035A25}"/>
              </a:ext>
            </a:extLst>
          </p:cNvPr>
          <p:cNvSpPr txBox="1"/>
          <p:nvPr/>
        </p:nvSpPr>
        <p:spPr>
          <a:xfrm>
            <a:off x="6634781" y="4902096"/>
            <a:ext cx="51304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and </a:t>
            </a:r>
            <a:r>
              <a:rPr lang="en-US" dirty="0" smtClean="0"/>
              <a:t>Resources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Recap of Gradio features and benefits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Additional resources and documentation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7A10A29-C34C-4AE1-A108-3CB7D913944A}"/>
              </a:ext>
            </a:extLst>
          </p:cNvPr>
          <p:cNvSpPr txBox="1"/>
          <p:nvPr/>
        </p:nvSpPr>
        <p:spPr>
          <a:xfrm>
            <a:off x="559553" y="3044280"/>
            <a:ext cx="33842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Content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D15403-861A-47F1-BE64-3B6543AA2854}"/>
              </a:ext>
            </a:extLst>
          </p:cNvPr>
          <p:cNvSpPr txBox="1"/>
          <p:nvPr/>
        </p:nvSpPr>
        <p:spPr>
          <a:xfrm>
            <a:off x="4805552" y="1345685"/>
            <a:ext cx="6395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Welcome Message From </a:t>
            </a:r>
            <a:r>
              <a:rPr lang="en-US" sz="3200" b="1" dirty="0" smtClean="0">
                <a:solidFill>
                  <a:schemeClr val="accent2"/>
                </a:solidFill>
              </a:rPr>
              <a:t>Kaizen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493CCC-2866-46CB-A818-7FBC3E4D426A}"/>
              </a:ext>
            </a:extLst>
          </p:cNvPr>
          <p:cNvSpPr/>
          <p:nvPr/>
        </p:nvSpPr>
        <p:spPr>
          <a:xfrm>
            <a:off x="5361952" y="2915946"/>
            <a:ext cx="63633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Gradio is a great library for quickly creating interactive web applications for machine learning models.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" r="3235"/>
          <a:stretch>
            <a:fillRect/>
          </a:stretch>
        </p:blipFill>
        <p:spPr>
          <a:xfrm>
            <a:off x="1393825" y="2089150"/>
            <a:ext cx="3033713" cy="3038475"/>
          </a:xfrm>
          <a:prstGeom prst="roundRect">
            <a:avLst>
              <a:gd name="adj" fmla="val 0"/>
            </a:avLst>
          </a:prstGeom>
          <a:solidFill>
            <a:schemeClr val="accent3"/>
          </a:solidFill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Learning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AAEE324-846A-481C-8C41-EE451358C250}"/>
              </a:ext>
            </a:extLst>
          </p:cNvPr>
          <p:cNvSpPr/>
          <p:nvPr/>
        </p:nvSpPr>
        <p:spPr>
          <a:xfrm>
            <a:off x="4839651" y="5343144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Develope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4AFEBD4-28B0-48F2-8CE4-07B3AF66981B}"/>
              </a:ext>
            </a:extLst>
          </p:cNvPr>
          <p:cNvSpPr/>
          <p:nvPr/>
        </p:nvSpPr>
        <p:spPr>
          <a:xfrm>
            <a:off x="8914160" y="5343144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Product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FFF0077-345E-4065-88C3-E6E9EABDE083}"/>
              </a:ext>
            </a:extLst>
          </p:cNvPr>
          <p:cNvSpPr/>
          <p:nvPr/>
        </p:nvSpPr>
        <p:spPr>
          <a:xfrm>
            <a:off x="2812254" y="2048720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Education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166843E-6759-4122-AA61-2139DD0C84D9}"/>
              </a:ext>
            </a:extLst>
          </p:cNvPr>
          <p:cNvSpPr/>
          <p:nvPr/>
        </p:nvSpPr>
        <p:spPr>
          <a:xfrm>
            <a:off x="6876953" y="2048720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Interact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B20C6C3-B2E5-45A0-887C-1B9577C96676}"/>
              </a:ext>
            </a:extLst>
          </p:cNvPr>
          <p:cNvSpPr txBox="1"/>
          <p:nvPr/>
        </p:nvSpPr>
        <p:spPr>
          <a:xfrm>
            <a:off x="2299831" y="296751"/>
            <a:ext cx="7619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About </a:t>
            </a:r>
            <a:r>
              <a:rPr lang="en-US" sz="6000" b="1" dirty="0" smtClean="0">
                <a:solidFill>
                  <a:schemeClr val="accent2"/>
                </a:solidFill>
                <a:latin typeface="+mj-lt"/>
              </a:rPr>
              <a:t>Kaizen Group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xmlns="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xmlns="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xmlns="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3" grpId="0"/>
      <p:bldP spid="44" grpId="0"/>
      <p:bldP spid="45" grpId="0"/>
      <p:bldP spid="46" grpId="0"/>
      <p:bldP spid="48" grpId="0"/>
      <p:bldP spid="87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D8D97E3-7B6E-45F5-8C90-0CFEA9E76B29}"/>
              </a:ext>
            </a:extLst>
          </p:cNvPr>
          <p:cNvGrpSpPr/>
          <p:nvPr/>
        </p:nvGrpSpPr>
        <p:grpSpPr>
          <a:xfrm>
            <a:off x="1222211" y="4034069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1219865" y="2620261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458567" y="69933"/>
              <a:ext cx="7516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Hosting on a local server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BF5281B-C5DA-4848-A908-31776066F6AB}"/>
              </a:ext>
            </a:extLst>
          </p:cNvPr>
          <p:cNvSpPr/>
          <p:nvPr/>
        </p:nvSpPr>
        <p:spPr>
          <a:xfrm>
            <a:off x="2514217" y="1507068"/>
            <a:ext cx="7591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Gradio and the dependencies for your application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98EABFD-C589-445E-AC2F-19E20B377A8E}"/>
              </a:ext>
            </a:extLst>
          </p:cNvPr>
          <p:cNvSpPr/>
          <p:nvPr/>
        </p:nvSpPr>
        <p:spPr>
          <a:xfrm>
            <a:off x="2528276" y="4132640"/>
            <a:ext cx="87683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Run the following command to start a Gradio server on your local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machine:</a:t>
            </a:r>
          </a:p>
          <a:p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gradio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run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app.py</a:t>
            </a:r>
          </a:p>
          <a:p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`http://localhost:8000`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2601274" y="2856124"/>
            <a:ext cx="8321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Create a file called `app.py` that contains your Gradio application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7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1216627" y="1235391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D8D97E3-7B6E-45F5-8C90-0CFEA9E76B29}"/>
              </a:ext>
            </a:extLst>
          </p:cNvPr>
          <p:cNvGrpSpPr/>
          <p:nvPr/>
        </p:nvGrpSpPr>
        <p:grpSpPr>
          <a:xfrm>
            <a:off x="820501" y="4552841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5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2134760" y="69933"/>
              <a:ext cx="81644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Hosting on a remote server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BF5281B-C5DA-4848-A908-31776066F6AB}"/>
              </a:ext>
            </a:extLst>
          </p:cNvPr>
          <p:cNvSpPr/>
          <p:nvPr/>
        </p:nvSpPr>
        <p:spPr>
          <a:xfrm>
            <a:off x="2168806" y="1696521"/>
            <a:ext cx="3812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Rent a server from a cloud provider such as AWS, Azure, or Google Cloud Platform.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98EABFD-C589-445E-AC2F-19E20B377A8E}"/>
              </a:ext>
            </a:extLst>
          </p:cNvPr>
          <p:cNvSpPr/>
          <p:nvPr/>
        </p:nvSpPr>
        <p:spPr>
          <a:xfrm>
            <a:off x="2126566" y="4651412"/>
            <a:ext cx="93203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Deploy the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image to your remote server by running the following command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run -p 8000:8000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my-app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`http://&lt;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your_server_ip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&gt;:8000`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7459660" y="1696521"/>
            <a:ext cx="4152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Gradio and the dependencies for your application on the remote server.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8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BF5281B-C5DA-4848-A908-31776066F6AB}"/>
              </a:ext>
            </a:extLst>
          </p:cNvPr>
          <p:cNvSpPr/>
          <p:nvPr/>
        </p:nvSpPr>
        <p:spPr>
          <a:xfrm>
            <a:off x="2187856" y="2925246"/>
            <a:ext cx="3812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Create a `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Dockerfile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` that describes how to build and deploy your application.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7478710" y="2925246"/>
            <a:ext cx="4152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Build the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image by running the following command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build -t my-app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813165" y="1265777"/>
            <a:ext cx="1313402" cy="1359218"/>
            <a:chOff x="6349936" y="2140267"/>
            <a:chExt cx="1313402" cy="1359218"/>
          </a:xfrm>
        </p:grpSpPr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6216968" y="1302830"/>
            <a:ext cx="1313402" cy="1359218"/>
            <a:chOff x="6349936" y="2140267"/>
            <a:chExt cx="1313402" cy="1359218"/>
          </a:xfrm>
        </p:grpSpPr>
        <p:sp>
          <p:nvSpPr>
            <p:cNvPr id="56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894566" y="2644346"/>
            <a:ext cx="1313402" cy="1359218"/>
            <a:chOff x="6349936" y="2140267"/>
            <a:chExt cx="1313402" cy="1359218"/>
          </a:xfrm>
        </p:grpSpPr>
        <p:sp>
          <p:nvSpPr>
            <p:cNvPr id="61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6146258" y="2712184"/>
            <a:ext cx="1313402" cy="1359218"/>
            <a:chOff x="6349936" y="2140267"/>
            <a:chExt cx="1313402" cy="1359218"/>
          </a:xfrm>
        </p:grpSpPr>
        <p:sp>
          <p:nvSpPr>
            <p:cNvPr id="66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9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/>
      <p:bldP spid="34" grpId="0"/>
      <p:bldP spid="35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486440" y="258678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1705957" y="69933"/>
              <a:ext cx="90220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Best practices for deployment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BF5281B-C5DA-4848-A908-31776066F6AB}"/>
              </a:ext>
            </a:extLst>
          </p:cNvPr>
          <p:cNvSpPr/>
          <p:nvPr/>
        </p:nvSpPr>
        <p:spPr>
          <a:xfrm>
            <a:off x="1705957" y="1768659"/>
            <a:ext cx="3905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cloud deployment platform. 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98EABFD-C589-445E-AC2F-19E20B377A8E}"/>
              </a:ext>
            </a:extLst>
          </p:cNvPr>
          <p:cNvSpPr/>
          <p:nvPr/>
        </p:nvSpPr>
        <p:spPr>
          <a:xfrm>
            <a:off x="1639756" y="4434498"/>
            <a:ext cx="3344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Monitor your application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1867849" y="2822650"/>
            <a:ext cx="4628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a continuous integration and continuous delivery (CI/CD) pipeline.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9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6068473" y="1227569"/>
            <a:ext cx="1313402" cy="1359218"/>
            <a:chOff x="6349936" y="2140267"/>
            <a:chExt cx="1313402" cy="1359218"/>
          </a:xfrm>
        </p:grpSpPr>
        <p:sp>
          <p:nvSpPr>
            <p:cNvPr id="27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7203806" y="1722809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a containerization tool.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Like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6082618" y="2496984"/>
            <a:ext cx="1313402" cy="1359218"/>
            <a:chOff x="6349936" y="2140267"/>
            <a:chExt cx="1313402" cy="1359218"/>
          </a:xfrm>
        </p:grpSpPr>
        <p:sp>
          <p:nvSpPr>
            <p:cNvPr id="44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7273527" y="2943831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Test your application thoroughly.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486440" y="3939258"/>
            <a:ext cx="1313402" cy="1359218"/>
            <a:chOff x="6349936" y="2140267"/>
            <a:chExt cx="1313402" cy="1359218"/>
          </a:xfrm>
        </p:grpSpPr>
        <p:sp>
          <p:nvSpPr>
            <p:cNvPr id="50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98EABFD-C589-445E-AC2F-19E20B377A8E}"/>
              </a:ext>
            </a:extLst>
          </p:cNvPr>
          <p:cNvSpPr/>
          <p:nvPr/>
        </p:nvSpPr>
        <p:spPr>
          <a:xfrm>
            <a:off x="7240456" y="4386843"/>
            <a:ext cx="3808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Keep your application up to date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6087140" y="3891603"/>
            <a:ext cx="1313402" cy="1359218"/>
            <a:chOff x="6349936" y="2140267"/>
            <a:chExt cx="1313402" cy="1359218"/>
          </a:xfrm>
        </p:grpSpPr>
        <p:sp>
          <p:nvSpPr>
            <p:cNvPr id="56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0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7" grpId="0"/>
      <p:bldP spid="48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1098</Words>
  <Application>Microsoft Office PowerPoint</Application>
  <PresentationFormat>Custom</PresentationFormat>
  <Paragraphs>249</Paragraphs>
  <Slides>25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amiran</cp:lastModifiedBy>
  <cp:revision>132</cp:revision>
  <dcterms:created xsi:type="dcterms:W3CDTF">2021-07-11T18:19:19Z</dcterms:created>
  <dcterms:modified xsi:type="dcterms:W3CDTF">2023-08-08T06:24:22Z</dcterms:modified>
</cp:coreProperties>
</file>