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Quicksand"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Quicksa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3"/>
          <p:cNvSpPr>
            <a:spLocks noGrp="1"/>
          </p:cNvSpPr>
          <p:nvPr>
            <p:ph type="pic" idx="2"/>
          </p:nvPr>
        </p:nvSpPr>
        <p:spPr>
          <a:xfrm>
            <a:off x="291632" y="703263"/>
            <a:ext cx="1970710" cy="1973498"/>
          </a:xfrm>
          <a:prstGeom prst="roundRect">
            <a:avLst>
              <a:gd name="adj" fmla="val 16667"/>
            </a:avLst>
          </a:prstGeom>
          <a:solidFill>
            <a:schemeClr val="accent1"/>
          </a:solidFill>
          <a:ln>
            <a:noFill/>
          </a:ln>
        </p:spPr>
      </p:sp>
      <p:sp>
        <p:nvSpPr>
          <p:cNvPr id="22" name="Google Shape;22;p3"/>
          <p:cNvSpPr>
            <a:spLocks noGrp="1"/>
          </p:cNvSpPr>
          <p:nvPr>
            <p:ph type="pic" idx="3"/>
          </p:nvPr>
        </p:nvSpPr>
        <p:spPr>
          <a:xfrm>
            <a:off x="2681746" y="703263"/>
            <a:ext cx="1970710" cy="1973498"/>
          </a:xfrm>
          <a:prstGeom prst="roundRect">
            <a:avLst>
              <a:gd name="adj" fmla="val 16667"/>
            </a:avLst>
          </a:prstGeom>
          <a:solidFill>
            <a:schemeClr val="accent1"/>
          </a:solidFill>
          <a:ln>
            <a:noFill/>
          </a:ln>
        </p:spPr>
      </p:sp>
      <p:sp>
        <p:nvSpPr>
          <p:cNvPr id="23" name="Google Shape;23;p3"/>
          <p:cNvSpPr>
            <a:spLocks noGrp="1"/>
          </p:cNvSpPr>
          <p:nvPr>
            <p:ph type="pic" idx="4"/>
          </p:nvPr>
        </p:nvSpPr>
        <p:spPr>
          <a:xfrm>
            <a:off x="4990380" y="703263"/>
            <a:ext cx="1970710" cy="1973498"/>
          </a:xfrm>
          <a:prstGeom prst="roundRect">
            <a:avLst>
              <a:gd name="adj" fmla="val 16667"/>
            </a:avLst>
          </a:prstGeom>
          <a:solidFill>
            <a:schemeClr val="accent1"/>
          </a:solidFill>
          <a:ln>
            <a:noFill/>
          </a:ln>
        </p:spPr>
      </p:sp>
      <p:sp>
        <p:nvSpPr>
          <p:cNvPr id="24" name="Google Shape;24;p3"/>
          <p:cNvSpPr>
            <a:spLocks noGrp="1"/>
          </p:cNvSpPr>
          <p:nvPr>
            <p:ph type="pic" idx="5"/>
          </p:nvPr>
        </p:nvSpPr>
        <p:spPr>
          <a:xfrm>
            <a:off x="7643045" y="703263"/>
            <a:ext cx="1970710" cy="1973498"/>
          </a:xfrm>
          <a:prstGeom prst="roundRect">
            <a:avLst>
              <a:gd name="adj" fmla="val 16667"/>
            </a:avLst>
          </a:prstGeom>
          <a:solidFill>
            <a:schemeClr val="accent1"/>
          </a:solidFill>
          <a:ln>
            <a:noFill/>
          </a:ln>
        </p:spPr>
      </p:sp>
      <p:sp>
        <p:nvSpPr>
          <p:cNvPr id="25" name="Google Shape;25;p3"/>
          <p:cNvSpPr>
            <a:spLocks noGrp="1"/>
          </p:cNvSpPr>
          <p:nvPr>
            <p:ph type="pic" idx="6"/>
          </p:nvPr>
        </p:nvSpPr>
        <p:spPr>
          <a:xfrm>
            <a:off x="10032749" y="703263"/>
            <a:ext cx="1970710" cy="1973498"/>
          </a:xfrm>
          <a:prstGeom prst="roundRect">
            <a:avLst>
              <a:gd name="adj" fmla="val 16667"/>
            </a:avLst>
          </a:prstGeom>
          <a:solidFill>
            <a:schemeClr val="accent1"/>
          </a:solidFill>
          <a:ln>
            <a:noFill/>
          </a:ln>
        </p:spPr>
      </p:sp>
      <p:sp>
        <p:nvSpPr>
          <p:cNvPr id="26" name="Google Shape;26;p3"/>
          <p:cNvSpPr>
            <a:spLocks noGrp="1"/>
          </p:cNvSpPr>
          <p:nvPr>
            <p:ph type="pic" idx="7"/>
          </p:nvPr>
        </p:nvSpPr>
        <p:spPr>
          <a:xfrm>
            <a:off x="291632" y="2966629"/>
            <a:ext cx="1970710" cy="1973498"/>
          </a:xfrm>
          <a:prstGeom prst="roundRect">
            <a:avLst>
              <a:gd name="adj" fmla="val 16667"/>
            </a:avLst>
          </a:prstGeom>
          <a:solidFill>
            <a:schemeClr val="accent1"/>
          </a:solid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38"/>
        <p:cNvGrpSpPr/>
        <p:nvPr/>
      </p:nvGrpSpPr>
      <p:grpSpPr>
        <a:xfrm>
          <a:off x="0" y="0"/>
          <a:ext cx="0" cy="0"/>
          <a:chOff x="0" y="0"/>
          <a:chExt cx="0" cy="0"/>
        </a:xfrm>
      </p:grpSpPr>
      <p:sp>
        <p:nvSpPr>
          <p:cNvPr id="39" name="Google Shape;39;p6"/>
          <p:cNvSpPr>
            <a:spLocks noGrp="1"/>
          </p:cNvSpPr>
          <p:nvPr>
            <p:ph type="pic" idx="2"/>
          </p:nvPr>
        </p:nvSpPr>
        <p:spPr>
          <a:xfrm>
            <a:off x="3192463" y="730250"/>
            <a:ext cx="6172200" cy="4873625"/>
          </a:xfrm>
          <a:prstGeom prst="rect">
            <a:avLst/>
          </a:prstGeom>
          <a:noFill/>
          <a:ln>
            <a:noFill/>
          </a:ln>
        </p:spPr>
      </p:sp>
      <p:sp>
        <p:nvSpPr>
          <p:cNvPr id="40" name="Google Shape;4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Quicksa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Quicksa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Quicksand"/>
              <a:buNone/>
              <a:defRPr sz="4400" b="0" i="0" u="none" strike="noStrike" cap="none">
                <a:solidFill>
                  <a:schemeClr val="dk1"/>
                </a:solidFill>
                <a:latin typeface="Quicksand"/>
                <a:ea typeface="Quicksand"/>
                <a:cs typeface="Quicksand"/>
                <a:sym typeface="Quicksa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Quicksand"/>
                <a:ea typeface="Quicksand"/>
                <a:cs typeface="Quicksand"/>
                <a:sym typeface="Quicksand"/>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icksand"/>
                <a:ea typeface="Quicksand"/>
                <a:cs typeface="Quicksand"/>
                <a:sym typeface="Quicksand"/>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icksand"/>
                <a:ea typeface="Quicksand"/>
                <a:cs typeface="Quicksand"/>
                <a:sym typeface="Quicksand"/>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icksand"/>
                <a:ea typeface="Quicksand"/>
                <a:cs typeface="Quicksand"/>
                <a:sym typeface="Quicksand"/>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icksand"/>
                <a:ea typeface="Quicksand"/>
                <a:cs typeface="Quicksand"/>
                <a:sym typeface="Quicksa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icksand"/>
                <a:ea typeface="Quicksand"/>
                <a:cs typeface="Quicksand"/>
                <a:sym typeface="Quicksand"/>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icksand"/>
                <a:ea typeface="Quicksand"/>
                <a:cs typeface="Quicksand"/>
                <a:sym typeface="Quicksand"/>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icksand"/>
                <a:ea typeface="Quicksand"/>
                <a:cs typeface="Quicksand"/>
                <a:sym typeface="Quicksand"/>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icksand"/>
                <a:ea typeface="Quicksand"/>
                <a:cs typeface="Quicksand"/>
                <a:sym typeface="Quicksand"/>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icksand"/>
                <a:ea typeface="Quicksand"/>
                <a:cs typeface="Quicksand"/>
                <a:sym typeface="Quicksand"/>
              </a:defRPr>
            </a:lvl1pPr>
            <a:lvl2pPr marR="0" lvl="1" algn="l" rtl="0">
              <a:spcBef>
                <a:spcPts val="0"/>
              </a:spcBef>
              <a:spcAft>
                <a:spcPts val="0"/>
              </a:spcAft>
              <a:buSzPts val="1400"/>
              <a:buNone/>
              <a:defRPr sz="1800" b="0" i="0" u="none" strike="noStrike" cap="none">
                <a:solidFill>
                  <a:schemeClr val="dk1"/>
                </a:solidFill>
                <a:latin typeface="Quicksand"/>
                <a:ea typeface="Quicksand"/>
                <a:cs typeface="Quicksand"/>
                <a:sym typeface="Quicksand"/>
              </a:defRPr>
            </a:lvl2pPr>
            <a:lvl3pPr marR="0" lvl="2" algn="l" rtl="0">
              <a:spcBef>
                <a:spcPts val="0"/>
              </a:spcBef>
              <a:spcAft>
                <a:spcPts val="0"/>
              </a:spcAft>
              <a:buSzPts val="1400"/>
              <a:buNone/>
              <a:defRPr sz="1800" b="0" i="0" u="none" strike="noStrike" cap="none">
                <a:solidFill>
                  <a:schemeClr val="dk1"/>
                </a:solidFill>
                <a:latin typeface="Quicksand"/>
                <a:ea typeface="Quicksand"/>
                <a:cs typeface="Quicksand"/>
                <a:sym typeface="Quicksand"/>
              </a:defRPr>
            </a:lvl3pPr>
            <a:lvl4pPr marR="0" lvl="3" algn="l" rtl="0">
              <a:spcBef>
                <a:spcPts val="0"/>
              </a:spcBef>
              <a:spcAft>
                <a:spcPts val="0"/>
              </a:spcAft>
              <a:buSzPts val="1400"/>
              <a:buNone/>
              <a:defRPr sz="1800" b="0" i="0" u="none" strike="noStrike" cap="none">
                <a:solidFill>
                  <a:schemeClr val="dk1"/>
                </a:solidFill>
                <a:latin typeface="Quicksand"/>
                <a:ea typeface="Quicksand"/>
                <a:cs typeface="Quicksand"/>
                <a:sym typeface="Quicksand"/>
              </a:defRPr>
            </a:lvl4pPr>
            <a:lvl5pPr marR="0" lvl="4" algn="l" rtl="0">
              <a:spcBef>
                <a:spcPts val="0"/>
              </a:spcBef>
              <a:spcAft>
                <a:spcPts val="0"/>
              </a:spcAft>
              <a:buSzPts val="1400"/>
              <a:buNone/>
              <a:defRPr sz="1800" b="0" i="0" u="none" strike="noStrike" cap="none">
                <a:solidFill>
                  <a:schemeClr val="dk1"/>
                </a:solidFill>
                <a:latin typeface="Quicksand"/>
                <a:ea typeface="Quicksand"/>
                <a:cs typeface="Quicksand"/>
                <a:sym typeface="Quicksand"/>
              </a:defRPr>
            </a:lvl5pPr>
            <a:lvl6pPr marR="0" lvl="5" algn="l" rtl="0">
              <a:spcBef>
                <a:spcPts val="0"/>
              </a:spcBef>
              <a:spcAft>
                <a:spcPts val="0"/>
              </a:spcAft>
              <a:buSzPts val="1400"/>
              <a:buNone/>
              <a:defRPr sz="1800" b="0" i="0" u="none" strike="noStrike" cap="none">
                <a:solidFill>
                  <a:schemeClr val="dk1"/>
                </a:solidFill>
                <a:latin typeface="Quicksand"/>
                <a:ea typeface="Quicksand"/>
                <a:cs typeface="Quicksand"/>
                <a:sym typeface="Quicksand"/>
              </a:defRPr>
            </a:lvl6pPr>
            <a:lvl7pPr marR="0" lvl="6" algn="l" rtl="0">
              <a:spcBef>
                <a:spcPts val="0"/>
              </a:spcBef>
              <a:spcAft>
                <a:spcPts val="0"/>
              </a:spcAft>
              <a:buSzPts val="1400"/>
              <a:buNone/>
              <a:defRPr sz="1800" b="0" i="0" u="none" strike="noStrike" cap="none">
                <a:solidFill>
                  <a:schemeClr val="dk1"/>
                </a:solidFill>
                <a:latin typeface="Quicksand"/>
                <a:ea typeface="Quicksand"/>
                <a:cs typeface="Quicksand"/>
                <a:sym typeface="Quicksand"/>
              </a:defRPr>
            </a:lvl7pPr>
            <a:lvl8pPr marR="0" lvl="7" algn="l" rtl="0">
              <a:spcBef>
                <a:spcPts val="0"/>
              </a:spcBef>
              <a:spcAft>
                <a:spcPts val="0"/>
              </a:spcAft>
              <a:buSzPts val="1400"/>
              <a:buNone/>
              <a:defRPr sz="1800" b="0" i="0" u="none" strike="noStrike" cap="none">
                <a:solidFill>
                  <a:schemeClr val="dk1"/>
                </a:solidFill>
                <a:latin typeface="Quicksand"/>
                <a:ea typeface="Quicksand"/>
                <a:cs typeface="Quicksand"/>
                <a:sym typeface="Quicksand"/>
              </a:defRPr>
            </a:lvl8pPr>
            <a:lvl9pPr marR="0" lvl="8" algn="l" rtl="0">
              <a:spcBef>
                <a:spcPts val="0"/>
              </a:spcBef>
              <a:spcAft>
                <a:spcPts val="0"/>
              </a:spcAft>
              <a:buSzPts val="1400"/>
              <a:buNone/>
              <a:defRPr sz="1800" b="0" i="0" u="none" strike="noStrike" cap="none">
                <a:solidFill>
                  <a:schemeClr val="dk1"/>
                </a:solidFill>
                <a:latin typeface="Quicksand"/>
                <a:ea typeface="Quicksand"/>
                <a:cs typeface="Quicksand"/>
                <a:sym typeface="Quicksand"/>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icksand"/>
                <a:ea typeface="Quicksand"/>
                <a:cs typeface="Quicksand"/>
                <a:sym typeface="Quicksand"/>
              </a:defRPr>
            </a:lvl1pPr>
            <a:lvl2pPr marR="0" lvl="1" algn="l" rtl="0">
              <a:spcBef>
                <a:spcPts val="0"/>
              </a:spcBef>
              <a:spcAft>
                <a:spcPts val="0"/>
              </a:spcAft>
              <a:buSzPts val="1400"/>
              <a:buNone/>
              <a:defRPr sz="1800" b="0" i="0" u="none" strike="noStrike" cap="none">
                <a:solidFill>
                  <a:schemeClr val="dk1"/>
                </a:solidFill>
                <a:latin typeface="Quicksand"/>
                <a:ea typeface="Quicksand"/>
                <a:cs typeface="Quicksand"/>
                <a:sym typeface="Quicksand"/>
              </a:defRPr>
            </a:lvl2pPr>
            <a:lvl3pPr marR="0" lvl="2" algn="l" rtl="0">
              <a:spcBef>
                <a:spcPts val="0"/>
              </a:spcBef>
              <a:spcAft>
                <a:spcPts val="0"/>
              </a:spcAft>
              <a:buSzPts val="1400"/>
              <a:buNone/>
              <a:defRPr sz="1800" b="0" i="0" u="none" strike="noStrike" cap="none">
                <a:solidFill>
                  <a:schemeClr val="dk1"/>
                </a:solidFill>
                <a:latin typeface="Quicksand"/>
                <a:ea typeface="Quicksand"/>
                <a:cs typeface="Quicksand"/>
                <a:sym typeface="Quicksand"/>
              </a:defRPr>
            </a:lvl3pPr>
            <a:lvl4pPr marR="0" lvl="3" algn="l" rtl="0">
              <a:spcBef>
                <a:spcPts val="0"/>
              </a:spcBef>
              <a:spcAft>
                <a:spcPts val="0"/>
              </a:spcAft>
              <a:buSzPts val="1400"/>
              <a:buNone/>
              <a:defRPr sz="1800" b="0" i="0" u="none" strike="noStrike" cap="none">
                <a:solidFill>
                  <a:schemeClr val="dk1"/>
                </a:solidFill>
                <a:latin typeface="Quicksand"/>
                <a:ea typeface="Quicksand"/>
                <a:cs typeface="Quicksand"/>
                <a:sym typeface="Quicksand"/>
              </a:defRPr>
            </a:lvl4pPr>
            <a:lvl5pPr marR="0" lvl="4" algn="l" rtl="0">
              <a:spcBef>
                <a:spcPts val="0"/>
              </a:spcBef>
              <a:spcAft>
                <a:spcPts val="0"/>
              </a:spcAft>
              <a:buSzPts val="1400"/>
              <a:buNone/>
              <a:defRPr sz="1800" b="0" i="0" u="none" strike="noStrike" cap="none">
                <a:solidFill>
                  <a:schemeClr val="dk1"/>
                </a:solidFill>
                <a:latin typeface="Quicksand"/>
                <a:ea typeface="Quicksand"/>
                <a:cs typeface="Quicksand"/>
                <a:sym typeface="Quicksand"/>
              </a:defRPr>
            </a:lvl5pPr>
            <a:lvl6pPr marR="0" lvl="5" algn="l" rtl="0">
              <a:spcBef>
                <a:spcPts val="0"/>
              </a:spcBef>
              <a:spcAft>
                <a:spcPts val="0"/>
              </a:spcAft>
              <a:buSzPts val="1400"/>
              <a:buNone/>
              <a:defRPr sz="1800" b="0" i="0" u="none" strike="noStrike" cap="none">
                <a:solidFill>
                  <a:schemeClr val="dk1"/>
                </a:solidFill>
                <a:latin typeface="Quicksand"/>
                <a:ea typeface="Quicksand"/>
                <a:cs typeface="Quicksand"/>
                <a:sym typeface="Quicksand"/>
              </a:defRPr>
            </a:lvl6pPr>
            <a:lvl7pPr marR="0" lvl="6" algn="l" rtl="0">
              <a:spcBef>
                <a:spcPts val="0"/>
              </a:spcBef>
              <a:spcAft>
                <a:spcPts val="0"/>
              </a:spcAft>
              <a:buSzPts val="1400"/>
              <a:buNone/>
              <a:defRPr sz="1800" b="0" i="0" u="none" strike="noStrike" cap="none">
                <a:solidFill>
                  <a:schemeClr val="dk1"/>
                </a:solidFill>
                <a:latin typeface="Quicksand"/>
                <a:ea typeface="Quicksand"/>
                <a:cs typeface="Quicksand"/>
                <a:sym typeface="Quicksand"/>
              </a:defRPr>
            </a:lvl7pPr>
            <a:lvl8pPr marR="0" lvl="7" algn="l" rtl="0">
              <a:spcBef>
                <a:spcPts val="0"/>
              </a:spcBef>
              <a:spcAft>
                <a:spcPts val="0"/>
              </a:spcAft>
              <a:buSzPts val="1400"/>
              <a:buNone/>
              <a:defRPr sz="1800" b="0" i="0" u="none" strike="noStrike" cap="none">
                <a:solidFill>
                  <a:schemeClr val="dk1"/>
                </a:solidFill>
                <a:latin typeface="Quicksand"/>
                <a:ea typeface="Quicksand"/>
                <a:cs typeface="Quicksand"/>
                <a:sym typeface="Quicksand"/>
              </a:defRPr>
            </a:lvl8pPr>
            <a:lvl9pPr marR="0" lvl="8" algn="l" rtl="0">
              <a:spcBef>
                <a:spcPts val="0"/>
              </a:spcBef>
              <a:spcAft>
                <a:spcPts val="0"/>
              </a:spcAft>
              <a:buSzPts val="1400"/>
              <a:buNone/>
              <a:defRPr sz="1800" b="0" i="0" u="none" strike="noStrike" cap="none">
                <a:solidFill>
                  <a:schemeClr val="dk1"/>
                </a:solidFill>
                <a:latin typeface="Quicksand"/>
                <a:ea typeface="Quicksand"/>
                <a:cs typeface="Quicksand"/>
                <a:sym typeface="Quicksand"/>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icksand"/>
                <a:ea typeface="Quicksand"/>
                <a:cs typeface="Quicksand"/>
                <a:sym typeface="Quicksand"/>
              </a:defRPr>
            </a:lvl1pPr>
            <a:lvl2pPr marL="0" marR="0" lvl="1" indent="0" algn="r" rtl="0">
              <a:spcBef>
                <a:spcPts val="0"/>
              </a:spcBef>
              <a:buNone/>
              <a:defRPr sz="1200" b="0" i="0" u="none" strike="noStrike" cap="none">
                <a:solidFill>
                  <a:srgbClr val="888888"/>
                </a:solidFill>
                <a:latin typeface="Quicksand"/>
                <a:ea typeface="Quicksand"/>
                <a:cs typeface="Quicksand"/>
                <a:sym typeface="Quicksand"/>
              </a:defRPr>
            </a:lvl2pPr>
            <a:lvl3pPr marL="0" marR="0" lvl="2" indent="0" algn="r" rtl="0">
              <a:spcBef>
                <a:spcPts val="0"/>
              </a:spcBef>
              <a:buNone/>
              <a:defRPr sz="1200" b="0" i="0" u="none" strike="noStrike" cap="none">
                <a:solidFill>
                  <a:srgbClr val="888888"/>
                </a:solidFill>
                <a:latin typeface="Quicksand"/>
                <a:ea typeface="Quicksand"/>
                <a:cs typeface="Quicksand"/>
                <a:sym typeface="Quicksand"/>
              </a:defRPr>
            </a:lvl3pPr>
            <a:lvl4pPr marL="0" marR="0" lvl="3" indent="0" algn="r" rtl="0">
              <a:spcBef>
                <a:spcPts val="0"/>
              </a:spcBef>
              <a:buNone/>
              <a:defRPr sz="1200" b="0" i="0" u="none" strike="noStrike" cap="none">
                <a:solidFill>
                  <a:srgbClr val="888888"/>
                </a:solidFill>
                <a:latin typeface="Quicksand"/>
                <a:ea typeface="Quicksand"/>
                <a:cs typeface="Quicksand"/>
                <a:sym typeface="Quicksand"/>
              </a:defRPr>
            </a:lvl4pPr>
            <a:lvl5pPr marL="0" marR="0" lvl="4" indent="0" algn="r" rtl="0">
              <a:spcBef>
                <a:spcPts val="0"/>
              </a:spcBef>
              <a:buNone/>
              <a:defRPr sz="1200" b="0" i="0" u="none" strike="noStrike" cap="none">
                <a:solidFill>
                  <a:srgbClr val="888888"/>
                </a:solidFill>
                <a:latin typeface="Quicksand"/>
                <a:ea typeface="Quicksand"/>
                <a:cs typeface="Quicksand"/>
                <a:sym typeface="Quicksand"/>
              </a:defRPr>
            </a:lvl5pPr>
            <a:lvl6pPr marL="0" marR="0" lvl="5" indent="0" algn="r" rtl="0">
              <a:spcBef>
                <a:spcPts val="0"/>
              </a:spcBef>
              <a:buNone/>
              <a:defRPr sz="1200" b="0" i="0" u="none" strike="noStrike" cap="none">
                <a:solidFill>
                  <a:srgbClr val="888888"/>
                </a:solidFill>
                <a:latin typeface="Quicksand"/>
                <a:ea typeface="Quicksand"/>
                <a:cs typeface="Quicksand"/>
                <a:sym typeface="Quicksand"/>
              </a:defRPr>
            </a:lvl6pPr>
            <a:lvl7pPr marL="0" marR="0" lvl="6" indent="0" algn="r" rtl="0">
              <a:spcBef>
                <a:spcPts val="0"/>
              </a:spcBef>
              <a:buNone/>
              <a:defRPr sz="1200" b="0" i="0" u="none" strike="noStrike" cap="none">
                <a:solidFill>
                  <a:srgbClr val="888888"/>
                </a:solidFill>
                <a:latin typeface="Quicksand"/>
                <a:ea typeface="Quicksand"/>
                <a:cs typeface="Quicksand"/>
                <a:sym typeface="Quicksand"/>
              </a:defRPr>
            </a:lvl7pPr>
            <a:lvl8pPr marL="0" marR="0" lvl="7" indent="0" algn="r" rtl="0">
              <a:spcBef>
                <a:spcPts val="0"/>
              </a:spcBef>
              <a:buNone/>
              <a:defRPr sz="1200" b="0" i="0" u="none" strike="noStrike" cap="none">
                <a:solidFill>
                  <a:srgbClr val="888888"/>
                </a:solidFill>
                <a:latin typeface="Quicksand"/>
                <a:ea typeface="Quicksand"/>
                <a:cs typeface="Quicksand"/>
                <a:sym typeface="Quicksand"/>
              </a:defRPr>
            </a:lvl8pPr>
            <a:lvl9pPr marL="0" marR="0" lvl="8" indent="0" algn="r" rtl="0">
              <a:spcBef>
                <a:spcPts val="0"/>
              </a:spcBef>
              <a:buNone/>
              <a:defRPr sz="1200" b="0" i="0" u="none" strike="noStrike" cap="none">
                <a:solidFill>
                  <a:srgbClr val="888888"/>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xpython.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www.python.or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askpython.com/python-modules/top-best-python-gui-libraries" TargetMode="External"/><Relationship Id="rId7" Type="http://schemas.openxmlformats.org/officeDocument/2006/relationships/hyperlink" Target="https://www.geeksforgeeks.org/introduction-to-kivy/"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www.pythonguis.com/pyside6-tutorial/" TargetMode="External"/><Relationship Id="rId5" Type="http://schemas.openxmlformats.org/officeDocument/2006/relationships/hyperlink" Target="https://data-flair.training/blogs/python-pyqt5-tutorial/" TargetMode="External"/><Relationship Id="rId4" Type="http://schemas.openxmlformats.org/officeDocument/2006/relationships/hyperlink" Target="https://realpython.com/python-gui-tkint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hyperlink" Target="https://gradio.app/doc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www.youtube.com/channel/UCdyjiMAZMqyChLxXrSPk7iQ." TargetMode="External"/><Relationship Id="rId4" Type="http://schemas.openxmlformats.org/officeDocument/2006/relationships/hyperlink" Target="https://github.com/gradio-app/gradio."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ter.im/gradio-app/community."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s://gradio.app/blo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skpython.com/tkinter" TargetMode="External"/><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askpython.com/python-modules/tkinter/tkinter-checkbox-and-checkbutton" TargetMode="External"/><Relationship Id="rId5" Type="http://schemas.openxmlformats.org/officeDocument/2006/relationships/hyperlink" Target="https://www.askpython.com/python-modules/tkinter/tkinter-buttons" TargetMode="External"/><Relationship Id="rId4" Type="http://schemas.openxmlformats.org/officeDocument/2006/relationships/hyperlink" Target="https://www.askpython.com/python-modules/tkinter/tkinter-frame-and-labe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python-tutorial" TargetMode="External"/><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javatpoint.com/android-tutorial" TargetMode="External"/><Relationship Id="rId5" Type="http://schemas.openxmlformats.org/officeDocument/2006/relationships/hyperlink" Target="https://www.javatpoint.com/linux-tutorial" TargetMode="External"/><Relationship Id="rId4" Type="http://schemas.openxmlformats.org/officeDocument/2006/relationships/hyperlink" Target="https://www.javatpoint.com/windo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8067675" y="-7144"/>
            <a:ext cx="4124325" cy="6867525"/>
          </a:xfrm>
          <a:custGeom>
            <a:avLst/>
            <a:gdLst/>
            <a:ahLst/>
            <a:cxnLst/>
            <a:rect l="l" t="t" r="r" b="b"/>
            <a:pathLst>
              <a:path w="4124325" h="6867525" extrusionOk="0">
                <a:moveTo>
                  <a:pt x="7144" y="7144"/>
                </a:moveTo>
                <a:lnTo>
                  <a:pt x="4122516" y="7144"/>
                </a:lnTo>
                <a:lnTo>
                  <a:pt x="4122516" y="6865144"/>
                </a:lnTo>
                <a:lnTo>
                  <a:pt x="7145" y="6865144"/>
                </a:lnTo>
                <a:close/>
              </a:path>
            </a:pathLst>
          </a:custGeom>
          <a:solidFill>
            <a:srgbClr val="0A193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89" name="Google Shape;89;p13"/>
          <p:cNvSpPr/>
          <p:nvPr/>
        </p:nvSpPr>
        <p:spPr>
          <a:xfrm>
            <a:off x="9290598" y="3380044"/>
            <a:ext cx="2364573" cy="14773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accent1"/>
                </a:solidFill>
                <a:latin typeface="Quicksand"/>
                <a:ea typeface="Quicksand"/>
                <a:cs typeface="Quicksand"/>
                <a:sym typeface="Quicksand"/>
              </a:rPr>
              <a:t>Enter Your Demo Text Here. Try To Keep It Short And Remove This Dummy Text</a:t>
            </a:r>
            <a:endParaRPr/>
          </a:p>
        </p:txBody>
      </p:sp>
      <p:sp>
        <p:nvSpPr>
          <p:cNvPr id="90" name="Google Shape;90;p13"/>
          <p:cNvSpPr/>
          <p:nvPr/>
        </p:nvSpPr>
        <p:spPr>
          <a:xfrm>
            <a:off x="11794331" y="-7144"/>
            <a:ext cx="400050" cy="6867525"/>
          </a:xfrm>
          <a:custGeom>
            <a:avLst/>
            <a:gdLst/>
            <a:ahLst/>
            <a:cxnLst/>
            <a:rect l="l" t="t" r="r" b="b"/>
            <a:pathLst>
              <a:path w="400050" h="6867525" extrusionOk="0">
                <a:moveTo>
                  <a:pt x="7144" y="7144"/>
                </a:moveTo>
                <a:lnTo>
                  <a:pt x="397669" y="7144"/>
                </a:lnTo>
                <a:lnTo>
                  <a:pt x="397669" y="6865144"/>
                </a:lnTo>
                <a:lnTo>
                  <a:pt x="7144" y="6865144"/>
                </a:lnTo>
                <a:close/>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pic>
        <p:nvPicPr>
          <p:cNvPr id="91" name="Google Shape;91;p13"/>
          <p:cNvPicPr preferRelativeResize="0"/>
          <p:nvPr/>
        </p:nvPicPr>
        <p:blipFill rotWithShape="1">
          <a:blip r:embed="rId3">
            <a:alphaModFix/>
          </a:blip>
          <a:srcRect/>
          <a:stretch/>
        </p:blipFill>
        <p:spPr>
          <a:xfrm>
            <a:off x="1005892" y="2217031"/>
            <a:ext cx="5031391" cy="1895387"/>
          </a:xfrm>
          <a:prstGeom prst="rect">
            <a:avLst/>
          </a:prstGeom>
          <a:noFill/>
          <a:ln>
            <a:noFill/>
          </a:ln>
        </p:spPr>
      </p:pic>
      <p:sp>
        <p:nvSpPr>
          <p:cNvPr id="92" name="Google Shape;92;p13"/>
          <p:cNvSpPr/>
          <p:nvPr/>
        </p:nvSpPr>
        <p:spPr>
          <a:xfrm>
            <a:off x="3521587" y="6572869"/>
            <a:ext cx="247650" cy="247650"/>
          </a:xfrm>
          <a:custGeom>
            <a:avLst/>
            <a:gdLst/>
            <a:ahLst/>
            <a:cxnLst/>
            <a:rect l="l" t="t" r="r" b="b"/>
            <a:pathLst>
              <a:path w="247650" h="247650" extrusionOk="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E47F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6600"/>
              </a:solidFill>
              <a:latin typeface="Quicksand"/>
              <a:ea typeface="Quicksand"/>
              <a:cs typeface="Quicksand"/>
              <a:sym typeface="Quicksand"/>
            </a:endParaRPr>
          </a:p>
        </p:txBody>
      </p:sp>
      <p:pic>
        <p:nvPicPr>
          <p:cNvPr id="93" name="Google Shape;93;p13"/>
          <p:cNvPicPr preferRelativeResize="0"/>
          <p:nvPr/>
        </p:nvPicPr>
        <p:blipFill rotWithShape="1">
          <a:blip r:embed="rId3">
            <a:alphaModFix/>
          </a:blip>
          <a:srcRect r="63333"/>
          <a:stretch/>
        </p:blipFill>
        <p:spPr>
          <a:xfrm>
            <a:off x="8197172" y="1562750"/>
            <a:ext cx="3343658" cy="34352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1000"/>
                                        <p:tgtEl>
                                          <p:spTgt spid="8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90"/>
                                        </p:tgtEl>
                                        <p:attrNameLst>
                                          <p:attrName>style.visibility</p:attrName>
                                        </p:attrNameLst>
                                      </p:cBhvr>
                                      <p:to>
                                        <p:strVal val="visible"/>
                                      </p:to>
                                    </p:set>
                                    <p:anim calcmode="lin" valueType="num">
                                      <p:cBhvr additive="base">
                                        <p:cTn id="10" dur="1000"/>
                                        <p:tgtEl>
                                          <p:spTgt spid="90"/>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350"/>
                                  </p:stCondLst>
                                  <p:childTnLst>
                                    <p:set>
                                      <p:cBhvr>
                                        <p:cTn id="12" dur="1" fill="hold">
                                          <p:stCondLst>
                                            <p:cond delay="0"/>
                                          </p:stCondLst>
                                        </p:cTn>
                                        <p:tgtEl>
                                          <p:spTgt spid="89">
                                            <p:txEl>
                                              <p:pRg st="0" end="0"/>
                                            </p:txEl>
                                          </p:spTgt>
                                        </p:tgtEl>
                                        <p:attrNameLst>
                                          <p:attrName>style.visibility</p:attrName>
                                        </p:attrNameLst>
                                      </p:cBhvr>
                                      <p:to>
                                        <p:strVal val="visible"/>
                                      </p:to>
                                    </p:set>
                                    <p:animEffect transition="in" filter="fade">
                                      <p:cBhvr>
                                        <p:cTn id="13" dur="750"/>
                                        <p:tgtEl>
                                          <p:spTgt spid="89">
                                            <p:txEl>
                                              <p:pRg st="0" end="0"/>
                                            </p:txEl>
                                          </p:spTgt>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1"/>
                                        </p:tgtEl>
                                        <p:attrNameLst>
                                          <p:attrName>style.visibility</p:attrName>
                                        </p:attrNameLst>
                                      </p:cBhvr>
                                      <p:to>
                                        <p:strVal val="visible"/>
                                      </p:to>
                                    </p:set>
                                    <p:anim calcmode="lin" valueType="num">
                                      <p:cBhvr additive="base">
                                        <p:cTn id="17" dur="500"/>
                                        <p:tgtEl>
                                          <p:spTgt spid="91"/>
                                        </p:tgtEl>
                                        <p:attrNameLst>
                                          <p:attrName>ppt_y</p:attrName>
                                        </p:attrNameLst>
                                      </p:cBhvr>
                                      <p:tavLst>
                                        <p:tav tm="0">
                                          <p:val>
                                            <p:strVal val="#ppt_y+1"/>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92"/>
                                        </p:tgtEl>
                                        <p:attrNameLst>
                                          <p:attrName>style.visibility</p:attrName>
                                        </p:attrNameLst>
                                      </p:cBhvr>
                                      <p:to>
                                        <p:strVal val="visible"/>
                                      </p:to>
                                    </p:set>
                                    <p:anim calcmode="lin" valueType="num">
                                      <p:cBhvr additive="base">
                                        <p:cTn id="20" dur="500"/>
                                        <p:tgtEl>
                                          <p:spTgt spid="92"/>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2" presetClass="entr" presetSubtype="4" fill="hold" nodeType="afterEffect">
                                  <p:stCondLst>
                                    <p:cond delay="0"/>
                                  </p:stCondLst>
                                  <p:childTnLst>
                                    <p:set>
                                      <p:cBhvr>
                                        <p:cTn id="23" dur="1" fill="hold">
                                          <p:stCondLst>
                                            <p:cond delay="0"/>
                                          </p:stCondLst>
                                        </p:cTn>
                                        <p:tgtEl>
                                          <p:spTgt spid="93"/>
                                        </p:tgtEl>
                                        <p:attrNameLst>
                                          <p:attrName>style.visibility</p:attrName>
                                        </p:attrNameLst>
                                      </p:cBhvr>
                                      <p:to>
                                        <p:strVal val="visible"/>
                                      </p:to>
                                    </p:set>
                                    <p:anim calcmode="lin" valueType="num">
                                      <p:cBhvr additive="base">
                                        <p:cTn id="24" dur="500"/>
                                        <p:tgtEl>
                                          <p:spTgt spid="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2"/>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98" name="Google Shape;298;p22"/>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99" name="Google Shape;299;p22"/>
          <p:cNvSpPr/>
          <p:nvPr/>
        </p:nvSpPr>
        <p:spPr>
          <a:xfrm>
            <a:off x="613072" y="865442"/>
            <a:ext cx="6813527" cy="164660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000" b="1">
                <a:solidFill>
                  <a:schemeClr val="dk1"/>
                </a:solidFill>
                <a:latin typeface="Times New Roman"/>
                <a:ea typeface="Times New Roman"/>
                <a:cs typeface="Times New Roman"/>
                <a:sym typeface="Times New Roman"/>
              </a:rPr>
              <a:t>What is </a:t>
            </a:r>
            <a:r>
              <a:rPr lang="en-US" sz="2000" b="1" u="sng">
                <a:solidFill>
                  <a:schemeClr val="hlink"/>
                </a:solidFill>
                <a:latin typeface="Times New Roman"/>
                <a:ea typeface="Times New Roman"/>
                <a:cs typeface="Times New Roman"/>
                <a:sym typeface="Times New Roman"/>
                <a:hlinkClick r:id="rId3"/>
              </a:rPr>
              <a:t>wxPython</a:t>
            </a:r>
            <a:r>
              <a:rPr lang="en-US" sz="2000" b="1">
                <a:solidFill>
                  <a:schemeClr val="dk1"/>
                </a:solidFill>
                <a:latin typeface="Times New Roman"/>
                <a:ea typeface="Times New Roman"/>
                <a:cs typeface="Times New Roman"/>
                <a:sym typeface="Times New Roman"/>
              </a:rPr>
              <a:t> used for?</a:t>
            </a:r>
            <a:endParaRPr sz="2400" b="1">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1800" u="sng">
                <a:solidFill>
                  <a:schemeClr val="hlink"/>
                </a:solidFill>
                <a:latin typeface="Times New Roman"/>
                <a:ea typeface="Times New Roman"/>
                <a:cs typeface="Times New Roman"/>
                <a:sym typeface="Times New Roman"/>
                <a:hlinkClick r:id="rId3"/>
              </a:rPr>
              <a:t>wxPython</a:t>
            </a:r>
            <a:r>
              <a:rPr lang="en-US" sz="1800">
                <a:solidFill>
                  <a:srgbClr val="00B050"/>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is a cross-platform </a:t>
            </a:r>
            <a:r>
              <a:rPr lang="en-US" sz="1800" b="1">
                <a:solidFill>
                  <a:schemeClr val="dk1"/>
                </a:solidFill>
                <a:latin typeface="Times New Roman"/>
                <a:ea typeface="Times New Roman"/>
                <a:cs typeface="Times New Roman"/>
                <a:sym typeface="Times New Roman"/>
              </a:rPr>
              <a:t>GUI toolkit</a:t>
            </a:r>
            <a:r>
              <a:rPr lang="en-US" sz="1800">
                <a:solidFill>
                  <a:schemeClr val="dk1"/>
                </a:solidFill>
                <a:latin typeface="Times New Roman"/>
                <a:ea typeface="Times New Roman"/>
                <a:cs typeface="Times New Roman"/>
                <a:sym typeface="Times New Roman"/>
              </a:rPr>
              <a:t> for the </a:t>
            </a:r>
            <a:r>
              <a:rPr lang="en-US" sz="1800" u="sng">
                <a:solidFill>
                  <a:schemeClr val="hlink"/>
                </a:solidFill>
                <a:latin typeface="Times New Roman"/>
                <a:ea typeface="Times New Roman"/>
                <a:cs typeface="Times New Roman"/>
                <a:sym typeface="Times New Roman"/>
                <a:hlinkClick r:id="rId4"/>
              </a:rPr>
              <a:t>Python</a:t>
            </a:r>
            <a:r>
              <a:rPr lang="en-US" sz="1800">
                <a:solidFill>
                  <a:schemeClr val="dk1"/>
                </a:solidFill>
                <a:latin typeface="Times New Roman"/>
                <a:ea typeface="Times New Roman"/>
                <a:cs typeface="Times New Roman"/>
                <a:sym typeface="Times New Roman"/>
              </a:rPr>
              <a:t> programming language. It allows Python programmers to create programs with a robust, highly functional graphical user interface, simply and easily.</a:t>
            </a:r>
            <a:endParaRPr sz="2000">
              <a:solidFill>
                <a:schemeClr val="dk1"/>
              </a:solidFill>
              <a:latin typeface="Times New Roman"/>
              <a:ea typeface="Times New Roman"/>
              <a:cs typeface="Times New Roman"/>
              <a:sym typeface="Times New Roman"/>
            </a:endParaRPr>
          </a:p>
        </p:txBody>
      </p:sp>
      <p:sp>
        <p:nvSpPr>
          <p:cNvPr id="300" name="Google Shape;300;p22"/>
          <p:cNvSpPr/>
          <p:nvPr/>
        </p:nvSpPr>
        <p:spPr>
          <a:xfrm>
            <a:off x="613072" y="3222922"/>
            <a:ext cx="4099301" cy="2462213"/>
          </a:xfrm>
          <a:prstGeom prst="rect">
            <a:avLst/>
          </a:prstGeom>
          <a:solidFill>
            <a:srgbClr val="262626"/>
          </a:soli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import wx</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app = wx.App()</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frm = wx.Frame(None, title="Hello World")</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frm.Show()</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app.MainLoop() torial/</a:t>
            </a:r>
            <a:endParaRPr/>
          </a:p>
        </p:txBody>
      </p:sp>
      <p:sp>
        <p:nvSpPr>
          <p:cNvPr id="301" name="Google Shape;301;p22"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pic>
        <p:nvPicPr>
          <p:cNvPr id="302" name="Google Shape;302;p22"/>
          <p:cNvPicPr preferRelativeResize="0"/>
          <p:nvPr/>
        </p:nvPicPr>
        <p:blipFill rotWithShape="1">
          <a:blip r:embed="rId5">
            <a:alphaModFix/>
          </a:blip>
          <a:srcRect/>
          <a:stretch/>
        </p:blipFill>
        <p:spPr>
          <a:xfrm>
            <a:off x="6333913" y="3734167"/>
            <a:ext cx="3810000" cy="2381250"/>
          </a:xfrm>
          <a:prstGeom prst="rect">
            <a:avLst/>
          </a:prstGeom>
          <a:noFill/>
          <a:ln>
            <a:noFill/>
          </a:ln>
        </p:spPr>
      </p:pic>
      <p:sp>
        <p:nvSpPr>
          <p:cNvPr id="303" name="Google Shape;303;p22"/>
          <p:cNvSpPr/>
          <p:nvPr/>
        </p:nvSpPr>
        <p:spPr>
          <a:xfrm>
            <a:off x="613072" y="263313"/>
            <a:ext cx="1282723"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u="sng">
                <a:solidFill>
                  <a:schemeClr val="hlink"/>
                </a:solidFill>
                <a:latin typeface="Times New Roman"/>
                <a:ea typeface="Times New Roman"/>
                <a:cs typeface="Times New Roman"/>
                <a:sym typeface="Times New Roman"/>
                <a:hlinkClick r:id="rId3"/>
              </a:rPr>
              <a:t>wxPython</a:t>
            </a:r>
            <a:endParaRPr sz="2000">
              <a:solidFill>
                <a:schemeClr val="dk1"/>
              </a:solidFill>
              <a:latin typeface="Quicksand"/>
              <a:ea typeface="Quicksand"/>
              <a:cs typeface="Quicksand"/>
              <a:sym typeface="Quicksan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97"/>
                                        </p:tgtEl>
                                        <p:attrNameLst>
                                          <p:attrName>style.visibility</p:attrName>
                                        </p:attrNameLst>
                                      </p:cBhvr>
                                      <p:to>
                                        <p:strVal val="visible"/>
                                      </p:to>
                                    </p:set>
                                    <p:anim calcmode="lin" valueType="num">
                                      <p:cBhvr additive="base">
                                        <p:cTn id="7" dur="500"/>
                                        <p:tgtEl>
                                          <p:spTgt spid="297"/>
                                        </p:tgtEl>
                                        <p:attrNameLst>
                                          <p:attrName>ppt_w</p:attrName>
                                        </p:attrNameLst>
                                      </p:cBhvr>
                                      <p:tavLst>
                                        <p:tav tm="0">
                                          <p:val>
                                            <p:strVal val="0"/>
                                          </p:val>
                                        </p:tav>
                                        <p:tav tm="100000">
                                          <p:val>
                                            <p:strVal val="#ppt_w"/>
                                          </p:val>
                                        </p:tav>
                                      </p:tavLst>
                                    </p:anim>
                                    <p:anim calcmode="lin" valueType="num">
                                      <p:cBhvr additive="base">
                                        <p:cTn id="8" dur="500"/>
                                        <p:tgtEl>
                                          <p:spTgt spid="297"/>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98"/>
                                        </p:tgtEl>
                                        <p:attrNameLst>
                                          <p:attrName>style.visibility</p:attrName>
                                        </p:attrNameLst>
                                      </p:cBhvr>
                                      <p:to>
                                        <p:strVal val="visible"/>
                                      </p:to>
                                    </p:set>
                                    <p:anim calcmode="lin" valueType="num">
                                      <p:cBhvr additive="base">
                                        <p:cTn id="11" dur="500"/>
                                        <p:tgtEl>
                                          <p:spTgt spid="298"/>
                                        </p:tgtEl>
                                        <p:attrNameLst>
                                          <p:attrName>ppt_w</p:attrName>
                                        </p:attrNameLst>
                                      </p:cBhvr>
                                      <p:tavLst>
                                        <p:tav tm="0">
                                          <p:val>
                                            <p:strVal val="0"/>
                                          </p:val>
                                        </p:tav>
                                        <p:tav tm="100000">
                                          <p:val>
                                            <p:strVal val="#ppt_w"/>
                                          </p:val>
                                        </p:tav>
                                      </p:tavLst>
                                    </p:anim>
                                    <p:anim calcmode="lin" valueType="num">
                                      <p:cBhvr additive="base">
                                        <p:cTn id="12" dur="500"/>
                                        <p:tgtEl>
                                          <p:spTgt spid="298"/>
                                        </p:tgtEl>
                                        <p:attrNameLst>
                                          <p:attrName>ppt_h</p:attrName>
                                        </p:attrNameLst>
                                      </p:cBhvr>
                                      <p:tavLst>
                                        <p:tav tm="0">
                                          <p:val>
                                            <p:strVal val="0"/>
                                          </p:val>
                                        </p:tav>
                                        <p:tav tm="100000">
                                          <p:val>
                                            <p:strVal val="#ppt_h"/>
                                          </p:val>
                                        </p:tav>
                                      </p:tavLst>
                                    </p:anim>
                                  </p:childTnLst>
                                </p:cTn>
                              </p:par>
                              <p:par>
                                <p:cTn id="13" presetID="10" presetClass="entr" presetSubtype="0" fill="hold" nodeType="withEffect">
                                  <p:stCondLst>
                                    <p:cond delay="0"/>
                                  </p:stCondLst>
                                  <p:childTnLst>
                                    <p:set>
                                      <p:cBhvr>
                                        <p:cTn id="14" dur="1" fill="hold">
                                          <p:stCondLst>
                                            <p:cond delay="0"/>
                                          </p:stCondLst>
                                        </p:cTn>
                                        <p:tgtEl>
                                          <p:spTgt spid="299">
                                            <p:txEl>
                                              <p:pRg st="0" end="0"/>
                                            </p:txEl>
                                          </p:spTgt>
                                        </p:tgtEl>
                                        <p:attrNameLst>
                                          <p:attrName>style.visibility</p:attrName>
                                        </p:attrNameLst>
                                      </p:cBhvr>
                                      <p:to>
                                        <p:strVal val="visible"/>
                                      </p:to>
                                    </p:set>
                                    <p:animEffect transition="in" filter="fade">
                                      <p:cBhvr>
                                        <p:cTn id="15" dur="1822"/>
                                        <p:tgtEl>
                                          <p:spTgt spid="29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9">
                                            <p:txEl>
                                              <p:pRg st="1" end="1"/>
                                            </p:txEl>
                                          </p:spTgt>
                                        </p:tgtEl>
                                        <p:attrNameLst>
                                          <p:attrName>style.visibility</p:attrName>
                                        </p:attrNameLst>
                                      </p:cBhvr>
                                      <p:to>
                                        <p:strVal val="visible"/>
                                      </p:to>
                                    </p:set>
                                    <p:animEffect transition="in" filter="fade">
                                      <p:cBhvr>
                                        <p:cTn id="18" dur="1822"/>
                                        <p:tgtEl>
                                          <p:spTgt spid="29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0"/>
                                        </p:tgtEl>
                                        <p:attrNameLst>
                                          <p:attrName>style.visibility</p:attrName>
                                        </p:attrNameLst>
                                      </p:cBhvr>
                                      <p:to>
                                        <p:strVal val="visible"/>
                                      </p:to>
                                    </p:set>
                                    <p:animEffect transition="in" filter="fade">
                                      <p:cBhvr>
                                        <p:cTn id="23" dur="1822"/>
                                        <p:tgtEl>
                                          <p:spTgt spid="30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2"/>
                                        </p:tgtEl>
                                        <p:attrNameLst>
                                          <p:attrName>style.visibility</p:attrName>
                                        </p:attrNameLst>
                                      </p:cBhvr>
                                      <p:to>
                                        <p:strVal val="visible"/>
                                      </p:to>
                                    </p:set>
                                    <p:animEffect transition="in" filter="fade">
                                      <p:cBhvr>
                                        <p:cTn id="28" dur="5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3"/>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09" name="Google Shape;309;p23"/>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10" name="Google Shape;310;p23"/>
          <p:cNvSpPr txBox="1"/>
          <p:nvPr/>
        </p:nvSpPr>
        <p:spPr>
          <a:xfrm>
            <a:off x="1015926" y="865442"/>
            <a:ext cx="5080074" cy="523220"/>
          </a:xfrm>
          <a:prstGeom prst="rect">
            <a:avLst/>
          </a:prstGeom>
          <a:no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accent2"/>
                </a:solidFill>
                <a:latin typeface="Times New Roman"/>
                <a:ea typeface="Times New Roman"/>
                <a:cs typeface="Times New Roman"/>
                <a:sym typeface="Times New Roman"/>
              </a:rPr>
              <a:t>What is Gradio? </a:t>
            </a:r>
            <a:endParaRPr/>
          </a:p>
        </p:txBody>
      </p:sp>
      <p:sp>
        <p:nvSpPr>
          <p:cNvPr id="311" name="Google Shape;311;p23"/>
          <p:cNvSpPr/>
          <p:nvPr/>
        </p:nvSpPr>
        <p:spPr>
          <a:xfrm>
            <a:off x="2234083" y="1802446"/>
            <a:ext cx="7723834" cy="290489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b="1">
                <a:solidFill>
                  <a:srgbClr val="00B050"/>
                </a:solidFill>
                <a:latin typeface="Times New Roman"/>
                <a:ea typeface="Times New Roman"/>
                <a:cs typeface="Times New Roman"/>
                <a:sym typeface="Times New Roman"/>
              </a:rPr>
              <a:t>Gradio</a:t>
            </a:r>
            <a:endParaRPr/>
          </a:p>
          <a:p>
            <a:pPr marL="0" marR="0" lvl="0" indent="0" algn="just" rtl="0">
              <a:lnSpc>
                <a:spcPct val="150000"/>
              </a:lnSpc>
              <a:spcBef>
                <a:spcPts val="0"/>
              </a:spcBef>
              <a:spcAft>
                <a:spcPts val="0"/>
              </a:spcAft>
              <a:buNone/>
            </a:pPr>
            <a:r>
              <a:rPr lang="en-US" sz="1800" b="1">
                <a:solidFill>
                  <a:srgbClr val="1B478E"/>
                </a:solidFill>
                <a:latin typeface="Times New Roman"/>
                <a:ea typeface="Times New Roman"/>
                <a:cs typeface="Times New Roman"/>
                <a:sym typeface="Times New Roman"/>
              </a:rPr>
              <a:t>Gradio</a:t>
            </a:r>
            <a:r>
              <a:rPr lang="en-US" sz="1800">
                <a:solidFill>
                  <a:schemeClr val="dk1"/>
                </a:solidFill>
                <a:latin typeface="Times New Roman"/>
                <a:ea typeface="Times New Roman"/>
                <a:cs typeface="Times New Roman"/>
                <a:sym typeface="Times New Roman"/>
              </a:rPr>
              <a:t> is an open-source Python library that is used to build machine learning and data science demos and web applications.</a:t>
            </a:r>
            <a:endParaRPr/>
          </a:p>
          <a:p>
            <a:pPr marL="0" marR="0" lvl="0" indent="0" algn="just" rtl="0">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With </a:t>
            </a:r>
            <a:r>
              <a:rPr lang="en-US" sz="1800" b="1">
                <a:solidFill>
                  <a:srgbClr val="1B478E"/>
                </a:solidFill>
                <a:latin typeface="Times New Roman"/>
                <a:ea typeface="Times New Roman"/>
                <a:cs typeface="Times New Roman"/>
                <a:sym typeface="Times New Roman"/>
              </a:rPr>
              <a:t>Gradio</a:t>
            </a:r>
            <a:r>
              <a:rPr lang="en-US" sz="1800">
                <a:solidFill>
                  <a:schemeClr val="dk1"/>
                </a:solidFill>
                <a:latin typeface="Times New Roman"/>
                <a:ea typeface="Times New Roman"/>
                <a:cs typeface="Times New Roman"/>
                <a:sym typeface="Times New Roman"/>
              </a:rPr>
              <a:t>, you can quickly create a beautiful user interface around your machine learning models or data science workflow and let people "try it out" by dragging-and-dropping in their own images, pasting text, recording their own voice, and interacting with your demo, all through the browser.</a:t>
            </a:r>
            <a:endParaRPr/>
          </a:p>
        </p:txBody>
      </p:sp>
      <p:sp>
        <p:nvSpPr>
          <p:cNvPr id="312" name="Google Shape;312;p23"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8"/>
                                        </p:tgtEl>
                                        <p:attrNameLst>
                                          <p:attrName>style.visibility</p:attrName>
                                        </p:attrNameLst>
                                      </p:cBhvr>
                                      <p:to>
                                        <p:strVal val="visible"/>
                                      </p:to>
                                    </p:set>
                                    <p:anim calcmode="lin" valueType="num">
                                      <p:cBhvr additive="base">
                                        <p:cTn id="7" dur="500"/>
                                        <p:tgtEl>
                                          <p:spTgt spid="308"/>
                                        </p:tgtEl>
                                        <p:attrNameLst>
                                          <p:attrName>ppt_w</p:attrName>
                                        </p:attrNameLst>
                                      </p:cBhvr>
                                      <p:tavLst>
                                        <p:tav tm="0">
                                          <p:val>
                                            <p:strVal val="0"/>
                                          </p:val>
                                        </p:tav>
                                        <p:tav tm="100000">
                                          <p:val>
                                            <p:strVal val="#ppt_w"/>
                                          </p:val>
                                        </p:tav>
                                      </p:tavLst>
                                    </p:anim>
                                    <p:anim calcmode="lin" valueType="num">
                                      <p:cBhvr additive="base">
                                        <p:cTn id="8" dur="500"/>
                                        <p:tgtEl>
                                          <p:spTgt spid="308"/>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09"/>
                                        </p:tgtEl>
                                        <p:attrNameLst>
                                          <p:attrName>style.visibility</p:attrName>
                                        </p:attrNameLst>
                                      </p:cBhvr>
                                      <p:to>
                                        <p:strVal val="visible"/>
                                      </p:to>
                                    </p:set>
                                    <p:anim calcmode="lin" valueType="num">
                                      <p:cBhvr additive="base">
                                        <p:cTn id="11" dur="500"/>
                                        <p:tgtEl>
                                          <p:spTgt spid="309"/>
                                        </p:tgtEl>
                                        <p:attrNameLst>
                                          <p:attrName>ppt_w</p:attrName>
                                        </p:attrNameLst>
                                      </p:cBhvr>
                                      <p:tavLst>
                                        <p:tav tm="0">
                                          <p:val>
                                            <p:strVal val="0"/>
                                          </p:val>
                                        </p:tav>
                                        <p:tav tm="100000">
                                          <p:val>
                                            <p:strVal val="#ppt_w"/>
                                          </p:val>
                                        </p:tav>
                                      </p:tavLst>
                                    </p:anim>
                                    <p:anim calcmode="lin" valueType="num">
                                      <p:cBhvr additive="base">
                                        <p:cTn id="12" dur="500"/>
                                        <p:tgtEl>
                                          <p:spTgt spid="309"/>
                                        </p:tgtEl>
                                        <p:attrNameLst>
                                          <p:attrName>ppt_h</p:attrName>
                                        </p:attrNameLst>
                                      </p:cBhvr>
                                      <p:tavLst>
                                        <p:tav tm="0">
                                          <p:val>
                                            <p:str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0"/>
                                        </p:tgtEl>
                                        <p:attrNameLst>
                                          <p:attrName>style.visibility</p:attrName>
                                        </p:attrNameLst>
                                      </p:cBhvr>
                                      <p:to>
                                        <p:strVal val="visible"/>
                                      </p:to>
                                    </p:set>
                                    <p:anim calcmode="lin" valueType="num">
                                      <p:cBhvr additive="base">
                                        <p:cTn id="17" dur="500"/>
                                        <p:tgtEl>
                                          <p:spTgt spid="3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1"/>
                                        </p:tgtEl>
                                        <p:attrNameLst>
                                          <p:attrName>style.visibility</p:attrName>
                                        </p:attrNameLst>
                                      </p:cBhvr>
                                      <p:to>
                                        <p:strVal val="visible"/>
                                      </p:to>
                                    </p:set>
                                    <p:animEffect transition="in" filter="fade">
                                      <p:cBhvr>
                                        <p:cTn id="22" dur="500"/>
                                        <p:tgtEl>
                                          <p:spTgt spid="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4"/>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18" name="Google Shape;318;p24"/>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19" name="Google Shape;319;p24"/>
          <p:cNvSpPr txBox="1"/>
          <p:nvPr/>
        </p:nvSpPr>
        <p:spPr>
          <a:xfrm>
            <a:off x="733593" y="699082"/>
            <a:ext cx="4851442" cy="523220"/>
          </a:xfrm>
          <a:prstGeom prst="rect">
            <a:avLst/>
          </a:prstGeom>
          <a:no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accent2"/>
                </a:solidFill>
                <a:latin typeface="Times New Roman"/>
                <a:ea typeface="Times New Roman"/>
                <a:cs typeface="Times New Roman"/>
                <a:sym typeface="Times New Roman"/>
              </a:rPr>
              <a:t>Why use Gradio? </a:t>
            </a:r>
            <a:endParaRPr/>
          </a:p>
        </p:txBody>
      </p:sp>
      <p:sp>
        <p:nvSpPr>
          <p:cNvPr id="320" name="Google Shape;320;p24"/>
          <p:cNvSpPr/>
          <p:nvPr/>
        </p:nvSpPr>
        <p:spPr>
          <a:xfrm>
            <a:off x="1783192" y="1794503"/>
            <a:ext cx="8625615" cy="3477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1143A4"/>
                </a:solidFill>
                <a:latin typeface="Times New Roman"/>
                <a:ea typeface="Times New Roman"/>
                <a:cs typeface="Times New Roman"/>
                <a:sym typeface="Times New Roman"/>
              </a:rPr>
              <a:t>Gradio is useful for:</a:t>
            </a:r>
            <a:endParaRPr/>
          </a:p>
          <a:p>
            <a:pPr marL="0" marR="0" lvl="0" indent="0" algn="l" rtl="0">
              <a:spcBef>
                <a:spcPts val="0"/>
              </a:spcBef>
              <a:spcAft>
                <a:spcPts val="0"/>
              </a:spcAft>
              <a:buNone/>
            </a:pPr>
            <a:endParaRPr sz="2000" b="1">
              <a:solidFill>
                <a:srgbClr val="1143A4"/>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rgbClr val="00B050"/>
                </a:solidFill>
                <a:latin typeface="Times New Roman"/>
                <a:ea typeface="Times New Roman"/>
                <a:cs typeface="Times New Roman"/>
                <a:sym typeface="Times New Roman"/>
              </a:rPr>
              <a:t>Demoing</a:t>
            </a: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your machine learning models for clients/collaborators/users/students.</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rgbClr val="00B050"/>
                </a:solidFill>
                <a:latin typeface="Times New Roman"/>
                <a:ea typeface="Times New Roman"/>
                <a:cs typeface="Times New Roman"/>
                <a:sym typeface="Times New Roman"/>
              </a:rPr>
              <a:t>Deploying</a:t>
            </a: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your models quickly with automatic shareable links and getting feedback on model performance.</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rgbClr val="00B050"/>
                </a:solidFill>
                <a:latin typeface="Times New Roman"/>
                <a:ea typeface="Times New Roman"/>
                <a:cs typeface="Times New Roman"/>
                <a:sym typeface="Times New Roman"/>
              </a:rPr>
              <a:t>Debugging</a:t>
            </a: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your model interactively during development using built-in manipulation and interpretation tools.</a:t>
            </a:r>
            <a:endParaRPr/>
          </a:p>
        </p:txBody>
      </p:sp>
      <p:sp>
        <p:nvSpPr>
          <p:cNvPr id="321" name="Google Shape;321;p24"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17"/>
                                        </p:tgtEl>
                                        <p:attrNameLst>
                                          <p:attrName>style.visibility</p:attrName>
                                        </p:attrNameLst>
                                      </p:cBhvr>
                                      <p:to>
                                        <p:strVal val="visible"/>
                                      </p:to>
                                    </p:set>
                                    <p:anim calcmode="lin" valueType="num">
                                      <p:cBhvr additive="base">
                                        <p:cTn id="7" dur="500"/>
                                        <p:tgtEl>
                                          <p:spTgt spid="317"/>
                                        </p:tgtEl>
                                        <p:attrNameLst>
                                          <p:attrName>ppt_w</p:attrName>
                                        </p:attrNameLst>
                                      </p:cBhvr>
                                      <p:tavLst>
                                        <p:tav tm="0">
                                          <p:val>
                                            <p:strVal val="0"/>
                                          </p:val>
                                        </p:tav>
                                        <p:tav tm="100000">
                                          <p:val>
                                            <p:strVal val="#ppt_w"/>
                                          </p:val>
                                        </p:tav>
                                      </p:tavLst>
                                    </p:anim>
                                    <p:anim calcmode="lin" valueType="num">
                                      <p:cBhvr additive="base">
                                        <p:cTn id="8" dur="500"/>
                                        <p:tgtEl>
                                          <p:spTgt spid="317"/>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18"/>
                                        </p:tgtEl>
                                        <p:attrNameLst>
                                          <p:attrName>style.visibility</p:attrName>
                                        </p:attrNameLst>
                                      </p:cBhvr>
                                      <p:to>
                                        <p:strVal val="visible"/>
                                      </p:to>
                                    </p:set>
                                    <p:anim calcmode="lin" valueType="num">
                                      <p:cBhvr additive="base">
                                        <p:cTn id="11" dur="500"/>
                                        <p:tgtEl>
                                          <p:spTgt spid="318"/>
                                        </p:tgtEl>
                                        <p:attrNameLst>
                                          <p:attrName>ppt_w</p:attrName>
                                        </p:attrNameLst>
                                      </p:cBhvr>
                                      <p:tavLst>
                                        <p:tav tm="0">
                                          <p:val>
                                            <p:strVal val="0"/>
                                          </p:val>
                                        </p:tav>
                                        <p:tav tm="100000">
                                          <p:val>
                                            <p:strVal val="#ppt_w"/>
                                          </p:val>
                                        </p:tav>
                                      </p:tavLst>
                                    </p:anim>
                                    <p:anim calcmode="lin" valueType="num">
                                      <p:cBhvr additive="base">
                                        <p:cTn id="12" dur="500"/>
                                        <p:tgtEl>
                                          <p:spTgt spid="318"/>
                                        </p:tgtEl>
                                        <p:attrNameLst>
                                          <p:attrName>ppt_h</p:attrName>
                                        </p:attrNameLst>
                                      </p:cBhvr>
                                      <p:tavLst>
                                        <p:tav tm="0">
                                          <p:val>
                                            <p:str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9"/>
                                        </p:tgtEl>
                                        <p:attrNameLst>
                                          <p:attrName>style.visibility</p:attrName>
                                        </p:attrNameLst>
                                      </p:cBhvr>
                                      <p:to>
                                        <p:strVal val="visible"/>
                                      </p:to>
                                    </p:set>
                                    <p:anim calcmode="lin" valueType="num">
                                      <p:cBhvr additive="base">
                                        <p:cTn id="17" dur="500"/>
                                        <p:tgtEl>
                                          <p:spTgt spid="31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0"/>
                                        </p:tgtEl>
                                        <p:attrNameLst>
                                          <p:attrName>style.visibility</p:attrName>
                                        </p:attrNameLst>
                                      </p:cBhvr>
                                      <p:to>
                                        <p:strVal val="visible"/>
                                      </p:to>
                                    </p:set>
                                    <p:animEffect transition="in" filter="fade">
                                      <p:cBhvr>
                                        <p:cTn id="22" dur="5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5"/>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27" name="Google Shape;327;p25"/>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28" name="Google Shape;328;p25"/>
          <p:cNvSpPr/>
          <p:nvPr/>
        </p:nvSpPr>
        <p:spPr>
          <a:xfrm>
            <a:off x="1152810" y="1024612"/>
            <a:ext cx="9886379" cy="532453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a:solidFill>
                  <a:srgbClr val="0070C0"/>
                </a:solidFill>
                <a:latin typeface="Times New Roman"/>
                <a:ea typeface="Times New Roman"/>
                <a:cs typeface="Times New Roman"/>
                <a:sym typeface="Times New Roman"/>
              </a:rPr>
              <a:t>There are several reasons why you might want to use Gradio:</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1">
                <a:solidFill>
                  <a:srgbClr val="0070C0"/>
                </a:solidFill>
                <a:latin typeface="Times New Roman"/>
                <a:ea typeface="Times New Roman"/>
                <a:cs typeface="Times New Roman"/>
                <a:sym typeface="Times New Roman"/>
              </a:rPr>
              <a:t>1. Shareability: </a:t>
            </a:r>
            <a:r>
              <a:rPr lang="en-US" sz="1600">
                <a:solidFill>
                  <a:srgbClr val="00B050"/>
                </a:solidFill>
                <a:latin typeface="Times New Roman"/>
                <a:ea typeface="Times New Roman"/>
                <a:cs typeface="Times New Roman"/>
                <a:sym typeface="Times New Roman"/>
              </a:rPr>
              <a:t>Gradio</a:t>
            </a:r>
            <a:r>
              <a:rPr lang="en-US" sz="1600">
                <a:solidFill>
                  <a:schemeClr val="dk1"/>
                </a:solidFill>
                <a:latin typeface="Times New Roman"/>
                <a:ea typeface="Times New Roman"/>
                <a:cs typeface="Times New Roman"/>
                <a:sym typeface="Times New Roman"/>
              </a:rPr>
              <a:t> provides an easy way to share your machine learning models and other functions with others, without requiring them to install any additional software or dependencies. This can be especially useful if you want to share your models with non-technical users or people who don't have the same development environment as you.</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1">
                <a:solidFill>
                  <a:srgbClr val="0070C0"/>
                </a:solidFill>
                <a:latin typeface="Times New Roman"/>
                <a:ea typeface="Times New Roman"/>
                <a:cs typeface="Times New Roman"/>
                <a:sym typeface="Times New Roman"/>
              </a:rPr>
              <a:t>2. Customizable Interface: </a:t>
            </a:r>
            <a:r>
              <a:rPr lang="en-US" sz="1600">
                <a:solidFill>
                  <a:srgbClr val="00B050"/>
                </a:solidFill>
                <a:latin typeface="Times New Roman"/>
                <a:ea typeface="Times New Roman"/>
                <a:cs typeface="Times New Roman"/>
                <a:sym typeface="Times New Roman"/>
              </a:rPr>
              <a:t>Gradio</a:t>
            </a:r>
            <a:r>
              <a:rPr lang="en-US" sz="1600">
                <a:solidFill>
                  <a:schemeClr val="dk1"/>
                </a:solidFill>
                <a:latin typeface="Times New Roman"/>
                <a:ea typeface="Times New Roman"/>
                <a:cs typeface="Times New Roman"/>
                <a:sym typeface="Times New Roman"/>
              </a:rPr>
              <a:t> allows you to create a custom interface for your model that matches the style and branding of your application or website. This can help to improve the user experience and make your model more accessible to a wider audience.</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1">
                <a:solidFill>
                  <a:srgbClr val="0070C0"/>
                </a:solidFill>
                <a:latin typeface="Times New Roman"/>
                <a:ea typeface="Times New Roman"/>
                <a:cs typeface="Times New Roman"/>
                <a:sym typeface="Times New Roman"/>
              </a:rPr>
              <a:t>3. Real-time Feedback: </a:t>
            </a:r>
            <a:r>
              <a:rPr lang="en-US" sz="1600">
                <a:solidFill>
                  <a:srgbClr val="00B050"/>
                </a:solidFill>
                <a:latin typeface="Times New Roman"/>
                <a:ea typeface="Times New Roman"/>
                <a:cs typeface="Times New Roman"/>
                <a:sym typeface="Times New Roman"/>
              </a:rPr>
              <a:t>Gradio </a:t>
            </a:r>
            <a:r>
              <a:rPr lang="en-US" sz="1600">
                <a:solidFill>
                  <a:schemeClr val="dk1"/>
                </a:solidFill>
                <a:latin typeface="Times New Roman"/>
                <a:ea typeface="Times New Roman"/>
                <a:cs typeface="Times New Roman"/>
                <a:sym typeface="Times New Roman"/>
              </a:rPr>
              <a:t>provides real-time feedback on the output of your model, allowing users to see the results of their input immediately. This can be especially useful for debugging and testing your model.</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1">
                <a:solidFill>
                  <a:srgbClr val="0070C0"/>
                </a:solidFill>
                <a:latin typeface="Times New Roman"/>
                <a:ea typeface="Times New Roman"/>
                <a:cs typeface="Times New Roman"/>
                <a:sym typeface="Times New Roman"/>
              </a:rPr>
              <a:t>4. Multi-Framework Support: </a:t>
            </a:r>
            <a:r>
              <a:rPr lang="en-US" sz="1600">
                <a:solidFill>
                  <a:srgbClr val="00B050"/>
                </a:solidFill>
                <a:latin typeface="Times New Roman"/>
                <a:ea typeface="Times New Roman"/>
                <a:cs typeface="Times New Roman"/>
                <a:sym typeface="Times New Roman"/>
              </a:rPr>
              <a:t>Gradio</a:t>
            </a:r>
            <a:r>
              <a:rPr lang="en-US" sz="1600">
                <a:solidFill>
                  <a:schemeClr val="dk1"/>
                </a:solidFill>
                <a:latin typeface="Times New Roman"/>
                <a:ea typeface="Times New Roman"/>
                <a:cs typeface="Times New Roman"/>
                <a:sym typeface="Times New Roman"/>
              </a:rPr>
              <a:t> supports a wide range of popular machine learning frameworks, including TensorFlow, PyTorch, and scikit-learn. This means that you can use Gradio with the framework of your choice, without having to rewrite your code.</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1">
                <a:solidFill>
                  <a:srgbClr val="0070C0"/>
                </a:solidFill>
                <a:latin typeface="Times New Roman"/>
                <a:ea typeface="Times New Roman"/>
                <a:cs typeface="Times New Roman"/>
                <a:sym typeface="Times New Roman"/>
              </a:rPr>
              <a:t>5. Multi-Language Support: </a:t>
            </a:r>
            <a:r>
              <a:rPr lang="en-US" sz="1600">
                <a:solidFill>
                  <a:srgbClr val="00B050"/>
                </a:solidFill>
                <a:latin typeface="Times New Roman"/>
                <a:ea typeface="Times New Roman"/>
                <a:cs typeface="Times New Roman"/>
                <a:sym typeface="Times New Roman"/>
              </a:rPr>
              <a:t>Gradio</a:t>
            </a:r>
            <a:r>
              <a:rPr lang="en-US" sz="1600">
                <a:solidFill>
                  <a:schemeClr val="dk1"/>
                </a:solidFill>
                <a:latin typeface="Times New Roman"/>
                <a:ea typeface="Times New Roman"/>
                <a:cs typeface="Times New Roman"/>
                <a:sym typeface="Times New Roman"/>
              </a:rPr>
              <a:t> supports multiple programming languages, including Python, R, and Julia. This means that you can use Gradio with the language of your choice, without having to learn a new language or switch to a different language.</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p:txBody>
      </p:sp>
      <p:sp>
        <p:nvSpPr>
          <p:cNvPr id="329" name="Google Shape;329;p25"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30" name="Google Shape;330;p25"/>
          <p:cNvSpPr/>
          <p:nvPr/>
        </p:nvSpPr>
        <p:spPr>
          <a:xfrm>
            <a:off x="1226760" y="160338"/>
            <a:ext cx="329923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0B2D6D"/>
                </a:solidFill>
                <a:latin typeface="Times New Roman"/>
                <a:ea typeface="Times New Roman"/>
                <a:cs typeface="Times New Roman"/>
                <a:sym typeface="Times New Roman"/>
              </a:rPr>
              <a:t>Features of Gradio: </a:t>
            </a:r>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26"/>
                                        </p:tgtEl>
                                        <p:attrNameLst>
                                          <p:attrName>style.visibility</p:attrName>
                                        </p:attrNameLst>
                                      </p:cBhvr>
                                      <p:to>
                                        <p:strVal val="visible"/>
                                      </p:to>
                                    </p:set>
                                    <p:anim calcmode="lin" valueType="num">
                                      <p:cBhvr additive="base">
                                        <p:cTn id="7" dur="500"/>
                                        <p:tgtEl>
                                          <p:spTgt spid="326"/>
                                        </p:tgtEl>
                                        <p:attrNameLst>
                                          <p:attrName>ppt_w</p:attrName>
                                        </p:attrNameLst>
                                      </p:cBhvr>
                                      <p:tavLst>
                                        <p:tav tm="0">
                                          <p:val>
                                            <p:strVal val="0"/>
                                          </p:val>
                                        </p:tav>
                                        <p:tav tm="100000">
                                          <p:val>
                                            <p:strVal val="#ppt_w"/>
                                          </p:val>
                                        </p:tav>
                                      </p:tavLst>
                                    </p:anim>
                                    <p:anim calcmode="lin" valueType="num">
                                      <p:cBhvr additive="base">
                                        <p:cTn id="8" dur="500"/>
                                        <p:tgtEl>
                                          <p:spTgt spid="326"/>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27"/>
                                        </p:tgtEl>
                                        <p:attrNameLst>
                                          <p:attrName>style.visibility</p:attrName>
                                        </p:attrNameLst>
                                      </p:cBhvr>
                                      <p:to>
                                        <p:strVal val="visible"/>
                                      </p:to>
                                    </p:set>
                                    <p:anim calcmode="lin" valueType="num">
                                      <p:cBhvr additive="base">
                                        <p:cTn id="11" dur="500"/>
                                        <p:tgtEl>
                                          <p:spTgt spid="327"/>
                                        </p:tgtEl>
                                        <p:attrNameLst>
                                          <p:attrName>ppt_w</p:attrName>
                                        </p:attrNameLst>
                                      </p:cBhvr>
                                      <p:tavLst>
                                        <p:tav tm="0">
                                          <p:val>
                                            <p:strVal val="0"/>
                                          </p:val>
                                        </p:tav>
                                        <p:tav tm="100000">
                                          <p:val>
                                            <p:strVal val="#ppt_w"/>
                                          </p:val>
                                        </p:tav>
                                      </p:tavLst>
                                    </p:anim>
                                    <p:anim calcmode="lin" valueType="num">
                                      <p:cBhvr additive="base">
                                        <p:cTn id="12" dur="500"/>
                                        <p:tgtEl>
                                          <p:spTgt spid="327"/>
                                        </p:tgtEl>
                                        <p:attrNameLst>
                                          <p:attrName>ppt_h</p:attrName>
                                        </p:attrNameLst>
                                      </p:cBhvr>
                                      <p:tavLst>
                                        <p:tav tm="0">
                                          <p:val>
                                            <p:str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8"/>
                                        </p:tgtEl>
                                        <p:attrNameLst>
                                          <p:attrName>style.visibility</p:attrName>
                                        </p:attrNameLst>
                                      </p:cBhvr>
                                      <p:to>
                                        <p:strVal val="visible"/>
                                      </p:to>
                                    </p:set>
                                    <p:animEffect transition="in" filter="fade">
                                      <p:cBhvr>
                                        <p:cTn id="17" dur="5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6"/>
          <p:cNvSpPr/>
          <p:nvPr/>
        </p:nvSpPr>
        <p:spPr>
          <a:xfrm>
            <a:off x="235814" y="960692"/>
            <a:ext cx="5137817" cy="2893100"/>
          </a:xfrm>
          <a:prstGeom prst="rect">
            <a:avLst/>
          </a:prstGeom>
          <a:solidFill>
            <a:srgbClr val="262626"/>
          </a:soli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accent4"/>
                </a:solidFill>
                <a:latin typeface="Times New Roman"/>
                <a:ea typeface="Times New Roman"/>
                <a:cs typeface="Times New Roman"/>
                <a:sym typeface="Times New Roman"/>
              </a:rPr>
              <a:t>pip install gradio</a:t>
            </a:r>
            <a:endParaRPr/>
          </a:p>
          <a:p>
            <a:pPr marL="0" marR="0" lvl="0" indent="0" algn="l" rtl="0">
              <a:spcBef>
                <a:spcPts val="0"/>
              </a:spcBef>
              <a:spcAft>
                <a:spcPts val="0"/>
              </a:spcAft>
              <a:buNone/>
            </a:pPr>
            <a:endParaRPr sz="16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accent4"/>
                </a:solidFill>
                <a:latin typeface="Times New Roman"/>
                <a:ea typeface="Times New Roman"/>
                <a:cs typeface="Times New Roman"/>
                <a:sym typeface="Times New Roman"/>
              </a:rPr>
              <a:t>import gradio as gr</a:t>
            </a:r>
            <a:endParaRPr/>
          </a:p>
          <a:p>
            <a:pPr marL="0" marR="0" lvl="0" indent="0" algn="l" rtl="0">
              <a:spcBef>
                <a:spcPts val="0"/>
              </a:spcBef>
              <a:spcAft>
                <a:spcPts val="0"/>
              </a:spcAft>
              <a:buNone/>
            </a:pPr>
            <a:endParaRPr sz="16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accent4"/>
                </a:solidFill>
                <a:latin typeface="Times New Roman"/>
                <a:ea typeface="Times New Roman"/>
                <a:cs typeface="Times New Roman"/>
                <a:sym typeface="Times New Roman"/>
              </a:rPr>
              <a:t>def greet(name):</a:t>
            </a:r>
            <a:endParaRPr/>
          </a:p>
          <a:p>
            <a:pPr marL="0" marR="0" lvl="0" indent="0" algn="l" rtl="0">
              <a:spcBef>
                <a:spcPts val="0"/>
              </a:spcBef>
              <a:spcAft>
                <a:spcPts val="0"/>
              </a:spcAft>
              <a:buNone/>
            </a:pPr>
            <a:r>
              <a:rPr lang="en-US" sz="1600">
                <a:solidFill>
                  <a:schemeClr val="accent4"/>
                </a:solidFill>
                <a:latin typeface="Times New Roman"/>
                <a:ea typeface="Times New Roman"/>
                <a:cs typeface="Times New Roman"/>
                <a:sym typeface="Times New Roman"/>
              </a:rPr>
              <a:t>    return "Hello " + name + "!"</a:t>
            </a:r>
            <a:endParaRPr/>
          </a:p>
          <a:p>
            <a:pPr marL="0" marR="0" lvl="0" indent="0" algn="l" rtl="0">
              <a:spcBef>
                <a:spcPts val="0"/>
              </a:spcBef>
              <a:spcAft>
                <a:spcPts val="0"/>
              </a:spcAft>
              <a:buNone/>
            </a:pPr>
            <a:endParaRPr sz="16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accent4"/>
                </a:solidFill>
                <a:latin typeface="Times New Roman"/>
                <a:ea typeface="Times New Roman"/>
                <a:cs typeface="Times New Roman"/>
                <a:sym typeface="Times New Roman"/>
              </a:rPr>
              <a:t>demo = gr.Interface(fn=greet, inputs="text", outputs="text")</a:t>
            </a:r>
            <a:endParaRPr/>
          </a:p>
          <a:p>
            <a:pPr marL="0" marR="0" lvl="0" indent="0" algn="l" rtl="0">
              <a:spcBef>
                <a:spcPts val="0"/>
              </a:spcBef>
              <a:spcAft>
                <a:spcPts val="0"/>
              </a:spcAft>
              <a:buNone/>
            </a:pPr>
            <a:r>
              <a:rPr lang="en-US" sz="1600">
                <a:solidFill>
                  <a:schemeClr val="accent4"/>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a:solidFill>
                  <a:schemeClr val="accent4"/>
                </a:solidFill>
                <a:latin typeface="Times New Roman"/>
                <a:ea typeface="Times New Roman"/>
                <a:cs typeface="Times New Roman"/>
                <a:sym typeface="Times New Roman"/>
              </a:rPr>
              <a:t>demo.launch()</a:t>
            </a:r>
            <a:endParaRPr/>
          </a:p>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36" name="Google Shape;336;p26"/>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37" name="Google Shape;337;p26"/>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38" name="Google Shape;338;p26"/>
          <p:cNvSpPr txBox="1"/>
          <p:nvPr/>
        </p:nvSpPr>
        <p:spPr>
          <a:xfrm>
            <a:off x="235814" y="216117"/>
            <a:ext cx="5080074" cy="523220"/>
          </a:xfrm>
          <a:prstGeom prst="rect">
            <a:avLst/>
          </a:prstGeom>
          <a:no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accent2"/>
                </a:solidFill>
                <a:latin typeface="Times New Roman"/>
                <a:ea typeface="Times New Roman"/>
                <a:cs typeface="Times New Roman"/>
                <a:sym typeface="Times New Roman"/>
              </a:rPr>
              <a:t>Installing Gradio:</a:t>
            </a:r>
            <a:endParaRPr/>
          </a:p>
        </p:txBody>
      </p:sp>
      <p:sp>
        <p:nvSpPr>
          <p:cNvPr id="339" name="Google Shape;339;p26"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pic>
        <p:nvPicPr>
          <p:cNvPr id="340" name="Google Shape;340;p26" descr="hello_world demo"/>
          <p:cNvPicPr preferRelativeResize="0"/>
          <p:nvPr/>
        </p:nvPicPr>
        <p:blipFill rotWithShape="1">
          <a:blip r:embed="rId3">
            <a:alphaModFix/>
          </a:blip>
          <a:srcRect/>
          <a:stretch/>
        </p:blipFill>
        <p:spPr>
          <a:xfrm>
            <a:off x="4732311" y="4073237"/>
            <a:ext cx="6891074" cy="2311914"/>
          </a:xfrm>
          <a:prstGeom prst="rect">
            <a:avLst/>
          </a:prstGeom>
          <a:noFill/>
          <a:ln>
            <a:noFill/>
          </a:ln>
          <a:effectLst>
            <a:outerShdw blurRad="44450" dist="27940" dir="5400000" algn="ctr">
              <a:srgbClr val="000000">
                <a:alpha val="31764"/>
              </a:srgbClr>
            </a:outerShdw>
          </a:effectLst>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36"/>
                                        </p:tgtEl>
                                        <p:attrNameLst>
                                          <p:attrName>style.visibility</p:attrName>
                                        </p:attrNameLst>
                                      </p:cBhvr>
                                      <p:to>
                                        <p:strVal val="visible"/>
                                      </p:to>
                                    </p:set>
                                    <p:anim calcmode="lin" valueType="num">
                                      <p:cBhvr additive="base">
                                        <p:cTn id="7" dur="500"/>
                                        <p:tgtEl>
                                          <p:spTgt spid="336"/>
                                        </p:tgtEl>
                                        <p:attrNameLst>
                                          <p:attrName>ppt_w</p:attrName>
                                        </p:attrNameLst>
                                      </p:cBhvr>
                                      <p:tavLst>
                                        <p:tav tm="0">
                                          <p:val>
                                            <p:strVal val="0"/>
                                          </p:val>
                                        </p:tav>
                                        <p:tav tm="100000">
                                          <p:val>
                                            <p:strVal val="#ppt_w"/>
                                          </p:val>
                                        </p:tav>
                                      </p:tavLst>
                                    </p:anim>
                                    <p:anim calcmode="lin" valueType="num">
                                      <p:cBhvr additive="base">
                                        <p:cTn id="8" dur="500"/>
                                        <p:tgtEl>
                                          <p:spTgt spid="336"/>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37"/>
                                        </p:tgtEl>
                                        <p:attrNameLst>
                                          <p:attrName>style.visibility</p:attrName>
                                        </p:attrNameLst>
                                      </p:cBhvr>
                                      <p:to>
                                        <p:strVal val="visible"/>
                                      </p:to>
                                    </p:set>
                                    <p:anim calcmode="lin" valueType="num">
                                      <p:cBhvr additive="base">
                                        <p:cTn id="11" dur="500"/>
                                        <p:tgtEl>
                                          <p:spTgt spid="337"/>
                                        </p:tgtEl>
                                        <p:attrNameLst>
                                          <p:attrName>ppt_w</p:attrName>
                                        </p:attrNameLst>
                                      </p:cBhvr>
                                      <p:tavLst>
                                        <p:tav tm="0">
                                          <p:val>
                                            <p:strVal val="0"/>
                                          </p:val>
                                        </p:tav>
                                        <p:tav tm="100000">
                                          <p:val>
                                            <p:strVal val="#ppt_w"/>
                                          </p:val>
                                        </p:tav>
                                      </p:tavLst>
                                    </p:anim>
                                    <p:anim calcmode="lin" valueType="num">
                                      <p:cBhvr additive="base">
                                        <p:cTn id="12" dur="500"/>
                                        <p:tgtEl>
                                          <p:spTgt spid="337"/>
                                        </p:tgtEl>
                                        <p:attrNameLst>
                                          <p:attrName>ppt_h</p:attrName>
                                        </p:attrNameLst>
                                      </p:cBhvr>
                                      <p:tavLst>
                                        <p:tav tm="0">
                                          <p:val>
                                            <p:str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38"/>
                                        </p:tgtEl>
                                        <p:attrNameLst>
                                          <p:attrName>style.visibility</p:attrName>
                                        </p:attrNameLst>
                                      </p:cBhvr>
                                      <p:to>
                                        <p:strVal val="visible"/>
                                      </p:to>
                                    </p:set>
                                    <p:anim calcmode="lin" valueType="num">
                                      <p:cBhvr additive="base">
                                        <p:cTn id="17" dur="500"/>
                                        <p:tgtEl>
                                          <p:spTgt spid="33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0"/>
                                        </p:tgtEl>
                                        <p:attrNameLst>
                                          <p:attrName>style.visibility</p:attrName>
                                        </p:attrNameLst>
                                      </p:cBhvr>
                                      <p:to>
                                        <p:strVal val="visible"/>
                                      </p:to>
                                    </p:set>
                                    <p:animEffect transition="in" filter="fade">
                                      <p:cBhvr>
                                        <p:cTn id="22" dur="3644"/>
                                        <p:tgtEl>
                                          <p:spTgt spid="3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5"/>
                                        </p:tgtEl>
                                        <p:attrNameLst>
                                          <p:attrName>style.visibility</p:attrName>
                                        </p:attrNameLst>
                                      </p:cBhvr>
                                      <p:to>
                                        <p:strVal val="visible"/>
                                      </p:to>
                                    </p:set>
                                    <p:animEffect transition="in" filter="fade">
                                      <p:cBhvr>
                                        <p:cTn id="27" dur="1000"/>
                                        <p:tgtEl>
                                          <p:spTgt spid="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46" name="Google Shape;346;p27"/>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47" name="Google Shape;347;p27"/>
          <p:cNvSpPr txBox="1"/>
          <p:nvPr/>
        </p:nvSpPr>
        <p:spPr>
          <a:xfrm>
            <a:off x="605610" y="144510"/>
            <a:ext cx="7302502" cy="523220"/>
          </a:xfrm>
          <a:prstGeom prst="rect">
            <a:avLst/>
          </a:prstGeom>
          <a:no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accent2"/>
                </a:solidFill>
                <a:latin typeface="Times New Roman"/>
                <a:ea typeface="Times New Roman"/>
                <a:cs typeface="Times New Roman"/>
                <a:sym typeface="Times New Roman"/>
              </a:rPr>
              <a:t>Setting up a development environment </a:t>
            </a:r>
            <a:r>
              <a:rPr lang="en-US" sz="2800" b="1" dirty="0" err="1">
                <a:solidFill>
                  <a:schemeClr val="accent2"/>
                </a:solidFill>
                <a:latin typeface="Times New Roman"/>
                <a:ea typeface="Times New Roman"/>
                <a:cs typeface="Times New Roman"/>
                <a:sym typeface="Times New Roman"/>
              </a:rPr>
              <a:t>Gradio</a:t>
            </a:r>
            <a:endParaRPr dirty="0"/>
          </a:p>
        </p:txBody>
      </p:sp>
      <p:sp>
        <p:nvSpPr>
          <p:cNvPr id="348" name="Google Shape;348;p27"/>
          <p:cNvSpPr/>
          <p:nvPr/>
        </p:nvSpPr>
        <p:spPr>
          <a:xfrm>
            <a:off x="854357" y="2775941"/>
            <a:ext cx="4624984" cy="1107996"/>
          </a:xfrm>
          <a:prstGeom prst="rect">
            <a:avLst/>
          </a:prstGeom>
          <a:solidFill>
            <a:srgbClr val="262626"/>
          </a:soli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accent4"/>
                </a:solidFill>
                <a:latin typeface="Times New Roman"/>
                <a:ea typeface="Times New Roman"/>
                <a:cs typeface="Times New Roman"/>
                <a:sym typeface="Times New Roman"/>
              </a:rPr>
              <a:t>#1-Create a new virtual environment (recommended):</a:t>
            </a:r>
            <a:endParaRPr/>
          </a:p>
          <a:p>
            <a:pPr marL="0" marR="0" lvl="0" indent="0" algn="l" rtl="0">
              <a:spcBef>
                <a:spcPts val="0"/>
              </a:spcBef>
              <a:spcAft>
                <a:spcPts val="0"/>
              </a:spcAft>
              <a:buNone/>
            </a:pPr>
            <a:endParaRPr sz="16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i="1">
                <a:solidFill>
                  <a:schemeClr val="accent4"/>
                </a:solidFill>
                <a:latin typeface="Times New Roman"/>
                <a:ea typeface="Times New Roman"/>
                <a:cs typeface="Times New Roman"/>
                <a:sym typeface="Times New Roman"/>
              </a:rPr>
              <a:t>python -m venv gradio-env</a:t>
            </a:r>
            <a:endParaRPr/>
          </a:p>
          <a:p>
            <a:pPr marL="0" marR="0" lvl="0" indent="0" algn="l" rtl="0">
              <a:spcBef>
                <a:spcPts val="0"/>
              </a:spcBef>
              <a:spcAft>
                <a:spcPts val="0"/>
              </a:spcAft>
              <a:buNone/>
            </a:pPr>
            <a:endParaRPr sz="1800">
              <a:solidFill>
                <a:srgbClr val="00B050"/>
              </a:solidFill>
              <a:latin typeface="Times New Roman"/>
              <a:ea typeface="Times New Roman"/>
              <a:cs typeface="Times New Roman"/>
              <a:sym typeface="Times New Roman"/>
            </a:endParaRPr>
          </a:p>
        </p:txBody>
      </p:sp>
      <p:sp>
        <p:nvSpPr>
          <p:cNvPr id="349" name="Google Shape;349;p27"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50" name="Google Shape;350;p27"/>
          <p:cNvSpPr/>
          <p:nvPr/>
        </p:nvSpPr>
        <p:spPr>
          <a:xfrm>
            <a:off x="605610" y="922023"/>
            <a:ext cx="8358281" cy="1015663"/>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000"/>
              <a:buFont typeface="Noto Sans Symbols"/>
              <a:buChar char="❑"/>
            </a:pPr>
            <a:r>
              <a:rPr lang="en-US" sz="2000" dirty="0">
                <a:solidFill>
                  <a:schemeClr val="dk1"/>
                </a:solidFill>
                <a:latin typeface="Times New Roman"/>
                <a:ea typeface="Times New Roman"/>
                <a:cs typeface="Times New Roman"/>
                <a:sym typeface="Times New Roman"/>
              </a:rPr>
              <a:t>To set up a development environment for </a:t>
            </a:r>
            <a:r>
              <a:rPr lang="en-US" sz="2000" dirty="0" err="1">
                <a:solidFill>
                  <a:schemeClr val="dk1"/>
                </a:solidFill>
                <a:latin typeface="Times New Roman"/>
                <a:ea typeface="Times New Roman"/>
                <a:cs typeface="Times New Roman"/>
                <a:sym typeface="Times New Roman"/>
              </a:rPr>
              <a:t>Gradio</a:t>
            </a:r>
            <a:r>
              <a:rPr lang="en-US" sz="2000" dirty="0">
                <a:solidFill>
                  <a:schemeClr val="dk1"/>
                </a:solidFill>
                <a:latin typeface="Times New Roman"/>
                <a:ea typeface="Times New Roman"/>
                <a:cs typeface="Times New Roman"/>
                <a:sym typeface="Times New Roman"/>
              </a:rPr>
              <a:t>, you will need to have Python 3.8 or later installed on your computer. Here are the steps to set up a development environment for </a:t>
            </a:r>
            <a:r>
              <a:rPr lang="en-US" sz="2000" dirty="0" err="1">
                <a:solidFill>
                  <a:schemeClr val="dk1"/>
                </a:solidFill>
                <a:latin typeface="Times New Roman"/>
                <a:ea typeface="Times New Roman"/>
                <a:cs typeface="Times New Roman"/>
                <a:sym typeface="Times New Roman"/>
              </a:rPr>
              <a:t>Gradio</a:t>
            </a:r>
            <a:r>
              <a:rPr lang="en-US" sz="2000" dirty="0">
                <a:solidFill>
                  <a:schemeClr val="dk1"/>
                </a:solidFill>
                <a:latin typeface="Times New Roman"/>
                <a:ea typeface="Times New Roman"/>
                <a:cs typeface="Times New Roman"/>
                <a:sym typeface="Times New Roman"/>
              </a:rPr>
              <a:t>:</a:t>
            </a:r>
            <a:endParaRPr dirty="0"/>
          </a:p>
        </p:txBody>
      </p:sp>
      <p:sp>
        <p:nvSpPr>
          <p:cNvPr id="351" name="Google Shape;351;p27"/>
          <p:cNvSpPr/>
          <p:nvPr/>
        </p:nvSpPr>
        <p:spPr>
          <a:xfrm>
            <a:off x="910410" y="4464332"/>
            <a:ext cx="8521307" cy="1354217"/>
          </a:xfrm>
          <a:prstGeom prst="rect">
            <a:avLst/>
          </a:prstGeom>
          <a:solidFill>
            <a:srgbClr val="262626"/>
          </a:soli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accent4"/>
                </a:solidFill>
                <a:latin typeface="Times New Roman"/>
                <a:ea typeface="Times New Roman"/>
                <a:cs typeface="Times New Roman"/>
                <a:sym typeface="Times New Roman"/>
              </a:rPr>
              <a:t>Activate the virtual environment:</a:t>
            </a:r>
            <a:endParaRPr/>
          </a:p>
          <a:p>
            <a:pPr marL="0" marR="0" lvl="0" indent="0" algn="l" rtl="0">
              <a:spcBef>
                <a:spcPts val="0"/>
              </a:spcBef>
              <a:spcAft>
                <a:spcPts val="0"/>
              </a:spcAft>
              <a:buNone/>
            </a:pPr>
            <a:endParaRPr sz="1600">
              <a:solidFill>
                <a:schemeClr val="accent4"/>
              </a:solidFill>
              <a:latin typeface="Times New Roman"/>
              <a:ea typeface="Times New Roman"/>
              <a:cs typeface="Times New Roman"/>
              <a:sym typeface="Times New Roman"/>
            </a:endParaRPr>
          </a:p>
          <a:p>
            <a:pPr marL="0" marR="0" lvl="0" indent="-101600" algn="l" rtl="0">
              <a:spcBef>
                <a:spcPts val="0"/>
              </a:spcBef>
              <a:spcAft>
                <a:spcPts val="0"/>
              </a:spcAft>
              <a:buClr>
                <a:schemeClr val="accent4"/>
              </a:buClr>
              <a:buSzPts val="1600"/>
              <a:buFont typeface="Arial"/>
              <a:buChar char="•"/>
            </a:pPr>
            <a:r>
              <a:rPr lang="en-US" sz="1600" b="1">
                <a:solidFill>
                  <a:schemeClr val="accent4"/>
                </a:solidFill>
                <a:latin typeface="Times New Roman"/>
                <a:ea typeface="Times New Roman"/>
                <a:cs typeface="Times New Roman"/>
                <a:sym typeface="Times New Roman"/>
              </a:rPr>
              <a:t>On Windows:</a:t>
            </a:r>
            <a:endParaRPr/>
          </a:p>
          <a:p>
            <a:pPr marL="0" marR="0" lvl="0" indent="0" algn="l" rtl="0">
              <a:spcBef>
                <a:spcPts val="0"/>
              </a:spcBef>
              <a:spcAft>
                <a:spcPts val="0"/>
              </a:spcAft>
              <a:buClr>
                <a:schemeClr val="dk1"/>
              </a:buClr>
              <a:buSzPts val="1600"/>
              <a:buFont typeface="Arial"/>
              <a:buNone/>
            </a:pPr>
            <a:endParaRPr sz="16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i="1">
                <a:solidFill>
                  <a:schemeClr val="accent4"/>
                </a:solidFill>
                <a:latin typeface="Times New Roman"/>
                <a:ea typeface="Times New Roman"/>
                <a:cs typeface="Times New Roman"/>
                <a:sym typeface="Times New Roman"/>
              </a:rPr>
              <a:t>gradio-env\Scripts\activate.bat</a:t>
            </a:r>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7"/>
                                        </p:tgtEl>
                                        <p:attrNameLst>
                                          <p:attrName>style.visibility</p:attrName>
                                        </p:attrNameLst>
                                      </p:cBhvr>
                                      <p:to>
                                        <p:strVal val="visible"/>
                                      </p:to>
                                    </p:set>
                                    <p:anim calcmode="lin" valueType="num">
                                      <p:cBhvr additive="base">
                                        <p:cTn id="7" dur="500"/>
                                        <p:tgtEl>
                                          <p:spTgt spid="347"/>
                                        </p:tgtEl>
                                        <p:attrNameLst>
                                          <p:attrName>ppt_y</p:attrName>
                                        </p:attrNameLst>
                                      </p:cBhvr>
                                      <p:tavLst>
                                        <p:tav tm="0">
                                          <p:val>
                                            <p:strVal val="#ppt_y+1"/>
                                          </p:val>
                                        </p:tav>
                                        <p:tav tm="100000">
                                          <p:val>
                                            <p:strVal val="#ppt_y"/>
                                          </p:val>
                                        </p:tav>
                                      </p:tavLst>
                                    </p:anim>
                                  </p:childTnLst>
                                </p:cTn>
                              </p:par>
                              <p:par>
                                <p:cTn id="8" presetID="23" presetClass="entr" presetSubtype="16" fill="hold" nodeType="withEffect">
                                  <p:stCondLst>
                                    <p:cond delay="0"/>
                                  </p:stCondLst>
                                  <p:childTnLst>
                                    <p:set>
                                      <p:cBhvr>
                                        <p:cTn id="9" dur="1" fill="hold">
                                          <p:stCondLst>
                                            <p:cond delay="0"/>
                                          </p:stCondLst>
                                        </p:cTn>
                                        <p:tgtEl>
                                          <p:spTgt spid="345"/>
                                        </p:tgtEl>
                                        <p:attrNameLst>
                                          <p:attrName>style.visibility</p:attrName>
                                        </p:attrNameLst>
                                      </p:cBhvr>
                                      <p:to>
                                        <p:strVal val="visible"/>
                                      </p:to>
                                    </p:set>
                                    <p:anim calcmode="lin" valueType="num">
                                      <p:cBhvr additive="base">
                                        <p:cTn id="10" dur="500"/>
                                        <p:tgtEl>
                                          <p:spTgt spid="345"/>
                                        </p:tgtEl>
                                        <p:attrNameLst>
                                          <p:attrName>ppt_w</p:attrName>
                                        </p:attrNameLst>
                                      </p:cBhvr>
                                      <p:tavLst>
                                        <p:tav tm="0">
                                          <p:val>
                                            <p:strVal val="0"/>
                                          </p:val>
                                        </p:tav>
                                        <p:tav tm="100000">
                                          <p:val>
                                            <p:strVal val="#ppt_w"/>
                                          </p:val>
                                        </p:tav>
                                      </p:tavLst>
                                    </p:anim>
                                    <p:anim calcmode="lin" valueType="num">
                                      <p:cBhvr additive="base">
                                        <p:cTn id="11" dur="500"/>
                                        <p:tgtEl>
                                          <p:spTgt spid="345"/>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0"/>
                                  </p:stCondLst>
                                  <p:childTnLst>
                                    <p:set>
                                      <p:cBhvr>
                                        <p:cTn id="13" dur="1" fill="hold">
                                          <p:stCondLst>
                                            <p:cond delay="0"/>
                                          </p:stCondLst>
                                        </p:cTn>
                                        <p:tgtEl>
                                          <p:spTgt spid="346"/>
                                        </p:tgtEl>
                                        <p:attrNameLst>
                                          <p:attrName>style.visibility</p:attrName>
                                        </p:attrNameLst>
                                      </p:cBhvr>
                                      <p:to>
                                        <p:strVal val="visible"/>
                                      </p:to>
                                    </p:set>
                                    <p:anim calcmode="lin" valueType="num">
                                      <p:cBhvr additive="base">
                                        <p:cTn id="14" dur="500"/>
                                        <p:tgtEl>
                                          <p:spTgt spid="346"/>
                                        </p:tgtEl>
                                        <p:attrNameLst>
                                          <p:attrName>ppt_w</p:attrName>
                                        </p:attrNameLst>
                                      </p:cBhvr>
                                      <p:tavLst>
                                        <p:tav tm="0">
                                          <p:val>
                                            <p:strVal val="0"/>
                                          </p:val>
                                        </p:tav>
                                        <p:tav tm="100000">
                                          <p:val>
                                            <p:strVal val="#ppt_w"/>
                                          </p:val>
                                        </p:tav>
                                      </p:tavLst>
                                    </p:anim>
                                    <p:anim calcmode="lin" valueType="num">
                                      <p:cBhvr additive="base">
                                        <p:cTn id="15" dur="500"/>
                                        <p:tgtEl>
                                          <p:spTgt spid="346"/>
                                        </p:tgtEl>
                                        <p:attrNameLst>
                                          <p:attrName>ppt_h</p:attrName>
                                        </p:attrNameLst>
                                      </p:cBhvr>
                                      <p:tavLst>
                                        <p:tav tm="0">
                                          <p:val>
                                            <p:str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0"/>
                                        </p:tgtEl>
                                        <p:attrNameLst>
                                          <p:attrName>style.visibility</p:attrName>
                                        </p:attrNameLst>
                                      </p:cBhvr>
                                      <p:to>
                                        <p:strVal val="visible"/>
                                      </p:to>
                                    </p:set>
                                    <p:animEffect transition="in" filter="fade">
                                      <p:cBhvr>
                                        <p:cTn id="20" dur="500"/>
                                        <p:tgtEl>
                                          <p:spTgt spid="3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8"/>
                                        </p:tgtEl>
                                        <p:attrNameLst>
                                          <p:attrName>style.visibility</p:attrName>
                                        </p:attrNameLst>
                                      </p:cBhvr>
                                      <p:to>
                                        <p:strVal val="visible"/>
                                      </p:to>
                                    </p:set>
                                    <p:animEffect transition="in" filter="fade">
                                      <p:cBhvr>
                                        <p:cTn id="25" dur="1000"/>
                                        <p:tgtEl>
                                          <p:spTgt spid="3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51"/>
                                        </p:tgtEl>
                                        <p:attrNameLst>
                                          <p:attrName>style.visibility</p:attrName>
                                        </p:attrNameLst>
                                      </p:cBhvr>
                                      <p:to>
                                        <p:strVal val="visible"/>
                                      </p:to>
                                    </p:set>
                                    <p:animEffect transition="in" filter="fade">
                                      <p:cBhvr>
                                        <p:cTn id="30" dur="10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28"/>
          <p:cNvPicPr preferRelativeResize="0"/>
          <p:nvPr/>
        </p:nvPicPr>
        <p:blipFill rotWithShape="1">
          <a:blip r:embed="rId3">
            <a:alphaModFix/>
          </a:blip>
          <a:srcRect/>
          <a:stretch/>
        </p:blipFill>
        <p:spPr>
          <a:xfrm>
            <a:off x="6858000" y="1741928"/>
            <a:ext cx="4389121" cy="2826327"/>
          </a:xfrm>
          <a:prstGeom prst="rect">
            <a:avLst/>
          </a:prstGeom>
          <a:noFill/>
          <a:ln>
            <a:noFill/>
          </a:ln>
        </p:spPr>
      </p:pic>
      <p:pic>
        <p:nvPicPr>
          <p:cNvPr id="357" name="Google Shape;357;p28"/>
          <p:cNvPicPr preferRelativeResize="0"/>
          <p:nvPr/>
        </p:nvPicPr>
        <p:blipFill rotWithShape="1">
          <a:blip r:embed="rId4">
            <a:alphaModFix/>
          </a:blip>
          <a:srcRect/>
          <a:stretch/>
        </p:blipFill>
        <p:spPr>
          <a:xfrm>
            <a:off x="2202871" y="5097342"/>
            <a:ext cx="9889375" cy="1669218"/>
          </a:xfrm>
          <a:prstGeom prst="rect">
            <a:avLst/>
          </a:prstGeom>
          <a:noFill/>
          <a:ln>
            <a:noFill/>
          </a:ln>
        </p:spPr>
      </p:pic>
      <p:sp>
        <p:nvSpPr>
          <p:cNvPr id="358" name="Google Shape;358;p28"/>
          <p:cNvSpPr/>
          <p:nvPr/>
        </p:nvSpPr>
        <p:spPr>
          <a:xfrm>
            <a:off x="171796" y="862481"/>
            <a:ext cx="6096000"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rgbClr val="3C7DDE"/>
                </a:solidFill>
                <a:latin typeface="Times New Roman"/>
                <a:ea typeface="Times New Roman"/>
                <a:cs typeface="Times New Roman"/>
                <a:sym typeface="Times New Roman"/>
              </a:rPr>
              <a:t>Hugging Face </a:t>
            </a:r>
            <a:r>
              <a:rPr lang="en-US" sz="1400" dirty="0">
                <a:solidFill>
                  <a:schemeClr val="dk1"/>
                </a:solidFill>
                <a:latin typeface="Times New Roman"/>
                <a:ea typeface="Times New Roman"/>
                <a:cs typeface="Times New Roman"/>
                <a:sym typeface="Times New Roman"/>
              </a:rPr>
              <a:t>provides a wide range of pre-trained models for various NLP tasks, including sentiment analysis, text classification, machine translation, and more. These models are available in popular architectures such as </a:t>
            </a:r>
            <a:r>
              <a:rPr lang="en-US" sz="1400" dirty="0">
                <a:solidFill>
                  <a:srgbClr val="3C7DDE"/>
                </a:solidFill>
                <a:latin typeface="Times New Roman"/>
                <a:ea typeface="Times New Roman"/>
                <a:cs typeface="Times New Roman"/>
                <a:sym typeface="Times New Roman"/>
              </a:rPr>
              <a:t>BERT</a:t>
            </a:r>
            <a:r>
              <a:rPr lang="en-US" sz="1400" dirty="0">
                <a:solidFill>
                  <a:schemeClr val="dk1"/>
                </a:solidFill>
                <a:latin typeface="Times New Roman"/>
                <a:ea typeface="Times New Roman"/>
                <a:cs typeface="Times New Roman"/>
                <a:sym typeface="Times New Roman"/>
              </a:rPr>
              <a:t>, </a:t>
            </a:r>
            <a:r>
              <a:rPr lang="en-US" sz="1400" dirty="0">
                <a:solidFill>
                  <a:srgbClr val="3C7DDE"/>
                </a:solidFill>
                <a:latin typeface="Times New Roman"/>
                <a:ea typeface="Times New Roman"/>
                <a:cs typeface="Times New Roman"/>
                <a:sym typeface="Times New Roman"/>
              </a:rPr>
              <a:t>GPT</a:t>
            </a:r>
            <a:r>
              <a:rPr lang="en-US" sz="1400" dirty="0">
                <a:solidFill>
                  <a:schemeClr val="dk1"/>
                </a:solidFill>
                <a:latin typeface="Times New Roman"/>
                <a:ea typeface="Times New Roman"/>
                <a:cs typeface="Times New Roman"/>
                <a:sym typeface="Times New Roman"/>
              </a:rPr>
              <a:t>, </a:t>
            </a:r>
            <a:r>
              <a:rPr lang="en-US" sz="1400" dirty="0" err="1">
                <a:solidFill>
                  <a:srgbClr val="3C7DDE"/>
                </a:solidFill>
                <a:latin typeface="Times New Roman"/>
                <a:ea typeface="Times New Roman"/>
                <a:cs typeface="Times New Roman"/>
                <a:sym typeface="Times New Roman"/>
              </a:rPr>
              <a:t>RoBERTa</a:t>
            </a:r>
            <a:r>
              <a:rPr lang="en-US" sz="1400" dirty="0">
                <a:solidFill>
                  <a:schemeClr val="dk1"/>
                </a:solidFill>
                <a:latin typeface="Times New Roman"/>
                <a:ea typeface="Times New Roman"/>
                <a:cs typeface="Times New Roman"/>
                <a:sym typeface="Times New Roman"/>
              </a:rPr>
              <a:t>, and others. Hugging Face also offers a convenient Python library called "</a:t>
            </a:r>
            <a:r>
              <a:rPr lang="en-US" sz="1400" dirty="0">
                <a:solidFill>
                  <a:srgbClr val="3C7DDE"/>
                </a:solidFill>
                <a:latin typeface="Times New Roman"/>
                <a:ea typeface="Times New Roman"/>
                <a:cs typeface="Times New Roman"/>
                <a:sym typeface="Times New Roman"/>
              </a:rPr>
              <a:t>transformers</a:t>
            </a:r>
            <a:r>
              <a:rPr lang="en-US" sz="1400" dirty="0">
                <a:solidFill>
                  <a:schemeClr val="dk1"/>
                </a:solidFill>
                <a:latin typeface="Times New Roman"/>
                <a:ea typeface="Times New Roman"/>
                <a:cs typeface="Times New Roman"/>
                <a:sym typeface="Times New Roman"/>
              </a:rPr>
              <a:t>" that allows you to easily load, use, and fine-tune these pre-trained models.</a:t>
            </a:r>
            <a:endParaRPr dirty="0"/>
          </a:p>
          <a:p>
            <a:pPr marL="0" marR="0" lvl="0" indent="0" algn="l"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dirty="0">
                <a:solidFill>
                  <a:schemeClr val="dk1"/>
                </a:solidFill>
                <a:latin typeface="Times New Roman"/>
                <a:ea typeface="Times New Roman"/>
                <a:cs typeface="Times New Roman"/>
                <a:sym typeface="Times New Roman"/>
              </a:rPr>
              <a:t>On the other hand, </a:t>
            </a:r>
            <a:r>
              <a:rPr lang="en-US" sz="1400" dirty="0" err="1">
                <a:solidFill>
                  <a:srgbClr val="3C7DDE"/>
                </a:solidFill>
                <a:latin typeface="Times New Roman"/>
                <a:ea typeface="Times New Roman"/>
                <a:cs typeface="Times New Roman"/>
                <a:sym typeface="Times New Roman"/>
              </a:rPr>
              <a:t>Gradio</a:t>
            </a:r>
            <a:r>
              <a:rPr lang="en-US" sz="1400" dirty="0">
                <a:solidFill>
                  <a:schemeClr val="dk1"/>
                </a:solidFill>
                <a:latin typeface="Times New Roman"/>
                <a:ea typeface="Times New Roman"/>
                <a:cs typeface="Times New Roman"/>
                <a:sym typeface="Times New Roman"/>
              </a:rPr>
              <a:t> is a user interface library for ML models. It enables you to quickly create and deploy web-based interfaces for your ML models, including NLP models. </a:t>
            </a:r>
            <a:r>
              <a:rPr lang="en-US" sz="1400" dirty="0" err="1">
                <a:solidFill>
                  <a:schemeClr val="dk1"/>
                </a:solidFill>
                <a:latin typeface="Times New Roman"/>
                <a:ea typeface="Times New Roman"/>
                <a:cs typeface="Times New Roman"/>
                <a:sym typeface="Times New Roman"/>
              </a:rPr>
              <a:t>Gradio</a:t>
            </a:r>
            <a:r>
              <a:rPr lang="en-US" sz="1400" dirty="0">
                <a:solidFill>
                  <a:schemeClr val="dk1"/>
                </a:solidFill>
                <a:latin typeface="Times New Roman"/>
                <a:ea typeface="Times New Roman"/>
                <a:cs typeface="Times New Roman"/>
                <a:sym typeface="Times New Roman"/>
              </a:rPr>
              <a:t> simplifies the process of building interactive interfaces, allowing users to interact with your models by entering text, making selections, and visualizing the results.</a:t>
            </a:r>
            <a:endParaRPr dirty="0"/>
          </a:p>
          <a:p>
            <a:pPr marL="0" marR="0" lvl="0" indent="0" algn="l"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dirty="0">
                <a:solidFill>
                  <a:schemeClr val="dk1"/>
                </a:solidFill>
                <a:latin typeface="Times New Roman"/>
                <a:ea typeface="Times New Roman"/>
                <a:cs typeface="Times New Roman"/>
                <a:sym typeface="Times New Roman"/>
              </a:rPr>
              <a:t>By </a:t>
            </a:r>
            <a:r>
              <a:rPr lang="en-US" sz="1400" dirty="0">
                <a:solidFill>
                  <a:srgbClr val="3C7DDE"/>
                </a:solidFill>
                <a:latin typeface="Times New Roman"/>
                <a:ea typeface="Times New Roman"/>
                <a:cs typeface="Times New Roman"/>
                <a:sym typeface="Times New Roman"/>
              </a:rPr>
              <a:t>combining Hugging Face and </a:t>
            </a:r>
            <a:r>
              <a:rPr lang="en-US" sz="1400" dirty="0" err="1">
                <a:solidFill>
                  <a:srgbClr val="3C7DDE"/>
                </a:solidFill>
                <a:latin typeface="Times New Roman"/>
                <a:ea typeface="Times New Roman"/>
                <a:cs typeface="Times New Roman"/>
                <a:sym typeface="Times New Roman"/>
              </a:rPr>
              <a:t>Gradio</a:t>
            </a:r>
            <a:r>
              <a:rPr lang="en-US" sz="1400" dirty="0">
                <a:solidFill>
                  <a:schemeClr val="dk1"/>
                </a:solidFill>
                <a:latin typeface="Times New Roman"/>
                <a:ea typeface="Times New Roman"/>
                <a:cs typeface="Times New Roman"/>
                <a:sym typeface="Times New Roman"/>
              </a:rPr>
              <a:t>, you can build powerful NLP applications with user-friendly interfaces. For example, you can use a pre-trained sentiment analysis model from Hugging Face and create a </a:t>
            </a:r>
            <a:r>
              <a:rPr lang="en-US" sz="1400" dirty="0" err="1">
                <a:solidFill>
                  <a:schemeClr val="dk1"/>
                </a:solidFill>
                <a:latin typeface="Times New Roman"/>
                <a:ea typeface="Times New Roman"/>
                <a:cs typeface="Times New Roman"/>
                <a:sym typeface="Times New Roman"/>
              </a:rPr>
              <a:t>Gradio</a:t>
            </a:r>
            <a:r>
              <a:rPr lang="en-US" sz="1400" dirty="0">
                <a:solidFill>
                  <a:schemeClr val="dk1"/>
                </a:solidFill>
                <a:latin typeface="Times New Roman"/>
                <a:ea typeface="Times New Roman"/>
                <a:cs typeface="Times New Roman"/>
                <a:sym typeface="Times New Roman"/>
              </a:rPr>
              <a:t> interface where users can input text and instantly see the sentiment analysis results.</a:t>
            </a:r>
            <a:endParaRPr dirty="0"/>
          </a:p>
          <a:p>
            <a:pPr marL="0" marR="0" lvl="0" indent="0" algn="l" rtl="0">
              <a:spcBef>
                <a:spcPts val="0"/>
              </a:spcBef>
              <a:spcAft>
                <a:spcPts val="0"/>
              </a:spcAft>
              <a:buNone/>
            </a:pPr>
            <a:endParaRPr sz="1400" dirty="0">
              <a:solidFill>
                <a:schemeClr val="dk1"/>
              </a:solidFill>
              <a:latin typeface="Times New Roman"/>
              <a:ea typeface="Times New Roman"/>
              <a:cs typeface="Times New Roman"/>
              <a:sym typeface="Times New Roman"/>
            </a:endParaRPr>
          </a:p>
        </p:txBody>
      </p:sp>
      <p:sp>
        <p:nvSpPr>
          <p:cNvPr id="359" name="Google Shape;359;p28"/>
          <p:cNvSpPr/>
          <p:nvPr/>
        </p:nvSpPr>
        <p:spPr>
          <a:xfrm>
            <a:off x="171796" y="135374"/>
            <a:ext cx="3178233"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1143A4"/>
                </a:solidFill>
                <a:latin typeface="Times New Roman"/>
                <a:ea typeface="Times New Roman"/>
                <a:cs typeface="Times New Roman"/>
                <a:sym typeface="Times New Roman"/>
              </a:rPr>
              <a:t>Hugging Face And Gradio </a:t>
            </a:r>
            <a:endParaRPr sz="2000" b="1">
              <a:solidFill>
                <a:srgbClr val="1143A4"/>
              </a:solidFill>
              <a:latin typeface="Quicksand"/>
              <a:ea typeface="Quicksand"/>
              <a:cs typeface="Quicksand"/>
              <a:sym typeface="Quicksan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9"/>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65" name="Google Shape;365;p29"/>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66" name="Google Shape;366;p29"/>
          <p:cNvSpPr txBox="1"/>
          <p:nvPr/>
        </p:nvSpPr>
        <p:spPr>
          <a:xfrm>
            <a:off x="368585" y="148649"/>
            <a:ext cx="7302502" cy="523220"/>
          </a:xfrm>
          <a:prstGeom prst="rect">
            <a:avLst/>
          </a:prstGeom>
          <a:no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accent2"/>
                </a:solidFill>
                <a:latin typeface="Times New Roman"/>
                <a:ea typeface="Times New Roman"/>
                <a:cs typeface="Times New Roman"/>
                <a:sym typeface="Times New Roman"/>
              </a:rPr>
              <a:t>Recap of </a:t>
            </a:r>
            <a:r>
              <a:rPr lang="en-US" sz="2800" b="1" dirty="0" err="1">
                <a:solidFill>
                  <a:schemeClr val="accent2"/>
                </a:solidFill>
                <a:latin typeface="Times New Roman"/>
                <a:ea typeface="Times New Roman"/>
                <a:cs typeface="Times New Roman"/>
                <a:sym typeface="Times New Roman"/>
              </a:rPr>
              <a:t>Gradio</a:t>
            </a:r>
            <a:r>
              <a:rPr lang="en-US" sz="2800" b="1" dirty="0">
                <a:solidFill>
                  <a:schemeClr val="accent2"/>
                </a:solidFill>
                <a:latin typeface="Times New Roman"/>
                <a:ea typeface="Times New Roman"/>
                <a:cs typeface="Times New Roman"/>
                <a:sym typeface="Times New Roman"/>
              </a:rPr>
              <a:t> features and benefits</a:t>
            </a:r>
            <a:endParaRPr dirty="0"/>
          </a:p>
        </p:txBody>
      </p:sp>
      <p:sp>
        <p:nvSpPr>
          <p:cNvPr id="367" name="Google Shape;367;p29"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68" name="Google Shape;368;p29"/>
          <p:cNvSpPr/>
          <p:nvPr/>
        </p:nvSpPr>
        <p:spPr>
          <a:xfrm>
            <a:off x="1120919" y="960692"/>
            <a:ext cx="9146598" cy="53245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rgbClr val="1143A4"/>
                </a:solidFill>
                <a:latin typeface="Times New Roman"/>
                <a:ea typeface="Times New Roman"/>
                <a:cs typeface="Times New Roman"/>
                <a:sym typeface="Times New Roman"/>
              </a:rPr>
              <a:t>Features:</a:t>
            </a:r>
            <a:endParaRPr dirty="0"/>
          </a:p>
          <a:p>
            <a:pPr marL="0" marR="0" lvl="0" indent="0" algn="l" rtl="0">
              <a:spcBef>
                <a:spcPts val="0"/>
              </a:spcBef>
              <a:spcAft>
                <a:spcPts val="0"/>
              </a:spcAft>
              <a:buNone/>
            </a:pPr>
            <a:endParaRPr sz="1800" b="1" dirty="0">
              <a:solidFill>
                <a:srgbClr val="1143A4"/>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rgbClr val="00B050"/>
                </a:solidFill>
                <a:latin typeface="Times New Roman"/>
                <a:ea typeface="Times New Roman"/>
                <a:cs typeface="Times New Roman"/>
                <a:sym typeface="Times New Roman"/>
              </a:rPr>
              <a:t>Customizable input and output forms: </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Users can create custom forms for their models, allowing them to accept a wide range of inputs, including images, text, and other data types.</a:t>
            </a:r>
            <a:endParaRPr dirty="0"/>
          </a:p>
          <a:p>
            <a:pPr marL="0" marR="0" lvl="0" indent="0" algn="l" rtl="0">
              <a:spcBef>
                <a:spcPts val="0"/>
              </a:spcBef>
              <a:spcAft>
                <a:spcPts val="0"/>
              </a:spcAft>
              <a:buNone/>
            </a:pPr>
            <a:r>
              <a:rPr lang="en-US" sz="1600" b="1" dirty="0">
                <a:solidFill>
                  <a:srgbClr val="00B050"/>
                </a:solidFill>
                <a:latin typeface="Times New Roman"/>
                <a:ea typeface="Times New Roman"/>
                <a:cs typeface="Times New Roman"/>
                <a:sym typeface="Times New Roman"/>
              </a:rPr>
              <a:t>Real-time feedback: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provides real-time feedback on the output of the model, allowing users to see the results of their input immediately.</a:t>
            </a:r>
            <a:endParaRPr dirty="0"/>
          </a:p>
          <a:p>
            <a:pPr marL="0" marR="0" lvl="0" indent="0" algn="l" rtl="0">
              <a:spcBef>
                <a:spcPts val="0"/>
              </a:spcBef>
              <a:spcAft>
                <a:spcPts val="0"/>
              </a:spcAft>
              <a:buNone/>
            </a:pPr>
            <a:r>
              <a:rPr lang="en-US" sz="1600" b="1" dirty="0">
                <a:solidFill>
                  <a:srgbClr val="00B050"/>
                </a:solidFill>
                <a:latin typeface="Times New Roman"/>
                <a:ea typeface="Times New Roman"/>
                <a:cs typeface="Times New Roman"/>
                <a:sym typeface="Times New Roman"/>
              </a:rPr>
              <a:t>Customizable UI: </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The </a:t>
            </a: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interface can be customized to match the style and branding of the user's application or website.</a:t>
            </a:r>
            <a:endParaRPr dirty="0"/>
          </a:p>
          <a:p>
            <a:pPr marL="0" marR="0" lvl="0" indent="0" algn="l" rtl="0">
              <a:spcBef>
                <a:spcPts val="0"/>
              </a:spcBef>
              <a:spcAft>
                <a:spcPts val="0"/>
              </a:spcAft>
              <a:buNone/>
            </a:pPr>
            <a:r>
              <a:rPr lang="en-US" sz="1600" b="1" dirty="0">
                <a:solidFill>
                  <a:srgbClr val="00B050"/>
                </a:solidFill>
                <a:latin typeface="Times New Roman"/>
                <a:ea typeface="Times New Roman"/>
                <a:cs typeface="Times New Roman"/>
                <a:sym typeface="Times New Roman"/>
              </a:rPr>
              <a:t>Shareable: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provides a simple way to share models with others, without requiring any additional software or dependencies.</a:t>
            </a:r>
            <a:endParaRPr dirty="0"/>
          </a:p>
          <a:p>
            <a:pPr marL="0" marR="0" lvl="0" indent="0" algn="l" rtl="0">
              <a:spcBef>
                <a:spcPts val="0"/>
              </a:spcBef>
              <a:spcAft>
                <a:spcPts val="0"/>
              </a:spcAft>
              <a:buNone/>
            </a:pPr>
            <a:r>
              <a:rPr lang="en-US" sz="1600" b="1" dirty="0">
                <a:solidFill>
                  <a:srgbClr val="00B050"/>
                </a:solidFill>
                <a:latin typeface="Times New Roman"/>
                <a:ea typeface="Times New Roman"/>
                <a:cs typeface="Times New Roman"/>
                <a:sym typeface="Times New Roman"/>
              </a:rPr>
              <a:t>Multi-Framework Support: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supports a wide range of popular machine learning frameworks, including </a:t>
            </a:r>
            <a:r>
              <a:rPr lang="en-US" sz="1600" dirty="0" err="1">
                <a:solidFill>
                  <a:schemeClr val="dk1"/>
                </a:solidFill>
                <a:latin typeface="Times New Roman"/>
                <a:ea typeface="Times New Roman"/>
                <a:cs typeface="Times New Roman"/>
                <a:sym typeface="Times New Roman"/>
              </a:rPr>
              <a:t>TensorFlow</a:t>
            </a:r>
            <a:r>
              <a:rPr lang="en-US" sz="1600" dirty="0">
                <a:solidFill>
                  <a:schemeClr val="dk1"/>
                </a:solidFill>
                <a:latin typeface="Times New Roman"/>
                <a:ea typeface="Times New Roman"/>
                <a:cs typeface="Times New Roman"/>
                <a:sym typeface="Times New Roman"/>
              </a:rPr>
              <a:t>, </a:t>
            </a:r>
            <a:r>
              <a:rPr lang="en-US" sz="1600" dirty="0" err="1">
                <a:solidFill>
                  <a:schemeClr val="dk1"/>
                </a:solidFill>
                <a:latin typeface="Times New Roman"/>
                <a:ea typeface="Times New Roman"/>
                <a:cs typeface="Times New Roman"/>
                <a:sym typeface="Times New Roman"/>
              </a:rPr>
              <a:t>PyTorch</a:t>
            </a:r>
            <a:r>
              <a:rPr lang="en-US" sz="1600" dirty="0">
                <a:solidFill>
                  <a:schemeClr val="dk1"/>
                </a:solidFill>
                <a:latin typeface="Times New Roman"/>
                <a:ea typeface="Times New Roman"/>
                <a:cs typeface="Times New Roman"/>
                <a:sym typeface="Times New Roman"/>
              </a:rPr>
              <a:t>, and </a:t>
            </a:r>
            <a:r>
              <a:rPr lang="en-US" sz="1600" dirty="0" err="1">
                <a:solidFill>
                  <a:schemeClr val="dk1"/>
                </a:solidFill>
                <a:latin typeface="Times New Roman"/>
                <a:ea typeface="Times New Roman"/>
                <a:cs typeface="Times New Roman"/>
                <a:sym typeface="Times New Roman"/>
              </a:rPr>
              <a:t>scikit</a:t>
            </a:r>
            <a:r>
              <a:rPr lang="en-US" sz="1600" dirty="0">
                <a:solidFill>
                  <a:schemeClr val="dk1"/>
                </a:solidFill>
                <a:latin typeface="Times New Roman"/>
                <a:ea typeface="Times New Roman"/>
                <a:cs typeface="Times New Roman"/>
                <a:sym typeface="Times New Roman"/>
              </a:rPr>
              <a:t>-learn.</a:t>
            </a:r>
            <a:endParaRPr dirty="0"/>
          </a:p>
          <a:p>
            <a:pPr marL="0" marR="0" lvl="0" indent="0" algn="l" rtl="0">
              <a:spcBef>
                <a:spcPts val="0"/>
              </a:spcBef>
              <a:spcAft>
                <a:spcPts val="0"/>
              </a:spcAft>
              <a:buNone/>
            </a:pPr>
            <a:r>
              <a:rPr lang="en-US" sz="1600" b="1" dirty="0">
                <a:solidFill>
                  <a:srgbClr val="00B050"/>
                </a:solidFill>
                <a:latin typeface="Times New Roman"/>
                <a:ea typeface="Times New Roman"/>
                <a:cs typeface="Times New Roman"/>
                <a:sym typeface="Times New Roman"/>
              </a:rPr>
              <a:t>Multi-Language Support: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supports multiple programming languages, including Python, R, and Julia.</a:t>
            </a:r>
            <a:endParaRPr dirty="0"/>
          </a:p>
          <a:p>
            <a:pPr marL="0" marR="0" lvl="0" indent="0" algn="l" rtl="0">
              <a:spcBef>
                <a:spcPts val="0"/>
              </a:spcBef>
              <a:spcAft>
                <a:spcPts val="0"/>
              </a:spcAft>
              <a:buNone/>
            </a:pPr>
            <a:r>
              <a:rPr lang="en-US" sz="1600" b="1" dirty="0">
                <a:solidFill>
                  <a:srgbClr val="00B050"/>
                </a:solidFill>
                <a:latin typeface="Times New Roman"/>
                <a:ea typeface="Times New Roman"/>
                <a:cs typeface="Times New Roman"/>
                <a:sym typeface="Times New Roman"/>
              </a:rPr>
              <a:t>Collaboration: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allows multiple users to collaborate on a shared model, allowing them to work together to improve the model's performance or create new models from scratch.</a:t>
            </a:r>
            <a:endParaRPr dirty="0"/>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6"/>
                                        </p:tgtEl>
                                        <p:attrNameLst>
                                          <p:attrName>style.visibility</p:attrName>
                                        </p:attrNameLst>
                                      </p:cBhvr>
                                      <p:to>
                                        <p:strVal val="visible"/>
                                      </p:to>
                                    </p:set>
                                    <p:anim calcmode="lin" valueType="num">
                                      <p:cBhvr additive="base">
                                        <p:cTn id="7" dur="500"/>
                                        <p:tgtEl>
                                          <p:spTgt spid="366"/>
                                        </p:tgtEl>
                                        <p:attrNameLst>
                                          <p:attrName>ppt_y</p:attrName>
                                        </p:attrNameLst>
                                      </p:cBhvr>
                                      <p:tavLst>
                                        <p:tav tm="0">
                                          <p:val>
                                            <p:strVal val="#ppt_y+1"/>
                                          </p:val>
                                        </p:tav>
                                        <p:tav tm="100000">
                                          <p:val>
                                            <p:strVal val="#ppt_y"/>
                                          </p:val>
                                        </p:tav>
                                      </p:tavLst>
                                    </p:anim>
                                  </p:childTnLst>
                                </p:cTn>
                              </p:par>
                              <p:par>
                                <p:cTn id="8" presetID="23" presetClass="entr" presetSubtype="16" fill="hold" nodeType="withEffect">
                                  <p:stCondLst>
                                    <p:cond delay="0"/>
                                  </p:stCondLst>
                                  <p:childTnLst>
                                    <p:set>
                                      <p:cBhvr>
                                        <p:cTn id="9" dur="1" fill="hold">
                                          <p:stCondLst>
                                            <p:cond delay="0"/>
                                          </p:stCondLst>
                                        </p:cTn>
                                        <p:tgtEl>
                                          <p:spTgt spid="364"/>
                                        </p:tgtEl>
                                        <p:attrNameLst>
                                          <p:attrName>style.visibility</p:attrName>
                                        </p:attrNameLst>
                                      </p:cBhvr>
                                      <p:to>
                                        <p:strVal val="visible"/>
                                      </p:to>
                                    </p:set>
                                    <p:anim calcmode="lin" valueType="num">
                                      <p:cBhvr additive="base">
                                        <p:cTn id="10" dur="500"/>
                                        <p:tgtEl>
                                          <p:spTgt spid="364"/>
                                        </p:tgtEl>
                                        <p:attrNameLst>
                                          <p:attrName>ppt_w</p:attrName>
                                        </p:attrNameLst>
                                      </p:cBhvr>
                                      <p:tavLst>
                                        <p:tav tm="0">
                                          <p:val>
                                            <p:strVal val="0"/>
                                          </p:val>
                                        </p:tav>
                                        <p:tav tm="100000">
                                          <p:val>
                                            <p:strVal val="#ppt_w"/>
                                          </p:val>
                                        </p:tav>
                                      </p:tavLst>
                                    </p:anim>
                                    <p:anim calcmode="lin" valueType="num">
                                      <p:cBhvr additive="base">
                                        <p:cTn id="11" dur="500"/>
                                        <p:tgtEl>
                                          <p:spTgt spid="364"/>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0"/>
                                  </p:stCondLst>
                                  <p:childTnLst>
                                    <p:set>
                                      <p:cBhvr>
                                        <p:cTn id="13" dur="1" fill="hold">
                                          <p:stCondLst>
                                            <p:cond delay="0"/>
                                          </p:stCondLst>
                                        </p:cTn>
                                        <p:tgtEl>
                                          <p:spTgt spid="365"/>
                                        </p:tgtEl>
                                        <p:attrNameLst>
                                          <p:attrName>style.visibility</p:attrName>
                                        </p:attrNameLst>
                                      </p:cBhvr>
                                      <p:to>
                                        <p:strVal val="visible"/>
                                      </p:to>
                                    </p:set>
                                    <p:anim calcmode="lin" valueType="num">
                                      <p:cBhvr additive="base">
                                        <p:cTn id="14" dur="500"/>
                                        <p:tgtEl>
                                          <p:spTgt spid="365"/>
                                        </p:tgtEl>
                                        <p:attrNameLst>
                                          <p:attrName>ppt_w</p:attrName>
                                        </p:attrNameLst>
                                      </p:cBhvr>
                                      <p:tavLst>
                                        <p:tav tm="0">
                                          <p:val>
                                            <p:strVal val="0"/>
                                          </p:val>
                                        </p:tav>
                                        <p:tav tm="100000">
                                          <p:val>
                                            <p:strVal val="#ppt_w"/>
                                          </p:val>
                                        </p:tav>
                                      </p:tavLst>
                                    </p:anim>
                                    <p:anim calcmode="lin" valueType="num">
                                      <p:cBhvr additive="base">
                                        <p:cTn id="15" dur="500"/>
                                        <p:tgtEl>
                                          <p:spTgt spid="365"/>
                                        </p:tgtEl>
                                        <p:attrNameLst>
                                          <p:attrName>ppt_h</p:attrName>
                                        </p:attrNameLst>
                                      </p:cBhvr>
                                      <p:tavLst>
                                        <p:tav tm="0">
                                          <p:val>
                                            <p:str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8"/>
                                        </p:tgtEl>
                                        <p:attrNameLst>
                                          <p:attrName>style.visibility</p:attrName>
                                        </p:attrNameLst>
                                      </p:cBhvr>
                                      <p:to>
                                        <p:strVal val="visible"/>
                                      </p:to>
                                    </p:set>
                                    <p:animEffect transition="in" filter="fade">
                                      <p:cBhvr>
                                        <p:cTn id="20" dur="5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0"/>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74" name="Google Shape;374;p30"/>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75" name="Google Shape;375;p30"/>
          <p:cNvSpPr txBox="1"/>
          <p:nvPr/>
        </p:nvSpPr>
        <p:spPr>
          <a:xfrm>
            <a:off x="688972" y="71438"/>
            <a:ext cx="7302502" cy="523220"/>
          </a:xfrm>
          <a:prstGeom prst="rect">
            <a:avLst/>
          </a:prstGeom>
          <a:no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accent2"/>
                </a:solidFill>
                <a:latin typeface="Times New Roman"/>
                <a:ea typeface="Times New Roman"/>
                <a:cs typeface="Times New Roman"/>
                <a:sym typeface="Times New Roman"/>
              </a:rPr>
              <a:t>Recap of </a:t>
            </a:r>
            <a:r>
              <a:rPr lang="en-US" sz="2800" b="1" dirty="0" err="1">
                <a:solidFill>
                  <a:schemeClr val="accent2"/>
                </a:solidFill>
                <a:latin typeface="Times New Roman"/>
                <a:ea typeface="Times New Roman"/>
                <a:cs typeface="Times New Roman"/>
                <a:sym typeface="Times New Roman"/>
              </a:rPr>
              <a:t>Gradio</a:t>
            </a:r>
            <a:r>
              <a:rPr lang="en-US" sz="2800" b="1" dirty="0">
                <a:solidFill>
                  <a:schemeClr val="accent2"/>
                </a:solidFill>
                <a:latin typeface="Times New Roman"/>
                <a:ea typeface="Times New Roman"/>
                <a:cs typeface="Times New Roman"/>
                <a:sym typeface="Times New Roman"/>
              </a:rPr>
              <a:t> features and benefits</a:t>
            </a:r>
            <a:endParaRPr dirty="0"/>
          </a:p>
        </p:txBody>
      </p:sp>
      <p:sp>
        <p:nvSpPr>
          <p:cNvPr id="376" name="Google Shape;376;p30"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77" name="Google Shape;377;p30"/>
          <p:cNvSpPr/>
          <p:nvPr/>
        </p:nvSpPr>
        <p:spPr>
          <a:xfrm>
            <a:off x="688972" y="770192"/>
            <a:ext cx="9466410"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1143A4"/>
                </a:solidFill>
                <a:latin typeface="Times New Roman"/>
                <a:ea typeface="Times New Roman"/>
                <a:cs typeface="Times New Roman"/>
                <a:sym typeface="Times New Roman"/>
              </a:rPr>
              <a:t>Benefits</a:t>
            </a:r>
            <a:r>
              <a:rPr lang="en-US" sz="18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rgbClr val="00B0F0"/>
                </a:solidFill>
                <a:latin typeface="Times New Roman"/>
                <a:ea typeface="Times New Roman"/>
                <a:cs typeface="Times New Roman"/>
                <a:sym typeface="Times New Roman"/>
              </a:rPr>
              <a:t>Ease of use: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provides an easy-to-use interface for creating web-based interfaces for machine learning models and other functions.</a:t>
            </a:r>
            <a:endParaRPr dirty="0"/>
          </a:p>
          <a:p>
            <a:pPr marL="0" marR="0" lvl="0" indent="0" algn="l" rtl="0">
              <a:spcBef>
                <a:spcPts val="0"/>
              </a:spcBef>
              <a:spcAft>
                <a:spcPts val="0"/>
              </a:spcAft>
              <a:buNone/>
            </a:pPr>
            <a:r>
              <a:rPr lang="en-US" sz="1600" b="1" dirty="0">
                <a:solidFill>
                  <a:srgbClr val="00B0F0"/>
                </a:solidFill>
                <a:latin typeface="Times New Roman"/>
                <a:ea typeface="Times New Roman"/>
                <a:cs typeface="Times New Roman"/>
                <a:sym typeface="Times New Roman"/>
              </a:rPr>
              <a:t>Customizability: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allows users to create custom interfaces that match the specific needs of their application or website.</a:t>
            </a:r>
            <a:endParaRPr dirty="0"/>
          </a:p>
          <a:p>
            <a:pPr marL="0" marR="0" lvl="0" indent="0" algn="l" rtl="0">
              <a:spcBef>
                <a:spcPts val="0"/>
              </a:spcBef>
              <a:spcAft>
                <a:spcPts val="0"/>
              </a:spcAft>
              <a:buNone/>
            </a:pPr>
            <a:r>
              <a:rPr lang="en-US" sz="1600" b="1" dirty="0" err="1">
                <a:solidFill>
                  <a:srgbClr val="00B0F0"/>
                </a:solidFill>
                <a:latin typeface="Times New Roman"/>
                <a:ea typeface="Times New Roman"/>
                <a:cs typeface="Times New Roman"/>
                <a:sym typeface="Times New Roman"/>
              </a:rPr>
              <a:t>Shareability</a:t>
            </a:r>
            <a:r>
              <a:rPr lang="en-US" sz="1600" b="1" dirty="0">
                <a:solidFill>
                  <a:srgbClr val="00B0F0"/>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provides a simple way to share models with others, without requiring any additional software or dependencies.</a:t>
            </a:r>
            <a:endParaRPr dirty="0"/>
          </a:p>
          <a:p>
            <a:pPr marL="0" marR="0" lvl="0" indent="0" algn="l" rtl="0">
              <a:spcBef>
                <a:spcPts val="0"/>
              </a:spcBef>
              <a:spcAft>
                <a:spcPts val="0"/>
              </a:spcAft>
              <a:buNone/>
            </a:pPr>
            <a:r>
              <a:rPr lang="en-US" sz="1600" b="1" dirty="0">
                <a:solidFill>
                  <a:srgbClr val="00B0F0"/>
                </a:solidFill>
                <a:latin typeface="Times New Roman"/>
                <a:ea typeface="Times New Roman"/>
                <a:cs typeface="Times New Roman"/>
                <a:sym typeface="Times New Roman"/>
              </a:rPr>
              <a:t>Real-time feedback: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provides real-time feedback on the output of the model, allowing users to see the results of their input immediately.</a:t>
            </a:r>
            <a:endParaRPr dirty="0"/>
          </a:p>
          <a:p>
            <a:pPr marL="0" marR="0" lvl="0" indent="0" algn="l" rtl="0">
              <a:spcBef>
                <a:spcPts val="0"/>
              </a:spcBef>
              <a:spcAft>
                <a:spcPts val="0"/>
              </a:spcAft>
              <a:buNone/>
            </a:pPr>
            <a:r>
              <a:rPr lang="en-US" sz="1600" b="1" dirty="0">
                <a:solidFill>
                  <a:srgbClr val="00B0F0"/>
                </a:solidFill>
                <a:latin typeface="Times New Roman"/>
                <a:ea typeface="Times New Roman"/>
                <a:cs typeface="Times New Roman"/>
                <a:sym typeface="Times New Roman"/>
              </a:rPr>
              <a:t>Multi-Framework Support: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supports a wide range of popular machine learning frameworks, allowing users to use the framework of their choice.</a:t>
            </a:r>
            <a:endParaRPr dirty="0"/>
          </a:p>
          <a:p>
            <a:pPr marL="0" marR="0" lvl="0" indent="0" algn="l" rtl="0">
              <a:spcBef>
                <a:spcPts val="0"/>
              </a:spcBef>
              <a:spcAft>
                <a:spcPts val="0"/>
              </a:spcAft>
              <a:buNone/>
            </a:pPr>
            <a:r>
              <a:rPr lang="en-US" sz="1600" b="1" dirty="0">
                <a:solidFill>
                  <a:srgbClr val="00B0F0"/>
                </a:solidFill>
                <a:latin typeface="Times New Roman"/>
                <a:ea typeface="Times New Roman"/>
                <a:cs typeface="Times New Roman"/>
                <a:sym typeface="Times New Roman"/>
              </a:rPr>
              <a:t>Multi-Language Support: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supports multiple programming languages, allowing users to use the language of their choice.</a:t>
            </a:r>
            <a:endParaRPr dirty="0"/>
          </a:p>
          <a:p>
            <a:pPr marL="0" marR="0" lvl="0" indent="0" algn="l" rtl="0">
              <a:spcBef>
                <a:spcPts val="0"/>
              </a:spcBef>
              <a:spcAft>
                <a:spcPts val="0"/>
              </a:spcAft>
              <a:buNone/>
            </a:pPr>
            <a:r>
              <a:rPr lang="en-US" sz="1600" b="1" dirty="0">
                <a:solidFill>
                  <a:srgbClr val="00B0F0"/>
                </a:solidFill>
                <a:latin typeface="Times New Roman"/>
                <a:ea typeface="Times New Roman"/>
                <a:cs typeface="Times New Roman"/>
                <a:sym typeface="Times New Roman"/>
              </a:rPr>
              <a:t>Collaboration: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allows multiple users to collaborate on a shared model, allowing them to work together to improve the model's performance or create new models from scratch.</a:t>
            </a:r>
            <a:endParaRPr dirty="0"/>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5"/>
                                        </p:tgtEl>
                                        <p:attrNameLst>
                                          <p:attrName>style.visibility</p:attrName>
                                        </p:attrNameLst>
                                      </p:cBhvr>
                                      <p:to>
                                        <p:strVal val="visible"/>
                                      </p:to>
                                    </p:set>
                                    <p:anim calcmode="lin" valueType="num">
                                      <p:cBhvr additive="base">
                                        <p:cTn id="7" dur="500"/>
                                        <p:tgtEl>
                                          <p:spTgt spid="375"/>
                                        </p:tgtEl>
                                        <p:attrNameLst>
                                          <p:attrName>ppt_y</p:attrName>
                                        </p:attrNameLst>
                                      </p:cBhvr>
                                      <p:tavLst>
                                        <p:tav tm="0">
                                          <p:val>
                                            <p:strVal val="#ppt_y+1"/>
                                          </p:val>
                                        </p:tav>
                                        <p:tav tm="100000">
                                          <p:val>
                                            <p:strVal val="#ppt_y"/>
                                          </p:val>
                                        </p:tav>
                                      </p:tavLst>
                                    </p:anim>
                                  </p:childTnLst>
                                </p:cTn>
                              </p:par>
                              <p:par>
                                <p:cTn id="8" presetID="23" presetClass="entr" presetSubtype="16" fill="hold" nodeType="withEffect">
                                  <p:stCondLst>
                                    <p:cond delay="0"/>
                                  </p:stCondLst>
                                  <p:childTnLst>
                                    <p:set>
                                      <p:cBhvr>
                                        <p:cTn id="9" dur="1" fill="hold">
                                          <p:stCondLst>
                                            <p:cond delay="0"/>
                                          </p:stCondLst>
                                        </p:cTn>
                                        <p:tgtEl>
                                          <p:spTgt spid="373"/>
                                        </p:tgtEl>
                                        <p:attrNameLst>
                                          <p:attrName>style.visibility</p:attrName>
                                        </p:attrNameLst>
                                      </p:cBhvr>
                                      <p:to>
                                        <p:strVal val="visible"/>
                                      </p:to>
                                    </p:set>
                                    <p:anim calcmode="lin" valueType="num">
                                      <p:cBhvr additive="base">
                                        <p:cTn id="10" dur="500"/>
                                        <p:tgtEl>
                                          <p:spTgt spid="373"/>
                                        </p:tgtEl>
                                        <p:attrNameLst>
                                          <p:attrName>ppt_w</p:attrName>
                                        </p:attrNameLst>
                                      </p:cBhvr>
                                      <p:tavLst>
                                        <p:tav tm="0">
                                          <p:val>
                                            <p:strVal val="0"/>
                                          </p:val>
                                        </p:tav>
                                        <p:tav tm="100000">
                                          <p:val>
                                            <p:strVal val="#ppt_w"/>
                                          </p:val>
                                        </p:tav>
                                      </p:tavLst>
                                    </p:anim>
                                    <p:anim calcmode="lin" valueType="num">
                                      <p:cBhvr additive="base">
                                        <p:cTn id="11" dur="500"/>
                                        <p:tgtEl>
                                          <p:spTgt spid="373"/>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0"/>
                                  </p:stCondLst>
                                  <p:childTnLst>
                                    <p:set>
                                      <p:cBhvr>
                                        <p:cTn id="13" dur="1" fill="hold">
                                          <p:stCondLst>
                                            <p:cond delay="0"/>
                                          </p:stCondLst>
                                        </p:cTn>
                                        <p:tgtEl>
                                          <p:spTgt spid="374"/>
                                        </p:tgtEl>
                                        <p:attrNameLst>
                                          <p:attrName>style.visibility</p:attrName>
                                        </p:attrNameLst>
                                      </p:cBhvr>
                                      <p:to>
                                        <p:strVal val="visible"/>
                                      </p:to>
                                    </p:set>
                                    <p:anim calcmode="lin" valueType="num">
                                      <p:cBhvr additive="base">
                                        <p:cTn id="14" dur="500"/>
                                        <p:tgtEl>
                                          <p:spTgt spid="374"/>
                                        </p:tgtEl>
                                        <p:attrNameLst>
                                          <p:attrName>ppt_w</p:attrName>
                                        </p:attrNameLst>
                                      </p:cBhvr>
                                      <p:tavLst>
                                        <p:tav tm="0">
                                          <p:val>
                                            <p:strVal val="0"/>
                                          </p:val>
                                        </p:tav>
                                        <p:tav tm="100000">
                                          <p:val>
                                            <p:strVal val="#ppt_w"/>
                                          </p:val>
                                        </p:tav>
                                      </p:tavLst>
                                    </p:anim>
                                    <p:anim calcmode="lin" valueType="num">
                                      <p:cBhvr additive="base">
                                        <p:cTn id="15" dur="500"/>
                                        <p:tgtEl>
                                          <p:spTgt spid="374"/>
                                        </p:tgtEl>
                                        <p:attrNameLst>
                                          <p:attrName>ppt_h</p:attrName>
                                        </p:attrNameLst>
                                      </p:cBhvr>
                                      <p:tavLst>
                                        <p:tav tm="0">
                                          <p:val>
                                            <p:str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7"/>
                                        </p:tgtEl>
                                        <p:attrNameLst>
                                          <p:attrName>style.visibility</p:attrName>
                                        </p:attrNameLst>
                                      </p:cBhvr>
                                      <p:to>
                                        <p:strVal val="visible"/>
                                      </p:to>
                                    </p:set>
                                    <p:animEffect transition="in" filter="fade">
                                      <p:cBhvr>
                                        <p:cTn id="20" dur="500"/>
                                        <p:tgtEl>
                                          <p:spTgt spid="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1"/>
          <p:cNvSpPr/>
          <p:nvPr/>
        </p:nvSpPr>
        <p:spPr>
          <a:xfrm>
            <a:off x="-7144" y="-7144"/>
            <a:ext cx="12201525" cy="6867525"/>
          </a:xfrm>
          <a:custGeom>
            <a:avLst/>
            <a:gdLst/>
            <a:ahLst/>
            <a:cxnLst/>
            <a:rect l="l" t="t" r="r" b="b"/>
            <a:pathLst>
              <a:path w="12201525" h="6867525" extrusionOk="0">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83" name="Google Shape;383;p31"/>
          <p:cNvSpPr/>
          <p:nvPr/>
        </p:nvSpPr>
        <p:spPr>
          <a:xfrm>
            <a:off x="150643" y="2269645"/>
            <a:ext cx="9142801" cy="3076291"/>
          </a:xfrm>
          <a:prstGeom prst="rect">
            <a:avLst/>
          </a:prstGeom>
          <a:noFill/>
          <a:ln>
            <a:noFill/>
          </a:ln>
        </p:spPr>
        <p:txBody>
          <a:bodyPr spcFirstLastPara="1" wrap="square" lIns="91425" tIns="45700" rIns="91425" bIns="45700" anchor="t" anchorCtr="0">
            <a:noAutofit/>
          </a:bodyPr>
          <a:lstStyle/>
          <a:p>
            <a:pPr marL="342900" marR="0" lvl="0" indent="-342900" algn="l" rtl="0">
              <a:lnSpc>
                <a:spcPct val="200000"/>
              </a:lnSpc>
              <a:spcBef>
                <a:spcPts val="0"/>
              </a:spcBef>
              <a:spcAft>
                <a:spcPts val="0"/>
              </a:spcAft>
              <a:buClr>
                <a:schemeClr val="dk1"/>
              </a:buClr>
              <a:buSzPts val="2000"/>
              <a:buFont typeface="Noto Sans Symbols"/>
              <a:buChar char="⮚"/>
            </a:pPr>
            <a:r>
              <a:rPr lang="en-US" sz="2000" u="sng">
                <a:solidFill>
                  <a:schemeClr val="hlink"/>
                </a:solidFill>
                <a:latin typeface="Times New Roman"/>
                <a:ea typeface="Times New Roman"/>
                <a:cs typeface="Times New Roman"/>
                <a:sym typeface="Times New Roman"/>
                <a:hlinkClick r:id="rId3"/>
              </a:rPr>
              <a:t>https://www.askpython.com/python-modules/top-best-python-gui-libraries</a:t>
            </a:r>
            <a:endParaRPr sz="2000">
              <a:solidFill>
                <a:schemeClr val="dk1"/>
              </a:solidFill>
              <a:latin typeface="Times New Roman"/>
              <a:ea typeface="Times New Roman"/>
              <a:cs typeface="Times New Roman"/>
              <a:sym typeface="Times New Roman"/>
            </a:endParaRPr>
          </a:p>
          <a:p>
            <a:pPr marL="342900" marR="0" lvl="0" indent="-342900" algn="l" rtl="0">
              <a:lnSpc>
                <a:spcPct val="200000"/>
              </a:lnSpc>
              <a:spcBef>
                <a:spcPts val="0"/>
              </a:spcBef>
              <a:spcAft>
                <a:spcPts val="0"/>
              </a:spcAft>
              <a:buClr>
                <a:schemeClr val="dk1"/>
              </a:buClr>
              <a:buSzPts val="2000"/>
              <a:buFont typeface="Noto Sans Symbols"/>
              <a:buChar char="⮚"/>
            </a:pPr>
            <a:r>
              <a:rPr lang="en-US" sz="2000" u="sng">
                <a:solidFill>
                  <a:schemeClr val="hlink"/>
                </a:solidFill>
                <a:latin typeface="Times New Roman"/>
                <a:ea typeface="Times New Roman"/>
                <a:cs typeface="Times New Roman"/>
                <a:sym typeface="Times New Roman"/>
                <a:hlinkClick r:id="rId4"/>
              </a:rPr>
              <a:t>https://realpython.com/python-gui-tkinter/</a:t>
            </a:r>
            <a:endParaRPr sz="2000">
              <a:solidFill>
                <a:schemeClr val="dk1"/>
              </a:solidFill>
              <a:latin typeface="Times New Roman"/>
              <a:ea typeface="Times New Roman"/>
              <a:cs typeface="Times New Roman"/>
              <a:sym typeface="Times New Roman"/>
            </a:endParaRPr>
          </a:p>
          <a:p>
            <a:pPr marL="342900" marR="0" lvl="0" indent="-342900" algn="l" rtl="0">
              <a:lnSpc>
                <a:spcPct val="200000"/>
              </a:lnSpc>
              <a:spcBef>
                <a:spcPts val="0"/>
              </a:spcBef>
              <a:spcAft>
                <a:spcPts val="0"/>
              </a:spcAft>
              <a:buClr>
                <a:schemeClr val="dk1"/>
              </a:buClr>
              <a:buSzPts val="2000"/>
              <a:buFont typeface="Noto Sans Symbols"/>
              <a:buChar char="⮚"/>
            </a:pPr>
            <a:r>
              <a:rPr lang="en-US" sz="2000" u="sng">
                <a:solidFill>
                  <a:schemeClr val="hlink"/>
                </a:solidFill>
                <a:latin typeface="Times New Roman"/>
                <a:ea typeface="Times New Roman"/>
                <a:cs typeface="Times New Roman"/>
                <a:sym typeface="Times New Roman"/>
                <a:hlinkClick r:id="rId5"/>
              </a:rPr>
              <a:t>https://data-flair.training/blogs/python-pyqt5-tutorial/</a:t>
            </a:r>
            <a:endParaRPr sz="2000">
              <a:solidFill>
                <a:schemeClr val="dk1"/>
              </a:solidFill>
              <a:latin typeface="Times New Roman"/>
              <a:ea typeface="Times New Roman"/>
              <a:cs typeface="Times New Roman"/>
              <a:sym typeface="Times New Roman"/>
            </a:endParaRPr>
          </a:p>
          <a:p>
            <a:pPr marL="342900" marR="0" lvl="0" indent="-342900" algn="l" rtl="0">
              <a:lnSpc>
                <a:spcPct val="200000"/>
              </a:lnSpc>
              <a:spcBef>
                <a:spcPts val="0"/>
              </a:spcBef>
              <a:spcAft>
                <a:spcPts val="0"/>
              </a:spcAft>
              <a:buClr>
                <a:schemeClr val="dk1"/>
              </a:buClr>
              <a:buSzPts val="2000"/>
              <a:buFont typeface="Noto Sans Symbols"/>
              <a:buChar char="⮚"/>
            </a:pPr>
            <a:r>
              <a:rPr lang="en-US" sz="2000" u="sng">
                <a:solidFill>
                  <a:schemeClr val="hlink"/>
                </a:solidFill>
                <a:latin typeface="Times New Roman"/>
                <a:ea typeface="Times New Roman"/>
                <a:cs typeface="Times New Roman"/>
                <a:sym typeface="Times New Roman"/>
                <a:hlinkClick r:id="rId6"/>
              </a:rPr>
              <a:t>https://www.pythonguis.com/pyside6-tutorial/</a:t>
            </a:r>
            <a:endParaRPr sz="2000">
              <a:solidFill>
                <a:schemeClr val="dk1"/>
              </a:solidFill>
              <a:latin typeface="Times New Roman"/>
              <a:ea typeface="Times New Roman"/>
              <a:cs typeface="Times New Roman"/>
              <a:sym typeface="Times New Roman"/>
            </a:endParaRPr>
          </a:p>
          <a:p>
            <a:pPr marL="342900" marR="0" lvl="0" indent="-342900" algn="l" rtl="0">
              <a:lnSpc>
                <a:spcPct val="200000"/>
              </a:lnSpc>
              <a:spcBef>
                <a:spcPts val="0"/>
              </a:spcBef>
              <a:spcAft>
                <a:spcPts val="0"/>
              </a:spcAft>
              <a:buClr>
                <a:schemeClr val="dk1"/>
              </a:buClr>
              <a:buSzPts val="2000"/>
              <a:buFont typeface="Noto Sans Symbols"/>
              <a:buChar char="⮚"/>
            </a:pPr>
            <a:r>
              <a:rPr lang="en-US" sz="2000" u="sng">
                <a:solidFill>
                  <a:schemeClr val="hlink"/>
                </a:solidFill>
                <a:latin typeface="Times New Roman"/>
                <a:ea typeface="Times New Roman"/>
                <a:cs typeface="Times New Roman"/>
                <a:sym typeface="Times New Roman"/>
                <a:hlinkClick r:id="rId7"/>
              </a:rPr>
              <a:t>https://www.geeksforgeeks.org/introduction-to-kivy/</a:t>
            </a:r>
            <a:endParaRPr sz="2000">
              <a:solidFill>
                <a:schemeClr val="dk1"/>
              </a:solidFill>
              <a:latin typeface="Times New Roman"/>
              <a:ea typeface="Times New Roman"/>
              <a:cs typeface="Times New Roman"/>
              <a:sym typeface="Times New Roman"/>
            </a:endParaRPr>
          </a:p>
        </p:txBody>
      </p:sp>
      <p:sp>
        <p:nvSpPr>
          <p:cNvPr id="384" name="Google Shape;384;p31"/>
          <p:cNvSpPr txBox="1"/>
          <p:nvPr/>
        </p:nvSpPr>
        <p:spPr>
          <a:xfrm>
            <a:off x="150643" y="570286"/>
            <a:ext cx="6865636" cy="66120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800" b="1">
                <a:solidFill>
                  <a:srgbClr val="385623"/>
                </a:solidFill>
                <a:latin typeface="Times New Roman"/>
                <a:ea typeface="Times New Roman"/>
                <a:cs typeface="Times New Roman"/>
                <a:sym typeface="Times New Roman"/>
              </a:rPr>
              <a:t>Resources and Documentation for Gradio:</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p14"/>
          <p:cNvGrpSpPr/>
          <p:nvPr/>
        </p:nvGrpSpPr>
        <p:grpSpPr>
          <a:xfrm>
            <a:off x="9164296" y="617700"/>
            <a:ext cx="2574134" cy="3452722"/>
            <a:chOff x="4903660" y="1616392"/>
            <a:chExt cx="2352675" cy="3562160"/>
          </a:xfrm>
        </p:grpSpPr>
        <p:sp>
          <p:nvSpPr>
            <p:cNvPr id="99" name="Google Shape;99;p14"/>
            <p:cNvSpPr/>
            <p:nvPr/>
          </p:nvSpPr>
          <p:spPr>
            <a:xfrm>
              <a:off x="5285041" y="1616392"/>
              <a:ext cx="485775" cy="485775"/>
            </a:xfrm>
            <a:custGeom>
              <a:avLst/>
              <a:gdLst/>
              <a:ahLst/>
              <a:cxnLst/>
              <a:rect l="l" t="t" r="r" b="b"/>
              <a:pathLst>
                <a:path w="485775" h="485775" extrusionOk="0">
                  <a:moveTo>
                    <a:pt x="388811" y="484061"/>
                  </a:moveTo>
                  <a:lnTo>
                    <a:pt x="102394" y="484061"/>
                  </a:lnTo>
                  <a:cubicBezTo>
                    <a:pt x="49816" y="484061"/>
                    <a:pt x="7144" y="441388"/>
                    <a:pt x="7144" y="388811"/>
                  </a:cubicBezTo>
                  <a:lnTo>
                    <a:pt x="7144" y="102394"/>
                  </a:lnTo>
                  <a:cubicBezTo>
                    <a:pt x="7144" y="49816"/>
                    <a:pt x="49816" y="7144"/>
                    <a:pt x="102394" y="7144"/>
                  </a:cubicBezTo>
                  <a:lnTo>
                    <a:pt x="388811" y="7144"/>
                  </a:lnTo>
                  <a:cubicBezTo>
                    <a:pt x="441389" y="7144"/>
                    <a:pt x="484061" y="49816"/>
                    <a:pt x="484061" y="102394"/>
                  </a:cubicBezTo>
                  <a:lnTo>
                    <a:pt x="484061" y="388811"/>
                  </a:lnTo>
                  <a:cubicBezTo>
                    <a:pt x="484061" y="441388"/>
                    <a:pt x="441484" y="484061"/>
                    <a:pt x="388811" y="484061"/>
                  </a:cubicBezTo>
                  <a:close/>
                </a:path>
              </a:pathLst>
            </a:custGeom>
            <a:solidFill>
              <a:srgbClr val="BF973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00" name="Google Shape;100;p14"/>
            <p:cNvSpPr/>
            <p:nvPr/>
          </p:nvSpPr>
          <p:spPr>
            <a:xfrm>
              <a:off x="4903660" y="1738122"/>
              <a:ext cx="2352675" cy="1809750"/>
            </a:xfrm>
            <a:custGeom>
              <a:avLst/>
              <a:gdLst/>
              <a:ahLst/>
              <a:cxnLst/>
              <a:rect l="l" t="t" r="r" b="b"/>
              <a:pathLst>
                <a:path w="2352675" h="1809750" extrusionOk="0">
                  <a:moveTo>
                    <a:pt x="2350485" y="1804892"/>
                  </a:moveTo>
                  <a:lnTo>
                    <a:pt x="7144" y="1804892"/>
                  </a:lnTo>
                  <a:lnTo>
                    <a:pt x="7144" y="197644"/>
                  </a:lnTo>
                  <a:cubicBezTo>
                    <a:pt x="7144" y="92392"/>
                    <a:pt x="92392" y="7144"/>
                    <a:pt x="197644" y="7144"/>
                  </a:cubicBezTo>
                  <a:lnTo>
                    <a:pt x="2160079" y="7144"/>
                  </a:lnTo>
                  <a:cubicBezTo>
                    <a:pt x="2265331" y="7144"/>
                    <a:pt x="2350579" y="92392"/>
                    <a:pt x="2350579" y="197644"/>
                  </a:cubicBezTo>
                  <a:lnTo>
                    <a:pt x="2350579" y="1804892"/>
                  </a:ln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01" name="Google Shape;101;p14"/>
            <p:cNvSpPr/>
            <p:nvPr/>
          </p:nvSpPr>
          <p:spPr>
            <a:xfrm>
              <a:off x="5004720" y="1892427"/>
              <a:ext cx="2152650" cy="3286125"/>
            </a:xfrm>
            <a:custGeom>
              <a:avLst/>
              <a:gdLst/>
              <a:ahLst/>
              <a:cxnLst/>
              <a:rect l="l" t="t" r="r" b="b"/>
              <a:pathLst>
                <a:path w="2152650" h="3286125" extrusionOk="0">
                  <a:moveTo>
                    <a:pt x="1957864" y="3283553"/>
                  </a:moveTo>
                  <a:lnTo>
                    <a:pt x="197644" y="3283553"/>
                  </a:lnTo>
                  <a:cubicBezTo>
                    <a:pt x="92393" y="3283553"/>
                    <a:pt x="7144" y="3198305"/>
                    <a:pt x="7144" y="3093053"/>
                  </a:cubicBezTo>
                  <a:lnTo>
                    <a:pt x="7144" y="197644"/>
                  </a:lnTo>
                  <a:cubicBezTo>
                    <a:pt x="7144" y="92393"/>
                    <a:pt x="92393" y="7144"/>
                    <a:pt x="197644" y="7144"/>
                  </a:cubicBezTo>
                  <a:lnTo>
                    <a:pt x="1957864" y="7144"/>
                  </a:lnTo>
                  <a:cubicBezTo>
                    <a:pt x="2063115" y="7144"/>
                    <a:pt x="2148364" y="92393"/>
                    <a:pt x="2148364" y="197644"/>
                  </a:cubicBezTo>
                  <a:lnTo>
                    <a:pt x="2148364" y="3093053"/>
                  </a:lnTo>
                  <a:cubicBezTo>
                    <a:pt x="2148364" y="3198305"/>
                    <a:pt x="2063020" y="3283553"/>
                    <a:pt x="1957864" y="3283553"/>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02" name="Google Shape;102;p14"/>
            <p:cNvSpPr/>
            <p:nvPr/>
          </p:nvSpPr>
          <p:spPr>
            <a:xfrm>
              <a:off x="5003576" y="4463838"/>
              <a:ext cx="2152650" cy="714375"/>
            </a:xfrm>
            <a:custGeom>
              <a:avLst/>
              <a:gdLst/>
              <a:ahLst/>
              <a:cxnLst/>
              <a:rect l="l" t="t" r="r" b="b"/>
              <a:pathLst>
                <a:path w="2152650" h="714375" extrusionOk="0">
                  <a:moveTo>
                    <a:pt x="2148459" y="7144"/>
                  </a:moveTo>
                  <a:lnTo>
                    <a:pt x="2148459" y="544640"/>
                  </a:lnTo>
                  <a:cubicBezTo>
                    <a:pt x="2148459" y="639509"/>
                    <a:pt x="2071592" y="716375"/>
                    <a:pt x="1976723" y="716375"/>
                  </a:cubicBezTo>
                  <a:lnTo>
                    <a:pt x="178880" y="716375"/>
                  </a:lnTo>
                  <a:cubicBezTo>
                    <a:pt x="84011" y="716375"/>
                    <a:pt x="7144" y="639509"/>
                    <a:pt x="7144" y="544640"/>
                  </a:cubicBezTo>
                  <a:lnTo>
                    <a:pt x="7144" y="7144"/>
                  </a:lnTo>
                  <a:lnTo>
                    <a:pt x="2148459" y="7144"/>
                  </a:ln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03" name="Google Shape;103;p14"/>
            <p:cNvSpPr/>
            <p:nvPr/>
          </p:nvSpPr>
          <p:spPr>
            <a:xfrm>
              <a:off x="5237130" y="1658493"/>
              <a:ext cx="485775" cy="485775"/>
            </a:xfrm>
            <a:custGeom>
              <a:avLst/>
              <a:gdLst/>
              <a:ahLst/>
              <a:cxnLst/>
              <a:rect l="l" t="t" r="r" b="b"/>
              <a:pathLst>
                <a:path w="485775" h="485775" extrusionOk="0">
                  <a:moveTo>
                    <a:pt x="388811" y="484061"/>
                  </a:moveTo>
                  <a:lnTo>
                    <a:pt x="102394" y="484061"/>
                  </a:lnTo>
                  <a:cubicBezTo>
                    <a:pt x="49816" y="484061"/>
                    <a:pt x="7144" y="441389"/>
                    <a:pt x="7144" y="388811"/>
                  </a:cubicBezTo>
                  <a:lnTo>
                    <a:pt x="7144" y="102394"/>
                  </a:lnTo>
                  <a:cubicBezTo>
                    <a:pt x="7144" y="49816"/>
                    <a:pt x="49816" y="7144"/>
                    <a:pt x="102394" y="7144"/>
                  </a:cubicBezTo>
                  <a:lnTo>
                    <a:pt x="388811" y="7144"/>
                  </a:lnTo>
                  <a:cubicBezTo>
                    <a:pt x="441388" y="7144"/>
                    <a:pt x="484061" y="49816"/>
                    <a:pt x="484061" y="102394"/>
                  </a:cubicBezTo>
                  <a:lnTo>
                    <a:pt x="484061" y="388811"/>
                  </a:lnTo>
                  <a:cubicBezTo>
                    <a:pt x="484061" y="441389"/>
                    <a:pt x="441484" y="484061"/>
                    <a:pt x="388811" y="484061"/>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04" name="Google Shape;104;p14"/>
            <p:cNvSpPr/>
            <p:nvPr/>
          </p:nvSpPr>
          <p:spPr>
            <a:xfrm>
              <a:off x="5372480" y="1809464"/>
              <a:ext cx="219075" cy="180975"/>
            </a:xfrm>
            <a:custGeom>
              <a:avLst/>
              <a:gdLst/>
              <a:ahLst/>
              <a:cxnLst/>
              <a:rect l="l" t="t" r="r" b="b"/>
              <a:pathLst>
                <a:path w="219075" h="180975" extrusionOk="0">
                  <a:moveTo>
                    <a:pt x="85916" y="182118"/>
                  </a:moveTo>
                  <a:lnTo>
                    <a:pt x="7144" y="182118"/>
                  </a:lnTo>
                  <a:lnTo>
                    <a:pt x="7144" y="138779"/>
                  </a:lnTo>
                  <a:cubicBezTo>
                    <a:pt x="7144" y="111538"/>
                    <a:pt x="10573" y="88011"/>
                    <a:pt x="17336" y="68104"/>
                  </a:cubicBezTo>
                  <a:cubicBezTo>
                    <a:pt x="24099" y="48292"/>
                    <a:pt x="35529" y="27908"/>
                    <a:pt x="51531"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89"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grpSp>
          <p:nvGrpSpPr>
            <p:cNvPr id="105" name="Google Shape;105;p14"/>
            <p:cNvGrpSpPr/>
            <p:nvPr/>
          </p:nvGrpSpPr>
          <p:grpSpPr>
            <a:xfrm>
              <a:off x="5307615" y="4694682"/>
              <a:ext cx="1217867" cy="219075"/>
              <a:chOff x="5307615" y="4694682"/>
              <a:chExt cx="1217867" cy="219075"/>
            </a:xfrm>
          </p:grpSpPr>
          <p:sp>
            <p:nvSpPr>
              <p:cNvPr id="106" name="Google Shape;106;p14"/>
              <p:cNvSpPr/>
              <p:nvPr/>
            </p:nvSpPr>
            <p:spPr>
              <a:xfrm>
                <a:off x="5307615" y="4694682"/>
                <a:ext cx="228600" cy="219075"/>
              </a:xfrm>
              <a:custGeom>
                <a:avLst/>
                <a:gdLst/>
                <a:ahLst/>
                <a:cxnLst/>
                <a:rect l="l" t="t" r="r" b="b"/>
                <a:pathLst>
                  <a:path w="228600" h="219075" extrusionOk="0">
                    <a:moveTo>
                      <a:pt x="115348" y="7144"/>
                    </a:moveTo>
                    <a:lnTo>
                      <a:pt x="140875" y="85820"/>
                    </a:lnTo>
                    <a:lnTo>
                      <a:pt x="223552" y="85820"/>
                    </a:lnTo>
                    <a:lnTo>
                      <a:pt x="156591" y="134398"/>
                    </a:lnTo>
                    <a:lnTo>
                      <a:pt x="182213" y="212979"/>
                    </a:lnTo>
                    <a:lnTo>
                      <a:pt x="115348" y="164402"/>
                    </a:lnTo>
                    <a:lnTo>
                      <a:pt x="48387" y="212979"/>
                    </a:lnTo>
                    <a:lnTo>
                      <a:pt x="74009" y="134398"/>
                    </a:lnTo>
                    <a:lnTo>
                      <a:pt x="7144" y="85820"/>
                    </a:lnTo>
                    <a:lnTo>
                      <a:pt x="89726" y="85820"/>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07" name="Google Shape;107;p14"/>
              <p:cNvSpPr/>
              <p:nvPr/>
            </p:nvSpPr>
            <p:spPr>
              <a:xfrm>
                <a:off x="5637371" y="4694682"/>
                <a:ext cx="228600" cy="219075"/>
              </a:xfrm>
              <a:custGeom>
                <a:avLst/>
                <a:gdLst/>
                <a:ahLst/>
                <a:cxnLst/>
                <a:rect l="l" t="t" r="r" b="b"/>
                <a:pathLst>
                  <a:path w="228600" h="219075" extrusionOk="0">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726" y="85820"/>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08" name="Google Shape;108;p14"/>
              <p:cNvSpPr/>
              <p:nvPr/>
            </p:nvSpPr>
            <p:spPr>
              <a:xfrm>
                <a:off x="5967126" y="4694682"/>
                <a:ext cx="228600" cy="219075"/>
              </a:xfrm>
              <a:custGeom>
                <a:avLst/>
                <a:gdLst/>
                <a:ahLst/>
                <a:cxnLst/>
                <a:rect l="l" t="t" r="r" b="b"/>
                <a:pathLst>
                  <a:path w="228600" h="219075" extrusionOk="0">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821" y="85820"/>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09" name="Google Shape;109;p14"/>
              <p:cNvSpPr/>
              <p:nvPr/>
            </p:nvSpPr>
            <p:spPr>
              <a:xfrm>
                <a:off x="6296882" y="4694682"/>
                <a:ext cx="228600" cy="219075"/>
              </a:xfrm>
              <a:custGeom>
                <a:avLst/>
                <a:gdLst/>
                <a:ahLst/>
                <a:cxnLst/>
                <a:rect l="l" t="t" r="r" b="b"/>
                <a:pathLst>
                  <a:path w="228600" h="219075" extrusionOk="0">
                    <a:moveTo>
                      <a:pt x="115348" y="7144"/>
                    </a:moveTo>
                    <a:lnTo>
                      <a:pt x="140875" y="85820"/>
                    </a:lnTo>
                    <a:lnTo>
                      <a:pt x="223551"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grpSp>
        <p:sp>
          <p:nvSpPr>
            <p:cNvPr id="110" name="Google Shape;110;p14"/>
            <p:cNvSpPr txBox="1"/>
            <p:nvPr/>
          </p:nvSpPr>
          <p:spPr>
            <a:xfrm>
              <a:off x="4991744" y="3577555"/>
              <a:ext cx="2190607" cy="381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Mohammad Javadpur</a:t>
              </a:r>
              <a:endParaRPr sz="1800" b="1">
                <a:solidFill>
                  <a:schemeClr val="dk1"/>
                </a:solidFill>
                <a:latin typeface="Times New Roman"/>
                <a:ea typeface="Times New Roman"/>
                <a:cs typeface="Times New Roman"/>
                <a:sym typeface="Times New Roman"/>
              </a:endParaRPr>
            </a:p>
          </p:txBody>
        </p:sp>
        <p:sp>
          <p:nvSpPr>
            <p:cNvPr id="111" name="Google Shape;111;p14"/>
            <p:cNvSpPr/>
            <p:nvPr/>
          </p:nvSpPr>
          <p:spPr>
            <a:xfrm>
              <a:off x="5126913" y="3911007"/>
              <a:ext cx="1803158" cy="6033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00B050"/>
                  </a:solidFill>
                  <a:latin typeface="Times New Roman"/>
                  <a:ea typeface="Times New Roman"/>
                  <a:cs typeface="Times New Roman"/>
                  <a:sym typeface="Times New Roman"/>
                </a:rPr>
                <a:t>AI Senior &amp; Data Scientist</a:t>
              </a:r>
              <a:endParaRPr/>
            </a:p>
          </p:txBody>
        </p:sp>
      </p:grpSp>
      <p:grpSp>
        <p:nvGrpSpPr>
          <p:cNvPr id="112" name="Google Shape;112;p14"/>
          <p:cNvGrpSpPr/>
          <p:nvPr/>
        </p:nvGrpSpPr>
        <p:grpSpPr>
          <a:xfrm>
            <a:off x="7143949" y="3219284"/>
            <a:ext cx="2411223" cy="3397370"/>
            <a:chOff x="1343310" y="1616392"/>
            <a:chExt cx="2352675" cy="3566541"/>
          </a:xfrm>
        </p:grpSpPr>
        <p:sp>
          <p:nvSpPr>
            <p:cNvPr id="113" name="Google Shape;113;p14"/>
            <p:cNvSpPr/>
            <p:nvPr/>
          </p:nvSpPr>
          <p:spPr>
            <a:xfrm>
              <a:off x="1724787" y="1616392"/>
              <a:ext cx="485775" cy="485775"/>
            </a:xfrm>
            <a:custGeom>
              <a:avLst/>
              <a:gdLst/>
              <a:ahLst/>
              <a:cxnLst/>
              <a:rect l="l" t="t" r="r" b="b"/>
              <a:pathLst>
                <a:path w="485775" h="485775" extrusionOk="0">
                  <a:moveTo>
                    <a:pt x="388810" y="484061"/>
                  </a:moveTo>
                  <a:lnTo>
                    <a:pt x="102394" y="484061"/>
                  </a:lnTo>
                  <a:cubicBezTo>
                    <a:pt x="49816" y="484061"/>
                    <a:pt x="7144" y="441388"/>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8"/>
                    <a:pt x="441484" y="484061"/>
                    <a:pt x="388810" y="484061"/>
                  </a:cubicBezTo>
                  <a:close/>
                </a:path>
              </a:pathLst>
            </a:custGeom>
            <a:solidFill>
              <a:srgbClr val="1244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14" name="Google Shape;114;p14"/>
            <p:cNvSpPr/>
            <p:nvPr/>
          </p:nvSpPr>
          <p:spPr>
            <a:xfrm>
              <a:off x="1343310" y="1738122"/>
              <a:ext cx="2352675" cy="1809750"/>
            </a:xfrm>
            <a:custGeom>
              <a:avLst/>
              <a:gdLst/>
              <a:ahLst/>
              <a:cxnLst/>
              <a:rect l="l" t="t" r="r" b="b"/>
              <a:pathLst>
                <a:path w="2352675" h="1809750" extrusionOk="0">
                  <a:moveTo>
                    <a:pt x="2350580" y="1804892"/>
                  </a:moveTo>
                  <a:lnTo>
                    <a:pt x="7144" y="1804892"/>
                  </a:lnTo>
                  <a:lnTo>
                    <a:pt x="7144" y="197644"/>
                  </a:lnTo>
                  <a:cubicBezTo>
                    <a:pt x="7144" y="92392"/>
                    <a:pt x="92393" y="7144"/>
                    <a:pt x="197644" y="7144"/>
                  </a:cubicBezTo>
                  <a:lnTo>
                    <a:pt x="2160080" y="7144"/>
                  </a:lnTo>
                  <a:cubicBezTo>
                    <a:pt x="2265331" y="7144"/>
                    <a:pt x="2350580" y="92392"/>
                    <a:pt x="2350580" y="197644"/>
                  </a:cubicBezTo>
                  <a:lnTo>
                    <a:pt x="2350580" y="1804892"/>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15" name="Google Shape;115;p14"/>
            <p:cNvSpPr/>
            <p:nvPr/>
          </p:nvSpPr>
          <p:spPr>
            <a:xfrm>
              <a:off x="1444370" y="1896808"/>
              <a:ext cx="2152650" cy="3286125"/>
            </a:xfrm>
            <a:custGeom>
              <a:avLst/>
              <a:gdLst/>
              <a:ahLst/>
              <a:cxnLst/>
              <a:rect l="l" t="t" r="r" b="b"/>
              <a:pathLst>
                <a:path w="2152650" h="3286125" extrusionOk="0">
                  <a:moveTo>
                    <a:pt x="2148459" y="235744"/>
                  </a:moveTo>
                  <a:lnTo>
                    <a:pt x="2148459" y="3055049"/>
                  </a:lnTo>
                  <a:cubicBezTo>
                    <a:pt x="2148459" y="3181255"/>
                    <a:pt x="2046065" y="3283649"/>
                    <a:pt x="1919859" y="3283649"/>
                  </a:cubicBezTo>
                  <a:lnTo>
                    <a:pt x="235744" y="3283649"/>
                  </a:lnTo>
                  <a:cubicBezTo>
                    <a:pt x="109538" y="3283649"/>
                    <a:pt x="7144" y="3181255"/>
                    <a:pt x="7144" y="3055049"/>
                  </a:cubicBezTo>
                  <a:lnTo>
                    <a:pt x="7144" y="235744"/>
                  </a:lnTo>
                  <a:cubicBezTo>
                    <a:pt x="7144" y="109538"/>
                    <a:pt x="109538" y="7144"/>
                    <a:pt x="235744" y="7144"/>
                  </a:cubicBezTo>
                  <a:lnTo>
                    <a:pt x="1919859" y="7144"/>
                  </a:lnTo>
                  <a:cubicBezTo>
                    <a:pt x="2046065" y="7144"/>
                    <a:pt x="2148459" y="109633"/>
                    <a:pt x="2148459" y="23574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16" name="Google Shape;116;p14"/>
            <p:cNvSpPr/>
            <p:nvPr/>
          </p:nvSpPr>
          <p:spPr>
            <a:xfrm>
              <a:off x="1676876" y="1658493"/>
              <a:ext cx="485775" cy="485775"/>
            </a:xfrm>
            <a:custGeom>
              <a:avLst/>
              <a:gdLst/>
              <a:ahLst/>
              <a:cxnLst/>
              <a:rect l="l" t="t" r="r" b="b"/>
              <a:pathLst>
                <a:path w="485775" h="485775" extrusionOk="0">
                  <a:moveTo>
                    <a:pt x="388810" y="484061"/>
                  </a:moveTo>
                  <a:lnTo>
                    <a:pt x="102394" y="484061"/>
                  </a:lnTo>
                  <a:cubicBezTo>
                    <a:pt x="49816" y="484061"/>
                    <a:pt x="7144" y="441389"/>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9"/>
                    <a:pt x="441388" y="484061"/>
                    <a:pt x="388810" y="484061"/>
                  </a:cubicBez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17" name="Google Shape;117;p14"/>
            <p:cNvSpPr/>
            <p:nvPr/>
          </p:nvSpPr>
          <p:spPr>
            <a:xfrm>
              <a:off x="1812226" y="1809464"/>
              <a:ext cx="219075" cy="180975"/>
            </a:xfrm>
            <a:custGeom>
              <a:avLst/>
              <a:gdLst/>
              <a:ahLst/>
              <a:cxnLst/>
              <a:rect l="l" t="t" r="r" b="b"/>
              <a:pathLst>
                <a:path w="219075" h="180975" extrusionOk="0">
                  <a:moveTo>
                    <a:pt x="85916" y="182118"/>
                  </a:moveTo>
                  <a:lnTo>
                    <a:pt x="7144" y="182118"/>
                  </a:lnTo>
                  <a:lnTo>
                    <a:pt x="7144" y="138779"/>
                  </a:lnTo>
                  <a:cubicBezTo>
                    <a:pt x="7144" y="111538"/>
                    <a:pt x="10573" y="88011"/>
                    <a:pt x="17336" y="68104"/>
                  </a:cubicBezTo>
                  <a:cubicBezTo>
                    <a:pt x="24098" y="48292"/>
                    <a:pt x="35528" y="27908"/>
                    <a:pt x="51530"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90"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18" name="Google Shape;118;p14"/>
            <p:cNvSpPr/>
            <p:nvPr/>
          </p:nvSpPr>
          <p:spPr>
            <a:xfrm>
              <a:off x="1444370" y="4464177"/>
              <a:ext cx="2152650" cy="714375"/>
            </a:xfrm>
            <a:custGeom>
              <a:avLst/>
              <a:gdLst/>
              <a:ahLst/>
              <a:cxnLst/>
              <a:rect l="l" t="t" r="r" b="b"/>
              <a:pathLst>
                <a:path w="2152650" h="714375" extrusionOk="0">
                  <a:moveTo>
                    <a:pt x="2148459" y="7144"/>
                  </a:moveTo>
                  <a:lnTo>
                    <a:pt x="2148459" y="487775"/>
                  </a:lnTo>
                  <a:cubicBezTo>
                    <a:pt x="2148459" y="613982"/>
                    <a:pt x="2046065" y="716375"/>
                    <a:pt x="1919859" y="716375"/>
                  </a:cubicBezTo>
                  <a:lnTo>
                    <a:pt x="235744" y="716375"/>
                  </a:lnTo>
                  <a:cubicBezTo>
                    <a:pt x="109538" y="716375"/>
                    <a:pt x="7144" y="613982"/>
                    <a:pt x="7144" y="487775"/>
                  </a:cubicBezTo>
                  <a:lnTo>
                    <a:pt x="7144" y="7144"/>
                  </a:lnTo>
                  <a:lnTo>
                    <a:pt x="2148459" y="7144"/>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grpSp>
          <p:nvGrpSpPr>
            <p:cNvPr id="119" name="Google Shape;119;p14"/>
            <p:cNvGrpSpPr/>
            <p:nvPr/>
          </p:nvGrpSpPr>
          <p:grpSpPr>
            <a:xfrm>
              <a:off x="1704022" y="4694682"/>
              <a:ext cx="1547622" cy="219075"/>
              <a:chOff x="1704022" y="4694682"/>
              <a:chExt cx="1547622" cy="219075"/>
            </a:xfrm>
          </p:grpSpPr>
          <p:sp>
            <p:nvSpPr>
              <p:cNvPr id="120" name="Google Shape;120;p14"/>
              <p:cNvSpPr/>
              <p:nvPr/>
            </p:nvSpPr>
            <p:spPr>
              <a:xfrm>
                <a:off x="1704022" y="4694682"/>
                <a:ext cx="228600" cy="219075"/>
              </a:xfrm>
              <a:custGeom>
                <a:avLst/>
                <a:gdLst/>
                <a:ahLst/>
                <a:cxnLst/>
                <a:rect l="l" t="t" r="r" b="b"/>
                <a:pathLst>
                  <a:path w="228600" h="219075" extrusionOk="0">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21" name="Google Shape;121;p14"/>
              <p:cNvSpPr/>
              <p:nvPr/>
            </p:nvSpPr>
            <p:spPr>
              <a:xfrm>
                <a:off x="2033778" y="4694682"/>
                <a:ext cx="228600" cy="219075"/>
              </a:xfrm>
              <a:custGeom>
                <a:avLst/>
                <a:gdLst/>
                <a:ahLst/>
                <a:cxnLst/>
                <a:rect l="l" t="t" r="r" b="b"/>
                <a:pathLst>
                  <a:path w="228600" h="219075" extrusionOk="0">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22" name="Google Shape;122;p14"/>
              <p:cNvSpPr/>
              <p:nvPr/>
            </p:nvSpPr>
            <p:spPr>
              <a:xfrm>
                <a:off x="2363533" y="4694682"/>
                <a:ext cx="228600" cy="219075"/>
              </a:xfrm>
              <a:custGeom>
                <a:avLst/>
                <a:gdLst/>
                <a:ahLst/>
                <a:cxnLst/>
                <a:rect l="l" t="t" r="r" b="b"/>
                <a:pathLst>
                  <a:path w="228600" h="219075" extrusionOk="0">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23" name="Google Shape;123;p14"/>
              <p:cNvSpPr/>
              <p:nvPr/>
            </p:nvSpPr>
            <p:spPr>
              <a:xfrm>
                <a:off x="2693288" y="4694682"/>
                <a:ext cx="228600" cy="219075"/>
              </a:xfrm>
              <a:custGeom>
                <a:avLst/>
                <a:gdLst/>
                <a:ahLst/>
                <a:cxnLst/>
                <a:rect l="l" t="t" r="r" b="b"/>
                <a:pathLst>
                  <a:path w="228600" h="219075" extrusionOk="0">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24" name="Google Shape;124;p14"/>
              <p:cNvSpPr/>
              <p:nvPr/>
            </p:nvSpPr>
            <p:spPr>
              <a:xfrm>
                <a:off x="3023044" y="4694682"/>
                <a:ext cx="228600" cy="219075"/>
              </a:xfrm>
              <a:custGeom>
                <a:avLst/>
                <a:gdLst/>
                <a:ahLst/>
                <a:cxnLst/>
                <a:rect l="l" t="t" r="r" b="b"/>
                <a:pathLst>
                  <a:path w="228600" h="219075" extrusionOk="0">
                    <a:moveTo>
                      <a:pt x="115348" y="7144"/>
                    </a:moveTo>
                    <a:lnTo>
                      <a:pt x="140970"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grpSp>
        <p:sp>
          <p:nvSpPr>
            <p:cNvPr id="125" name="Google Shape;125;p14"/>
            <p:cNvSpPr txBox="1"/>
            <p:nvPr/>
          </p:nvSpPr>
          <p:spPr>
            <a:xfrm>
              <a:off x="1476543" y="3289348"/>
              <a:ext cx="2078303" cy="3877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Mojtaba Khorsandi</a:t>
              </a:r>
              <a:endParaRPr sz="1800" b="1">
                <a:solidFill>
                  <a:schemeClr val="dk1"/>
                </a:solidFill>
                <a:latin typeface="Times New Roman"/>
                <a:ea typeface="Times New Roman"/>
                <a:cs typeface="Times New Roman"/>
                <a:sym typeface="Times New Roman"/>
              </a:endParaRPr>
            </a:p>
          </p:txBody>
        </p:sp>
        <p:sp>
          <p:nvSpPr>
            <p:cNvPr id="126" name="Google Shape;126;p14"/>
            <p:cNvSpPr/>
            <p:nvPr/>
          </p:nvSpPr>
          <p:spPr>
            <a:xfrm>
              <a:off x="1624762" y="3617419"/>
              <a:ext cx="1789770" cy="61389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00B050"/>
                  </a:solidFill>
                  <a:latin typeface="Times New Roman"/>
                  <a:ea typeface="Times New Roman"/>
                  <a:cs typeface="Times New Roman"/>
                  <a:sym typeface="Times New Roman"/>
                </a:rPr>
                <a:t>AI Researcher &amp; Medical Engineer</a:t>
              </a:r>
              <a:endParaRPr/>
            </a:p>
          </p:txBody>
        </p:sp>
      </p:grpSp>
      <p:sp>
        <p:nvSpPr>
          <p:cNvPr id="127" name="Google Shape;127;p14"/>
          <p:cNvSpPr/>
          <p:nvPr/>
        </p:nvSpPr>
        <p:spPr>
          <a:xfrm>
            <a:off x="10510660" y="5481572"/>
            <a:ext cx="228600" cy="228600"/>
          </a:xfrm>
          <a:custGeom>
            <a:avLst/>
            <a:gdLst/>
            <a:ahLst/>
            <a:cxnLst/>
            <a:rect l="l" t="t" r="r" b="b"/>
            <a:pathLst>
              <a:path w="228600" h="228600" extrusionOk="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28" name="Google Shape;128;p14"/>
          <p:cNvSpPr/>
          <p:nvPr/>
        </p:nvSpPr>
        <p:spPr>
          <a:xfrm>
            <a:off x="9119599" y="5110862"/>
            <a:ext cx="228600" cy="228600"/>
          </a:xfrm>
          <a:custGeom>
            <a:avLst/>
            <a:gdLst/>
            <a:ahLst/>
            <a:cxnLst/>
            <a:rect l="l" t="t" r="r" b="b"/>
            <a:pathLst>
              <a:path w="228600" h="228600" extrusionOk="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29" name="Google Shape;129;p14"/>
          <p:cNvSpPr/>
          <p:nvPr/>
        </p:nvSpPr>
        <p:spPr>
          <a:xfrm>
            <a:off x="7252540" y="2342790"/>
            <a:ext cx="228600" cy="228600"/>
          </a:xfrm>
          <a:custGeom>
            <a:avLst/>
            <a:gdLst/>
            <a:ahLst/>
            <a:cxnLst/>
            <a:rect l="l" t="t" r="r" b="b"/>
            <a:pathLst>
              <a:path w="228600" h="228600" extrusionOk="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30" name="Google Shape;130;p14"/>
          <p:cNvSpPr/>
          <p:nvPr/>
        </p:nvSpPr>
        <p:spPr>
          <a:xfrm>
            <a:off x="5599902" y="5586469"/>
            <a:ext cx="228600" cy="228600"/>
          </a:xfrm>
          <a:custGeom>
            <a:avLst/>
            <a:gdLst/>
            <a:ahLst/>
            <a:cxnLst/>
            <a:rect l="l" t="t" r="r" b="b"/>
            <a:pathLst>
              <a:path w="228600" h="228600" extrusionOk="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31" name="Google Shape;131;p14"/>
          <p:cNvSpPr/>
          <p:nvPr/>
        </p:nvSpPr>
        <p:spPr>
          <a:xfrm>
            <a:off x="11209591" y="3119723"/>
            <a:ext cx="228600" cy="228600"/>
          </a:xfrm>
          <a:custGeom>
            <a:avLst/>
            <a:gdLst/>
            <a:ahLst/>
            <a:cxnLst/>
            <a:rect l="l" t="t" r="r" b="b"/>
            <a:pathLst>
              <a:path w="228600" h="228600" extrusionOk="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32" name="Google Shape;132;p14"/>
          <p:cNvSpPr/>
          <p:nvPr/>
        </p:nvSpPr>
        <p:spPr>
          <a:xfrm>
            <a:off x="2423255" y="908018"/>
            <a:ext cx="228600" cy="228600"/>
          </a:xfrm>
          <a:custGeom>
            <a:avLst/>
            <a:gdLst/>
            <a:ahLst/>
            <a:cxnLst/>
            <a:rect l="l" t="t" r="r" b="b"/>
            <a:pathLst>
              <a:path w="228600" h="228600" extrusionOk="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33" name="Google Shape;133;p14"/>
          <p:cNvSpPr/>
          <p:nvPr/>
        </p:nvSpPr>
        <p:spPr>
          <a:xfrm>
            <a:off x="321468" y="3762851"/>
            <a:ext cx="228600" cy="228600"/>
          </a:xfrm>
          <a:custGeom>
            <a:avLst/>
            <a:gdLst/>
            <a:ahLst/>
            <a:cxnLst/>
            <a:rect l="l" t="t" r="r" b="b"/>
            <a:pathLst>
              <a:path w="228600" h="228600" extrusionOk="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34" name="Google Shape;134;p14"/>
          <p:cNvSpPr/>
          <p:nvPr/>
        </p:nvSpPr>
        <p:spPr>
          <a:xfrm>
            <a:off x="8178318" y="1293864"/>
            <a:ext cx="228600" cy="228600"/>
          </a:xfrm>
          <a:custGeom>
            <a:avLst/>
            <a:gdLst/>
            <a:ahLst/>
            <a:cxnLst/>
            <a:rect l="l" t="t" r="r" b="b"/>
            <a:pathLst>
              <a:path w="228600" h="228600" extrusionOk="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35" name="Google Shape;135;p14"/>
          <p:cNvSpPr/>
          <p:nvPr/>
        </p:nvSpPr>
        <p:spPr>
          <a:xfrm>
            <a:off x="11639931" y="364331"/>
            <a:ext cx="228600" cy="228600"/>
          </a:xfrm>
          <a:custGeom>
            <a:avLst/>
            <a:gdLst/>
            <a:ahLst/>
            <a:cxnLst/>
            <a:rect l="l" t="t" r="r" b="b"/>
            <a:pathLst>
              <a:path w="228600" h="228600" extrusionOk="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36" name="Google Shape;136;p14"/>
          <p:cNvSpPr/>
          <p:nvPr/>
        </p:nvSpPr>
        <p:spPr>
          <a:xfrm>
            <a:off x="818332" y="5717500"/>
            <a:ext cx="228600" cy="228600"/>
          </a:xfrm>
          <a:custGeom>
            <a:avLst/>
            <a:gdLst/>
            <a:ahLst/>
            <a:cxnLst/>
            <a:rect l="l" t="t" r="r" b="b"/>
            <a:pathLst>
              <a:path w="228600" h="228600" extrusionOk="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37" name="Google Shape;137;p14"/>
          <p:cNvSpPr/>
          <p:nvPr/>
        </p:nvSpPr>
        <p:spPr>
          <a:xfrm>
            <a:off x="3712747" y="1986765"/>
            <a:ext cx="228600" cy="228600"/>
          </a:xfrm>
          <a:custGeom>
            <a:avLst/>
            <a:gdLst/>
            <a:ahLst/>
            <a:cxnLst/>
            <a:rect l="l" t="t" r="r" b="b"/>
            <a:pathLst>
              <a:path w="228600" h="228600" extrusionOk="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38" name="Google Shape;138;p14"/>
          <p:cNvSpPr/>
          <p:nvPr/>
        </p:nvSpPr>
        <p:spPr>
          <a:xfrm>
            <a:off x="575500" y="1028986"/>
            <a:ext cx="228600" cy="228600"/>
          </a:xfrm>
          <a:custGeom>
            <a:avLst/>
            <a:gdLst/>
            <a:ahLst/>
            <a:cxnLst/>
            <a:rect l="l" t="t" r="r" b="b"/>
            <a:pathLst>
              <a:path w="228600" h="228600" extrusionOk="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grpSp>
        <p:nvGrpSpPr>
          <p:cNvPr id="139" name="Google Shape;139;p14"/>
          <p:cNvGrpSpPr/>
          <p:nvPr/>
        </p:nvGrpSpPr>
        <p:grpSpPr>
          <a:xfrm>
            <a:off x="5021027" y="592697"/>
            <a:ext cx="2458064" cy="3494021"/>
            <a:chOff x="4903660" y="1616392"/>
            <a:chExt cx="2352675" cy="3561821"/>
          </a:xfrm>
        </p:grpSpPr>
        <p:sp>
          <p:nvSpPr>
            <p:cNvPr id="140" name="Google Shape;140;p14"/>
            <p:cNvSpPr/>
            <p:nvPr/>
          </p:nvSpPr>
          <p:spPr>
            <a:xfrm>
              <a:off x="5285041" y="1616392"/>
              <a:ext cx="485775" cy="485775"/>
            </a:xfrm>
            <a:custGeom>
              <a:avLst/>
              <a:gdLst/>
              <a:ahLst/>
              <a:cxnLst/>
              <a:rect l="l" t="t" r="r" b="b"/>
              <a:pathLst>
                <a:path w="485775" h="485775" extrusionOk="0">
                  <a:moveTo>
                    <a:pt x="388811" y="484061"/>
                  </a:moveTo>
                  <a:lnTo>
                    <a:pt x="102394" y="484061"/>
                  </a:lnTo>
                  <a:cubicBezTo>
                    <a:pt x="49816" y="484061"/>
                    <a:pt x="7144" y="441388"/>
                    <a:pt x="7144" y="388811"/>
                  </a:cubicBezTo>
                  <a:lnTo>
                    <a:pt x="7144" y="102394"/>
                  </a:lnTo>
                  <a:cubicBezTo>
                    <a:pt x="7144" y="49816"/>
                    <a:pt x="49816" y="7144"/>
                    <a:pt x="102394" y="7144"/>
                  </a:cubicBezTo>
                  <a:lnTo>
                    <a:pt x="388811" y="7144"/>
                  </a:lnTo>
                  <a:cubicBezTo>
                    <a:pt x="441389" y="7144"/>
                    <a:pt x="484061" y="49816"/>
                    <a:pt x="484061" y="102394"/>
                  </a:cubicBezTo>
                  <a:lnTo>
                    <a:pt x="484061" y="388811"/>
                  </a:lnTo>
                  <a:cubicBezTo>
                    <a:pt x="484061" y="441388"/>
                    <a:pt x="441484" y="484061"/>
                    <a:pt x="388811" y="484061"/>
                  </a:cubicBezTo>
                  <a:close/>
                </a:path>
              </a:pathLst>
            </a:custGeom>
            <a:solidFill>
              <a:srgbClr val="BF973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41" name="Google Shape;141;p14"/>
            <p:cNvSpPr/>
            <p:nvPr/>
          </p:nvSpPr>
          <p:spPr>
            <a:xfrm>
              <a:off x="4903660" y="1738122"/>
              <a:ext cx="2352675" cy="1809750"/>
            </a:xfrm>
            <a:custGeom>
              <a:avLst/>
              <a:gdLst/>
              <a:ahLst/>
              <a:cxnLst/>
              <a:rect l="l" t="t" r="r" b="b"/>
              <a:pathLst>
                <a:path w="2352675" h="1809750" extrusionOk="0">
                  <a:moveTo>
                    <a:pt x="2350485" y="1804892"/>
                  </a:moveTo>
                  <a:lnTo>
                    <a:pt x="7144" y="1804892"/>
                  </a:lnTo>
                  <a:lnTo>
                    <a:pt x="7144" y="197644"/>
                  </a:lnTo>
                  <a:cubicBezTo>
                    <a:pt x="7144" y="92392"/>
                    <a:pt x="92392" y="7144"/>
                    <a:pt x="197644" y="7144"/>
                  </a:cubicBezTo>
                  <a:lnTo>
                    <a:pt x="2160079" y="7144"/>
                  </a:lnTo>
                  <a:cubicBezTo>
                    <a:pt x="2265331" y="7144"/>
                    <a:pt x="2350579" y="92392"/>
                    <a:pt x="2350579" y="197644"/>
                  </a:cubicBezTo>
                  <a:lnTo>
                    <a:pt x="2350579" y="1804892"/>
                  </a:ln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42" name="Google Shape;142;p14"/>
            <p:cNvSpPr/>
            <p:nvPr/>
          </p:nvSpPr>
          <p:spPr>
            <a:xfrm>
              <a:off x="5014234" y="1845391"/>
              <a:ext cx="2152650" cy="3286125"/>
            </a:xfrm>
            <a:custGeom>
              <a:avLst/>
              <a:gdLst/>
              <a:ahLst/>
              <a:cxnLst/>
              <a:rect l="l" t="t" r="r" b="b"/>
              <a:pathLst>
                <a:path w="2152650" h="3286125" extrusionOk="0">
                  <a:moveTo>
                    <a:pt x="1957864" y="3283553"/>
                  </a:moveTo>
                  <a:lnTo>
                    <a:pt x="197644" y="3283553"/>
                  </a:lnTo>
                  <a:cubicBezTo>
                    <a:pt x="92393" y="3283553"/>
                    <a:pt x="7144" y="3198305"/>
                    <a:pt x="7144" y="3093053"/>
                  </a:cubicBezTo>
                  <a:lnTo>
                    <a:pt x="7144" y="197644"/>
                  </a:lnTo>
                  <a:cubicBezTo>
                    <a:pt x="7144" y="92393"/>
                    <a:pt x="92393" y="7144"/>
                    <a:pt x="197644" y="7144"/>
                  </a:cubicBezTo>
                  <a:lnTo>
                    <a:pt x="1957864" y="7144"/>
                  </a:lnTo>
                  <a:cubicBezTo>
                    <a:pt x="2063115" y="7144"/>
                    <a:pt x="2148364" y="92393"/>
                    <a:pt x="2148364" y="197644"/>
                  </a:cubicBezTo>
                  <a:lnTo>
                    <a:pt x="2148364" y="3093053"/>
                  </a:lnTo>
                  <a:cubicBezTo>
                    <a:pt x="2148364" y="3198305"/>
                    <a:pt x="2063020" y="3283553"/>
                    <a:pt x="1957864" y="3283553"/>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43" name="Google Shape;143;p14"/>
            <p:cNvSpPr/>
            <p:nvPr/>
          </p:nvSpPr>
          <p:spPr>
            <a:xfrm>
              <a:off x="5003576" y="4463838"/>
              <a:ext cx="2152650" cy="714375"/>
            </a:xfrm>
            <a:custGeom>
              <a:avLst/>
              <a:gdLst/>
              <a:ahLst/>
              <a:cxnLst/>
              <a:rect l="l" t="t" r="r" b="b"/>
              <a:pathLst>
                <a:path w="2152650" h="714375" extrusionOk="0">
                  <a:moveTo>
                    <a:pt x="2148459" y="7144"/>
                  </a:moveTo>
                  <a:lnTo>
                    <a:pt x="2148459" y="544640"/>
                  </a:lnTo>
                  <a:cubicBezTo>
                    <a:pt x="2148459" y="639509"/>
                    <a:pt x="2071592" y="716375"/>
                    <a:pt x="1976723" y="716375"/>
                  </a:cubicBezTo>
                  <a:lnTo>
                    <a:pt x="178880" y="716375"/>
                  </a:lnTo>
                  <a:cubicBezTo>
                    <a:pt x="84011" y="716375"/>
                    <a:pt x="7144" y="639509"/>
                    <a:pt x="7144" y="544640"/>
                  </a:cubicBezTo>
                  <a:lnTo>
                    <a:pt x="7144" y="7144"/>
                  </a:lnTo>
                  <a:lnTo>
                    <a:pt x="2148459" y="7144"/>
                  </a:ln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44" name="Google Shape;144;p14"/>
            <p:cNvSpPr/>
            <p:nvPr/>
          </p:nvSpPr>
          <p:spPr>
            <a:xfrm>
              <a:off x="5237130" y="1658493"/>
              <a:ext cx="485775" cy="485775"/>
            </a:xfrm>
            <a:custGeom>
              <a:avLst/>
              <a:gdLst/>
              <a:ahLst/>
              <a:cxnLst/>
              <a:rect l="l" t="t" r="r" b="b"/>
              <a:pathLst>
                <a:path w="485775" h="485775" extrusionOk="0">
                  <a:moveTo>
                    <a:pt x="388811" y="484061"/>
                  </a:moveTo>
                  <a:lnTo>
                    <a:pt x="102394" y="484061"/>
                  </a:lnTo>
                  <a:cubicBezTo>
                    <a:pt x="49816" y="484061"/>
                    <a:pt x="7144" y="441389"/>
                    <a:pt x="7144" y="388811"/>
                  </a:cubicBezTo>
                  <a:lnTo>
                    <a:pt x="7144" y="102394"/>
                  </a:lnTo>
                  <a:cubicBezTo>
                    <a:pt x="7144" y="49816"/>
                    <a:pt x="49816" y="7144"/>
                    <a:pt x="102394" y="7144"/>
                  </a:cubicBezTo>
                  <a:lnTo>
                    <a:pt x="388811" y="7144"/>
                  </a:lnTo>
                  <a:cubicBezTo>
                    <a:pt x="441388" y="7144"/>
                    <a:pt x="484061" y="49816"/>
                    <a:pt x="484061" y="102394"/>
                  </a:cubicBezTo>
                  <a:lnTo>
                    <a:pt x="484061" y="388811"/>
                  </a:lnTo>
                  <a:cubicBezTo>
                    <a:pt x="484061" y="441389"/>
                    <a:pt x="441484" y="484061"/>
                    <a:pt x="388811" y="484061"/>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45" name="Google Shape;145;p14"/>
            <p:cNvSpPr/>
            <p:nvPr/>
          </p:nvSpPr>
          <p:spPr>
            <a:xfrm>
              <a:off x="5372480" y="1809464"/>
              <a:ext cx="219075" cy="180975"/>
            </a:xfrm>
            <a:custGeom>
              <a:avLst/>
              <a:gdLst/>
              <a:ahLst/>
              <a:cxnLst/>
              <a:rect l="l" t="t" r="r" b="b"/>
              <a:pathLst>
                <a:path w="219075" h="180975" extrusionOk="0">
                  <a:moveTo>
                    <a:pt x="85916" y="182118"/>
                  </a:moveTo>
                  <a:lnTo>
                    <a:pt x="7144" y="182118"/>
                  </a:lnTo>
                  <a:lnTo>
                    <a:pt x="7144" y="138779"/>
                  </a:lnTo>
                  <a:cubicBezTo>
                    <a:pt x="7144" y="111538"/>
                    <a:pt x="10573" y="88011"/>
                    <a:pt x="17336" y="68104"/>
                  </a:cubicBezTo>
                  <a:cubicBezTo>
                    <a:pt x="24099" y="48292"/>
                    <a:pt x="35529" y="27908"/>
                    <a:pt x="51531"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89"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grpSp>
          <p:nvGrpSpPr>
            <p:cNvPr id="146" name="Google Shape;146;p14"/>
            <p:cNvGrpSpPr/>
            <p:nvPr/>
          </p:nvGrpSpPr>
          <p:grpSpPr>
            <a:xfrm>
              <a:off x="5307615" y="4694682"/>
              <a:ext cx="1217867" cy="219075"/>
              <a:chOff x="5307615" y="4694682"/>
              <a:chExt cx="1217867" cy="219075"/>
            </a:xfrm>
          </p:grpSpPr>
          <p:sp>
            <p:nvSpPr>
              <p:cNvPr id="147" name="Google Shape;147;p14"/>
              <p:cNvSpPr/>
              <p:nvPr/>
            </p:nvSpPr>
            <p:spPr>
              <a:xfrm>
                <a:off x="5307615" y="4694682"/>
                <a:ext cx="228600" cy="219075"/>
              </a:xfrm>
              <a:custGeom>
                <a:avLst/>
                <a:gdLst/>
                <a:ahLst/>
                <a:cxnLst/>
                <a:rect l="l" t="t" r="r" b="b"/>
                <a:pathLst>
                  <a:path w="228600" h="219075" extrusionOk="0">
                    <a:moveTo>
                      <a:pt x="115348" y="7144"/>
                    </a:moveTo>
                    <a:lnTo>
                      <a:pt x="140875" y="85820"/>
                    </a:lnTo>
                    <a:lnTo>
                      <a:pt x="223552" y="85820"/>
                    </a:lnTo>
                    <a:lnTo>
                      <a:pt x="156591" y="134398"/>
                    </a:lnTo>
                    <a:lnTo>
                      <a:pt x="182213" y="212979"/>
                    </a:lnTo>
                    <a:lnTo>
                      <a:pt x="115348" y="164402"/>
                    </a:lnTo>
                    <a:lnTo>
                      <a:pt x="48387" y="212979"/>
                    </a:lnTo>
                    <a:lnTo>
                      <a:pt x="74009" y="134398"/>
                    </a:lnTo>
                    <a:lnTo>
                      <a:pt x="7144" y="85820"/>
                    </a:lnTo>
                    <a:lnTo>
                      <a:pt x="89726" y="85820"/>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48" name="Google Shape;148;p14"/>
              <p:cNvSpPr/>
              <p:nvPr/>
            </p:nvSpPr>
            <p:spPr>
              <a:xfrm>
                <a:off x="5637371" y="4694682"/>
                <a:ext cx="228600" cy="219075"/>
              </a:xfrm>
              <a:custGeom>
                <a:avLst/>
                <a:gdLst/>
                <a:ahLst/>
                <a:cxnLst/>
                <a:rect l="l" t="t" r="r" b="b"/>
                <a:pathLst>
                  <a:path w="228600" h="219075" extrusionOk="0">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726" y="85820"/>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49" name="Google Shape;149;p14"/>
              <p:cNvSpPr/>
              <p:nvPr/>
            </p:nvSpPr>
            <p:spPr>
              <a:xfrm>
                <a:off x="5967126" y="4694682"/>
                <a:ext cx="228600" cy="219075"/>
              </a:xfrm>
              <a:custGeom>
                <a:avLst/>
                <a:gdLst/>
                <a:ahLst/>
                <a:cxnLst/>
                <a:rect l="l" t="t" r="r" b="b"/>
                <a:pathLst>
                  <a:path w="228600" h="219075" extrusionOk="0">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821" y="85820"/>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50" name="Google Shape;150;p14"/>
              <p:cNvSpPr/>
              <p:nvPr/>
            </p:nvSpPr>
            <p:spPr>
              <a:xfrm>
                <a:off x="6296882" y="4694682"/>
                <a:ext cx="228600" cy="219075"/>
              </a:xfrm>
              <a:custGeom>
                <a:avLst/>
                <a:gdLst/>
                <a:ahLst/>
                <a:cxnLst/>
                <a:rect l="l" t="t" r="r" b="b"/>
                <a:pathLst>
                  <a:path w="228600" h="219075" extrusionOk="0">
                    <a:moveTo>
                      <a:pt x="115348" y="7144"/>
                    </a:moveTo>
                    <a:lnTo>
                      <a:pt x="140875" y="85820"/>
                    </a:lnTo>
                    <a:lnTo>
                      <a:pt x="223551"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grpSp>
        <p:sp>
          <p:nvSpPr>
            <p:cNvPr id="151" name="Google Shape;151;p14"/>
            <p:cNvSpPr txBox="1"/>
            <p:nvPr/>
          </p:nvSpPr>
          <p:spPr>
            <a:xfrm>
              <a:off x="5122494" y="3371999"/>
              <a:ext cx="1930118" cy="3764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err="1">
                  <a:solidFill>
                    <a:schemeClr val="dk1"/>
                  </a:solidFill>
                  <a:latin typeface="Times New Roman"/>
                  <a:ea typeface="Times New Roman"/>
                  <a:cs typeface="Times New Roman"/>
                  <a:sym typeface="Times New Roman"/>
                </a:rPr>
                <a:t>Vahid</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Ebrahimian</a:t>
              </a:r>
              <a:endParaRPr sz="1800" b="1" dirty="0">
                <a:solidFill>
                  <a:schemeClr val="dk1"/>
                </a:solidFill>
                <a:latin typeface="Times New Roman"/>
                <a:ea typeface="Times New Roman"/>
                <a:cs typeface="Times New Roman"/>
                <a:sym typeface="Times New Roman"/>
              </a:endParaRPr>
            </a:p>
          </p:txBody>
        </p:sp>
        <p:sp>
          <p:nvSpPr>
            <p:cNvPr id="152" name="Google Shape;152;p14"/>
            <p:cNvSpPr/>
            <p:nvPr/>
          </p:nvSpPr>
          <p:spPr>
            <a:xfrm>
              <a:off x="5211728" y="3949585"/>
              <a:ext cx="1803158" cy="59612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dirty="0">
                  <a:solidFill>
                    <a:srgbClr val="00B050"/>
                  </a:solidFill>
                  <a:latin typeface="Times New Roman"/>
                  <a:ea typeface="Times New Roman"/>
                  <a:cs typeface="Times New Roman"/>
                  <a:sym typeface="Times New Roman"/>
                </a:rPr>
                <a:t>Software &amp; AI  Senior </a:t>
              </a:r>
              <a:endParaRPr dirty="0"/>
            </a:p>
          </p:txBody>
        </p:sp>
      </p:grpSp>
      <p:sp>
        <p:nvSpPr>
          <p:cNvPr id="153" name="Google Shape;153;p14"/>
          <p:cNvSpPr/>
          <p:nvPr/>
        </p:nvSpPr>
        <p:spPr>
          <a:xfrm>
            <a:off x="1653295" y="232591"/>
            <a:ext cx="4347504"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chemeClr val="dk1"/>
                </a:solidFill>
                <a:latin typeface="Times New Roman"/>
                <a:ea typeface="Times New Roman"/>
                <a:cs typeface="Times New Roman"/>
                <a:sym typeface="Times New Roman"/>
              </a:rPr>
              <a:t>Team</a:t>
            </a:r>
            <a:endParaRPr sz="3200" b="1">
              <a:solidFill>
                <a:schemeClr val="dk1"/>
              </a:solidFill>
              <a:latin typeface="Times New Roman"/>
              <a:ea typeface="Times New Roman"/>
              <a:cs typeface="Times New Roman"/>
              <a:sym typeface="Times New Roman"/>
            </a:endParaRPr>
          </a:p>
        </p:txBody>
      </p:sp>
      <p:sp>
        <p:nvSpPr>
          <p:cNvPr id="154" name="Google Shape;154;p14"/>
          <p:cNvSpPr/>
          <p:nvPr/>
        </p:nvSpPr>
        <p:spPr>
          <a:xfrm>
            <a:off x="7304818" y="207688"/>
            <a:ext cx="2056974"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00B0F0"/>
                </a:solidFill>
                <a:latin typeface="Times New Roman"/>
                <a:ea typeface="Times New Roman"/>
                <a:cs typeface="Times New Roman"/>
                <a:sym typeface="Times New Roman"/>
              </a:rPr>
              <a:t>Members</a:t>
            </a:r>
            <a:endParaRPr sz="2800" b="1">
              <a:solidFill>
                <a:srgbClr val="00B0F0"/>
              </a:solidFill>
              <a:latin typeface="Times New Roman"/>
              <a:ea typeface="Times New Roman"/>
              <a:cs typeface="Times New Roman"/>
              <a:sym typeface="Times New Roman"/>
            </a:endParaRPr>
          </a:p>
        </p:txBody>
      </p:sp>
      <p:grpSp>
        <p:nvGrpSpPr>
          <p:cNvPr id="155" name="Google Shape;155;p14"/>
          <p:cNvGrpSpPr/>
          <p:nvPr/>
        </p:nvGrpSpPr>
        <p:grpSpPr>
          <a:xfrm>
            <a:off x="2833606" y="3219284"/>
            <a:ext cx="2411224" cy="3397370"/>
            <a:chOff x="1343310" y="1616392"/>
            <a:chExt cx="2352675" cy="3566541"/>
          </a:xfrm>
        </p:grpSpPr>
        <p:sp>
          <p:nvSpPr>
            <p:cNvPr id="156" name="Google Shape;156;p14"/>
            <p:cNvSpPr/>
            <p:nvPr/>
          </p:nvSpPr>
          <p:spPr>
            <a:xfrm>
              <a:off x="1724787" y="1616392"/>
              <a:ext cx="485775" cy="485775"/>
            </a:xfrm>
            <a:custGeom>
              <a:avLst/>
              <a:gdLst/>
              <a:ahLst/>
              <a:cxnLst/>
              <a:rect l="l" t="t" r="r" b="b"/>
              <a:pathLst>
                <a:path w="485775" h="485775" extrusionOk="0">
                  <a:moveTo>
                    <a:pt x="388810" y="484061"/>
                  </a:moveTo>
                  <a:lnTo>
                    <a:pt x="102394" y="484061"/>
                  </a:lnTo>
                  <a:cubicBezTo>
                    <a:pt x="49816" y="484061"/>
                    <a:pt x="7144" y="441388"/>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8"/>
                    <a:pt x="441484" y="484061"/>
                    <a:pt x="388810" y="484061"/>
                  </a:cubicBezTo>
                  <a:close/>
                </a:path>
              </a:pathLst>
            </a:custGeom>
            <a:solidFill>
              <a:srgbClr val="1244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57" name="Google Shape;157;p14"/>
            <p:cNvSpPr/>
            <p:nvPr/>
          </p:nvSpPr>
          <p:spPr>
            <a:xfrm>
              <a:off x="1343310" y="1738122"/>
              <a:ext cx="2352675" cy="1809750"/>
            </a:xfrm>
            <a:custGeom>
              <a:avLst/>
              <a:gdLst/>
              <a:ahLst/>
              <a:cxnLst/>
              <a:rect l="l" t="t" r="r" b="b"/>
              <a:pathLst>
                <a:path w="2352675" h="1809750" extrusionOk="0">
                  <a:moveTo>
                    <a:pt x="2350580" y="1804892"/>
                  </a:moveTo>
                  <a:lnTo>
                    <a:pt x="7144" y="1804892"/>
                  </a:lnTo>
                  <a:lnTo>
                    <a:pt x="7144" y="197644"/>
                  </a:lnTo>
                  <a:cubicBezTo>
                    <a:pt x="7144" y="92392"/>
                    <a:pt x="92393" y="7144"/>
                    <a:pt x="197644" y="7144"/>
                  </a:cubicBezTo>
                  <a:lnTo>
                    <a:pt x="2160080" y="7144"/>
                  </a:lnTo>
                  <a:cubicBezTo>
                    <a:pt x="2265331" y="7144"/>
                    <a:pt x="2350580" y="92392"/>
                    <a:pt x="2350580" y="197644"/>
                  </a:cubicBezTo>
                  <a:lnTo>
                    <a:pt x="2350580" y="1804892"/>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58" name="Google Shape;158;p14"/>
            <p:cNvSpPr/>
            <p:nvPr/>
          </p:nvSpPr>
          <p:spPr>
            <a:xfrm>
              <a:off x="1444370" y="1896808"/>
              <a:ext cx="2152650" cy="3286125"/>
            </a:xfrm>
            <a:custGeom>
              <a:avLst/>
              <a:gdLst/>
              <a:ahLst/>
              <a:cxnLst/>
              <a:rect l="l" t="t" r="r" b="b"/>
              <a:pathLst>
                <a:path w="2152650" h="3286125" extrusionOk="0">
                  <a:moveTo>
                    <a:pt x="2148459" y="235744"/>
                  </a:moveTo>
                  <a:lnTo>
                    <a:pt x="2148459" y="3055049"/>
                  </a:lnTo>
                  <a:cubicBezTo>
                    <a:pt x="2148459" y="3181255"/>
                    <a:pt x="2046065" y="3283649"/>
                    <a:pt x="1919859" y="3283649"/>
                  </a:cubicBezTo>
                  <a:lnTo>
                    <a:pt x="235744" y="3283649"/>
                  </a:lnTo>
                  <a:cubicBezTo>
                    <a:pt x="109538" y="3283649"/>
                    <a:pt x="7144" y="3181255"/>
                    <a:pt x="7144" y="3055049"/>
                  </a:cubicBezTo>
                  <a:lnTo>
                    <a:pt x="7144" y="235744"/>
                  </a:lnTo>
                  <a:cubicBezTo>
                    <a:pt x="7144" y="109538"/>
                    <a:pt x="109538" y="7144"/>
                    <a:pt x="235744" y="7144"/>
                  </a:cubicBezTo>
                  <a:lnTo>
                    <a:pt x="1919859" y="7144"/>
                  </a:lnTo>
                  <a:cubicBezTo>
                    <a:pt x="2046065" y="7144"/>
                    <a:pt x="2148459" y="109633"/>
                    <a:pt x="2148459" y="23574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59" name="Google Shape;159;p14"/>
            <p:cNvSpPr/>
            <p:nvPr/>
          </p:nvSpPr>
          <p:spPr>
            <a:xfrm>
              <a:off x="1676876" y="1658493"/>
              <a:ext cx="485775" cy="485775"/>
            </a:xfrm>
            <a:custGeom>
              <a:avLst/>
              <a:gdLst/>
              <a:ahLst/>
              <a:cxnLst/>
              <a:rect l="l" t="t" r="r" b="b"/>
              <a:pathLst>
                <a:path w="485775" h="485775" extrusionOk="0">
                  <a:moveTo>
                    <a:pt x="388810" y="484061"/>
                  </a:moveTo>
                  <a:lnTo>
                    <a:pt x="102394" y="484061"/>
                  </a:lnTo>
                  <a:cubicBezTo>
                    <a:pt x="49816" y="484061"/>
                    <a:pt x="7144" y="441389"/>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9"/>
                    <a:pt x="441388" y="484061"/>
                    <a:pt x="388810" y="484061"/>
                  </a:cubicBez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60" name="Google Shape;160;p14"/>
            <p:cNvSpPr/>
            <p:nvPr/>
          </p:nvSpPr>
          <p:spPr>
            <a:xfrm>
              <a:off x="1812226" y="1809464"/>
              <a:ext cx="219075" cy="180975"/>
            </a:xfrm>
            <a:custGeom>
              <a:avLst/>
              <a:gdLst/>
              <a:ahLst/>
              <a:cxnLst/>
              <a:rect l="l" t="t" r="r" b="b"/>
              <a:pathLst>
                <a:path w="219075" h="180975" extrusionOk="0">
                  <a:moveTo>
                    <a:pt x="85916" y="182118"/>
                  </a:moveTo>
                  <a:lnTo>
                    <a:pt x="7144" y="182118"/>
                  </a:lnTo>
                  <a:lnTo>
                    <a:pt x="7144" y="138779"/>
                  </a:lnTo>
                  <a:cubicBezTo>
                    <a:pt x="7144" y="111538"/>
                    <a:pt x="10573" y="88011"/>
                    <a:pt x="17336" y="68104"/>
                  </a:cubicBezTo>
                  <a:cubicBezTo>
                    <a:pt x="24098" y="48292"/>
                    <a:pt x="35528" y="27908"/>
                    <a:pt x="51530"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90"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61" name="Google Shape;161;p14"/>
            <p:cNvSpPr/>
            <p:nvPr/>
          </p:nvSpPr>
          <p:spPr>
            <a:xfrm>
              <a:off x="1444370" y="4464177"/>
              <a:ext cx="2152650" cy="714375"/>
            </a:xfrm>
            <a:custGeom>
              <a:avLst/>
              <a:gdLst/>
              <a:ahLst/>
              <a:cxnLst/>
              <a:rect l="l" t="t" r="r" b="b"/>
              <a:pathLst>
                <a:path w="2152650" h="714375" extrusionOk="0">
                  <a:moveTo>
                    <a:pt x="2148459" y="7144"/>
                  </a:moveTo>
                  <a:lnTo>
                    <a:pt x="2148459" y="487775"/>
                  </a:lnTo>
                  <a:cubicBezTo>
                    <a:pt x="2148459" y="613982"/>
                    <a:pt x="2046065" y="716375"/>
                    <a:pt x="1919859" y="716375"/>
                  </a:cubicBezTo>
                  <a:lnTo>
                    <a:pt x="235744" y="716375"/>
                  </a:lnTo>
                  <a:cubicBezTo>
                    <a:pt x="109538" y="716375"/>
                    <a:pt x="7144" y="613982"/>
                    <a:pt x="7144" y="487775"/>
                  </a:cubicBezTo>
                  <a:lnTo>
                    <a:pt x="7144" y="7144"/>
                  </a:lnTo>
                  <a:lnTo>
                    <a:pt x="2148459" y="7144"/>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grpSp>
          <p:nvGrpSpPr>
            <p:cNvPr id="162" name="Google Shape;162;p14"/>
            <p:cNvGrpSpPr/>
            <p:nvPr/>
          </p:nvGrpSpPr>
          <p:grpSpPr>
            <a:xfrm>
              <a:off x="1704022" y="4694682"/>
              <a:ext cx="1547622" cy="219075"/>
              <a:chOff x="1704022" y="4694682"/>
              <a:chExt cx="1547622" cy="219075"/>
            </a:xfrm>
          </p:grpSpPr>
          <p:sp>
            <p:nvSpPr>
              <p:cNvPr id="163" name="Google Shape;163;p14"/>
              <p:cNvSpPr/>
              <p:nvPr/>
            </p:nvSpPr>
            <p:spPr>
              <a:xfrm>
                <a:off x="1704022" y="4694682"/>
                <a:ext cx="228600" cy="219075"/>
              </a:xfrm>
              <a:custGeom>
                <a:avLst/>
                <a:gdLst/>
                <a:ahLst/>
                <a:cxnLst/>
                <a:rect l="l" t="t" r="r" b="b"/>
                <a:pathLst>
                  <a:path w="228600" h="219075" extrusionOk="0">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64" name="Google Shape;164;p14"/>
              <p:cNvSpPr/>
              <p:nvPr/>
            </p:nvSpPr>
            <p:spPr>
              <a:xfrm>
                <a:off x="2033778" y="4694682"/>
                <a:ext cx="228600" cy="219075"/>
              </a:xfrm>
              <a:custGeom>
                <a:avLst/>
                <a:gdLst/>
                <a:ahLst/>
                <a:cxnLst/>
                <a:rect l="l" t="t" r="r" b="b"/>
                <a:pathLst>
                  <a:path w="228600" h="219075" extrusionOk="0">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65" name="Google Shape;165;p14"/>
              <p:cNvSpPr/>
              <p:nvPr/>
            </p:nvSpPr>
            <p:spPr>
              <a:xfrm>
                <a:off x="2363533" y="4694682"/>
                <a:ext cx="228600" cy="219075"/>
              </a:xfrm>
              <a:custGeom>
                <a:avLst/>
                <a:gdLst/>
                <a:ahLst/>
                <a:cxnLst/>
                <a:rect l="l" t="t" r="r" b="b"/>
                <a:pathLst>
                  <a:path w="228600" h="219075" extrusionOk="0">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66" name="Google Shape;166;p14"/>
              <p:cNvSpPr/>
              <p:nvPr/>
            </p:nvSpPr>
            <p:spPr>
              <a:xfrm>
                <a:off x="2693288" y="4694682"/>
                <a:ext cx="228600" cy="219075"/>
              </a:xfrm>
              <a:custGeom>
                <a:avLst/>
                <a:gdLst/>
                <a:ahLst/>
                <a:cxnLst/>
                <a:rect l="l" t="t" r="r" b="b"/>
                <a:pathLst>
                  <a:path w="228600" h="219075" extrusionOk="0">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67" name="Google Shape;167;p14"/>
              <p:cNvSpPr/>
              <p:nvPr/>
            </p:nvSpPr>
            <p:spPr>
              <a:xfrm>
                <a:off x="3023044" y="4694682"/>
                <a:ext cx="228600" cy="219075"/>
              </a:xfrm>
              <a:custGeom>
                <a:avLst/>
                <a:gdLst/>
                <a:ahLst/>
                <a:cxnLst/>
                <a:rect l="l" t="t" r="r" b="b"/>
                <a:pathLst>
                  <a:path w="228600" h="219075" extrusionOk="0">
                    <a:moveTo>
                      <a:pt x="115348" y="7144"/>
                    </a:moveTo>
                    <a:lnTo>
                      <a:pt x="140970"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grpSp>
        <p:sp>
          <p:nvSpPr>
            <p:cNvPr id="168" name="Google Shape;168;p14"/>
            <p:cNvSpPr txBox="1"/>
            <p:nvPr/>
          </p:nvSpPr>
          <p:spPr>
            <a:xfrm>
              <a:off x="1424021" y="3299799"/>
              <a:ext cx="2150985" cy="3877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Mahboube Askarian</a:t>
              </a:r>
              <a:endParaRPr sz="1800" b="1">
                <a:solidFill>
                  <a:schemeClr val="dk1"/>
                </a:solidFill>
                <a:latin typeface="Times New Roman"/>
                <a:ea typeface="Times New Roman"/>
                <a:cs typeface="Times New Roman"/>
                <a:sym typeface="Times New Roman"/>
              </a:endParaRPr>
            </a:p>
          </p:txBody>
        </p:sp>
        <p:sp>
          <p:nvSpPr>
            <p:cNvPr id="169" name="Google Shape;169;p14"/>
            <p:cNvSpPr/>
            <p:nvPr/>
          </p:nvSpPr>
          <p:spPr>
            <a:xfrm>
              <a:off x="1571633" y="3727540"/>
              <a:ext cx="1890064" cy="61389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00B050"/>
                  </a:solidFill>
                  <a:latin typeface="Times New Roman"/>
                  <a:ea typeface="Times New Roman"/>
                  <a:cs typeface="Times New Roman"/>
                  <a:sym typeface="Times New Roman"/>
                </a:rPr>
                <a:t>Teacher and Data Senior</a:t>
              </a:r>
              <a:endParaRPr/>
            </a:p>
          </p:txBody>
        </p:sp>
      </p:grpSp>
      <p:pic>
        <p:nvPicPr>
          <p:cNvPr id="170" name="Google Shape;170;p14"/>
          <p:cNvPicPr preferRelativeResize="0"/>
          <p:nvPr/>
        </p:nvPicPr>
        <p:blipFill rotWithShape="1">
          <a:blip r:embed="rId3">
            <a:alphaModFix/>
          </a:blip>
          <a:srcRect/>
          <a:stretch/>
        </p:blipFill>
        <p:spPr>
          <a:xfrm>
            <a:off x="3409477" y="3531831"/>
            <a:ext cx="1302584" cy="1302584"/>
          </a:xfrm>
          <a:prstGeom prst="ellipse">
            <a:avLst/>
          </a:prstGeom>
          <a:noFill/>
          <a:ln>
            <a:noFill/>
          </a:ln>
          <a:effectLst>
            <a:outerShdw blurRad="381000" dist="292100" dir="5400000" sx="-80000" sy="-18000" rotWithShape="0">
              <a:srgbClr val="000000">
                <a:alpha val="21960"/>
              </a:srgbClr>
            </a:outerShdw>
          </a:effectLst>
        </p:spPr>
      </p:pic>
      <p:sp>
        <p:nvSpPr>
          <p:cNvPr id="171" name="Google Shape;171;p14"/>
          <p:cNvSpPr/>
          <p:nvPr/>
        </p:nvSpPr>
        <p:spPr>
          <a:xfrm>
            <a:off x="2543600" y="3440317"/>
            <a:ext cx="234289" cy="223205"/>
          </a:xfrm>
          <a:custGeom>
            <a:avLst/>
            <a:gdLst/>
            <a:ahLst/>
            <a:cxnLst/>
            <a:rect l="l" t="t" r="r" b="b"/>
            <a:pathLst>
              <a:path w="228600" h="219075" extrusionOk="0">
                <a:moveTo>
                  <a:pt x="115348" y="7144"/>
                </a:moveTo>
                <a:lnTo>
                  <a:pt x="140970"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72" name="Google Shape;172;p14"/>
          <p:cNvSpPr/>
          <p:nvPr/>
        </p:nvSpPr>
        <p:spPr>
          <a:xfrm>
            <a:off x="6751771" y="3594271"/>
            <a:ext cx="234289" cy="223205"/>
          </a:xfrm>
          <a:custGeom>
            <a:avLst/>
            <a:gdLst/>
            <a:ahLst/>
            <a:cxnLst/>
            <a:rect l="l" t="t" r="r" b="b"/>
            <a:pathLst>
              <a:path w="228600" h="219075" extrusionOk="0">
                <a:moveTo>
                  <a:pt x="115348" y="7144"/>
                </a:moveTo>
                <a:lnTo>
                  <a:pt x="140970"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73" name="Google Shape;173;p14"/>
          <p:cNvSpPr/>
          <p:nvPr/>
        </p:nvSpPr>
        <p:spPr>
          <a:xfrm>
            <a:off x="11049355" y="3594271"/>
            <a:ext cx="234289" cy="223205"/>
          </a:xfrm>
          <a:custGeom>
            <a:avLst/>
            <a:gdLst/>
            <a:ahLst/>
            <a:cxnLst/>
            <a:rect l="l" t="t" r="r" b="b"/>
            <a:pathLst>
              <a:path w="228600" h="219075" extrusionOk="0">
                <a:moveTo>
                  <a:pt x="115348" y="7144"/>
                </a:moveTo>
                <a:lnTo>
                  <a:pt x="140970"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grpSp>
        <p:nvGrpSpPr>
          <p:cNvPr id="174" name="Google Shape;174;p14"/>
          <p:cNvGrpSpPr/>
          <p:nvPr/>
        </p:nvGrpSpPr>
        <p:grpSpPr>
          <a:xfrm>
            <a:off x="523883" y="730729"/>
            <a:ext cx="2574134" cy="3452722"/>
            <a:chOff x="4903660" y="1616392"/>
            <a:chExt cx="2352675" cy="3562160"/>
          </a:xfrm>
        </p:grpSpPr>
        <p:sp>
          <p:nvSpPr>
            <p:cNvPr id="175" name="Google Shape;175;p14"/>
            <p:cNvSpPr/>
            <p:nvPr/>
          </p:nvSpPr>
          <p:spPr>
            <a:xfrm>
              <a:off x="5285041" y="1616392"/>
              <a:ext cx="485775" cy="485775"/>
            </a:xfrm>
            <a:custGeom>
              <a:avLst/>
              <a:gdLst/>
              <a:ahLst/>
              <a:cxnLst/>
              <a:rect l="l" t="t" r="r" b="b"/>
              <a:pathLst>
                <a:path w="485775" h="485775" extrusionOk="0">
                  <a:moveTo>
                    <a:pt x="388811" y="484061"/>
                  </a:moveTo>
                  <a:lnTo>
                    <a:pt x="102394" y="484061"/>
                  </a:lnTo>
                  <a:cubicBezTo>
                    <a:pt x="49816" y="484061"/>
                    <a:pt x="7144" y="441388"/>
                    <a:pt x="7144" y="388811"/>
                  </a:cubicBezTo>
                  <a:lnTo>
                    <a:pt x="7144" y="102394"/>
                  </a:lnTo>
                  <a:cubicBezTo>
                    <a:pt x="7144" y="49816"/>
                    <a:pt x="49816" y="7144"/>
                    <a:pt x="102394" y="7144"/>
                  </a:cubicBezTo>
                  <a:lnTo>
                    <a:pt x="388811" y="7144"/>
                  </a:lnTo>
                  <a:cubicBezTo>
                    <a:pt x="441389" y="7144"/>
                    <a:pt x="484061" y="49816"/>
                    <a:pt x="484061" y="102394"/>
                  </a:cubicBezTo>
                  <a:lnTo>
                    <a:pt x="484061" y="388811"/>
                  </a:lnTo>
                  <a:cubicBezTo>
                    <a:pt x="484061" y="441388"/>
                    <a:pt x="441484" y="484061"/>
                    <a:pt x="388811" y="484061"/>
                  </a:cubicBezTo>
                  <a:close/>
                </a:path>
              </a:pathLst>
            </a:custGeom>
            <a:solidFill>
              <a:srgbClr val="BF973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76" name="Google Shape;176;p14"/>
            <p:cNvSpPr/>
            <p:nvPr/>
          </p:nvSpPr>
          <p:spPr>
            <a:xfrm>
              <a:off x="4903660" y="1738122"/>
              <a:ext cx="2352675" cy="1809750"/>
            </a:xfrm>
            <a:custGeom>
              <a:avLst/>
              <a:gdLst/>
              <a:ahLst/>
              <a:cxnLst/>
              <a:rect l="l" t="t" r="r" b="b"/>
              <a:pathLst>
                <a:path w="2352675" h="1809750" extrusionOk="0">
                  <a:moveTo>
                    <a:pt x="2350485" y="1804892"/>
                  </a:moveTo>
                  <a:lnTo>
                    <a:pt x="7144" y="1804892"/>
                  </a:lnTo>
                  <a:lnTo>
                    <a:pt x="7144" y="197644"/>
                  </a:lnTo>
                  <a:cubicBezTo>
                    <a:pt x="7144" y="92392"/>
                    <a:pt x="92392" y="7144"/>
                    <a:pt x="197644" y="7144"/>
                  </a:cubicBezTo>
                  <a:lnTo>
                    <a:pt x="2160079" y="7144"/>
                  </a:lnTo>
                  <a:cubicBezTo>
                    <a:pt x="2265331" y="7144"/>
                    <a:pt x="2350579" y="92392"/>
                    <a:pt x="2350579" y="197644"/>
                  </a:cubicBezTo>
                  <a:lnTo>
                    <a:pt x="2350579" y="1804892"/>
                  </a:ln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77" name="Google Shape;177;p14"/>
            <p:cNvSpPr/>
            <p:nvPr/>
          </p:nvSpPr>
          <p:spPr>
            <a:xfrm>
              <a:off x="5004720" y="1892427"/>
              <a:ext cx="2152650" cy="3286125"/>
            </a:xfrm>
            <a:custGeom>
              <a:avLst/>
              <a:gdLst/>
              <a:ahLst/>
              <a:cxnLst/>
              <a:rect l="l" t="t" r="r" b="b"/>
              <a:pathLst>
                <a:path w="2152650" h="3286125" extrusionOk="0">
                  <a:moveTo>
                    <a:pt x="1957864" y="3283553"/>
                  </a:moveTo>
                  <a:lnTo>
                    <a:pt x="197644" y="3283553"/>
                  </a:lnTo>
                  <a:cubicBezTo>
                    <a:pt x="92393" y="3283553"/>
                    <a:pt x="7144" y="3198305"/>
                    <a:pt x="7144" y="3093053"/>
                  </a:cubicBezTo>
                  <a:lnTo>
                    <a:pt x="7144" y="197644"/>
                  </a:lnTo>
                  <a:cubicBezTo>
                    <a:pt x="7144" y="92393"/>
                    <a:pt x="92393" y="7144"/>
                    <a:pt x="197644" y="7144"/>
                  </a:cubicBezTo>
                  <a:lnTo>
                    <a:pt x="1957864" y="7144"/>
                  </a:lnTo>
                  <a:cubicBezTo>
                    <a:pt x="2063115" y="7144"/>
                    <a:pt x="2148364" y="92393"/>
                    <a:pt x="2148364" y="197644"/>
                  </a:cubicBezTo>
                  <a:lnTo>
                    <a:pt x="2148364" y="3093053"/>
                  </a:lnTo>
                  <a:cubicBezTo>
                    <a:pt x="2148364" y="3198305"/>
                    <a:pt x="2063020" y="3283553"/>
                    <a:pt x="1957864" y="3283553"/>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78" name="Google Shape;178;p14"/>
            <p:cNvSpPr/>
            <p:nvPr/>
          </p:nvSpPr>
          <p:spPr>
            <a:xfrm>
              <a:off x="5003576" y="4463838"/>
              <a:ext cx="2152650" cy="714375"/>
            </a:xfrm>
            <a:custGeom>
              <a:avLst/>
              <a:gdLst/>
              <a:ahLst/>
              <a:cxnLst/>
              <a:rect l="l" t="t" r="r" b="b"/>
              <a:pathLst>
                <a:path w="2152650" h="714375" extrusionOk="0">
                  <a:moveTo>
                    <a:pt x="2148459" y="7144"/>
                  </a:moveTo>
                  <a:lnTo>
                    <a:pt x="2148459" y="544640"/>
                  </a:lnTo>
                  <a:cubicBezTo>
                    <a:pt x="2148459" y="639509"/>
                    <a:pt x="2071592" y="716375"/>
                    <a:pt x="1976723" y="716375"/>
                  </a:cubicBezTo>
                  <a:lnTo>
                    <a:pt x="178880" y="716375"/>
                  </a:lnTo>
                  <a:cubicBezTo>
                    <a:pt x="84011" y="716375"/>
                    <a:pt x="7144" y="639509"/>
                    <a:pt x="7144" y="544640"/>
                  </a:cubicBezTo>
                  <a:lnTo>
                    <a:pt x="7144" y="7144"/>
                  </a:lnTo>
                  <a:lnTo>
                    <a:pt x="2148459" y="7144"/>
                  </a:ln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79" name="Google Shape;179;p14"/>
            <p:cNvSpPr/>
            <p:nvPr/>
          </p:nvSpPr>
          <p:spPr>
            <a:xfrm>
              <a:off x="5237130" y="1658493"/>
              <a:ext cx="485775" cy="485775"/>
            </a:xfrm>
            <a:custGeom>
              <a:avLst/>
              <a:gdLst/>
              <a:ahLst/>
              <a:cxnLst/>
              <a:rect l="l" t="t" r="r" b="b"/>
              <a:pathLst>
                <a:path w="485775" h="485775" extrusionOk="0">
                  <a:moveTo>
                    <a:pt x="388811" y="484061"/>
                  </a:moveTo>
                  <a:lnTo>
                    <a:pt x="102394" y="484061"/>
                  </a:lnTo>
                  <a:cubicBezTo>
                    <a:pt x="49816" y="484061"/>
                    <a:pt x="7144" y="441389"/>
                    <a:pt x="7144" y="388811"/>
                  </a:cubicBezTo>
                  <a:lnTo>
                    <a:pt x="7144" y="102394"/>
                  </a:lnTo>
                  <a:cubicBezTo>
                    <a:pt x="7144" y="49816"/>
                    <a:pt x="49816" y="7144"/>
                    <a:pt x="102394" y="7144"/>
                  </a:cubicBezTo>
                  <a:lnTo>
                    <a:pt x="388811" y="7144"/>
                  </a:lnTo>
                  <a:cubicBezTo>
                    <a:pt x="441388" y="7144"/>
                    <a:pt x="484061" y="49816"/>
                    <a:pt x="484061" y="102394"/>
                  </a:cubicBezTo>
                  <a:lnTo>
                    <a:pt x="484061" y="388811"/>
                  </a:lnTo>
                  <a:cubicBezTo>
                    <a:pt x="484061" y="441389"/>
                    <a:pt x="441484" y="484061"/>
                    <a:pt x="388811" y="484061"/>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80" name="Google Shape;180;p14"/>
            <p:cNvSpPr/>
            <p:nvPr/>
          </p:nvSpPr>
          <p:spPr>
            <a:xfrm>
              <a:off x="5372480" y="1809464"/>
              <a:ext cx="219075" cy="180975"/>
            </a:xfrm>
            <a:custGeom>
              <a:avLst/>
              <a:gdLst/>
              <a:ahLst/>
              <a:cxnLst/>
              <a:rect l="l" t="t" r="r" b="b"/>
              <a:pathLst>
                <a:path w="219075" h="180975" extrusionOk="0">
                  <a:moveTo>
                    <a:pt x="85916" y="182118"/>
                  </a:moveTo>
                  <a:lnTo>
                    <a:pt x="7144" y="182118"/>
                  </a:lnTo>
                  <a:lnTo>
                    <a:pt x="7144" y="138779"/>
                  </a:lnTo>
                  <a:cubicBezTo>
                    <a:pt x="7144" y="111538"/>
                    <a:pt x="10573" y="88011"/>
                    <a:pt x="17336" y="68104"/>
                  </a:cubicBezTo>
                  <a:cubicBezTo>
                    <a:pt x="24099" y="48292"/>
                    <a:pt x="35529" y="27908"/>
                    <a:pt x="51531"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89"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grpSp>
          <p:nvGrpSpPr>
            <p:cNvPr id="181" name="Google Shape;181;p14"/>
            <p:cNvGrpSpPr/>
            <p:nvPr/>
          </p:nvGrpSpPr>
          <p:grpSpPr>
            <a:xfrm>
              <a:off x="5307615" y="4694682"/>
              <a:ext cx="1217867" cy="219075"/>
              <a:chOff x="5307615" y="4694682"/>
              <a:chExt cx="1217867" cy="219075"/>
            </a:xfrm>
          </p:grpSpPr>
          <p:sp>
            <p:nvSpPr>
              <p:cNvPr id="182" name="Google Shape;182;p14"/>
              <p:cNvSpPr/>
              <p:nvPr/>
            </p:nvSpPr>
            <p:spPr>
              <a:xfrm>
                <a:off x="5307615" y="4694682"/>
                <a:ext cx="228600" cy="219075"/>
              </a:xfrm>
              <a:custGeom>
                <a:avLst/>
                <a:gdLst/>
                <a:ahLst/>
                <a:cxnLst/>
                <a:rect l="l" t="t" r="r" b="b"/>
                <a:pathLst>
                  <a:path w="228600" h="219075" extrusionOk="0">
                    <a:moveTo>
                      <a:pt x="115348" y="7144"/>
                    </a:moveTo>
                    <a:lnTo>
                      <a:pt x="140875" y="85820"/>
                    </a:lnTo>
                    <a:lnTo>
                      <a:pt x="223552" y="85820"/>
                    </a:lnTo>
                    <a:lnTo>
                      <a:pt x="156591" y="134398"/>
                    </a:lnTo>
                    <a:lnTo>
                      <a:pt x="182213" y="212979"/>
                    </a:lnTo>
                    <a:lnTo>
                      <a:pt x="115348" y="164402"/>
                    </a:lnTo>
                    <a:lnTo>
                      <a:pt x="48387" y="212979"/>
                    </a:lnTo>
                    <a:lnTo>
                      <a:pt x="74009" y="134398"/>
                    </a:lnTo>
                    <a:lnTo>
                      <a:pt x="7144" y="85820"/>
                    </a:lnTo>
                    <a:lnTo>
                      <a:pt x="89726" y="85820"/>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83" name="Google Shape;183;p14"/>
              <p:cNvSpPr/>
              <p:nvPr/>
            </p:nvSpPr>
            <p:spPr>
              <a:xfrm>
                <a:off x="5637371" y="4694682"/>
                <a:ext cx="228600" cy="219075"/>
              </a:xfrm>
              <a:custGeom>
                <a:avLst/>
                <a:gdLst/>
                <a:ahLst/>
                <a:cxnLst/>
                <a:rect l="l" t="t" r="r" b="b"/>
                <a:pathLst>
                  <a:path w="228600" h="219075" extrusionOk="0">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726" y="85820"/>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84" name="Google Shape;184;p14"/>
              <p:cNvSpPr/>
              <p:nvPr/>
            </p:nvSpPr>
            <p:spPr>
              <a:xfrm>
                <a:off x="5967126" y="4694682"/>
                <a:ext cx="228600" cy="219075"/>
              </a:xfrm>
              <a:custGeom>
                <a:avLst/>
                <a:gdLst/>
                <a:ahLst/>
                <a:cxnLst/>
                <a:rect l="l" t="t" r="r" b="b"/>
                <a:pathLst>
                  <a:path w="228600" h="219075" extrusionOk="0">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821" y="85820"/>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85" name="Google Shape;185;p14"/>
              <p:cNvSpPr/>
              <p:nvPr/>
            </p:nvSpPr>
            <p:spPr>
              <a:xfrm>
                <a:off x="6296882" y="4694682"/>
                <a:ext cx="228600" cy="219075"/>
              </a:xfrm>
              <a:custGeom>
                <a:avLst/>
                <a:gdLst/>
                <a:ahLst/>
                <a:cxnLst/>
                <a:rect l="l" t="t" r="r" b="b"/>
                <a:pathLst>
                  <a:path w="228600" h="219075" extrusionOk="0">
                    <a:moveTo>
                      <a:pt x="115348" y="7144"/>
                    </a:moveTo>
                    <a:lnTo>
                      <a:pt x="140875" y="85820"/>
                    </a:lnTo>
                    <a:lnTo>
                      <a:pt x="223551"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185A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grpSp>
        <p:sp>
          <p:nvSpPr>
            <p:cNvPr id="186" name="Google Shape;186;p14"/>
            <p:cNvSpPr txBox="1"/>
            <p:nvPr/>
          </p:nvSpPr>
          <p:spPr>
            <a:xfrm>
              <a:off x="5363610" y="3604905"/>
              <a:ext cx="1522525" cy="381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Arad Rahmani</a:t>
              </a:r>
              <a:endParaRPr sz="1800" b="1">
                <a:solidFill>
                  <a:schemeClr val="dk1"/>
                </a:solidFill>
                <a:latin typeface="Times New Roman"/>
                <a:ea typeface="Times New Roman"/>
                <a:cs typeface="Times New Roman"/>
                <a:sym typeface="Times New Roman"/>
              </a:endParaRPr>
            </a:p>
          </p:txBody>
        </p:sp>
        <p:sp>
          <p:nvSpPr>
            <p:cNvPr id="187" name="Google Shape;187;p14"/>
            <p:cNvSpPr/>
            <p:nvPr/>
          </p:nvSpPr>
          <p:spPr>
            <a:xfrm>
              <a:off x="5126913" y="3911007"/>
              <a:ext cx="1803158" cy="6033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00B050"/>
                  </a:solidFill>
                  <a:latin typeface="Times New Roman"/>
                  <a:ea typeface="Times New Roman"/>
                  <a:cs typeface="Times New Roman"/>
                  <a:sym typeface="Times New Roman"/>
                </a:rPr>
                <a:t>AI Senior &amp; Data Specialist</a:t>
              </a:r>
              <a:endParaRPr/>
            </a:p>
          </p:txBody>
        </p:sp>
      </p:grpSp>
      <p:pic>
        <p:nvPicPr>
          <p:cNvPr id="188" name="Google Shape;188;p14"/>
          <p:cNvPicPr preferRelativeResize="0"/>
          <p:nvPr/>
        </p:nvPicPr>
        <p:blipFill rotWithShape="1">
          <a:blip r:embed="rId4">
            <a:alphaModFix/>
          </a:blip>
          <a:srcRect/>
          <a:stretch/>
        </p:blipFill>
        <p:spPr>
          <a:xfrm>
            <a:off x="1038944" y="987957"/>
            <a:ext cx="1557581" cy="1557581"/>
          </a:xfrm>
          <a:prstGeom prst="ellipse">
            <a:avLst/>
          </a:prstGeom>
          <a:noFill/>
          <a:ln>
            <a:noFill/>
          </a:ln>
          <a:effectLst>
            <a:outerShdw blurRad="381000" dist="292100" dir="5400000" sx="-80000" sy="-18000" rotWithShape="0">
              <a:srgbClr val="000000">
                <a:alpha val="21960"/>
              </a:srgbClr>
            </a:outerShdw>
          </a:effectLst>
        </p:spPr>
      </p:pic>
      <p:pic>
        <p:nvPicPr>
          <p:cNvPr id="189" name="Google Shape;189;p14"/>
          <p:cNvPicPr preferRelativeResize="0"/>
          <p:nvPr/>
        </p:nvPicPr>
        <p:blipFill rotWithShape="1">
          <a:blip r:embed="rId5">
            <a:alphaModFix/>
          </a:blip>
          <a:srcRect/>
          <a:stretch/>
        </p:blipFill>
        <p:spPr>
          <a:xfrm>
            <a:off x="9763125" y="902872"/>
            <a:ext cx="1497390" cy="1546627"/>
          </a:xfrm>
          <a:prstGeom prst="ellipse">
            <a:avLst/>
          </a:prstGeom>
          <a:noFill/>
          <a:ln>
            <a:noFill/>
          </a:ln>
          <a:effectLst>
            <a:outerShdw blurRad="381000" dist="292100" dir="5400000" sx="-80000" sy="-18000" rotWithShape="0">
              <a:srgbClr val="000000">
                <a:alpha val="21960"/>
              </a:srgbClr>
            </a:outerShdw>
          </a:effectLst>
        </p:spPr>
      </p:pic>
      <p:pic>
        <p:nvPicPr>
          <p:cNvPr id="190" name="Google Shape;190;p14"/>
          <p:cNvPicPr preferRelativeResize="0"/>
          <p:nvPr/>
        </p:nvPicPr>
        <p:blipFill rotWithShape="1">
          <a:blip r:embed="rId6">
            <a:alphaModFix/>
          </a:blip>
          <a:srcRect/>
          <a:stretch/>
        </p:blipFill>
        <p:spPr>
          <a:xfrm>
            <a:off x="7743424" y="3489393"/>
            <a:ext cx="1339594" cy="1387872"/>
          </a:xfrm>
          <a:prstGeom prst="ellipse">
            <a:avLst/>
          </a:prstGeom>
          <a:noFill/>
          <a:ln w="9525"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191" name="Google Shape;191;p14"/>
          <p:cNvSpPr/>
          <p:nvPr/>
        </p:nvSpPr>
        <p:spPr>
          <a:xfrm>
            <a:off x="2357312" y="3682017"/>
            <a:ext cx="279470" cy="269845"/>
          </a:xfrm>
          <a:custGeom>
            <a:avLst/>
            <a:gdLst/>
            <a:ahLst/>
            <a:cxnLst/>
            <a:rect l="l" t="t" r="r" b="b"/>
            <a:pathLst>
              <a:path w="228600" h="219075" extrusionOk="0">
                <a:moveTo>
                  <a:pt x="115348" y="7144"/>
                </a:moveTo>
                <a:lnTo>
                  <a:pt x="140970"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pic>
        <p:nvPicPr>
          <p:cNvPr id="192" name="Google Shape;192;p14" descr="profile image"/>
          <p:cNvPicPr preferRelativeResize="0"/>
          <p:nvPr/>
        </p:nvPicPr>
        <p:blipFill rotWithShape="1">
          <a:blip r:embed="rId7">
            <a:alphaModFix/>
          </a:blip>
          <a:srcRect/>
          <a:stretch/>
        </p:blipFill>
        <p:spPr>
          <a:xfrm>
            <a:off x="5541323" y="929623"/>
            <a:ext cx="1451176" cy="1447469"/>
          </a:xfrm>
          <a:prstGeom prst="ellipse">
            <a:avLst/>
          </a:prstGeom>
          <a:noFill/>
          <a:ln>
            <a:noFill/>
          </a:ln>
          <a:effectLst>
            <a:outerShdw blurRad="381000" dist="292100" dir="5400000" sx="-80000" sy="-18000" rotWithShape="0">
              <a:srgbClr val="000000">
                <a:alpha val="2196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additive="base">
                                        <p:cTn id="7" dur="500"/>
                                        <p:tgtEl>
                                          <p:spTgt spid="132"/>
                                        </p:tgtEl>
                                        <p:attrNameLst>
                                          <p:attrName>ppt_w</p:attrName>
                                        </p:attrNameLst>
                                      </p:cBhvr>
                                      <p:tavLst>
                                        <p:tav tm="0">
                                          <p:val>
                                            <p:strVal val="0"/>
                                          </p:val>
                                        </p:tav>
                                        <p:tav tm="100000">
                                          <p:val>
                                            <p:strVal val="#ppt_w"/>
                                          </p:val>
                                        </p:tav>
                                      </p:tavLst>
                                    </p:anim>
                                    <p:anim calcmode="lin" valueType="num">
                                      <p:cBhvr additive="base">
                                        <p:cTn id="8" dur="500"/>
                                        <p:tgtEl>
                                          <p:spTgt spid="132"/>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38"/>
                                        </p:tgtEl>
                                        <p:attrNameLst>
                                          <p:attrName>style.visibility</p:attrName>
                                        </p:attrNameLst>
                                      </p:cBhvr>
                                      <p:to>
                                        <p:strVal val="visible"/>
                                      </p:to>
                                    </p:set>
                                    <p:anim calcmode="lin" valueType="num">
                                      <p:cBhvr additive="base">
                                        <p:cTn id="11" dur="500"/>
                                        <p:tgtEl>
                                          <p:spTgt spid="138"/>
                                        </p:tgtEl>
                                        <p:attrNameLst>
                                          <p:attrName>ppt_w</p:attrName>
                                        </p:attrNameLst>
                                      </p:cBhvr>
                                      <p:tavLst>
                                        <p:tav tm="0">
                                          <p:val>
                                            <p:strVal val="0"/>
                                          </p:val>
                                        </p:tav>
                                        <p:tav tm="100000">
                                          <p:val>
                                            <p:strVal val="#ppt_w"/>
                                          </p:val>
                                        </p:tav>
                                      </p:tavLst>
                                    </p:anim>
                                    <p:anim calcmode="lin" valueType="num">
                                      <p:cBhvr additive="base">
                                        <p:cTn id="12" dur="500"/>
                                        <p:tgtEl>
                                          <p:spTgt spid="138"/>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3"/>
                                        </p:tgtEl>
                                        <p:attrNameLst>
                                          <p:attrName>style.visibility</p:attrName>
                                        </p:attrNameLst>
                                      </p:cBhvr>
                                      <p:to>
                                        <p:strVal val="visible"/>
                                      </p:to>
                                    </p:set>
                                    <p:anim calcmode="lin" valueType="num">
                                      <p:cBhvr additive="base">
                                        <p:cTn id="15" dur="500"/>
                                        <p:tgtEl>
                                          <p:spTgt spid="133"/>
                                        </p:tgtEl>
                                        <p:attrNameLst>
                                          <p:attrName>ppt_w</p:attrName>
                                        </p:attrNameLst>
                                      </p:cBhvr>
                                      <p:tavLst>
                                        <p:tav tm="0">
                                          <p:val>
                                            <p:strVal val="0"/>
                                          </p:val>
                                        </p:tav>
                                        <p:tav tm="100000">
                                          <p:val>
                                            <p:strVal val="#ppt_w"/>
                                          </p:val>
                                        </p:tav>
                                      </p:tavLst>
                                    </p:anim>
                                    <p:anim calcmode="lin" valueType="num">
                                      <p:cBhvr additive="base">
                                        <p:cTn id="16" dur="500"/>
                                        <p:tgtEl>
                                          <p:spTgt spid="133"/>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27"/>
                                        </p:tgtEl>
                                        <p:attrNameLst>
                                          <p:attrName>style.visibility</p:attrName>
                                        </p:attrNameLst>
                                      </p:cBhvr>
                                      <p:to>
                                        <p:strVal val="visible"/>
                                      </p:to>
                                    </p:set>
                                    <p:anim calcmode="lin" valueType="num">
                                      <p:cBhvr additive="base">
                                        <p:cTn id="19" dur="500"/>
                                        <p:tgtEl>
                                          <p:spTgt spid="127"/>
                                        </p:tgtEl>
                                        <p:attrNameLst>
                                          <p:attrName>ppt_w</p:attrName>
                                        </p:attrNameLst>
                                      </p:cBhvr>
                                      <p:tavLst>
                                        <p:tav tm="0">
                                          <p:val>
                                            <p:strVal val="0"/>
                                          </p:val>
                                        </p:tav>
                                        <p:tav tm="100000">
                                          <p:val>
                                            <p:strVal val="#ppt_w"/>
                                          </p:val>
                                        </p:tav>
                                      </p:tavLst>
                                    </p:anim>
                                    <p:anim calcmode="lin" valueType="num">
                                      <p:cBhvr additive="base">
                                        <p:cTn id="20" dur="500"/>
                                        <p:tgtEl>
                                          <p:spTgt spid="127"/>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28"/>
                                        </p:tgtEl>
                                        <p:attrNameLst>
                                          <p:attrName>style.visibility</p:attrName>
                                        </p:attrNameLst>
                                      </p:cBhvr>
                                      <p:to>
                                        <p:strVal val="visible"/>
                                      </p:to>
                                    </p:set>
                                    <p:anim calcmode="lin" valueType="num">
                                      <p:cBhvr additive="base">
                                        <p:cTn id="23" dur="500"/>
                                        <p:tgtEl>
                                          <p:spTgt spid="128"/>
                                        </p:tgtEl>
                                        <p:attrNameLst>
                                          <p:attrName>ppt_w</p:attrName>
                                        </p:attrNameLst>
                                      </p:cBhvr>
                                      <p:tavLst>
                                        <p:tav tm="0">
                                          <p:val>
                                            <p:strVal val="0"/>
                                          </p:val>
                                        </p:tav>
                                        <p:tav tm="100000">
                                          <p:val>
                                            <p:strVal val="#ppt_w"/>
                                          </p:val>
                                        </p:tav>
                                      </p:tavLst>
                                    </p:anim>
                                    <p:anim calcmode="lin" valueType="num">
                                      <p:cBhvr additive="base">
                                        <p:cTn id="24" dur="500"/>
                                        <p:tgtEl>
                                          <p:spTgt spid="128"/>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9"/>
                                        </p:tgtEl>
                                        <p:attrNameLst>
                                          <p:attrName>style.visibility</p:attrName>
                                        </p:attrNameLst>
                                      </p:cBhvr>
                                      <p:to>
                                        <p:strVal val="visible"/>
                                      </p:to>
                                    </p:set>
                                    <p:anim calcmode="lin" valueType="num">
                                      <p:cBhvr additive="base">
                                        <p:cTn id="27" dur="500"/>
                                        <p:tgtEl>
                                          <p:spTgt spid="129"/>
                                        </p:tgtEl>
                                        <p:attrNameLst>
                                          <p:attrName>ppt_w</p:attrName>
                                        </p:attrNameLst>
                                      </p:cBhvr>
                                      <p:tavLst>
                                        <p:tav tm="0">
                                          <p:val>
                                            <p:strVal val="0"/>
                                          </p:val>
                                        </p:tav>
                                        <p:tav tm="100000">
                                          <p:val>
                                            <p:strVal val="#ppt_w"/>
                                          </p:val>
                                        </p:tav>
                                      </p:tavLst>
                                    </p:anim>
                                    <p:anim calcmode="lin" valueType="num">
                                      <p:cBhvr additive="base">
                                        <p:cTn id="28" dur="500"/>
                                        <p:tgtEl>
                                          <p:spTgt spid="129"/>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30"/>
                                        </p:tgtEl>
                                        <p:attrNameLst>
                                          <p:attrName>style.visibility</p:attrName>
                                        </p:attrNameLst>
                                      </p:cBhvr>
                                      <p:to>
                                        <p:strVal val="visible"/>
                                      </p:to>
                                    </p:set>
                                    <p:anim calcmode="lin" valueType="num">
                                      <p:cBhvr additive="base">
                                        <p:cTn id="31" dur="500"/>
                                        <p:tgtEl>
                                          <p:spTgt spid="130"/>
                                        </p:tgtEl>
                                        <p:attrNameLst>
                                          <p:attrName>ppt_w</p:attrName>
                                        </p:attrNameLst>
                                      </p:cBhvr>
                                      <p:tavLst>
                                        <p:tav tm="0">
                                          <p:val>
                                            <p:strVal val="0"/>
                                          </p:val>
                                        </p:tav>
                                        <p:tav tm="100000">
                                          <p:val>
                                            <p:strVal val="#ppt_w"/>
                                          </p:val>
                                        </p:tav>
                                      </p:tavLst>
                                    </p:anim>
                                    <p:anim calcmode="lin" valueType="num">
                                      <p:cBhvr additive="base">
                                        <p:cTn id="32" dur="500"/>
                                        <p:tgtEl>
                                          <p:spTgt spid="130"/>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36"/>
                                        </p:tgtEl>
                                        <p:attrNameLst>
                                          <p:attrName>style.visibility</p:attrName>
                                        </p:attrNameLst>
                                      </p:cBhvr>
                                      <p:to>
                                        <p:strVal val="visible"/>
                                      </p:to>
                                    </p:set>
                                    <p:anim calcmode="lin" valueType="num">
                                      <p:cBhvr additive="base">
                                        <p:cTn id="35" dur="500"/>
                                        <p:tgtEl>
                                          <p:spTgt spid="136"/>
                                        </p:tgtEl>
                                        <p:attrNameLst>
                                          <p:attrName>ppt_w</p:attrName>
                                        </p:attrNameLst>
                                      </p:cBhvr>
                                      <p:tavLst>
                                        <p:tav tm="0">
                                          <p:val>
                                            <p:strVal val="0"/>
                                          </p:val>
                                        </p:tav>
                                        <p:tav tm="100000">
                                          <p:val>
                                            <p:strVal val="#ppt_w"/>
                                          </p:val>
                                        </p:tav>
                                      </p:tavLst>
                                    </p:anim>
                                    <p:anim calcmode="lin" valueType="num">
                                      <p:cBhvr additive="base">
                                        <p:cTn id="36" dur="500"/>
                                        <p:tgtEl>
                                          <p:spTgt spid="136"/>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37"/>
                                        </p:tgtEl>
                                        <p:attrNameLst>
                                          <p:attrName>style.visibility</p:attrName>
                                        </p:attrNameLst>
                                      </p:cBhvr>
                                      <p:to>
                                        <p:strVal val="visible"/>
                                      </p:to>
                                    </p:set>
                                    <p:anim calcmode="lin" valueType="num">
                                      <p:cBhvr additive="base">
                                        <p:cTn id="39" dur="500"/>
                                        <p:tgtEl>
                                          <p:spTgt spid="137"/>
                                        </p:tgtEl>
                                        <p:attrNameLst>
                                          <p:attrName>ppt_w</p:attrName>
                                        </p:attrNameLst>
                                      </p:cBhvr>
                                      <p:tavLst>
                                        <p:tav tm="0">
                                          <p:val>
                                            <p:strVal val="0"/>
                                          </p:val>
                                        </p:tav>
                                        <p:tav tm="100000">
                                          <p:val>
                                            <p:strVal val="#ppt_w"/>
                                          </p:val>
                                        </p:tav>
                                      </p:tavLst>
                                    </p:anim>
                                    <p:anim calcmode="lin" valueType="num">
                                      <p:cBhvr additive="base">
                                        <p:cTn id="40" dur="500"/>
                                        <p:tgtEl>
                                          <p:spTgt spid="137"/>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34"/>
                                        </p:tgtEl>
                                        <p:attrNameLst>
                                          <p:attrName>style.visibility</p:attrName>
                                        </p:attrNameLst>
                                      </p:cBhvr>
                                      <p:to>
                                        <p:strVal val="visible"/>
                                      </p:to>
                                    </p:set>
                                    <p:anim calcmode="lin" valueType="num">
                                      <p:cBhvr additive="base">
                                        <p:cTn id="43" dur="500"/>
                                        <p:tgtEl>
                                          <p:spTgt spid="134"/>
                                        </p:tgtEl>
                                        <p:attrNameLst>
                                          <p:attrName>ppt_w</p:attrName>
                                        </p:attrNameLst>
                                      </p:cBhvr>
                                      <p:tavLst>
                                        <p:tav tm="0">
                                          <p:val>
                                            <p:strVal val="0"/>
                                          </p:val>
                                        </p:tav>
                                        <p:tav tm="100000">
                                          <p:val>
                                            <p:strVal val="#ppt_w"/>
                                          </p:val>
                                        </p:tav>
                                      </p:tavLst>
                                    </p:anim>
                                    <p:anim calcmode="lin" valueType="num">
                                      <p:cBhvr additive="base">
                                        <p:cTn id="44" dur="500"/>
                                        <p:tgtEl>
                                          <p:spTgt spid="134"/>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35"/>
                                        </p:tgtEl>
                                        <p:attrNameLst>
                                          <p:attrName>style.visibility</p:attrName>
                                        </p:attrNameLst>
                                      </p:cBhvr>
                                      <p:to>
                                        <p:strVal val="visible"/>
                                      </p:to>
                                    </p:set>
                                    <p:anim calcmode="lin" valueType="num">
                                      <p:cBhvr additive="base">
                                        <p:cTn id="47" dur="500"/>
                                        <p:tgtEl>
                                          <p:spTgt spid="135"/>
                                        </p:tgtEl>
                                        <p:attrNameLst>
                                          <p:attrName>ppt_w</p:attrName>
                                        </p:attrNameLst>
                                      </p:cBhvr>
                                      <p:tavLst>
                                        <p:tav tm="0">
                                          <p:val>
                                            <p:strVal val="0"/>
                                          </p:val>
                                        </p:tav>
                                        <p:tav tm="100000">
                                          <p:val>
                                            <p:strVal val="#ppt_w"/>
                                          </p:val>
                                        </p:tav>
                                      </p:tavLst>
                                    </p:anim>
                                    <p:anim calcmode="lin" valueType="num">
                                      <p:cBhvr additive="base">
                                        <p:cTn id="48" dur="500"/>
                                        <p:tgtEl>
                                          <p:spTgt spid="135"/>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anim calcmode="lin" valueType="num">
                                      <p:cBhvr additive="base">
                                        <p:cTn id="51" dur="500"/>
                                        <p:tgtEl>
                                          <p:spTgt spid="131"/>
                                        </p:tgtEl>
                                        <p:attrNameLst>
                                          <p:attrName>ppt_w</p:attrName>
                                        </p:attrNameLst>
                                      </p:cBhvr>
                                      <p:tavLst>
                                        <p:tav tm="0">
                                          <p:val>
                                            <p:strVal val="0"/>
                                          </p:val>
                                        </p:tav>
                                        <p:tav tm="100000">
                                          <p:val>
                                            <p:strVal val="#ppt_w"/>
                                          </p:val>
                                        </p:tav>
                                      </p:tavLst>
                                    </p:anim>
                                    <p:anim calcmode="lin" valueType="num">
                                      <p:cBhvr additive="base">
                                        <p:cTn id="52" dur="500"/>
                                        <p:tgtEl>
                                          <p:spTgt spid="131"/>
                                        </p:tgtEl>
                                        <p:attrNameLst>
                                          <p:attrName>ppt_h</p:attrName>
                                        </p:attrNameLst>
                                      </p:cBhvr>
                                      <p:tavLst>
                                        <p:tav tm="0">
                                          <p:val>
                                            <p:str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70"/>
                                        </p:tgtEl>
                                        <p:attrNameLst>
                                          <p:attrName>style.visibility</p:attrName>
                                        </p:attrNameLst>
                                      </p:cBhvr>
                                      <p:to>
                                        <p:strVal val="visible"/>
                                      </p:to>
                                    </p:set>
                                    <p:anim calcmode="lin" valueType="num">
                                      <p:cBhvr additive="base">
                                        <p:cTn id="57" dur="500"/>
                                        <p:tgtEl>
                                          <p:spTgt spid="17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nodeType="clickEffect">
                                  <p:stCondLst>
                                    <p:cond delay="0"/>
                                  </p:stCondLst>
                                  <p:childTnLst>
                                    <p:set>
                                      <p:cBhvr>
                                        <p:cTn id="61" dur="1" fill="hold">
                                          <p:stCondLst>
                                            <p:cond delay="0"/>
                                          </p:stCondLst>
                                        </p:cTn>
                                        <p:tgtEl>
                                          <p:spTgt spid="155"/>
                                        </p:tgtEl>
                                        <p:attrNameLst>
                                          <p:attrName>style.visibility</p:attrName>
                                        </p:attrNameLst>
                                      </p:cBhvr>
                                      <p:to>
                                        <p:strVal val="visible"/>
                                      </p:to>
                                    </p:set>
                                    <p:anim calcmode="lin" valueType="num">
                                      <p:cBhvr additive="base">
                                        <p:cTn id="62" dur="500"/>
                                        <p:tgtEl>
                                          <p:spTgt spid="155"/>
                                        </p:tgtEl>
                                        <p:attrNameLst>
                                          <p:attrName>ppt_w</p:attrName>
                                        </p:attrNameLst>
                                      </p:cBhvr>
                                      <p:tavLst>
                                        <p:tav tm="0">
                                          <p:val>
                                            <p:strVal val="0"/>
                                          </p:val>
                                        </p:tav>
                                        <p:tav tm="100000">
                                          <p:val>
                                            <p:strVal val="#ppt_w"/>
                                          </p:val>
                                        </p:tav>
                                      </p:tavLst>
                                    </p:anim>
                                    <p:anim calcmode="lin" valueType="num">
                                      <p:cBhvr additive="base">
                                        <p:cTn id="63" dur="500"/>
                                        <p:tgtEl>
                                          <p:spTgt spid="155"/>
                                        </p:tgtEl>
                                        <p:attrNameLst>
                                          <p:attrName>ppt_h</p:attrName>
                                        </p:attrNameLst>
                                      </p:cBhvr>
                                      <p:tavLst>
                                        <p:tav tm="0">
                                          <p:val>
                                            <p:str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188"/>
                                        </p:tgtEl>
                                        <p:attrNameLst>
                                          <p:attrName>style.visibility</p:attrName>
                                        </p:attrNameLst>
                                      </p:cBhvr>
                                      <p:to>
                                        <p:strVal val="visible"/>
                                      </p:to>
                                    </p:set>
                                    <p:anim calcmode="lin" valueType="num">
                                      <p:cBhvr additive="base">
                                        <p:cTn id="68" dur="500"/>
                                        <p:tgtEl>
                                          <p:spTgt spid="18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nodeType="clickEffect">
                                  <p:stCondLst>
                                    <p:cond delay="0"/>
                                  </p:stCondLst>
                                  <p:childTnLst>
                                    <p:set>
                                      <p:cBhvr>
                                        <p:cTn id="72" dur="1" fill="hold">
                                          <p:stCondLst>
                                            <p:cond delay="0"/>
                                          </p:stCondLst>
                                        </p:cTn>
                                        <p:tgtEl>
                                          <p:spTgt spid="174"/>
                                        </p:tgtEl>
                                        <p:attrNameLst>
                                          <p:attrName>style.visibility</p:attrName>
                                        </p:attrNameLst>
                                      </p:cBhvr>
                                      <p:to>
                                        <p:strVal val="visible"/>
                                      </p:to>
                                    </p:set>
                                    <p:anim calcmode="lin" valueType="num">
                                      <p:cBhvr additive="base">
                                        <p:cTn id="73" dur="500"/>
                                        <p:tgtEl>
                                          <p:spTgt spid="174"/>
                                        </p:tgtEl>
                                        <p:attrNameLst>
                                          <p:attrName>ppt_w</p:attrName>
                                        </p:attrNameLst>
                                      </p:cBhvr>
                                      <p:tavLst>
                                        <p:tav tm="0">
                                          <p:val>
                                            <p:strVal val="0"/>
                                          </p:val>
                                        </p:tav>
                                        <p:tav tm="100000">
                                          <p:val>
                                            <p:strVal val="#ppt_w"/>
                                          </p:val>
                                        </p:tav>
                                      </p:tavLst>
                                    </p:anim>
                                    <p:anim calcmode="lin" valueType="num">
                                      <p:cBhvr additive="base">
                                        <p:cTn id="74" dur="500"/>
                                        <p:tgtEl>
                                          <p:spTgt spid="174"/>
                                        </p:tgtEl>
                                        <p:attrNameLst>
                                          <p:attrName>ppt_h</p:attrName>
                                        </p:attrNameLst>
                                      </p:cBhvr>
                                      <p:tavLst>
                                        <p:tav tm="0">
                                          <p:val>
                                            <p:str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92"/>
                                        </p:tgtEl>
                                        <p:attrNameLst>
                                          <p:attrName>style.visibility</p:attrName>
                                        </p:attrNameLst>
                                      </p:cBhvr>
                                      <p:to>
                                        <p:strVal val="visible"/>
                                      </p:to>
                                    </p:set>
                                    <p:anim calcmode="lin" valueType="num">
                                      <p:cBhvr additive="base">
                                        <p:cTn id="79" dur="500" fill="hold"/>
                                        <p:tgtEl>
                                          <p:spTgt spid="192"/>
                                        </p:tgtEl>
                                        <p:attrNameLst>
                                          <p:attrName>ppt_x</p:attrName>
                                        </p:attrNameLst>
                                      </p:cBhvr>
                                      <p:tavLst>
                                        <p:tav tm="0">
                                          <p:val>
                                            <p:strVal val="#ppt_x"/>
                                          </p:val>
                                        </p:tav>
                                        <p:tav tm="100000">
                                          <p:val>
                                            <p:strVal val="#ppt_x"/>
                                          </p:val>
                                        </p:tav>
                                      </p:tavLst>
                                    </p:anim>
                                    <p:anim calcmode="lin" valueType="num">
                                      <p:cBhvr additive="base">
                                        <p:cTn id="80" dur="500" fill="hold"/>
                                        <p:tgtEl>
                                          <p:spTgt spid="19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3" presetClass="entr" presetSubtype="16" fill="hold" nodeType="clickEffect">
                                  <p:stCondLst>
                                    <p:cond delay="0"/>
                                  </p:stCondLst>
                                  <p:childTnLst>
                                    <p:set>
                                      <p:cBhvr>
                                        <p:cTn id="84" dur="1" fill="hold">
                                          <p:stCondLst>
                                            <p:cond delay="0"/>
                                          </p:stCondLst>
                                        </p:cTn>
                                        <p:tgtEl>
                                          <p:spTgt spid="139"/>
                                        </p:tgtEl>
                                        <p:attrNameLst>
                                          <p:attrName>style.visibility</p:attrName>
                                        </p:attrNameLst>
                                      </p:cBhvr>
                                      <p:to>
                                        <p:strVal val="visible"/>
                                      </p:to>
                                    </p:set>
                                    <p:anim calcmode="lin" valueType="num">
                                      <p:cBhvr additive="base">
                                        <p:cTn id="85" dur="500"/>
                                        <p:tgtEl>
                                          <p:spTgt spid="139"/>
                                        </p:tgtEl>
                                        <p:attrNameLst>
                                          <p:attrName>ppt_w</p:attrName>
                                        </p:attrNameLst>
                                      </p:cBhvr>
                                      <p:tavLst>
                                        <p:tav tm="0">
                                          <p:val>
                                            <p:strVal val="0"/>
                                          </p:val>
                                        </p:tav>
                                        <p:tav tm="100000">
                                          <p:val>
                                            <p:strVal val="#ppt_w"/>
                                          </p:val>
                                        </p:tav>
                                      </p:tavLst>
                                    </p:anim>
                                    <p:anim calcmode="lin" valueType="num">
                                      <p:cBhvr additive="base">
                                        <p:cTn id="86" dur="500"/>
                                        <p:tgtEl>
                                          <p:spTgt spid="139"/>
                                        </p:tgtEl>
                                        <p:attrNameLst>
                                          <p:attrName>ppt_h</p:attrName>
                                        </p:attrNameLst>
                                      </p:cBhvr>
                                      <p:tavLst>
                                        <p:tav tm="0">
                                          <p:val>
                                            <p:str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89"/>
                                        </p:tgtEl>
                                        <p:attrNameLst>
                                          <p:attrName>style.visibility</p:attrName>
                                        </p:attrNameLst>
                                      </p:cBhvr>
                                      <p:to>
                                        <p:strVal val="visible"/>
                                      </p:to>
                                    </p:set>
                                    <p:animEffect transition="in" filter="fade">
                                      <p:cBhvr>
                                        <p:cTn id="91" dur="500"/>
                                        <p:tgtEl>
                                          <p:spTgt spid="189"/>
                                        </p:tgtEl>
                                      </p:cBhvr>
                                    </p:animEffect>
                                  </p:childTnLst>
                                </p:cTn>
                              </p:par>
                            </p:childTnLst>
                          </p:cTn>
                        </p:par>
                      </p:childTnLst>
                    </p:cTn>
                  </p:par>
                  <p:par>
                    <p:cTn id="92" fill="hold">
                      <p:stCondLst>
                        <p:cond delay="indefinite"/>
                      </p:stCondLst>
                      <p:childTnLst>
                        <p:par>
                          <p:cTn id="93" fill="hold">
                            <p:stCondLst>
                              <p:cond delay="0"/>
                            </p:stCondLst>
                            <p:childTnLst>
                              <p:par>
                                <p:cTn id="94" presetID="23" presetClass="entr" presetSubtype="16" fill="hold" nodeType="clickEffect">
                                  <p:stCondLst>
                                    <p:cond delay="0"/>
                                  </p:stCondLst>
                                  <p:childTnLst>
                                    <p:set>
                                      <p:cBhvr>
                                        <p:cTn id="95" dur="1" fill="hold">
                                          <p:stCondLst>
                                            <p:cond delay="0"/>
                                          </p:stCondLst>
                                        </p:cTn>
                                        <p:tgtEl>
                                          <p:spTgt spid="98"/>
                                        </p:tgtEl>
                                        <p:attrNameLst>
                                          <p:attrName>style.visibility</p:attrName>
                                        </p:attrNameLst>
                                      </p:cBhvr>
                                      <p:to>
                                        <p:strVal val="visible"/>
                                      </p:to>
                                    </p:set>
                                    <p:anim calcmode="lin" valueType="num">
                                      <p:cBhvr additive="base">
                                        <p:cTn id="96" dur="500"/>
                                        <p:tgtEl>
                                          <p:spTgt spid="98"/>
                                        </p:tgtEl>
                                        <p:attrNameLst>
                                          <p:attrName>ppt_w</p:attrName>
                                        </p:attrNameLst>
                                      </p:cBhvr>
                                      <p:tavLst>
                                        <p:tav tm="0">
                                          <p:val>
                                            <p:strVal val="0"/>
                                          </p:val>
                                        </p:tav>
                                        <p:tav tm="100000">
                                          <p:val>
                                            <p:strVal val="#ppt_w"/>
                                          </p:val>
                                        </p:tav>
                                      </p:tavLst>
                                    </p:anim>
                                    <p:anim calcmode="lin" valueType="num">
                                      <p:cBhvr additive="base">
                                        <p:cTn id="97" dur="500"/>
                                        <p:tgtEl>
                                          <p:spTgt spid="98"/>
                                        </p:tgtEl>
                                        <p:attrNameLst>
                                          <p:attrName>ppt_h</p:attrName>
                                        </p:attrNameLst>
                                      </p:cBhvr>
                                      <p:tavLst>
                                        <p:tav tm="0">
                                          <p:val>
                                            <p:strVal val="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90"/>
                                        </p:tgtEl>
                                        <p:attrNameLst>
                                          <p:attrName>style.visibility</p:attrName>
                                        </p:attrNameLst>
                                      </p:cBhvr>
                                      <p:to>
                                        <p:strVal val="visible"/>
                                      </p:to>
                                    </p:set>
                                    <p:animEffect transition="in" filter="fade">
                                      <p:cBhvr>
                                        <p:cTn id="102" dur="500"/>
                                        <p:tgtEl>
                                          <p:spTgt spid="190"/>
                                        </p:tgtEl>
                                      </p:cBhvr>
                                    </p:animEffect>
                                  </p:childTnLst>
                                </p:cTn>
                              </p:par>
                            </p:childTnLst>
                          </p:cTn>
                        </p:par>
                      </p:childTnLst>
                    </p:cTn>
                  </p:par>
                  <p:par>
                    <p:cTn id="103" fill="hold">
                      <p:stCondLst>
                        <p:cond delay="indefinite"/>
                      </p:stCondLst>
                      <p:childTnLst>
                        <p:par>
                          <p:cTn id="104" fill="hold">
                            <p:stCondLst>
                              <p:cond delay="0"/>
                            </p:stCondLst>
                            <p:childTnLst>
                              <p:par>
                                <p:cTn id="105" presetID="23" presetClass="entr" presetSubtype="16" fill="hold" nodeType="clickEffect">
                                  <p:stCondLst>
                                    <p:cond delay="0"/>
                                  </p:stCondLst>
                                  <p:childTnLst>
                                    <p:set>
                                      <p:cBhvr>
                                        <p:cTn id="106" dur="1" fill="hold">
                                          <p:stCondLst>
                                            <p:cond delay="0"/>
                                          </p:stCondLst>
                                        </p:cTn>
                                        <p:tgtEl>
                                          <p:spTgt spid="112"/>
                                        </p:tgtEl>
                                        <p:attrNameLst>
                                          <p:attrName>style.visibility</p:attrName>
                                        </p:attrNameLst>
                                      </p:cBhvr>
                                      <p:to>
                                        <p:strVal val="visible"/>
                                      </p:to>
                                    </p:set>
                                    <p:anim calcmode="lin" valueType="num">
                                      <p:cBhvr additive="base">
                                        <p:cTn id="107" dur="500"/>
                                        <p:tgtEl>
                                          <p:spTgt spid="112"/>
                                        </p:tgtEl>
                                        <p:attrNameLst>
                                          <p:attrName>ppt_w</p:attrName>
                                        </p:attrNameLst>
                                      </p:cBhvr>
                                      <p:tavLst>
                                        <p:tav tm="0">
                                          <p:val>
                                            <p:strVal val="0"/>
                                          </p:val>
                                        </p:tav>
                                        <p:tav tm="100000">
                                          <p:val>
                                            <p:strVal val="#ppt_w"/>
                                          </p:val>
                                        </p:tav>
                                      </p:tavLst>
                                    </p:anim>
                                    <p:anim calcmode="lin" valueType="num">
                                      <p:cBhvr additive="base">
                                        <p:cTn id="108" dur="500"/>
                                        <p:tgtEl>
                                          <p:spTgt spid="11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2"/>
          <p:cNvSpPr/>
          <p:nvPr/>
        </p:nvSpPr>
        <p:spPr>
          <a:xfrm>
            <a:off x="-7144" y="-7144"/>
            <a:ext cx="12201525" cy="6867525"/>
          </a:xfrm>
          <a:custGeom>
            <a:avLst/>
            <a:gdLst/>
            <a:ahLst/>
            <a:cxnLst/>
            <a:rect l="l" t="t" r="r" b="b"/>
            <a:pathLst>
              <a:path w="12201525" h="6867525" extrusionOk="0">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90" name="Google Shape;390;p32"/>
          <p:cNvSpPr/>
          <p:nvPr/>
        </p:nvSpPr>
        <p:spPr>
          <a:xfrm>
            <a:off x="414872" y="828206"/>
            <a:ext cx="9297136" cy="4972811"/>
          </a:xfrm>
          <a:custGeom>
            <a:avLst/>
            <a:gdLst/>
            <a:ahLst/>
            <a:cxnLst/>
            <a:rect l="l" t="t" r="r" b="b"/>
            <a:pathLst>
              <a:path w="6362700" h="6867525" extrusionOk="0">
                <a:moveTo>
                  <a:pt x="7144" y="7144"/>
                </a:moveTo>
                <a:lnTo>
                  <a:pt x="6358890" y="7144"/>
                </a:lnTo>
                <a:lnTo>
                  <a:pt x="6358890" y="6865144"/>
                </a:lnTo>
                <a:lnTo>
                  <a:pt x="7143" y="6865144"/>
                </a:lnTo>
                <a:close/>
              </a:path>
            </a:pathLst>
          </a:custGeom>
          <a:solidFill>
            <a:srgbClr val="FFFFFF"/>
          </a:solidFill>
          <a:ln>
            <a:noFill/>
          </a:ln>
        </p:spPr>
        <p:txBody>
          <a:bodyPr spcFirstLastPara="1" wrap="square" lIns="91425" tIns="45700" rIns="91425" bIns="45700" anchor="ctr" anchorCtr="0">
            <a:noAutofit/>
          </a:bodyPr>
          <a:lstStyle/>
          <a:p>
            <a:pPr marL="342900" marR="0" lvl="0" indent="-342900" algn="just" rtl="0">
              <a:spcBef>
                <a:spcPts val="0"/>
              </a:spcBef>
              <a:spcAft>
                <a:spcPts val="0"/>
              </a:spcAft>
              <a:buClr>
                <a:srgbClr val="050E17"/>
              </a:buClr>
              <a:buSzPts val="2000"/>
              <a:buFont typeface="Noto Sans Symbols"/>
              <a:buChar char="⮚"/>
            </a:pPr>
            <a:r>
              <a:rPr lang="en-US" sz="2000">
                <a:solidFill>
                  <a:srgbClr val="050E17"/>
                </a:solidFill>
                <a:latin typeface="Times New Roman"/>
                <a:ea typeface="Times New Roman"/>
                <a:cs typeface="Times New Roman"/>
                <a:sym typeface="Times New Roman"/>
              </a:rPr>
              <a:t>Gradio Documentation: The official Gradio documentation provides a comprehensive guide for getting started with Gradio, including tutorials, API reference, and examples. You can visit the documentation at </a:t>
            </a:r>
            <a:r>
              <a:rPr lang="en-US" sz="2000" b="1" u="sng">
                <a:solidFill>
                  <a:schemeClr val="hlink"/>
                </a:solidFill>
                <a:latin typeface="Times New Roman"/>
                <a:ea typeface="Times New Roman"/>
                <a:cs typeface="Times New Roman"/>
                <a:sym typeface="Times New Roman"/>
                <a:hlinkClick r:id="rId3"/>
              </a:rPr>
              <a:t>https://gradio.app/docs/. ↗</a:t>
            </a:r>
            <a:endParaRPr sz="2000" b="1">
              <a:solidFill>
                <a:srgbClr val="050E17"/>
              </a:solidFill>
              <a:latin typeface="Times New Roman"/>
              <a:ea typeface="Times New Roman"/>
              <a:cs typeface="Times New Roman"/>
              <a:sym typeface="Times New Roman"/>
            </a:endParaRPr>
          </a:p>
          <a:p>
            <a:pPr marL="342900" marR="0" lvl="0" indent="-215900" algn="just" rtl="0">
              <a:spcBef>
                <a:spcPts val="0"/>
              </a:spcBef>
              <a:spcAft>
                <a:spcPts val="0"/>
              </a:spcAft>
              <a:buClr>
                <a:schemeClr val="dk1"/>
              </a:buClr>
              <a:buSzPts val="2000"/>
              <a:buFont typeface="Noto Sans Symbols"/>
              <a:buNone/>
            </a:pPr>
            <a:endParaRPr sz="2000">
              <a:solidFill>
                <a:srgbClr val="050E17"/>
              </a:solidFill>
              <a:latin typeface="Times New Roman"/>
              <a:ea typeface="Times New Roman"/>
              <a:cs typeface="Times New Roman"/>
              <a:sym typeface="Times New Roman"/>
            </a:endParaRPr>
          </a:p>
          <a:p>
            <a:pPr marL="342900" marR="0" lvl="0" indent="-342900" algn="just" rtl="0">
              <a:spcBef>
                <a:spcPts val="0"/>
              </a:spcBef>
              <a:spcAft>
                <a:spcPts val="0"/>
              </a:spcAft>
              <a:buClr>
                <a:srgbClr val="050E17"/>
              </a:buClr>
              <a:buSzPts val="2000"/>
              <a:buFont typeface="Noto Sans Symbols"/>
              <a:buChar char="⮚"/>
            </a:pPr>
            <a:r>
              <a:rPr lang="en-US" sz="2000">
                <a:solidFill>
                  <a:srgbClr val="050E17"/>
                </a:solidFill>
                <a:latin typeface="Times New Roman"/>
                <a:ea typeface="Times New Roman"/>
                <a:cs typeface="Times New Roman"/>
                <a:sym typeface="Times New Roman"/>
              </a:rPr>
              <a:t>Gradio GitHub Repository: The Gradio GitHub repository contains the source code for Gradio, including examples, documentation, and issue tracking. You can visit the repository at </a:t>
            </a:r>
            <a:r>
              <a:rPr lang="en-US" sz="2000" b="1" u="sng">
                <a:solidFill>
                  <a:schemeClr val="hlink"/>
                </a:solidFill>
                <a:latin typeface="Times New Roman"/>
                <a:ea typeface="Times New Roman"/>
                <a:cs typeface="Times New Roman"/>
                <a:sym typeface="Times New Roman"/>
                <a:hlinkClick r:id="rId4"/>
              </a:rPr>
              <a:t>https://github.com/gradio-app/gradio. ↗</a:t>
            </a:r>
            <a:endParaRPr sz="2000" b="1">
              <a:solidFill>
                <a:srgbClr val="050E17"/>
              </a:solidFill>
              <a:latin typeface="Times New Roman"/>
              <a:ea typeface="Times New Roman"/>
              <a:cs typeface="Times New Roman"/>
              <a:sym typeface="Times New Roman"/>
            </a:endParaRPr>
          </a:p>
          <a:p>
            <a:pPr marL="342900" marR="0" lvl="0" indent="-215900" algn="just" rtl="0">
              <a:spcBef>
                <a:spcPts val="0"/>
              </a:spcBef>
              <a:spcAft>
                <a:spcPts val="0"/>
              </a:spcAft>
              <a:buClr>
                <a:schemeClr val="dk1"/>
              </a:buClr>
              <a:buSzPts val="2000"/>
              <a:buFont typeface="Noto Sans Symbols"/>
              <a:buNone/>
            </a:pPr>
            <a:endParaRPr sz="2000">
              <a:solidFill>
                <a:srgbClr val="050E17"/>
              </a:solidFill>
              <a:latin typeface="Times New Roman"/>
              <a:ea typeface="Times New Roman"/>
              <a:cs typeface="Times New Roman"/>
              <a:sym typeface="Times New Roman"/>
            </a:endParaRPr>
          </a:p>
          <a:p>
            <a:pPr marL="342900" marR="0" lvl="0" indent="-342900" algn="just" rtl="0">
              <a:spcBef>
                <a:spcPts val="0"/>
              </a:spcBef>
              <a:spcAft>
                <a:spcPts val="0"/>
              </a:spcAft>
              <a:buClr>
                <a:srgbClr val="050E17"/>
              </a:buClr>
              <a:buSzPts val="2000"/>
              <a:buFont typeface="Noto Sans Symbols"/>
              <a:buChar char="⮚"/>
            </a:pPr>
            <a:r>
              <a:rPr lang="en-US" sz="2000">
                <a:solidFill>
                  <a:srgbClr val="050E17"/>
                </a:solidFill>
                <a:latin typeface="Times New Roman"/>
                <a:ea typeface="Times New Roman"/>
                <a:cs typeface="Times New Roman"/>
                <a:sym typeface="Times New Roman"/>
              </a:rPr>
              <a:t>Gradio YouTube Channel: The Gradio YouTube channel contains a series of video tutorials and demos of Gradio features and functionality. You can visit the channel at </a:t>
            </a:r>
            <a:r>
              <a:rPr lang="en-US" sz="2000" b="1" u="sng">
                <a:solidFill>
                  <a:schemeClr val="hlink"/>
                </a:solidFill>
                <a:latin typeface="Times New Roman"/>
                <a:ea typeface="Times New Roman"/>
                <a:cs typeface="Times New Roman"/>
                <a:sym typeface="Times New Roman"/>
                <a:hlinkClick r:id="rId5"/>
              </a:rPr>
              <a:t>https://www.youtube.com/channel/UCdyjiMAZMqyChLxXrSPk7iQ. ↗</a:t>
            </a:r>
            <a:endParaRPr sz="2000" b="1">
              <a:solidFill>
                <a:srgbClr val="050E17"/>
              </a:solidFill>
              <a:latin typeface="Times New Roman"/>
              <a:ea typeface="Times New Roman"/>
              <a:cs typeface="Times New Roman"/>
              <a:sym typeface="Times New Roman"/>
            </a:endParaRPr>
          </a:p>
        </p:txBody>
      </p:sp>
      <p:sp>
        <p:nvSpPr>
          <p:cNvPr id="391" name="Google Shape;391;p32"/>
          <p:cNvSpPr txBox="1"/>
          <p:nvPr/>
        </p:nvSpPr>
        <p:spPr>
          <a:xfrm>
            <a:off x="1143402" y="5801017"/>
            <a:ext cx="2799164"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lt1"/>
                </a:solidFill>
                <a:latin typeface="Quicksand"/>
                <a:ea typeface="Quicksand"/>
                <a:cs typeface="Quicksand"/>
                <a:sym typeface="Quicksand"/>
              </a:rPr>
              <a:t>Thank You</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7144" y="-7144"/>
            <a:ext cx="12201525" cy="6867525"/>
          </a:xfrm>
          <a:custGeom>
            <a:avLst/>
            <a:gdLst/>
            <a:ahLst/>
            <a:cxnLst/>
            <a:rect l="l" t="t" r="r" b="b"/>
            <a:pathLst>
              <a:path w="12201525" h="6867525" extrusionOk="0">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97" name="Google Shape;397;p33"/>
          <p:cNvSpPr/>
          <p:nvPr/>
        </p:nvSpPr>
        <p:spPr>
          <a:xfrm>
            <a:off x="3125105" y="1027906"/>
            <a:ext cx="6362700" cy="6867525"/>
          </a:xfrm>
          <a:custGeom>
            <a:avLst/>
            <a:gdLst/>
            <a:ahLst/>
            <a:cxnLst/>
            <a:rect l="l" t="t" r="r" b="b"/>
            <a:pathLst>
              <a:path w="6362700" h="6867525" extrusionOk="0">
                <a:moveTo>
                  <a:pt x="7144" y="7144"/>
                </a:moveTo>
                <a:lnTo>
                  <a:pt x="6358890" y="7144"/>
                </a:lnTo>
                <a:lnTo>
                  <a:pt x="6358890" y="6865144"/>
                </a:lnTo>
                <a:lnTo>
                  <a:pt x="7143" y="68651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98" name="Google Shape;398;p33"/>
          <p:cNvSpPr/>
          <p:nvPr/>
        </p:nvSpPr>
        <p:spPr>
          <a:xfrm>
            <a:off x="277709" y="1560690"/>
            <a:ext cx="10422342" cy="280666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rgbClr val="050E17"/>
              </a:buClr>
              <a:buSzPts val="2000"/>
              <a:buFont typeface="Noto Sans Symbols"/>
              <a:buChar char="⮚"/>
            </a:pPr>
            <a:r>
              <a:rPr lang="en-US" sz="2000">
                <a:solidFill>
                  <a:srgbClr val="050E17"/>
                </a:solidFill>
                <a:latin typeface="Times New Roman"/>
                <a:ea typeface="Times New Roman"/>
                <a:cs typeface="Times New Roman"/>
                <a:sym typeface="Times New Roman"/>
              </a:rPr>
              <a:t>Gradio Gitter Community: The Gradio Gitter community provides a forum for developers to ask questions, share ideas, and discuss issues related to Gradio. You can join the community at </a:t>
            </a:r>
            <a:r>
              <a:rPr lang="en-US" sz="2000" b="1" u="sng">
                <a:solidFill>
                  <a:schemeClr val="hlink"/>
                </a:solidFill>
                <a:latin typeface="Times New Roman"/>
                <a:ea typeface="Times New Roman"/>
                <a:cs typeface="Times New Roman"/>
                <a:sym typeface="Times New Roman"/>
                <a:hlinkClick r:id="rId3"/>
              </a:rPr>
              <a:t>https://gitter.im/gradio-app/community. ↗</a:t>
            </a:r>
            <a:endParaRPr sz="2000" b="1">
              <a:solidFill>
                <a:srgbClr val="050E17"/>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rgbClr val="050E17"/>
              </a:buClr>
              <a:buSzPts val="2000"/>
              <a:buFont typeface="Noto Sans Symbols"/>
              <a:buChar char="⮚"/>
            </a:pPr>
            <a:r>
              <a:rPr lang="en-US" sz="2000">
                <a:solidFill>
                  <a:srgbClr val="050E17"/>
                </a:solidFill>
                <a:latin typeface="Times New Roman"/>
                <a:ea typeface="Times New Roman"/>
                <a:cs typeface="Times New Roman"/>
                <a:sym typeface="Times New Roman"/>
              </a:rPr>
              <a:t>Gradio Blog: The Gradio blog contains articles and tutorials on various topics related to Gradio, including tips and tricks, use cases, and best practices. You can visit the blog at </a:t>
            </a:r>
            <a:r>
              <a:rPr lang="en-US" sz="2000" b="1" u="sng">
                <a:solidFill>
                  <a:schemeClr val="hlink"/>
                </a:solidFill>
                <a:latin typeface="Times New Roman"/>
                <a:ea typeface="Times New Roman"/>
                <a:cs typeface="Times New Roman"/>
                <a:sym typeface="Times New Roman"/>
                <a:hlinkClick r:id="rId4"/>
              </a:rPr>
              <a:t>https://gradio.app/blog/. ↗</a:t>
            </a:r>
            <a:endParaRPr sz="2000" b="1">
              <a:solidFill>
                <a:srgbClr val="050E17"/>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grpSp>
        <p:nvGrpSpPr>
          <p:cNvPr id="403" name="Google Shape;403;p34"/>
          <p:cNvGrpSpPr/>
          <p:nvPr/>
        </p:nvGrpSpPr>
        <p:grpSpPr>
          <a:xfrm>
            <a:off x="3250654" y="2591161"/>
            <a:ext cx="5105400" cy="3432353"/>
            <a:chOff x="3404945" y="-140069"/>
            <a:chExt cx="5105400" cy="3432353"/>
          </a:xfrm>
        </p:grpSpPr>
        <p:sp>
          <p:nvSpPr>
            <p:cNvPr id="404" name="Google Shape;404;p34"/>
            <p:cNvSpPr/>
            <p:nvPr/>
          </p:nvSpPr>
          <p:spPr>
            <a:xfrm>
              <a:off x="3404945" y="-140069"/>
              <a:ext cx="5105400" cy="1323975"/>
            </a:xfrm>
            <a:custGeom>
              <a:avLst/>
              <a:gdLst/>
              <a:ahLst/>
              <a:cxnLst/>
              <a:rect l="l" t="t" r="r" b="b"/>
              <a:pathLst>
                <a:path w="5105400" h="1323975" extrusionOk="0">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grpSp>
          <p:nvGrpSpPr>
            <p:cNvPr id="405" name="Google Shape;405;p34"/>
            <p:cNvGrpSpPr/>
            <p:nvPr/>
          </p:nvGrpSpPr>
          <p:grpSpPr>
            <a:xfrm>
              <a:off x="7502557" y="2701734"/>
              <a:ext cx="638841" cy="590550"/>
              <a:chOff x="7502557" y="2701734"/>
              <a:chExt cx="638841" cy="590550"/>
            </a:xfrm>
          </p:grpSpPr>
          <p:sp>
            <p:nvSpPr>
              <p:cNvPr id="406" name="Google Shape;406;p34"/>
              <p:cNvSpPr/>
              <p:nvPr/>
            </p:nvSpPr>
            <p:spPr>
              <a:xfrm>
                <a:off x="7655623" y="2701734"/>
                <a:ext cx="485775" cy="590550"/>
              </a:xfrm>
              <a:custGeom>
                <a:avLst/>
                <a:gdLst/>
                <a:ahLst/>
                <a:cxnLst/>
                <a:rect l="l" t="t" r="r" b="b"/>
                <a:pathLst>
                  <a:path w="485775" h="590550" extrusionOk="0">
                    <a:moveTo>
                      <a:pt x="7430" y="565531"/>
                    </a:moveTo>
                    <a:cubicBezTo>
                      <a:pt x="8858" y="565912"/>
                      <a:pt x="10001" y="566293"/>
                      <a:pt x="11239" y="566484"/>
                    </a:cubicBezTo>
                    <a:cubicBezTo>
                      <a:pt x="42863" y="571437"/>
                      <a:pt x="74486" y="576675"/>
                      <a:pt x="106204" y="581247"/>
                    </a:cubicBezTo>
                    <a:cubicBezTo>
                      <a:pt x="142494" y="586486"/>
                      <a:pt x="179070" y="589915"/>
                      <a:pt x="215646" y="590582"/>
                    </a:cubicBezTo>
                    <a:cubicBezTo>
                      <a:pt x="246793" y="591058"/>
                      <a:pt x="277939" y="590487"/>
                      <a:pt x="309086" y="589820"/>
                    </a:cubicBezTo>
                    <a:cubicBezTo>
                      <a:pt x="324708" y="589439"/>
                      <a:pt x="340233" y="588010"/>
                      <a:pt x="355473" y="583819"/>
                    </a:cubicBezTo>
                    <a:cubicBezTo>
                      <a:pt x="372523" y="579152"/>
                      <a:pt x="386429" y="570675"/>
                      <a:pt x="392049" y="552958"/>
                    </a:cubicBezTo>
                    <a:cubicBezTo>
                      <a:pt x="394525" y="545243"/>
                      <a:pt x="395478" y="536956"/>
                      <a:pt x="396240" y="528765"/>
                    </a:cubicBezTo>
                    <a:cubicBezTo>
                      <a:pt x="396907" y="521240"/>
                      <a:pt x="399669" y="516001"/>
                      <a:pt x="406622" y="512477"/>
                    </a:cubicBezTo>
                    <a:cubicBezTo>
                      <a:pt x="420814" y="505333"/>
                      <a:pt x="430721" y="494093"/>
                      <a:pt x="435673" y="478854"/>
                    </a:cubicBezTo>
                    <a:cubicBezTo>
                      <a:pt x="440150" y="465138"/>
                      <a:pt x="439388" y="451517"/>
                      <a:pt x="433578" y="438182"/>
                    </a:cubicBezTo>
                    <a:cubicBezTo>
                      <a:pt x="429768" y="429419"/>
                      <a:pt x="431197" y="423704"/>
                      <a:pt x="438817" y="417608"/>
                    </a:cubicBezTo>
                    <a:cubicBezTo>
                      <a:pt x="439769" y="416846"/>
                      <a:pt x="440722" y="416084"/>
                      <a:pt x="441674" y="415322"/>
                    </a:cubicBezTo>
                    <a:cubicBezTo>
                      <a:pt x="463296" y="397510"/>
                      <a:pt x="475012" y="374841"/>
                      <a:pt x="474916" y="346456"/>
                    </a:cubicBezTo>
                    <a:cubicBezTo>
                      <a:pt x="474916" y="335217"/>
                      <a:pt x="472250" y="324549"/>
                      <a:pt x="468154" y="314166"/>
                    </a:cubicBezTo>
                    <a:cubicBezTo>
                      <a:pt x="466344" y="309499"/>
                      <a:pt x="466058" y="304927"/>
                      <a:pt x="468535" y="300546"/>
                    </a:cubicBezTo>
                    <a:cubicBezTo>
                      <a:pt x="473869" y="290830"/>
                      <a:pt x="478346" y="280829"/>
                      <a:pt x="480822" y="269970"/>
                    </a:cubicBezTo>
                    <a:cubicBezTo>
                      <a:pt x="485490" y="249110"/>
                      <a:pt x="479965" y="231870"/>
                      <a:pt x="462915" y="218726"/>
                    </a:cubicBezTo>
                    <a:cubicBezTo>
                      <a:pt x="449389" y="208343"/>
                      <a:pt x="433578" y="203581"/>
                      <a:pt x="417100" y="200628"/>
                    </a:cubicBezTo>
                    <a:cubicBezTo>
                      <a:pt x="388144" y="195390"/>
                      <a:pt x="359093" y="196437"/>
                      <a:pt x="330137" y="200343"/>
                    </a:cubicBezTo>
                    <a:cubicBezTo>
                      <a:pt x="305753" y="203581"/>
                      <a:pt x="282035" y="209296"/>
                      <a:pt x="258413" y="216059"/>
                    </a:cubicBezTo>
                    <a:cubicBezTo>
                      <a:pt x="255080" y="217011"/>
                      <a:pt x="250793" y="216726"/>
                      <a:pt x="247459" y="215583"/>
                    </a:cubicBezTo>
                    <a:cubicBezTo>
                      <a:pt x="239363" y="212630"/>
                      <a:pt x="236697" y="203105"/>
                      <a:pt x="241268" y="194532"/>
                    </a:cubicBezTo>
                    <a:cubicBezTo>
                      <a:pt x="250413" y="177387"/>
                      <a:pt x="256984" y="159385"/>
                      <a:pt x="261175" y="140526"/>
                    </a:cubicBezTo>
                    <a:cubicBezTo>
                      <a:pt x="267462" y="112808"/>
                      <a:pt x="267367" y="84900"/>
                      <a:pt x="261938" y="56991"/>
                    </a:cubicBezTo>
                    <a:cubicBezTo>
                      <a:pt x="259175" y="42894"/>
                      <a:pt x="255080" y="29274"/>
                      <a:pt x="246316" y="17558"/>
                    </a:cubicBezTo>
                    <a:cubicBezTo>
                      <a:pt x="238601" y="7271"/>
                      <a:pt x="228315" y="4413"/>
                      <a:pt x="218027" y="9843"/>
                    </a:cubicBezTo>
                    <a:cubicBezTo>
                      <a:pt x="212598" y="12795"/>
                      <a:pt x="209359" y="17653"/>
                      <a:pt x="206502" y="22987"/>
                    </a:cubicBezTo>
                    <a:cubicBezTo>
                      <a:pt x="198787" y="37656"/>
                      <a:pt x="190976" y="52229"/>
                      <a:pt x="182880" y="66707"/>
                    </a:cubicBezTo>
                    <a:cubicBezTo>
                      <a:pt x="163735" y="100711"/>
                      <a:pt x="143542" y="134239"/>
                      <a:pt x="121444" y="166434"/>
                    </a:cubicBezTo>
                    <a:cubicBezTo>
                      <a:pt x="100299" y="197294"/>
                      <a:pt x="78200" y="227298"/>
                      <a:pt x="51149" y="253301"/>
                    </a:cubicBezTo>
                    <a:cubicBezTo>
                      <a:pt x="39148" y="264827"/>
                      <a:pt x="26289" y="275209"/>
                      <a:pt x="10478" y="281305"/>
                    </a:cubicBezTo>
                    <a:cubicBezTo>
                      <a:pt x="7906" y="282258"/>
                      <a:pt x="7334" y="283591"/>
                      <a:pt x="7334" y="285972"/>
                    </a:cubicBezTo>
                    <a:cubicBezTo>
                      <a:pt x="7334" y="331407"/>
                      <a:pt x="7144" y="376841"/>
                      <a:pt x="7144" y="422275"/>
                    </a:cubicBezTo>
                    <a:cubicBezTo>
                      <a:pt x="7144" y="446373"/>
                      <a:pt x="7334" y="470472"/>
                      <a:pt x="7430" y="494665"/>
                    </a:cubicBezTo>
                    <a:cubicBezTo>
                      <a:pt x="7430" y="516477"/>
                      <a:pt x="7430" y="538385"/>
                      <a:pt x="7430" y="560197"/>
                    </a:cubicBezTo>
                    <a:cubicBezTo>
                      <a:pt x="7430" y="561912"/>
                      <a:pt x="7430" y="563626"/>
                      <a:pt x="7430" y="56553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407" name="Google Shape;407;p34"/>
              <p:cNvSpPr/>
              <p:nvPr/>
            </p:nvSpPr>
            <p:spPr>
              <a:xfrm>
                <a:off x="7502557" y="2956941"/>
                <a:ext cx="133350" cy="333375"/>
              </a:xfrm>
              <a:custGeom>
                <a:avLst/>
                <a:gdLst/>
                <a:ahLst/>
                <a:cxnLst/>
                <a:rect l="l" t="t" r="r" b="b"/>
                <a:pathLst>
                  <a:path w="133350" h="333375" extrusionOk="0">
                    <a:moveTo>
                      <a:pt x="7144" y="328231"/>
                    </a:moveTo>
                    <a:cubicBezTo>
                      <a:pt x="48578" y="328231"/>
                      <a:pt x="89821" y="328231"/>
                      <a:pt x="131064" y="328231"/>
                    </a:cubicBezTo>
                    <a:cubicBezTo>
                      <a:pt x="131064" y="221075"/>
                      <a:pt x="131064" y="114205"/>
                      <a:pt x="131064" y="7144"/>
                    </a:cubicBezTo>
                    <a:cubicBezTo>
                      <a:pt x="89631" y="7144"/>
                      <a:pt x="48483" y="7144"/>
                      <a:pt x="7144" y="7144"/>
                    </a:cubicBezTo>
                    <a:cubicBezTo>
                      <a:pt x="7144" y="114395"/>
                      <a:pt x="7144" y="221171"/>
                      <a:pt x="7144" y="32823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grpSp>
        <p:grpSp>
          <p:nvGrpSpPr>
            <p:cNvPr id="408" name="Google Shape;408;p34"/>
            <p:cNvGrpSpPr/>
            <p:nvPr/>
          </p:nvGrpSpPr>
          <p:grpSpPr>
            <a:xfrm>
              <a:off x="4102354" y="2701734"/>
              <a:ext cx="637762" cy="590550"/>
              <a:chOff x="4102354" y="2701734"/>
              <a:chExt cx="637762" cy="590550"/>
            </a:xfrm>
          </p:grpSpPr>
          <p:sp>
            <p:nvSpPr>
              <p:cNvPr id="409" name="Google Shape;409;p34"/>
              <p:cNvSpPr/>
              <p:nvPr/>
            </p:nvSpPr>
            <p:spPr>
              <a:xfrm>
                <a:off x="4102354" y="2701734"/>
                <a:ext cx="485775" cy="590550"/>
              </a:xfrm>
              <a:custGeom>
                <a:avLst/>
                <a:gdLst/>
                <a:ahLst/>
                <a:cxnLst/>
                <a:rect l="l" t="t" r="r" b="b"/>
                <a:pathLst>
                  <a:path w="485775" h="590550" extrusionOk="0">
                    <a:moveTo>
                      <a:pt x="482124" y="565531"/>
                    </a:moveTo>
                    <a:cubicBezTo>
                      <a:pt x="480695" y="565912"/>
                      <a:pt x="479552" y="566293"/>
                      <a:pt x="478314" y="566484"/>
                    </a:cubicBezTo>
                    <a:cubicBezTo>
                      <a:pt x="446691" y="571437"/>
                      <a:pt x="415068" y="576675"/>
                      <a:pt x="383349" y="581247"/>
                    </a:cubicBezTo>
                    <a:cubicBezTo>
                      <a:pt x="347059" y="586486"/>
                      <a:pt x="310483" y="589915"/>
                      <a:pt x="273907" y="590582"/>
                    </a:cubicBezTo>
                    <a:cubicBezTo>
                      <a:pt x="242760" y="591058"/>
                      <a:pt x="211614" y="590487"/>
                      <a:pt x="180467" y="589820"/>
                    </a:cubicBezTo>
                    <a:cubicBezTo>
                      <a:pt x="164846" y="589439"/>
                      <a:pt x="149320" y="588010"/>
                      <a:pt x="134080" y="583819"/>
                    </a:cubicBezTo>
                    <a:cubicBezTo>
                      <a:pt x="117031" y="579152"/>
                      <a:pt x="103124" y="570675"/>
                      <a:pt x="97504" y="552958"/>
                    </a:cubicBezTo>
                    <a:cubicBezTo>
                      <a:pt x="95028" y="545243"/>
                      <a:pt x="94075" y="536956"/>
                      <a:pt x="93313" y="528765"/>
                    </a:cubicBezTo>
                    <a:cubicBezTo>
                      <a:pt x="92647" y="521240"/>
                      <a:pt x="89884" y="516001"/>
                      <a:pt x="82931" y="512477"/>
                    </a:cubicBezTo>
                    <a:cubicBezTo>
                      <a:pt x="68739" y="505333"/>
                      <a:pt x="58833" y="494093"/>
                      <a:pt x="53880" y="478854"/>
                    </a:cubicBezTo>
                    <a:cubicBezTo>
                      <a:pt x="49403" y="465138"/>
                      <a:pt x="50165" y="451517"/>
                      <a:pt x="55975" y="438182"/>
                    </a:cubicBezTo>
                    <a:cubicBezTo>
                      <a:pt x="59785" y="429419"/>
                      <a:pt x="58356" y="423704"/>
                      <a:pt x="50736" y="417608"/>
                    </a:cubicBezTo>
                    <a:cubicBezTo>
                      <a:pt x="49784" y="416846"/>
                      <a:pt x="48831" y="416084"/>
                      <a:pt x="47879" y="415322"/>
                    </a:cubicBezTo>
                    <a:cubicBezTo>
                      <a:pt x="26257" y="397510"/>
                      <a:pt x="14541" y="374841"/>
                      <a:pt x="14637" y="346456"/>
                    </a:cubicBezTo>
                    <a:cubicBezTo>
                      <a:pt x="14637" y="335217"/>
                      <a:pt x="17304" y="324549"/>
                      <a:pt x="21399" y="314166"/>
                    </a:cubicBezTo>
                    <a:cubicBezTo>
                      <a:pt x="23209" y="309499"/>
                      <a:pt x="23495" y="304927"/>
                      <a:pt x="21018" y="300546"/>
                    </a:cubicBezTo>
                    <a:cubicBezTo>
                      <a:pt x="15684" y="290830"/>
                      <a:pt x="11208" y="280829"/>
                      <a:pt x="8731" y="269970"/>
                    </a:cubicBezTo>
                    <a:cubicBezTo>
                      <a:pt x="4064" y="249110"/>
                      <a:pt x="9589" y="231870"/>
                      <a:pt x="26638" y="218726"/>
                    </a:cubicBezTo>
                    <a:cubicBezTo>
                      <a:pt x="40164" y="208343"/>
                      <a:pt x="55975" y="203581"/>
                      <a:pt x="72453" y="200628"/>
                    </a:cubicBezTo>
                    <a:cubicBezTo>
                      <a:pt x="101409" y="195390"/>
                      <a:pt x="130461" y="196437"/>
                      <a:pt x="159417" y="200343"/>
                    </a:cubicBezTo>
                    <a:cubicBezTo>
                      <a:pt x="183801" y="203581"/>
                      <a:pt x="207518" y="209296"/>
                      <a:pt x="231140" y="216059"/>
                    </a:cubicBezTo>
                    <a:cubicBezTo>
                      <a:pt x="234474" y="217011"/>
                      <a:pt x="238760" y="216726"/>
                      <a:pt x="242094" y="215583"/>
                    </a:cubicBezTo>
                    <a:cubicBezTo>
                      <a:pt x="250190" y="212630"/>
                      <a:pt x="252857" y="203105"/>
                      <a:pt x="248285" y="194532"/>
                    </a:cubicBezTo>
                    <a:cubicBezTo>
                      <a:pt x="239141" y="177387"/>
                      <a:pt x="232569" y="159385"/>
                      <a:pt x="228378" y="140526"/>
                    </a:cubicBezTo>
                    <a:cubicBezTo>
                      <a:pt x="222091" y="112808"/>
                      <a:pt x="222186" y="84900"/>
                      <a:pt x="227616" y="56991"/>
                    </a:cubicBezTo>
                    <a:cubicBezTo>
                      <a:pt x="230378" y="42894"/>
                      <a:pt x="234474" y="29274"/>
                      <a:pt x="243237" y="17558"/>
                    </a:cubicBezTo>
                    <a:cubicBezTo>
                      <a:pt x="250952" y="7271"/>
                      <a:pt x="261239" y="4413"/>
                      <a:pt x="271526" y="9843"/>
                    </a:cubicBezTo>
                    <a:cubicBezTo>
                      <a:pt x="276955" y="12795"/>
                      <a:pt x="280194" y="17653"/>
                      <a:pt x="283051" y="22987"/>
                    </a:cubicBezTo>
                    <a:cubicBezTo>
                      <a:pt x="290766" y="37656"/>
                      <a:pt x="298577" y="52229"/>
                      <a:pt x="306673" y="66707"/>
                    </a:cubicBezTo>
                    <a:cubicBezTo>
                      <a:pt x="325818" y="100711"/>
                      <a:pt x="346011" y="134239"/>
                      <a:pt x="368109" y="166434"/>
                    </a:cubicBezTo>
                    <a:cubicBezTo>
                      <a:pt x="389255" y="197294"/>
                      <a:pt x="411353" y="227298"/>
                      <a:pt x="438404" y="253301"/>
                    </a:cubicBezTo>
                    <a:cubicBezTo>
                      <a:pt x="450406" y="264827"/>
                      <a:pt x="463264" y="275209"/>
                      <a:pt x="479076" y="281305"/>
                    </a:cubicBezTo>
                    <a:cubicBezTo>
                      <a:pt x="481648" y="282258"/>
                      <a:pt x="482219" y="283591"/>
                      <a:pt x="482219" y="285972"/>
                    </a:cubicBezTo>
                    <a:cubicBezTo>
                      <a:pt x="482219" y="331407"/>
                      <a:pt x="482409" y="376841"/>
                      <a:pt x="482409" y="422275"/>
                    </a:cubicBezTo>
                    <a:cubicBezTo>
                      <a:pt x="482409" y="446373"/>
                      <a:pt x="482219" y="470472"/>
                      <a:pt x="482124" y="494665"/>
                    </a:cubicBezTo>
                    <a:cubicBezTo>
                      <a:pt x="482124" y="516477"/>
                      <a:pt x="482124" y="538385"/>
                      <a:pt x="482124" y="560197"/>
                    </a:cubicBezTo>
                    <a:cubicBezTo>
                      <a:pt x="482124" y="561912"/>
                      <a:pt x="482124" y="563626"/>
                      <a:pt x="482124" y="56553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410" name="Google Shape;410;p34"/>
              <p:cNvSpPr/>
              <p:nvPr/>
            </p:nvSpPr>
            <p:spPr>
              <a:xfrm>
                <a:off x="4606766" y="2956941"/>
                <a:ext cx="133350" cy="333375"/>
              </a:xfrm>
              <a:custGeom>
                <a:avLst/>
                <a:gdLst/>
                <a:ahLst/>
                <a:cxnLst/>
                <a:rect l="l" t="t" r="r" b="b"/>
                <a:pathLst>
                  <a:path w="133350" h="333375" extrusionOk="0">
                    <a:moveTo>
                      <a:pt x="131064" y="328231"/>
                    </a:moveTo>
                    <a:cubicBezTo>
                      <a:pt x="89630" y="328231"/>
                      <a:pt x="48387" y="328231"/>
                      <a:pt x="7144" y="328231"/>
                    </a:cubicBezTo>
                    <a:cubicBezTo>
                      <a:pt x="7144" y="221075"/>
                      <a:pt x="7144" y="114205"/>
                      <a:pt x="7144" y="7144"/>
                    </a:cubicBezTo>
                    <a:cubicBezTo>
                      <a:pt x="48578" y="7144"/>
                      <a:pt x="89726" y="7144"/>
                      <a:pt x="131064" y="7144"/>
                    </a:cubicBezTo>
                    <a:cubicBezTo>
                      <a:pt x="131064" y="114395"/>
                      <a:pt x="131064" y="221171"/>
                      <a:pt x="131064" y="32823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grpSp>
        <p:sp>
          <p:nvSpPr>
            <p:cNvPr id="411" name="Google Shape;411;p34"/>
            <p:cNvSpPr txBox="1"/>
            <p:nvPr/>
          </p:nvSpPr>
          <p:spPr>
            <a:xfrm>
              <a:off x="4345241" y="167975"/>
              <a:ext cx="2799164"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lt1"/>
                  </a:solidFill>
                  <a:latin typeface="Quicksand"/>
                  <a:ea typeface="Quicksand"/>
                  <a:cs typeface="Quicksand"/>
                  <a:sym typeface="Quicksand"/>
                </a:rPr>
                <a:t>Thank You</a:t>
              </a: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3"/>
                                        </p:tgtEl>
                                        <p:attrNameLst>
                                          <p:attrName>style.visibility</p:attrName>
                                        </p:attrNameLst>
                                      </p:cBhvr>
                                      <p:to>
                                        <p:strVal val="visible"/>
                                      </p:to>
                                    </p:set>
                                    <p:animEffect transition="in" filter="fade">
                                      <p:cBhvr>
                                        <p:cTn id="7" dur="500"/>
                                        <p:tgtEl>
                                          <p:spTgt spid="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5"/>
          <p:cNvSpPr/>
          <p:nvPr/>
        </p:nvSpPr>
        <p:spPr>
          <a:xfrm>
            <a:off x="6357842" y="-28575"/>
            <a:ext cx="57150" cy="6915150"/>
          </a:xfrm>
          <a:custGeom>
            <a:avLst/>
            <a:gdLst/>
            <a:ahLst/>
            <a:cxnLst/>
            <a:rect l="l" t="t" r="r" b="b"/>
            <a:pathLst>
              <a:path w="57150" h="6915150" extrusionOk="0">
                <a:moveTo>
                  <a:pt x="28575" y="28575"/>
                </a:moveTo>
                <a:lnTo>
                  <a:pt x="28575" y="6886575"/>
                </a:lnTo>
              </a:path>
            </a:pathLst>
          </a:custGeom>
          <a:noFill/>
          <a:ln w="38100" cap="flat" cmpd="sng">
            <a:solidFill>
              <a:srgbClr val="0A193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98" name="Google Shape;198;p15"/>
          <p:cNvSpPr/>
          <p:nvPr/>
        </p:nvSpPr>
        <p:spPr>
          <a:xfrm>
            <a:off x="-7144" y="-7144"/>
            <a:ext cx="4124325" cy="6867525"/>
          </a:xfrm>
          <a:custGeom>
            <a:avLst/>
            <a:gdLst/>
            <a:ahLst/>
            <a:cxnLst/>
            <a:rect l="l" t="t" r="r" b="b"/>
            <a:pathLst>
              <a:path w="4124325" h="6867525" extrusionOk="0">
                <a:moveTo>
                  <a:pt x="7144" y="7144"/>
                </a:moveTo>
                <a:lnTo>
                  <a:pt x="4122515" y="7144"/>
                </a:lnTo>
                <a:lnTo>
                  <a:pt x="4122515" y="6865144"/>
                </a:lnTo>
                <a:lnTo>
                  <a:pt x="7144" y="6865144"/>
                </a:lnTo>
                <a:close/>
              </a:path>
            </a:pathLst>
          </a:custGeom>
          <a:solidFill>
            <a:srgbClr val="0A193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199" name="Google Shape;199;p15"/>
          <p:cNvSpPr/>
          <p:nvPr/>
        </p:nvSpPr>
        <p:spPr>
          <a:xfrm>
            <a:off x="6260021" y="4977860"/>
            <a:ext cx="247650" cy="247650"/>
          </a:xfrm>
          <a:custGeom>
            <a:avLst/>
            <a:gdLst/>
            <a:ahLst/>
            <a:cxnLst/>
            <a:rect l="l" t="t" r="r" b="b"/>
            <a:pathLst>
              <a:path w="247650" h="247650" extrusionOk="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00" name="Google Shape;200;p15"/>
          <p:cNvSpPr/>
          <p:nvPr/>
        </p:nvSpPr>
        <p:spPr>
          <a:xfrm>
            <a:off x="6260021" y="3861054"/>
            <a:ext cx="247650" cy="247650"/>
          </a:xfrm>
          <a:custGeom>
            <a:avLst/>
            <a:gdLst/>
            <a:ahLst/>
            <a:cxnLst/>
            <a:rect l="l" t="t" r="r" b="b"/>
            <a:pathLst>
              <a:path w="247650" h="247650" extrusionOk="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DE7D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01" name="Google Shape;201;p15"/>
          <p:cNvSpPr/>
          <p:nvPr/>
        </p:nvSpPr>
        <p:spPr>
          <a:xfrm>
            <a:off x="6260021" y="2744153"/>
            <a:ext cx="247650" cy="247650"/>
          </a:xfrm>
          <a:custGeom>
            <a:avLst/>
            <a:gdLst/>
            <a:ahLst/>
            <a:cxnLst/>
            <a:rect l="l" t="t" r="r" b="b"/>
            <a:pathLst>
              <a:path w="247650" h="247650" extrusionOk="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DE7D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DE7D1C"/>
              </a:solidFill>
              <a:latin typeface="Quicksand"/>
              <a:ea typeface="Quicksand"/>
              <a:cs typeface="Quicksand"/>
              <a:sym typeface="Quicksand"/>
            </a:endParaRPr>
          </a:p>
        </p:txBody>
      </p:sp>
      <p:sp>
        <p:nvSpPr>
          <p:cNvPr id="202" name="Google Shape;202;p15"/>
          <p:cNvSpPr/>
          <p:nvPr/>
        </p:nvSpPr>
        <p:spPr>
          <a:xfrm>
            <a:off x="6260021" y="1627346"/>
            <a:ext cx="247650" cy="247650"/>
          </a:xfrm>
          <a:custGeom>
            <a:avLst/>
            <a:gdLst/>
            <a:ahLst/>
            <a:cxnLst/>
            <a:rect l="l" t="t" r="r" b="b"/>
            <a:pathLst>
              <a:path w="247650" h="247650" extrusionOk="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DE7D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DE7D1C"/>
              </a:solidFill>
              <a:latin typeface="Quicksand"/>
              <a:ea typeface="Quicksand"/>
              <a:cs typeface="Quicksand"/>
              <a:sym typeface="Quicksand"/>
            </a:endParaRPr>
          </a:p>
        </p:txBody>
      </p:sp>
      <p:sp>
        <p:nvSpPr>
          <p:cNvPr id="203" name="Google Shape;203;p15"/>
          <p:cNvSpPr/>
          <p:nvPr/>
        </p:nvSpPr>
        <p:spPr>
          <a:xfrm>
            <a:off x="-7144" y="-7144"/>
            <a:ext cx="400050" cy="6867525"/>
          </a:xfrm>
          <a:custGeom>
            <a:avLst/>
            <a:gdLst/>
            <a:ahLst/>
            <a:cxnLst/>
            <a:rect l="l" t="t" r="r" b="b"/>
            <a:pathLst>
              <a:path w="400050" h="6867525" extrusionOk="0">
                <a:moveTo>
                  <a:pt x="7144" y="7144"/>
                </a:moveTo>
                <a:lnTo>
                  <a:pt x="397669" y="7144"/>
                </a:lnTo>
                <a:lnTo>
                  <a:pt x="397669" y="6865144"/>
                </a:lnTo>
                <a:lnTo>
                  <a:pt x="7144" y="6865144"/>
                </a:lnTo>
                <a:close/>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04" name="Google Shape;204;p15"/>
          <p:cNvSpPr/>
          <p:nvPr/>
        </p:nvSpPr>
        <p:spPr>
          <a:xfrm>
            <a:off x="5008817" y="6432423"/>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05" name="Google Shape;205;p15"/>
          <p:cNvSpPr/>
          <p:nvPr/>
        </p:nvSpPr>
        <p:spPr>
          <a:xfrm>
            <a:off x="10605230" y="6021324"/>
            <a:ext cx="190500" cy="190500"/>
          </a:xfrm>
          <a:custGeom>
            <a:avLst/>
            <a:gdLst/>
            <a:ahLst/>
            <a:cxnLst/>
            <a:rect l="l" t="t" r="r" b="b"/>
            <a:pathLst>
              <a:path w="190500" h="190500" extrusionOk="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06" name="Google Shape;206;p15"/>
          <p:cNvSpPr/>
          <p:nvPr/>
        </p:nvSpPr>
        <p:spPr>
          <a:xfrm>
            <a:off x="11301984" y="724186"/>
            <a:ext cx="190500" cy="190500"/>
          </a:xfrm>
          <a:custGeom>
            <a:avLst/>
            <a:gdLst/>
            <a:ahLst/>
            <a:cxnLst/>
            <a:rect l="l" t="t" r="r" b="b"/>
            <a:pathLst>
              <a:path w="190500" h="190500" extrusionOk="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07" name="Google Shape;207;p15"/>
          <p:cNvSpPr/>
          <p:nvPr/>
        </p:nvSpPr>
        <p:spPr>
          <a:xfrm>
            <a:off x="5717477" y="243269"/>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08" name="Google Shape;208;p15"/>
          <p:cNvSpPr txBox="1"/>
          <p:nvPr/>
        </p:nvSpPr>
        <p:spPr>
          <a:xfrm>
            <a:off x="5491086" y="1495922"/>
            <a:ext cx="64182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DE7D1C"/>
                </a:solidFill>
                <a:latin typeface="Quicksand"/>
                <a:ea typeface="Quicksand"/>
                <a:cs typeface="Quicksand"/>
                <a:sym typeface="Quicksand"/>
              </a:rPr>
              <a:t>01</a:t>
            </a:r>
            <a:endParaRPr/>
          </a:p>
        </p:txBody>
      </p:sp>
      <p:sp>
        <p:nvSpPr>
          <p:cNvPr id="209" name="Google Shape;209;p15"/>
          <p:cNvSpPr txBox="1"/>
          <p:nvPr/>
        </p:nvSpPr>
        <p:spPr>
          <a:xfrm>
            <a:off x="6634781" y="1034257"/>
            <a:ext cx="4857701"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icksand"/>
                <a:ea typeface="Quicksand"/>
                <a:cs typeface="Quicksand"/>
                <a:sym typeface="Quicksand"/>
              </a:rPr>
              <a:t>Introduction to GUI libraries in PYTHON</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Tkinter</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PyQt</a:t>
            </a:r>
            <a:endParaRPr sz="1400">
              <a:solidFill>
                <a:schemeClr val="dk1"/>
              </a:solidFill>
              <a:latin typeface="Quicksand"/>
              <a:ea typeface="Quicksand"/>
              <a:cs typeface="Quicksand"/>
              <a:sym typeface="Quicksand"/>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PySide</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wxPython</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Kivy</a:t>
            </a:r>
            <a:endParaRPr/>
          </a:p>
        </p:txBody>
      </p:sp>
      <p:sp>
        <p:nvSpPr>
          <p:cNvPr id="210" name="Google Shape;210;p15"/>
          <p:cNvSpPr txBox="1"/>
          <p:nvPr/>
        </p:nvSpPr>
        <p:spPr>
          <a:xfrm>
            <a:off x="5491086" y="2624662"/>
            <a:ext cx="64182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DE7D1C"/>
                </a:solidFill>
                <a:latin typeface="Quicksand"/>
                <a:ea typeface="Quicksand"/>
                <a:cs typeface="Quicksand"/>
                <a:sym typeface="Quicksand"/>
              </a:rPr>
              <a:t>02</a:t>
            </a:r>
            <a:endParaRPr/>
          </a:p>
        </p:txBody>
      </p:sp>
      <p:sp>
        <p:nvSpPr>
          <p:cNvPr id="211" name="Google Shape;211;p15"/>
          <p:cNvSpPr txBox="1"/>
          <p:nvPr/>
        </p:nvSpPr>
        <p:spPr>
          <a:xfrm>
            <a:off x="6634783" y="2554497"/>
            <a:ext cx="383509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icksand"/>
                <a:ea typeface="Quicksand"/>
                <a:cs typeface="Quicksand"/>
                <a:sym typeface="Quicksand"/>
              </a:rPr>
              <a:t>Introduction to Gradio library</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What is Gradio? </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Why use Gradio? </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Features of Gradio </a:t>
            </a:r>
            <a:endParaRPr/>
          </a:p>
        </p:txBody>
      </p:sp>
      <p:sp>
        <p:nvSpPr>
          <p:cNvPr id="212" name="Google Shape;212;p15"/>
          <p:cNvSpPr txBox="1"/>
          <p:nvPr/>
        </p:nvSpPr>
        <p:spPr>
          <a:xfrm>
            <a:off x="5491086" y="3710119"/>
            <a:ext cx="64182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DE7D1C"/>
                </a:solidFill>
                <a:latin typeface="Quicksand"/>
                <a:ea typeface="Quicksand"/>
                <a:cs typeface="Quicksand"/>
                <a:sym typeface="Quicksand"/>
              </a:rPr>
              <a:t>03</a:t>
            </a:r>
            <a:endParaRPr/>
          </a:p>
        </p:txBody>
      </p:sp>
      <p:sp>
        <p:nvSpPr>
          <p:cNvPr id="213" name="Google Shape;213;p15"/>
          <p:cNvSpPr txBox="1"/>
          <p:nvPr/>
        </p:nvSpPr>
        <p:spPr>
          <a:xfrm>
            <a:off x="6634782" y="3777531"/>
            <a:ext cx="5031438"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icksand"/>
                <a:ea typeface="Quicksand"/>
                <a:cs typeface="Quicksand"/>
                <a:sym typeface="Quicksand"/>
              </a:rPr>
              <a:t>Installation and Setup</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Installing Gradio</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Setting up a development environment </a:t>
            </a:r>
            <a:endParaRPr/>
          </a:p>
        </p:txBody>
      </p:sp>
      <p:sp>
        <p:nvSpPr>
          <p:cNvPr id="214" name="Google Shape;214;p15"/>
          <p:cNvSpPr txBox="1"/>
          <p:nvPr/>
        </p:nvSpPr>
        <p:spPr>
          <a:xfrm>
            <a:off x="5491086" y="4825152"/>
            <a:ext cx="64182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70C0"/>
                </a:solidFill>
                <a:latin typeface="Quicksand"/>
                <a:ea typeface="Quicksand"/>
                <a:cs typeface="Quicksand"/>
                <a:sym typeface="Quicksand"/>
              </a:rPr>
              <a:t>04</a:t>
            </a:r>
            <a:endParaRPr/>
          </a:p>
        </p:txBody>
      </p:sp>
      <p:sp>
        <p:nvSpPr>
          <p:cNvPr id="215" name="Google Shape;215;p15"/>
          <p:cNvSpPr txBox="1"/>
          <p:nvPr/>
        </p:nvSpPr>
        <p:spPr>
          <a:xfrm>
            <a:off x="6634781" y="4902096"/>
            <a:ext cx="5130499"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icksand"/>
                <a:ea typeface="Quicksand"/>
                <a:cs typeface="Quicksand"/>
                <a:sym typeface="Quicksand"/>
              </a:rPr>
              <a:t>Building Interactive Interfaces</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Creating input/output components </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Using custom components </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Adding styling and layout </a:t>
            </a:r>
            <a:endParaRPr/>
          </a:p>
        </p:txBody>
      </p:sp>
      <p:sp>
        <p:nvSpPr>
          <p:cNvPr id="216" name="Google Shape;216;p15"/>
          <p:cNvSpPr txBox="1"/>
          <p:nvPr/>
        </p:nvSpPr>
        <p:spPr>
          <a:xfrm>
            <a:off x="559553" y="3044280"/>
            <a:ext cx="3384260"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Quicksand"/>
                <a:ea typeface="Quicksand"/>
                <a:cs typeface="Quicksand"/>
                <a:sym typeface="Quicksand"/>
              </a:rPr>
              <a:t>Table of Content</a:t>
            </a:r>
            <a:endParaRPr/>
          </a:p>
          <a:p>
            <a:pPr marL="0" marR="0" lvl="0" indent="0" algn="ctr" rtl="0">
              <a:spcBef>
                <a:spcPts val="0"/>
              </a:spcBef>
              <a:spcAft>
                <a:spcPts val="0"/>
              </a:spcAft>
              <a:buNone/>
            </a:pPr>
            <a:r>
              <a:rPr lang="en-US" sz="3200" b="1">
                <a:solidFill>
                  <a:schemeClr val="lt1"/>
                </a:solidFill>
                <a:latin typeface="Quicksand"/>
                <a:ea typeface="Quicksand"/>
                <a:cs typeface="Quicksand"/>
                <a:sym typeface="Quicksand"/>
              </a:rPr>
              <a:t>1</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500"/>
                                        <p:tgtEl>
                                          <p:spTgt spid="216"/>
                                        </p:tgtEl>
                                      </p:cBhvr>
                                    </p:animEffect>
                                  </p:childTnLst>
                                </p:cTn>
                              </p:par>
                              <p:par>
                                <p:cTn id="8" presetID="23" presetClass="entr" presetSubtype="16" fill="hold" nodeType="withEffect">
                                  <p:stCondLst>
                                    <p:cond delay="0"/>
                                  </p:stCondLst>
                                  <p:childTnLst>
                                    <p:set>
                                      <p:cBhvr>
                                        <p:cTn id="9" dur="1" fill="hold">
                                          <p:stCondLst>
                                            <p:cond delay="0"/>
                                          </p:stCondLst>
                                        </p:cTn>
                                        <p:tgtEl>
                                          <p:spTgt spid="204"/>
                                        </p:tgtEl>
                                        <p:attrNameLst>
                                          <p:attrName>style.visibility</p:attrName>
                                        </p:attrNameLst>
                                      </p:cBhvr>
                                      <p:to>
                                        <p:strVal val="visible"/>
                                      </p:to>
                                    </p:set>
                                    <p:anim calcmode="lin" valueType="num">
                                      <p:cBhvr additive="base">
                                        <p:cTn id="10" dur="500"/>
                                        <p:tgtEl>
                                          <p:spTgt spid="204"/>
                                        </p:tgtEl>
                                        <p:attrNameLst>
                                          <p:attrName>ppt_w</p:attrName>
                                        </p:attrNameLst>
                                      </p:cBhvr>
                                      <p:tavLst>
                                        <p:tav tm="0">
                                          <p:val>
                                            <p:strVal val="0"/>
                                          </p:val>
                                        </p:tav>
                                        <p:tav tm="100000">
                                          <p:val>
                                            <p:strVal val="#ppt_w"/>
                                          </p:val>
                                        </p:tav>
                                      </p:tavLst>
                                    </p:anim>
                                    <p:anim calcmode="lin" valueType="num">
                                      <p:cBhvr additive="base">
                                        <p:cTn id="11" dur="500"/>
                                        <p:tgtEl>
                                          <p:spTgt spid="204"/>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0"/>
                                  </p:stCondLst>
                                  <p:childTnLst>
                                    <p:set>
                                      <p:cBhvr>
                                        <p:cTn id="13" dur="1" fill="hold">
                                          <p:stCondLst>
                                            <p:cond delay="0"/>
                                          </p:stCondLst>
                                        </p:cTn>
                                        <p:tgtEl>
                                          <p:spTgt spid="205"/>
                                        </p:tgtEl>
                                        <p:attrNameLst>
                                          <p:attrName>style.visibility</p:attrName>
                                        </p:attrNameLst>
                                      </p:cBhvr>
                                      <p:to>
                                        <p:strVal val="visible"/>
                                      </p:to>
                                    </p:set>
                                    <p:anim calcmode="lin" valueType="num">
                                      <p:cBhvr additive="base">
                                        <p:cTn id="14" dur="500"/>
                                        <p:tgtEl>
                                          <p:spTgt spid="205"/>
                                        </p:tgtEl>
                                        <p:attrNameLst>
                                          <p:attrName>ppt_w</p:attrName>
                                        </p:attrNameLst>
                                      </p:cBhvr>
                                      <p:tavLst>
                                        <p:tav tm="0">
                                          <p:val>
                                            <p:strVal val="0"/>
                                          </p:val>
                                        </p:tav>
                                        <p:tav tm="100000">
                                          <p:val>
                                            <p:strVal val="#ppt_w"/>
                                          </p:val>
                                        </p:tav>
                                      </p:tavLst>
                                    </p:anim>
                                    <p:anim calcmode="lin" valueType="num">
                                      <p:cBhvr additive="base">
                                        <p:cTn id="15" dur="500"/>
                                        <p:tgtEl>
                                          <p:spTgt spid="205"/>
                                        </p:tgtEl>
                                        <p:attrNameLst>
                                          <p:attrName>ppt_h</p:attrName>
                                        </p:attrNameLst>
                                      </p:cBhvr>
                                      <p:tavLst>
                                        <p:tav tm="0">
                                          <p:val>
                                            <p:strVal val="0"/>
                                          </p:val>
                                        </p:tav>
                                        <p:tav tm="100000">
                                          <p:val>
                                            <p:strVal val="#ppt_h"/>
                                          </p:val>
                                        </p:tav>
                                      </p:tavLst>
                                    </p:anim>
                                  </p:childTnLst>
                                </p:cTn>
                              </p:par>
                              <p:par>
                                <p:cTn id="16" presetID="23" presetClass="entr" presetSubtype="16" fill="hold" nodeType="withEffect">
                                  <p:stCondLst>
                                    <p:cond delay="0"/>
                                  </p:stCondLst>
                                  <p:childTnLst>
                                    <p:set>
                                      <p:cBhvr>
                                        <p:cTn id="17" dur="1" fill="hold">
                                          <p:stCondLst>
                                            <p:cond delay="0"/>
                                          </p:stCondLst>
                                        </p:cTn>
                                        <p:tgtEl>
                                          <p:spTgt spid="206"/>
                                        </p:tgtEl>
                                        <p:attrNameLst>
                                          <p:attrName>style.visibility</p:attrName>
                                        </p:attrNameLst>
                                      </p:cBhvr>
                                      <p:to>
                                        <p:strVal val="visible"/>
                                      </p:to>
                                    </p:set>
                                    <p:anim calcmode="lin" valueType="num">
                                      <p:cBhvr additive="base">
                                        <p:cTn id="18" dur="500"/>
                                        <p:tgtEl>
                                          <p:spTgt spid="206"/>
                                        </p:tgtEl>
                                        <p:attrNameLst>
                                          <p:attrName>ppt_w</p:attrName>
                                        </p:attrNameLst>
                                      </p:cBhvr>
                                      <p:tavLst>
                                        <p:tav tm="0">
                                          <p:val>
                                            <p:strVal val="0"/>
                                          </p:val>
                                        </p:tav>
                                        <p:tav tm="100000">
                                          <p:val>
                                            <p:strVal val="#ppt_w"/>
                                          </p:val>
                                        </p:tav>
                                      </p:tavLst>
                                    </p:anim>
                                    <p:anim calcmode="lin" valueType="num">
                                      <p:cBhvr additive="base">
                                        <p:cTn id="19" dur="500"/>
                                        <p:tgtEl>
                                          <p:spTgt spid="206"/>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207"/>
                                        </p:tgtEl>
                                        <p:attrNameLst>
                                          <p:attrName>style.visibility</p:attrName>
                                        </p:attrNameLst>
                                      </p:cBhvr>
                                      <p:to>
                                        <p:strVal val="visible"/>
                                      </p:to>
                                    </p:set>
                                    <p:anim calcmode="lin" valueType="num">
                                      <p:cBhvr additive="base">
                                        <p:cTn id="22" dur="500"/>
                                        <p:tgtEl>
                                          <p:spTgt spid="207"/>
                                        </p:tgtEl>
                                        <p:attrNameLst>
                                          <p:attrName>ppt_w</p:attrName>
                                        </p:attrNameLst>
                                      </p:cBhvr>
                                      <p:tavLst>
                                        <p:tav tm="0">
                                          <p:val>
                                            <p:strVal val="0"/>
                                          </p:val>
                                        </p:tav>
                                        <p:tav tm="100000">
                                          <p:val>
                                            <p:strVal val="#ppt_w"/>
                                          </p:val>
                                        </p:tav>
                                      </p:tavLst>
                                    </p:anim>
                                    <p:anim calcmode="lin" valueType="num">
                                      <p:cBhvr additive="base">
                                        <p:cTn id="23" dur="500"/>
                                        <p:tgtEl>
                                          <p:spTgt spid="207"/>
                                        </p:tgtEl>
                                        <p:attrNameLst>
                                          <p:attrName>ppt_h</p:attrName>
                                        </p:attrNameLst>
                                      </p:cBhvr>
                                      <p:tavLst>
                                        <p:tav tm="0">
                                          <p:val>
                                            <p:strVal val="0"/>
                                          </p:val>
                                        </p:tav>
                                        <p:tav tm="100000">
                                          <p:val>
                                            <p:strVal val="#ppt_h"/>
                                          </p:val>
                                        </p:tav>
                                      </p:tavLst>
                                    </p:anim>
                                  </p:childTnLst>
                                </p:cTn>
                              </p:par>
                              <p:par>
                                <p:cTn id="24" presetID="2" presetClass="entr" presetSubtype="4" fill="hold" nodeType="withEffect">
                                  <p:stCondLst>
                                    <p:cond delay="0"/>
                                  </p:stCondLst>
                                  <p:childTnLst>
                                    <p:set>
                                      <p:cBhvr>
                                        <p:cTn id="25" dur="1" fill="hold">
                                          <p:stCondLst>
                                            <p:cond delay="0"/>
                                          </p:stCondLst>
                                        </p:cTn>
                                        <p:tgtEl>
                                          <p:spTgt spid="197"/>
                                        </p:tgtEl>
                                        <p:attrNameLst>
                                          <p:attrName>style.visibility</p:attrName>
                                        </p:attrNameLst>
                                      </p:cBhvr>
                                      <p:to>
                                        <p:strVal val="visible"/>
                                      </p:to>
                                    </p:set>
                                    <p:anim calcmode="lin" valueType="num">
                                      <p:cBhvr additive="base">
                                        <p:cTn id="26" dur="1000"/>
                                        <p:tgtEl>
                                          <p:spTgt spid="19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2"/>
                                        </p:tgtEl>
                                        <p:attrNameLst>
                                          <p:attrName>style.visibility</p:attrName>
                                        </p:attrNameLst>
                                      </p:cBhvr>
                                      <p:to>
                                        <p:strVal val="visible"/>
                                      </p:to>
                                    </p:set>
                                    <p:animEffect transition="in" filter="fade">
                                      <p:cBhvr>
                                        <p:cTn id="31" dur="250"/>
                                        <p:tgtEl>
                                          <p:spTgt spid="202"/>
                                        </p:tgtEl>
                                      </p:cBhvr>
                                    </p:animEffect>
                                  </p:childTnLst>
                                </p:cTn>
                              </p:par>
                              <p:par>
                                <p:cTn id="32" presetID="10" presetClass="entr" presetSubtype="0" fill="hold" nodeType="withEffect">
                                  <p:stCondLst>
                                    <p:cond delay="0"/>
                                  </p:stCondLst>
                                  <p:childTnLst>
                                    <p:set>
                                      <p:cBhvr>
                                        <p:cTn id="33" dur="1" fill="hold">
                                          <p:stCondLst>
                                            <p:cond delay="0"/>
                                          </p:stCondLst>
                                        </p:cTn>
                                        <p:tgtEl>
                                          <p:spTgt spid="208"/>
                                        </p:tgtEl>
                                        <p:attrNameLst>
                                          <p:attrName>style.visibility</p:attrName>
                                        </p:attrNameLst>
                                      </p:cBhvr>
                                      <p:to>
                                        <p:strVal val="visible"/>
                                      </p:to>
                                    </p:set>
                                    <p:animEffect transition="in" filter="fade">
                                      <p:cBhvr>
                                        <p:cTn id="34" dur="750"/>
                                        <p:tgtEl>
                                          <p:spTgt spid="208"/>
                                        </p:tgtEl>
                                      </p:cBhvr>
                                    </p:animEffect>
                                  </p:childTnLst>
                                </p:cTn>
                              </p:par>
                              <p:par>
                                <p:cTn id="35" presetID="2" presetClass="entr" presetSubtype="2" fill="hold" nodeType="withEffect">
                                  <p:stCondLst>
                                    <p:cond delay="0"/>
                                  </p:stCondLst>
                                  <p:childTnLst>
                                    <p:set>
                                      <p:cBhvr>
                                        <p:cTn id="36" dur="1" fill="hold">
                                          <p:stCondLst>
                                            <p:cond delay="0"/>
                                          </p:stCondLst>
                                        </p:cTn>
                                        <p:tgtEl>
                                          <p:spTgt spid="209"/>
                                        </p:tgtEl>
                                        <p:attrNameLst>
                                          <p:attrName>style.visibility</p:attrName>
                                        </p:attrNameLst>
                                      </p:cBhvr>
                                      <p:to>
                                        <p:strVal val="visible"/>
                                      </p:to>
                                    </p:set>
                                    <p:anim calcmode="lin" valueType="num">
                                      <p:cBhvr additive="base">
                                        <p:cTn id="37" dur="750"/>
                                        <p:tgtEl>
                                          <p:spTgt spid="209"/>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1"/>
                                        </p:tgtEl>
                                        <p:attrNameLst>
                                          <p:attrName>style.visibility</p:attrName>
                                        </p:attrNameLst>
                                      </p:cBhvr>
                                      <p:to>
                                        <p:strVal val="visible"/>
                                      </p:to>
                                    </p:set>
                                    <p:animEffect transition="in" filter="fade">
                                      <p:cBhvr>
                                        <p:cTn id="42" dur="250"/>
                                        <p:tgtEl>
                                          <p:spTgt spid="201"/>
                                        </p:tgtEl>
                                      </p:cBhvr>
                                    </p:animEffect>
                                  </p:childTnLst>
                                </p:cTn>
                              </p:par>
                              <p:par>
                                <p:cTn id="43" presetID="10" presetClass="entr" presetSubtype="0" fill="hold" nodeType="withEffect">
                                  <p:stCondLst>
                                    <p:cond delay="0"/>
                                  </p:stCondLst>
                                  <p:childTnLst>
                                    <p:set>
                                      <p:cBhvr>
                                        <p:cTn id="44" dur="1" fill="hold">
                                          <p:stCondLst>
                                            <p:cond delay="0"/>
                                          </p:stCondLst>
                                        </p:cTn>
                                        <p:tgtEl>
                                          <p:spTgt spid="210"/>
                                        </p:tgtEl>
                                        <p:attrNameLst>
                                          <p:attrName>style.visibility</p:attrName>
                                        </p:attrNameLst>
                                      </p:cBhvr>
                                      <p:to>
                                        <p:strVal val="visible"/>
                                      </p:to>
                                    </p:set>
                                    <p:animEffect transition="in" filter="fade">
                                      <p:cBhvr>
                                        <p:cTn id="45" dur="750"/>
                                        <p:tgtEl>
                                          <p:spTgt spid="210"/>
                                        </p:tgtEl>
                                      </p:cBhvr>
                                    </p:animEffect>
                                  </p:childTnLst>
                                </p:cTn>
                              </p:par>
                              <p:par>
                                <p:cTn id="46" presetID="2" presetClass="entr" presetSubtype="2" fill="hold" nodeType="withEffect">
                                  <p:stCondLst>
                                    <p:cond delay="0"/>
                                  </p:stCondLst>
                                  <p:childTnLst>
                                    <p:set>
                                      <p:cBhvr>
                                        <p:cTn id="47" dur="1" fill="hold">
                                          <p:stCondLst>
                                            <p:cond delay="0"/>
                                          </p:stCondLst>
                                        </p:cTn>
                                        <p:tgtEl>
                                          <p:spTgt spid="211"/>
                                        </p:tgtEl>
                                        <p:attrNameLst>
                                          <p:attrName>style.visibility</p:attrName>
                                        </p:attrNameLst>
                                      </p:cBhvr>
                                      <p:to>
                                        <p:strVal val="visible"/>
                                      </p:to>
                                    </p:set>
                                    <p:anim calcmode="lin" valueType="num">
                                      <p:cBhvr additive="base">
                                        <p:cTn id="48" dur="750"/>
                                        <p:tgtEl>
                                          <p:spTgt spid="211"/>
                                        </p:tgtEl>
                                        <p:attrNameLst>
                                          <p:attrName>ppt_x</p:attrName>
                                        </p:attrNameLst>
                                      </p:cBhvr>
                                      <p:tavLst>
                                        <p:tav tm="0">
                                          <p:val>
                                            <p:strVal val="#ppt_x+1"/>
                                          </p:val>
                                        </p:tav>
                                        <p:tav tm="100000">
                                          <p:val>
                                            <p:strVal val="#ppt_x"/>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0"/>
                                        </p:tgtEl>
                                        <p:attrNameLst>
                                          <p:attrName>style.visibility</p:attrName>
                                        </p:attrNameLst>
                                      </p:cBhvr>
                                      <p:to>
                                        <p:strVal val="visible"/>
                                      </p:to>
                                    </p:set>
                                    <p:animEffect transition="in" filter="fade">
                                      <p:cBhvr>
                                        <p:cTn id="53" dur="250"/>
                                        <p:tgtEl>
                                          <p:spTgt spid="200"/>
                                        </p:tgtEl>
                                      </p:cBhvr>
                                    </p:animEffect>
                                  </p:childTnLst>
                                </p:cTn>
                              </p:par>
                              <p:par>
                                <p:cTn id="54" presetID="10" presetClass="entr" presetSubtype="0" fill="hold" nodeType="withEffect">
                                  <p:stCondLst>
                                    <p:cond delay="0"/>
                                  </p:stCondLst>
                                  <p:childTnLst>
                                    <p:set>
                                      <p:cBhvr>
                                        <p:cTn id="55" dur="1" fill="hold">
                                          <p:stCondLst>
                                            <p:cond delay="0"/>
                                          </p:stCondLst>
                                        </p:cTn>
                                        <p:tgtEl>
                                          <p:spTgt spid="212"/>
                                        </p:tgtEl>
                                        <p:attrNameLst>
                                          <p:attrName>style.visibility</p:attrName>
                                        </p:attrNameLst>
                                      </p:cBhvr>
                                      <p:to>
                                        <p:strVal val="visible"/>
                                      </p:to>
                                    </p:set>
                                    <p:animEffect transition="in" filter="fade">
                                      <p:cBhvr>
                                        <p:cTn id="56" dur="750"/>
                                        <p:tgtEl>
                                          <p:spTgt spid="212"/>
                                        </p:tgtEl>
                                      </p:cBhvr>
                                    </p:animEffect>
                                  </p:childTnLst>
                                </p:cTn>
                              </p:par>
                              <p:par>
                                <p:cTn id="57" presetID="2" presetClass="entr" presetSubtype="2" fill="hold" nodeType="withEffect">
                                  <p:stCondLst>
                                    <p:cond delay="0"/>
                                  </p:stCondLst>
                                  <p:childTnLst>
                                    <p:set>
                                      <p:cBhvr>
                                        <p:cTn id="58" dur="1" fill="hold">
                                          <p:stCondLst>
                                            <p:cond delay="0"/>
                                          </p:stCondLst>
                                        </p:cTn>
                                        <p:tgtEl>
                                          <p:spTgt spid="213"/>
                                        </p:tgtEl>
                                        <p:attrNameLst>
                                          <p:attrName>style.visibility</p:attrName>
                                        </p:attrNameLst>
                                      </p:cBhvr>
                                      <p:to>
                                        <p:strVal val="visible"/>
                                      </p:to>
                                    </p:set>
                                    <p:anim calcmode="lin" valueType="num">
                                      <p:cBhvr additive="base">
                                        <p:cTn id="59" dur="750"/>
                                        <p:tgtEl>
                                          <p:spTgt spid="213"/>
                                        </p:tgtEl>
                                        <p:attrNameLst>
                                          <p:attrName>ppt_x</p:attrName>
                                        </p:attrNameLst>
                                      </p:cBhvr>
                                      <p:tavLst>
                                        <p:tav tm="0">
                                          <p:val>
                                            <p:strVal val="#ppt_x+1"/>
                                          </p:val>
                                        </p:tav>
                                        <p:tav tm="100000">
                                          <p:val>
                                            <p:strVal val="#ppt_x"/>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99"/>
                                        </p:tgtEl>
                                        <p:attrNameLst>
                                          <p:attrName>style.visibility</p:attrName>
                                        </p:attrNameLst>
                                      </p:cBhvr>
                                      <p:to>
                                        <p:strVal val="visible"/>
                                      </p:to>
                                    </p:set>
                                    <p:animEffect transition="in" filter="fade">
                                      <p:cBhvr>
                                        <p:cTn id="64" dur="250"/>
                                        <p:tgtEl>
                                          <p:spTgt spid="199"/>
                                        </p:tgtEl>
                                      </p:cBhvr>
                                    </p:animEffect>
                                  </p:childTnLst>
                                </p:cTn>
                              </p:par>
                              <p:par>
                                <p:cTn id="65" presetID="10" presetClass="entr" presetSubtype="0" fill="hold" nodeType="withEffect">
                                  <p:stCondLst>
                                    <p:cond delay="0"/>
                                  </p:stCondLst>
                                  <p:childTnLst>
                                    <p:set>
                                      <p:cBhvr>
                                        <p:cTn id="66" dur="1" fill="hold">
                                          <p:stCondLst>
                                            <p:cond delay="0"/>
                                          </p:stCondLst>
                                        </p:cTn>
                                        <p:tgtEl>
                                          <p:spTgt spid="214"/>
                                        </p:tgtEl>
                                        <p:attrNameLst>
                                          <p:attrName>style.visibility</p:attrName>
                                        </p:attrNameLst>
                                      </p:cBhvr>
                                      <p:to>
                                        <p:strVal val="visible"/>
                                      </p:to>
                                    </p:set>
                                    <p:animEffect transition="in" filter="fade">
                                      <p:cBhvr>
                                        <p:cTn id="67" dur="750"/>
                                        <p:tgtEl>
                                          <p:spTgt spid="214"/>
                                        </p:tgtEl>
                                      </p:cBhvr>
                                    </p:animEffect>
                                  </p:childTnLst>
                                </p:cTn>
                              </p:par>
                              <p:par>
                                <p:cTn id="68" presetID="2" presetClass="entr" presetSubtype="2" fill="hold" nodeType="withEffect">
                                  <p:stCondLst>
                                    <p:cond delay="0"/>
                                  </p:stCondLst>
                                  <p:childTnLst>
                                    <p:set>
                                      <p:cBhvr>
                                        <p:cTn id="69" dur="1" fill="hold">
                                          <p:stCondLst>
                                            <p:cond delay="0"/>
                                          </p:stCondLst>
                                        </p:cTn>
                                        <p:tgtEl>
                                          <p:spTgt spid="215"/>
                                        </p:tgtEl>
                                        <p:attrNameLst>
                                          <p:attrName>style.visibility</p:attrName>
                                        </p:attrNameLst>
                                      </p:cBhvr>
                                      <p:to>
                                        <p:strVal val="visible"/>
                                      </p:to>
                                    </p:set>
                                    <p:anim calcmode="lin" valueType="num">
                                      <p:cBhvr additive="base">
                                        <p:cTn id="70" dur="750"/>
                                        <p:tgtEl>
                                          <p:spTgt spid="21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6"/>
          <p:cNvSpPr/>
          <p:nvPr/>
        </p:nvSpPr>
        <p:spPr>
          <a:xfrm>
            <a:off x="6357842" y="-28575"/>
            <a:ext cx="57150" cy="6915150"/>
          </a:xfrm>
          <a:custGeom>
            <a:avLst/>
            <a:gdLst/>
            <a:ahLst/>
            <a:cxnLst/>
            <a:rect l="l" t="t" r="r" b="b"/>
            <a:pathLst>
              <a:path w="57150" h="6915150" extrusionOk="0">
                <a:moveTo>
                  <a:pt x="28575" y="28575"/>
                </a:moveTo>
                <a:lnTo>
                  <a:pt x="28575" y="6886575"/>
                </a:lnTo>
              </a:path>
            </a:pathLst>
          </a:custGeom>
          <a:noFill/>
          <a:ln w="38100" cap="flat" cmpd="sng">
            <a:solidFill>
              <a:srgbClr val="0A193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22" name="Google Shape;222;p16"/>
          <p:cNvSpPr/>
          <p:nvPr/>
        </p:nvSpPr>
        <p:spPr>
          <a:xfrm>
            <a:off x="-7144" y="-7144"/>
            <a:ext cx="4124325" cy="6867525"/>
          </a:xfrm>
          <a:custGeom>
            <a:avLst/>
            <a:gdLst/>
            <a:ahLst/>
            <a:cxnLst/>
            <a:rect l="l" t="t" r="r" b="b"/>
            <a:pathLst>
              <a:path w="4124325" h="6867525" extrusionOk="0">
                <a:moveTo>
                  <a:pt x="7144" y="7144"/>
                </a:moveTo>
                <a:lnTo>
                  <a:pt x="4122515" y="7144"/>
                </a:lnTo>
                <a:lnTo>
                  <a:pt x="4122515" y="6865144"/>
                </a:lnTo>
                <a:lnTo>
                  <a:pt x="7144" y="6865144"/>
                </a:lnTo>
                <a:close/>
              </a:path>
            </a:pathLst>
          </a:custGeom>
          <a:solidFill>
            <a:srgbClr val="0A193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23" name="Google Shape;223;p16"/>
          <p:cNvSpPr/>
          <p:nvPr/>
        </p:nvSpPr>
        <p:spPr>
          <a:xfrm>
            <a:off x="6260021" y="4977860"/>
            <a:ext cx="247650" cy="247650"/>
          </a:xfrm>
          <a:custGeom>
            <a:avLst/>
            <a:gdLst/>
            <a:ahLst/>
            <a:cxnLst/>
            <a:rect l="l" t="t" r="r" b="b"/>
            <a:pathLst>
              <a:path w="247650" h="247650" extrusionOk="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DE7D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24" name="Google Shape;224;p16"/>
          <p:cNvSpPr/>
          <p:nvPr/>
        </p:nvSpPr>
        <p:spPr>
          <a:xfrm>
            <a:off x="6260021" y="3861054"/>
            <a:ext cx="247650" cy="247650"/>
          </a:xfrm>
          <a:custGeom>
            <a:avLst/>
            <a:gdLst/>
            <a:ahLst/>
            <a:cxnLst/>
            <a:rect l="l" t="t" r="r" b="b"/>
            <a:pathLst>
              <a:path w="247650" h="247650" extrusionOk="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7030A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25" name="Google Shape;225;p16"/>
          <p:cNvSpPr/>
          <p:nvPr/>
        </p:nvSpPr>
        <p:spPr>
          <a:xfrm>
            <a:off x="6260021" y="2744153"/>
            <a:ext cx="247650" cy="247650"/>
          </a:xfrm>
          <a:custGeom>
            <a:avLst/>
            <a:gdLst/>
            <a:ahLst/>
            <a:cxnLst/>
            <a:rect l="l" t="t" r="r" b="b"/>
            <a:pathLst>
              <a:path w="247650" h="247650" extrusionOk="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DE7D1C"/>
              </a:solidFill>
              <a:latin typeface="Quicksand"/>
              <a:ea typeface="Quicksand"/>
              <a:cs typeface="Quicksand"/>
              <a:sym typeface="Quicksand"/>
            </a:endParaRPr>
          </a:p>
        </p:txBody>
      </p:sp>
      <p:sp>
        <p:nvSpPr>
          <p:cNvPr id="226" name="Google Shape;226;p16"/>
          <p:cNvSpPr/>
          <p:nvPr/>
        </p:nvSpPr>
        <p:spPr>
          <a:xfrm>
            <a:off x="6260021" y="1627346"/>
            <a:ext cx="247650" cy="247650"/>
          </a:xfrm>
          <a:custGeom>
            <a:avLst/>
            <a:gdLst/>
            <a:ahLst/>
            <a:cxnLst/>
            <a:rect l="l" t="t" r="r" b="b"/>
            <a:pathLst>
              <a:path w="247650" h="247650" extrusionOk="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DE7D1C"/>
              </a:solidFill>
              <a:latin typeface="Quicksand"/>
              <a:ea typeface="Quicksand"/>
              <a:cs typeface="Quicksand"/>
              <a:sym typeface="Quicksand"/>
            </a:endParaRPr>
          </a:p>
        </p:txBody>
      </p:sp>
      <p:sp>
        <p:nvSpPr>
          <p:cNvPr id="227" name="Google Shape;227;p16"/>
          <p:cNvSpPr/>
          <p:nvPr/>
        </p:nvSpPr>
        <p:spPr>
          <a:xfrm>
            <a:off x="-7144" y="-7144"/>
            <a:ext cx="400050" cy="6867525"/>
          </a:xfrm>
          <a:custGeom>
            <a:avLst/>
            <a:gdLst/>
            <a:ahLst/>
            <a:cxnLst/>
            <a:rect l="l" t="t" r="r" b="b"/>
            <a:pathLst>
              <a:path w="400050" h="6867525" extrusionOk="0">
                <a:moveTo>
                  <a:pt x="7144" y="7144"/>
                </a:moveTo>
                <a:lnTo>
                  <a:pt x="397669" y="7144"/>
                </a:lnTo>
                <a:lnTo>
                  <a:pt x="397669" y="6865144"/>
                </a:lnTo>
                <a:lnTo>
                  <a:pt x="7144" y="6865144"/>
                </a:lnTo>
                <a:close/>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28" name="Google Shape;228;p16"/>
          <p:cNvSpPr/>
          <p:nvPr/>
        </p:nvSpPr>
        <p:spPr>
          <a:xfrm>
            <a:off x="5008817" y="6432423"/>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29" name="Google Shape;229;p16"/>
          <p:cNvSpPr/>
          <p:nvPr/>
        </p:nvSpPr>
        <p:spPr>
          <a:xfrm>
            <a:off x="10605230" y="6021324"/>
            <a:ext cx="190500" cy="190500"/>
          </a:xfrm>
          <a:custGeom>
            <a:avLst/>
            <a:gdLst/>
            <a:ahLst/>
            <a:cxnLst/>
            <a:rect l="l" t="t" r="r" b="b"/>
            <a:pathLst>
              <a:path w="190500" h="190500" extrusionOk="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30" name="Google Shape;230;p16"/>
          <p:cNvSpPr/>
          <p:nvPr/>
        </p:nvSpPr>
        <p:spPr>
          <a:xfrm>
            <a:off x="11301984" y="724186"/>
            <a:ext cx="190500" cy="190500"/>
          </a:xfrm>
          <a:custGeom>
            <a:avLst/>
            <a:gdLst/>
            <a:ahLst/>
            <a:cxnLst/>
            <a:rect l="l" t="t" r="r" b="b"/>
            <a:pathLst>
              <a:path w="190500" h="190500" extrusionOk="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31" name="Google Shape;231;p16"/>
          <p:cNvSpPr/>
          <p:nvPr/>
        </p:nvSpPr>
        <p:spPr>
          <a:xfrm>
            <a:off x="5717477" y="243269"/>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32" name="Google Shape;232;p16"/>
          <p:cNvSpPr txBox="1"/>
          <p:nvPr/>
        </p:nvSpPr>
        <p:spPr>
          <a:xfrm>
            <a:off x="5491086" y="1495922"/>
            <a:ext cx="64182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FF0000"/>
                </a:solidFill>
                <a:latin typeface="Quicksand"/>
                <a:ea typeface="Quicksand"/>
                <a:cs typeface="Quicksand"/>
                <a:sym typeface="Quicksand"/>
              </a:rPr>
              <a:t>05</a:t>
            </a:r>
            <a:endParaRPr/>
          </a:p>
        </p:txBody>
      </p:sp>
      <p:sp>
        <p:nvSpPr>
          <p:cNvPr id="233" name="Google Shape;233;p16"/>
          <p:cNvSpPr txBox="1"/>
          <p:nvPr/>
        </p:nvSpPr>
        <p:spPr>
          <a:xfrm>
            <a:off x="6634781" y="1151006"/>
            <a:ext cx="546577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icksand"/>
                <a:ea typeface="Quicksand"/>
                <a:cs typeface="Quicksand"/>
                <a:sym typeface="Quicksand"/>
              </a:rPr>
              <a:t>Connecting Models to Gradio</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Integrating machine learning models </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Working with different model types </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Handling model inputs and outputs </a:t>
            </a:r>
            <a:endParaRPr/>
          </a:p>
        </p:txBody>
      </p:sp>
      <p:sp>
        <p:nvSpPr>
          <p:cNvPr id="234" name="Google Shape;234;p16"/>
          <p:cNvSpPr txBox="1"/>
          <p:nvPr/>
        </p:nvSpPr>
        <p:spPr>
          <a:xfrm>
            <a:off x="5491086" y="2624662"/>
            <a:ext cx="64182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B050"/>
                </a:solidFill>
                <a:latin typeface="Quicksand"/>
                <a:ea typeface="Quicksand"/>
                <a:cs typeface="Quicksand"/>
                <a:sym typeface="Quicksand"/>
              </a:rPr>
              <a:t>06</a:t>
            </a:r>
            <a:endParaRPr/>
          </a:p>
        </p:txBody>
      </p:sp>
      <p:sp>
        <p:nvSpPr>
          <p:cNvPr id="235" name="Google Shape;235;p16"/>
          <p:cNvSpPr txBox="1"/>
          <p:nvPr/>
        </p:nvSpPr>
        <p:spPr>
          <a:xfrm>
            <a:off x="6634783" y="2554497"/>
            <a:ext cx="518383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icksand"/>
                <a:ea typeface="Quicksand"/>
                <a:cs typeface="Quicksand"/>
                <a:sym typeface="Quicksand"/>
              </a:rPr>
              <a:t>Deploying Gradio Applications</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Hosting on local and remote servers </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Using cloud deployment platforms </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Best practices for deployment </a:t>
            </a:r>
            <a:endParaRPr/>
          </a:p>
        </p:txBody>
      </p:sp>
      <p:sp>
        <p:nvSpPr>
          <p:cNvPr id="236" name="Google Shape;236;p16"/>
          <p:cNvSpPr txBox="1"/>
          <p:nvPr/>
        </p:nvSpPr>
        <p:spPr>
          <a:xfrm>
            <a:off x="5491086" y="3710119"/>
            <a:ext cx="64182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7030A0"/>
                </a:solidFill>
                <a:latin typeface="Quicksand"/>
                <a:ea typeface="Quicksand"/>
                <a:cs typeface="Quicksand"/>
                <a:sym typeface="Quicksand"/>
              </a:rPr>
              <a:t>07</a:t>
            </a:r>
            <a:endParaRPr/>
          </a:p>
        </p:txBody>
      </p:sp>
      <p:sp>
        <p:nvSpPr>
          <p:cNvPr id="237" name="Google Shape;237;p16"/>
          <p:cNvSpPr txBox="1"/>
          <p:nvPr/>
        </p:nvSpPr>
        <p:spPr>
          <a:xfrm>
            <a:off x="6634782" y="3777531"/>
            <a:ext cx="5031438"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icksand"/>
                <a:ea typeface="Quicksand"/>
                <a:cs typeface="Quicksand"/>
                <a:sym typeface="Quicksand"/>
              </a:rPr>
              <a:t>Advanced Topics</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Handling errors and debugging </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Scaling Gradio applications </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Working with Gradio API </a:t>
            </a:r>
            <a:endParaRPr/>
          </a:p>
        </p:txBody>
      </p:sp>
      <p:sp>
        <p:nvSpPr>
          <p:cNvPr id="238" name="Google Shape;238;p16"/>
          <p:cNvSpPr txBox="1"/>
          <p:nvPr/>
        </p:nvSpPr>
        <p:spPr>
          <a:xfrm>
            <a:off x="5491086" y="4825152"/>
            <a:ext cx="64182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DE7D1C"/>
                </a:solidFill>
                <a:latin typeface="Quicksand"/>
                <a:ea typeface="Quicksand"/>
                <a:cs typeface="Quicksand"/>
                <a:sym typeface="Quicksand"/>
              </a:rPr>
              <a:t>08</a:t>
            </a:r>
            <a:endParaRPr/>
          </a:p>
        </p:txBody>
      </p:sp>
      <p:sp>
        <p:nvSpPr>
          <p:cNvPr id="239" name="Google Shape;239;p16"/>
          <p:cNvSpPr txBox="1"/>
          <p:nvPr/>
        </p:nvSpPr>
        <p:spPr>
          <a:xfrm>
            <a:off x="6634781" y="4902096"/>
            <a:ext cx="5130499"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icksand"/>
                <a:ea typeface="Quicksand"/>
                <a:cs typeface="Quicksand"/>
                <a:sym typeface="Quicksand"/>
              </a:rPr>
              <a:t>Conclusion and Resources</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Recap of Gradio features and benefits</a:t>
            </a:r>
            <a:endParaRPr/>
          </a:p>
          <a:p>
            <a:pPr marL="285750" marR="0" lvl="0" indent="-285750" algn="l" rtl="0">
              <a:spcBef>
                <a:spcPts val="0"/>
              </a:spcBef>
              <a:spcAft>
                <a:spcPts val="0"/>
              </a:spcAft>
              <a:buClr>
                <a:schemeClr val="dk1"/>
              </a:buClr>
              <a:buSzPts val="1400"/>
              <a:buFont typeface="Noto Sans Symbols"/>
              <a:buChar char="❑"/>
            </a:pPr>
            <a:r>
              <a:rPr lang="en-US" sz="1400">
                <a:solidFill>
                  <a:schemeClr val="dk1"/>
                </a:solidFill>
                <a:latin typeface="Quicksand"/>
                <a:ea typeface="Quicksand"/>
                <a:cs typeface="Quicksand"/>
                <a:sym typeface="Quicksand"/>
              </a:rPr>
              <a:t>Additional resources and documentation </a:t>
            </a:r>
            <a:endParaRPr/>
          </a:p>
        </p:txBody>
      </p:sp>
      <p:sp>
        <p:nvSpPr>
          <p:cNvPr id="240" name="Google Shape;240;p16"/>
          <p:cNvSpPr txBox="1"/>
          <p:nvPr/>
        </p:nvSpPr>
        <p:spPr>
          <a:xfrm>
            <a:off x="559553" y="3044280"/>
            <a:ext cx="3384260"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Quicksand"/>
                <a:ea typeface="Quicksand"/>
                <a:cs typeface="Quicksand"/>
                <a:sym typeface="Quicksand"/>
              </a:rPr>
              <a:t>Table of Content</a:t>
            </a:r>
            <a:endParaRPr/>
          </a:p>
          <a:p>
            <a:pPr marL="0" marR="0" lvl="0" indent="0" algn="ctr" rtl="0">
              <a:spcBef>
                <a:spcPts val="0"/>
              </a:spcBef>
              <a:spcAft>
                <a:spcPts val="0"/>
              </a:spcAft>
              <a:buNone/>
            </a:pPr>
            <a:r>
              <a:rPr lang="en-US" sz="3200" b="1">
                <a:solidFill>
                  <a:schemeClr val="lt1"/>
                </a:solidFill>
                <a:latin typeface="Quicksand"/>
                <a:ea typeface="Quicksand"/>
                <a:cs typeface="Quicksand"/>
                <a:sym typeface="Quicksand"/>
              </a:rPr>
              <a:t>2</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fade">
                                      <p:cBhvr>
                                        <p:cTn id="7" dur="500"/>
                                        <p:tgtEl>
                                          <p:spTgt spid="240"/>
                                        </p:tgtEl>
                                      </p:cBhvr>
                                    </p:animEffect>
                                  </p:childTnLst>
                                </p:cTn>
                              </p:par>
                              <p:par>
                                <p:cTn id="8" presetID="23" presetClass="entr" presetSubtype="16" fill="hold" nodeType="withEffect">
                                  <p:stCondLst>
                                    <p:cond delay="0"/>
                                  </p:stCondLst>
                                  <p:childTnLst>
                                    <p:set>
                                      <p:cBhvr>
                                        <p:cTn id="9" dur="1" fill="hold">
                                          <p:stCondLst>
                                            <p:cond delay="0"/>
                                          </p:stCondLst>
                                        </p:cTn>
                                        <p:tgtEl>
                                          <p:spTgt spid="228"/>
                                        </p:tgtEl>
                                        <p:attrNameLst>
                                          <p:attrName>style.visibility</p:attrName>
                                        </p:attrNameLst>
                                      </p:cBhvr>
                                      <p:to>
                                        <p:strVal val="visible"/>
                                      </p:to>
                                    </p:set>
                                    <p:anim calcmode="lin" valueType="num">
                                      <p:cBhvr additive="base">
                                        <p:cTn id="10" dur="500"/>
                                        <p:tgtEl>
                                          <p:spTgt spid="228"/>
                                        </p:tgtEl>
                                        <p:attrNameLst>
                                          <p:attrName>ppt_w</p:attrName>
                                        </p:attrNameLst>
                                      </p:cBhvr>
                                      <p:tavLst>
                                        <p:tav tm="0">
                                          <p:val>
                                            <p:strVal val="0"/>
                                          </p:val>
                                        </p:tav>
                                        <p:tav tm="100000">
                                          <p:val>
                                            <p:strVal val="#ppt_w"/>
                                          </p:val>
                                        </p:tav>
                                      </p:tavLst>
                                    </p:anim>
                                    <p:anim calcmode="lin" valueType="num">
                                      <p:cBhvr additive="base">
                                        <p:cTn id="11" dur="500"/>
                                        <p:tgtEl>
                                          <p:spTgt spid="228"/>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0"/>
                                  </p:stCondLst>
                                  <p:childTnLst>
                                    <p:set>
                                      <p:cBhvr>
                                        <p:cTn id="13" dur="1" fill="hold">
                                          <p:stCondLst>
                                            <p:cond delay="0"/>
                                          </p:stCondLst>
                                        </p:cTn>
                                        <p:tgtEl>
                                          <p:spTgt spid="229"/>
                                        </p:tgtEl>
                                        <p:attrNameLst>
                                          <p:attrName>style.visibility</p:attrName>
                                        </p:attrNameLst>
                                      </p:cBhvr>
                                      <p:to>
                                        <p:strVal val="visible"/>
                                      </p:to>
                                    </p:set>
                                    <p:anim calcmode="lin" valueType="num">
                                      <p:cBhvr additive="base">
                                        <p:cTn id="14" dur="500"/>
                                        <p:tgtEl>
                                          <p:spTgt spid="229"/>
                                        </p:tgtEl>
                                        <p:attrNameLst>
                                          <p:attrName>ppt_w</p:attrName>
                                        </p:attrNameLst>
                                      </p:cBhvr>
                                      <p:tavLst>
                                        <p:tav tm="0">
                                          <p:val>
                                            <p:strVal val="0"/>
                                          </p:val>
                                        </p:tav>
                                        <p:tav tm="100000">
                                          <p:val>
                                            <p:strVal val="#ppt_w"/>
                                          </p:val>
                                        </p:tav>
                                      </p:tavLst>
                                    </p:anim>
                                    <p:anim calcmode="lin" valueType="num">
                                      <p:cBhvr additive="base">
                                        <p:cTn id="15" dur="500"/>
                                        <p:tgtEl>
                                          <p:spTgt spid="229"/>
                                        </p:tgtEl>
                                        <p:attrNameLst>
                                          <p:attrName>ppt_h</p:attrName>
                                        </p:attrNameLst>
                                      </p:cBhvr>
                                      <p:tavLst>
                                        <p:tav tm="0">
                                          <p:val>
                                            <p:strVal val="0"/>
                                          </p:val>
                                        </p:tav>
                                        <p:tav tm="100000">
                                          <p:val>
                                            <p:strVal val="#ppt_h"/>
                                          </p:val>
                                        </p:tav>
                                      </p:tavLst>
                                    </p:anim>
                                  </p:childTnLst>
                                </p:cTn>
                              </p:par>
                              <p:par>
                                <p:cTn id="16" presetID="23" presetClass="entr" presetSubtype="16" fill="hold" nodeType="withEffect">
                                  <p:stCondLst>
                                    <p:cond delay="0"/>
                                  </p:stCondLst>
                                  <p:childTnLst>
                                    <p:set>
                                      <p:cBhvr>
                                        <p:cTn id="17" dur="1" fill="hold">
                                          <p:stCondLst>
                                            <p:cond delay="0"/>
                                          </p:stCondLst>
                                        </p:cTn>
                                        <p:tgtEl>
                                          <p:spTgt spid="230"/>
                                        </p:tgtEl>
                                        <p:attrNameLst>
                                          <p:attrName>style.visibility</p:attrName>
                                        </p:attrNameLst>
                                      </p:cBhvr>
                                      <p:to>
                                        <p:strVal val="visible"/>
                                      </p:to>
                                    </p:set>
                                    <p:anim calcmode="lin" valueType="num">
                                      <p:cBhvr additive="base">
                                        <p:cTn id="18" dur="500"/>
                                        <p:tgtEl>
                                          <p:spTgt spid="230"/>
                                        </p:tgtEl>
                                        <p:attrNameLst>
                                          <p:attrName>ppt_w</p:attrName>
                                        </p:attrNameLst>
                                      </p:cBhvr>
                                      <p:tavLst>
                                        <p:tav tm="0">
                                          <p:val>
                                            <p:strVal val="0"/>
                                          </p:val>
                                        </p:tav>
                                        <p:tav tm="100000">
                                          <p:val>
                                            <p:strVal val="#ppt_w"/>
                                          </p:val>
                                        </p:tav>
                                      </p:tavLst>
                                    </p:anim>
                                    <p:anim calcmode="lin" valueType="num">
                                      <p:cBhvr additive="base">
                                        <p:cTn id="19" dur="500"/>
                                        <p:tgtEl>
                                          <p:spTgt spid="230"/>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231"/>
                                        </p:tgtEl>
                                        <p:attrNameLst>
                                          <p:attrName>style.visibility</p:attrName>
                                        </p:attrNameLst>
                                      </p:cBhvr>
                                      <p:to>
                                        <p:strVal val="visible"/>
                                      </p:to>
                                    </p:set>
                                    <p:anim calcmode="lin" valueType="num">
                                      <p:cBhvr additive="base">
                                        <p:cTn id="22" dur="500"/>
                                        <p:tgtEl>
                                          <p:spTgt spid="231"/>
                                        </p:tgtEl>
                                        <p:attrNameLst>
                                          <p:attrName>ppt_w</p:attrName>
                                        </p:attrNameLst>
                                      </p:cBhvr>
                                      <p:tavLst>
                                        <p:tav tm="0">
                                          <p:val>
                                            <p:strVal val="0"/>
                                          </p:val>
                                        </p:tav>
                                        <p:tav tm="100000">
                                          <p:val>
                                            <p:strVal val="#ppt_w"/>
                                          </p:val>
                                        </p:tav>
                                      </p:tavLst>
                                    </p:anim>
                                    <p:anim calcmode="lin" valueType="num">
                                      <p:cBhvr additive="base">
                                        <p:cTn id="23" dur="500"/>
                                        <p:tgtEl>
                                          <p:spTgt spid="231"/>
                                        </p:tgtEl>
                                        <p:attrNameLst>
                                          <p:attrName>ppt_h</p:attrName>
                                        </p:attrNameLst>
                                      </p:cBhvr>
                                      <p:tavLst>
                                        <p:tav tm="0">
                                          <p:val>
                                            <p:strVal val="0"/>
                                          </p:val>
                                        </p:tav>
                                        <p:tav tm="100000">
                                          <p:val>
                                            <p:strVal val="#ppt_h"/>
                                          </p:val>
                                        </p:tav>
                                      </p:tavLst>
                                    </p:anim>
                                  </p:childTnLst>
                                </p:cTn>
                              </p:par>
                              <p:par>
                                <p:cTn id="24" presetID="2" presetClass="entr" presetSubtype="4" fill="hold" nodeType="withEffect">
                                  <p:stCondLst>
                                    <p:cond delay="0"/>
                                  </p:stCondLst>
                                  <p:childTnLst>
                                    <p:set>
                                      <p:cBhvr>
                                        <p:cTn id="25" dur="1" fill="hold">
                                          <p:stCondLst>
                                            <p:cond delay="0"/>
                                          </p:stCondLst>
                                        </p:cTn>
                                        <p:tgtEl>
                                          <p:spTgt spid="221"/>
                                        </p:tgtEl>
                                        <p:attrNameLst>
                                          <p:attrName>style.visibility</p:attrName>
                                        </p:attrNameLst>
                                      </p:cBhvr>
                                      <p:to>
                                        <p:strVal val="visible"/>
                                      </p:to>
                                    </p:set>
                                    <p:anim calcmode="lin" valueType="num">
                                      <p:cBhvr additive="base">
                                        <p:cTn id="26" dur="1000"/>
                                        <p:tgtEl>
                                          <p:spTgt spid="22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6"/>
                                        </p:tgtEl>
                                        <p:attrNameLst>
                                          <p:attrName>style.visibility</p:attrName>
                                        </p:attrNameLst>
                                      </p:cBhvr>
                                      <p:to>
                                        <p:strVal val="visible"/>
                                      </p:to>
                                    </p:set>
                                    <p:animEffect transition="in" filter="fade">
                                      <p:cBhvr>
                                        <p:cTn id="31" dur="250"/>
                                        <p:tgtEl>
                                          <p:spTgt spid="226"/>
                                        </p:tgtEl>
                                      </p:cBhvr>
                                    </p:animEffect>
                                  </p:childTnLst>
                                </p:cTn>
                              </p:par>
                              <p:par>
                                <p:cTn id="32" presetID="10" presetClass="entr" presetSubtype="0" fill="hold" nodeType="withEffect">
                                  <p:stCondLst>
                                    <p:cond delay="0"/>
                                  </p:stCondLst>
                                  <p:childTnLst>
                                    <p:set>
                                      <p:cBhvr>
                                        <p:cTn id="33" dur="1" fill="hold">
                                          <p:stCondLst>
                                            <p:cond delay="0"/>
                                          </p:stCondLst>
                                        </p:cTn>
                                        <p:tgtEl>
                                          <p:spTgt spid="232"/>
                                        </p:tgtEl>
                                        <p:attrNameLst>
                                          <p:attrName>style.visibility</p:attrName>
                                        </p:attrNameLst>
                                      </p:cBhvr>
                                      <p:to>
                                        <p:strVal val="visible"/>
                                      </p:to>
                                    </p:set>
                                    <p:animEffect transition="in" filter="fade">
                                      <p:cBhvr>
                                        <p:cTn id="34" dur="750"/>
                                        <p:tgtEl>
                                          <p:spTgt spid="232"/>
                                        </p:tgtEl>
                                      </p:cBhvr>
                                    </p:animEffect>
                                  </p:childTnLst>
                                </p:cTn>
                              </p:par>
                              <p:par>
                                <p:cTn id="35" presetID="2" presetClass="entr" presetSubtype="2" fill="hold" nodeType="withEffect">
                                  <p:stCondLst>
                                    <p:cond delay="0"/>
                                  </p:stCondLst>
                                  <p:childTnLst>
                                    <p:set>
                                      <p:cBhvr>
                                        <p:cTn id="36" dur="1" fill="hold">
                                          <p:stCondLst>
                                            <p:cond delay="0"/>
                                          </p:stCondLst>
                                        </p:cTn>
                                        <p:tgtEl>
                                          <p:spTgt spid="233"/>
                                        </p:tgtEl>
                                        <p:attrNameLst>
                                          <p:attrName>style.visibility</p:attrName>
                                        </p:attrNameLst>
                                      </p:cBhvr>
                                      <p:to>
                                        <p:strVal val="visible"/>
                                      </p:to>
                                    </p:set>
                                    <p:anim calcmode="lin" valueType="num">
                                      <p:cBhvr additive="base">
                                        <p:cTn id="37" dur="750"/>
                                        <p:tgtEl>
                                          <p:spTgt spid="233"/>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5"/>
                                        </p:tgtEl>
                                        <p:attrNameLst>
                                          <p:attrName>style.visibility</p:attrName>
                                        </p:attrNameLst>
                                      </p:cBhvr>
                                      <p:to>
                                        <p:strVal val="visible"/>
                                      </p:to>
                                    </p:set>
                                    <p:animEffect transition="in" filter="fade">
                                      <p:cBhvr>
                                        <p:cTn id="42" dur="250"/>
                                        <p:tgtEl>
                                          <p:spTgt spid="225"/>
                                        </p:tgtEl>
                                      </p:cBhvr>
                                    </p:animEffect>
                                  </p:childTnLst>
                                </p:cTn>
                              </p:par>
                              <p:par>
                                <p:cTn id="43" presetID="10" presetClass="entr" presetSubtype="0" fill="hold" nodeType="withEffect">
                                  <p:stCondLst>
                                    <p:cond delay="0"/>
                                  </p:stCondLst>
                                  <p:childTnLst>
                                    <p:set>
                                      <p:cBhvr>
                                        <p:cTn id="44" dur="1" fill="hold">
                                          <p:stCondLst>
                                            <p:cond delay="0"/>
                                          </p:stCondLst>
                                        </p:cTn>
                                        <p:tgtEl>
                                          <p:spTgt spid="234"/>
                                        </p:tgtEl>
                                        <p:attrNameLst>
                                          <p:attrName>style.visibility</p:attrName>
                                        </p:attrNameLst>
                                      </p:cBhvr>
                                      <p:to>
                                        <p:strVal val="visible"/>
                                      </p:to>
                                    </p:set>
                                    <p:animEffect transition="in" filter="fade">
                                      <p:cBhvr>
                                        <p:cTn id="45" dur="750"/>
                                        <p:tgtEl>
                                          <p:spTgt spid="234"/>
                                        </p:tgtEl>
                                      </p:cBhvr>
                                    </p:animEffect>
                                  </p:childTnLst>
                                </p:cTn>
                              </p:par>
                              <p:par>
                                <p:cTn id="46" presetID="2" presetClass="entr" presetSubtype="2" fill="hold" nodeType="withEffect">
                                  <p:stCondLst>
                                    <p:cond delay="0"/>
                                  </p:stCondLst>
                                  <p:childTnLst>
                                    <p:set>
                                      <p:cBhvr>
                                        <p:cTn id="47" dur="1" fill="hold">
                                          <p:stCondLst>
                                            <p:cond delay="0"/>
                                          </p:stCondLst>
                                        </p:cTn>
                                        <p:tgtEl>
                                          <p:spTgt spid="235"/>
                                        </p:tgtEl>
                                        <p:attrNameLst>
                                          <p:attrName>style.visibility</p:attrName>
                                        </p:attrNameLst>
                                      </p:cBhvr>
                                      <p:to>
                                        <p:strVal val="visible"/>
                                      </p:to>
                                    </p:set>
                                    <p:anim calcmode="lin" valueType="num">
                                      <p:cBhvr additive="base">
                                        <p:cTn id="48" dur="750"/>
                                        <p:tgtEl>
                                          <p:spTgt spid="235"/>
                                        </p:tgtEl>
                                        <p:attrNameLst>
                                          <p:attrName>ppt_x</p:attrName>
                                        </p:attrNameLst>
                                      </p:cBhvr>
                                      <p:tavLst>
                                        <p:tav tm="0">
                                          <p:val>
                                            <p:strVal val="#ppt_x+1"/>
                                          </p:val>
                                        </p:tav>
                                        <p:tav tm="100000">
                                          <p:val>
                                            <p:strVal val="#ppt_x"/>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24"/>
                                        </p:tgtEl>
                                        <p:attrNameLst>
                                          <p:attrName>style.visibility</p:attrName>
                                        </p:attrNameLst>
                                      </p:cBhvr>
                                      <p:to>
                                        <p:strVal val="visible"/>
                                      </p:to>
                                    </p:set>
                                    <p:animEffect transition="in" filter="fade">
                                      <p:cBhvr>
                                        <p:cTn id="53" dur="250"/>
                                        <p:tgtEl>
                                          <p:spTgt spid="224"/>
                                        </p:tgtEl>
                                      </p:cBhvr>
                                    </p:animEffect>
                                  </p:childTnLst>
                                </p:cTn>
                              </p:par>
                              <p:par>
                                <p:cTn id="54" presetID="10" presetClass="entr" presetSubtype="0" fill="hold" nodeType="withEffect">
                                  <p:stCondLst>
                                    <p:cond delay="0"/>
                                  </p:stCondLst>
                                  <p:childTnLst>
                                    <p:set>
                                      <p:cBhvr>
                                        <p:cTn id="55" dur="1" fill="hold">
                                          <p:stCondLst>
                                            <p:cond delay="0"/>
                                          </p:stCondLst>
                                        </p:cTn>
                                        <p:tgtEl>
                                          <p:spTgt spid="236"/>
                                        </p:tgtEl>
                                        <p:attrNameLst>
                                          <p:attrName>style.visibility</p:attrName>
                                        </p:attrNameLst>
                                      </p:cBhvr>
                                      <p:to>
                                        <p:strVal val="visible"/>
                                      </p:to>
                                    </p:set>
                                    <p:animEffect transition="in" filter="fade">
                                      <p:cBhvr>
                                        <p:cTn id="56" dur="750"/>
                                        <p:tgtEl>
                                          <p:spTgt spid="236"/>
                                        </p:tgtEl>
                                      </p:cBhvr>
                                    </p:animEffect>
                                  </p:childTnLst>
                                </p:cTn>
                              </p:par>
                              <p:par>
                                <p:cTn id="57" presetID="2" presetClass="entr" presetSubtype="2" fill="hold" nodeType="withEffect">
                                  <p:stCondLst>
                                    <p:cond delay="0"/>
                                  </p:stCondLst>
                                  <p:childTnLst>
                                    <p:set>
                                      <p:cBhvr>
                                        <p:cTn id="58" dur="1" fill="hold">
                                          <p:stCondLst>
                                            <p:cond delay="0"/>
                                          </p:stCondLst>
                                        </p:cTn>
                                        <p:tgtEl>
                                          <p:spTgt spid="237"/>
                                        </p:tgtEl>
                                        <p:attrNameLst>
                                          <p:attrName>style.visibility</p:attrName>
                                        </p:attrNameLst>
                                      </p:cBhvr>
                                      <p:to>
                                        <p:strVal val="visible"/>
                                      </p:to>
                                    </p:set>
                                    <p:anim calcmode="lin" valueType="num">
                                      <p:cBhvr additive="base">
                                        <p:cTn id="59" dur="750"/>
                                        <p:tgtEl>
                                          <p:spTgt spid="237"/>
                                        </p:tgtEl>
                                        <p:attrNameLst>
                                          <p:attrName>ppt_x</p:attrName>
                                        </p:attrNameLst>
                                      </p:cBhvr>
                                      <p:tavLst>
                                        <p:tav tm="0">
                                          <p:val>
                                            <p:strVal val="#ppt_x+1"/>
                                          </p:val>
                                        </p:tav>
                                        <p:tav tm="100000">
                                          <p:val>
                                            <p:strVal val="#ppt_x"/>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23"/>
                                        </p:tgtEl>
                                        <p:attrNameLst>
                                          <p:attrName>style.visibility</p:attrName>
                                        </p:attrNameLst>
                                      </p:cBhvr>
                                      <p:to>
                                        <p:strVal val="visible"/>
                                      </p:to>
                                    </p:set>
                                    <p:animEffect transition="in" filter="fade">
                                      <p:cBhvr>
                                        <p:cTn id="64" dur="250"/>
                                        <p:tgtEl>
                                          <p:spTgt spid="223"/>
                                        </p:tgtEl>
                                      </p:cBhvr>
                                    </p:animEffect>
                                  </p:childTnLst>
                                </p:cTn>
                              </p:par>
                              <p:par>
                                <p:cTn id="65" presetID="10" presetClass="entr" presetSubtype="0" fill="hold" nodeType="withEffect">
                                  <p:stCondLst>
                                    <p:cond delay="0"/>
                                  </p:stCondLst>
                                  <p:childTnLst>
                                    <p:set>
                                      <p:cBhvr>
                                        <p:cTn id="66" dur="1" fill="hold">
                                          <p:stCondLst>
                                            <p:cond delay="0"/>
                                          </p:stCondLst>
                                        </p:cTn>
                                        <p:tgtEl>
                                          <p:spTgt spid="238"/>
                                        </p:tgtEl>
                                        <p:attrNameLst>
                                          <p:attrName>style.visibility</p:attrName>
                                        </p:attrNameLst>
                                      </p:cBhvr>
                                      <p:to>
                                        <p:strVal val="visible"/>
                                      </p:to>
                                    </p:set>
                                    <p:animEffect transition="in" filter="fade">
                                      <p:cBhvr>
                                        <p:cTn id="67" dur="750"/>
                                        <p:tgtEl>
                                          <p:spTgt spid="238"/>
                                        </p:tgtEl>
                                      </p:cBhvr>
                                    </p:animEffect>
                                  </p:childTnLst>
                                </p:cTn>
                              </p:par>
                              <p:par>
                                <p:cTn id="68" presetID="2" presetClass="entr" presetSubtype="2" fill="hold" nodeType="withEffect">
                                  <p:stCondLst>
                                    <p:cond delay="0"/>
                                  </p:stCondLst>
                                  <p:childTnLst>
                                    <p:set>
                                      <p:cBhvr>
                                        <p:cTn id="69" dur="1" fill="hold">
                                          <p:stCondLst>
                                            <p:cond delay="0"/>
                                          </p:stCondLst>
                                        </p:cTn>
                                        <p:tgtEl>
                                          <p:spTgt spid="239"/>
                                        </p:tgtEl>
                                        <p:attrNameLst>
                                          <p:attrName>style.visibility</p:attrName>
                                        </p:attrNameLst>
                                      </p:cBhvr>
                                      <p:to>
                                        <p:strVal val="visible"/>
                                      </p:to>
                                    </p:set>
                                    <p:anim calcmode="lin" valueType="num">
                                      <p:cBhvr additive="base">
                                        <p:cTn id="70" dur="750"/>
                                        <p:tgtEl>
                                          <p:spTgt spid="23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7"/>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46" name="Google Shape;246;p17"/>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47" name="Google Shape;247;p17"/>
          <p:cNvSpPr txBox="1"/>
          <p:nvPr/>
        </p:nvSpPr>
        <p:spPr>
          <a:xfrm>
            <a:off x="1415728" y="633581"/>
            <a:ext cx="326989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ACD1F5"/>
                </a:solidFill>
                <a:latin typeface="Times New Roman"/>
                <a:ea typeface="Times New Roman"/>
                <a:cs typeface="Times New Roman"/>
                <a:sym typeface="Times New Roman"/>
              </a:rPr>
              <a:t>What is a GUI?</a:t>
            </a:r>
            <a:endParaRPr/>
          </a:p>
        </p:txBody>
      </p:sp>
      <p:sp>
        <p:nvSpPr>
          <p:cNvPr id="248" name="Google Shape;248;p17"/>
          <p:cNvSpPr/>
          <p:nvPr/>
        </p:nvSpPr>
        <p:spPr>
          <a:xfrm>
            <a:off x="1415728" y="1995262"/>
            <a:ext cx="7433636"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70C0"/>
                </a:solidFill>
                <a:latin typeface="Times New Roman"/>
                <a:ea typeface="Times New Roman"/>
                <a:cs typeface="Times New Roman"/>
                <a:sym typeface="Times New Roman"/>
              </a:rPr>
              <a:t>A </a:t>
            </a:r>
            <a:r>
              <a:rPr lang="en-US" sz="2400">
                <a:solidFill>
                  <a:srgbClr val="FF0000"/>
                </a:solidFill>
                <a:latin typeface="Times New Roman"/>
                <a:ea typeface="Times New Roman"/>
                <a:cs typeface="Times New Roman"/>
                <a:sym typeface="Times New Roman"/>
              </a:rPr>
              <a:t>GUI</a:t>
            </a:r>
            <a:r>
              <a:rPr lang="en-US" sz="2400">
                <a:solidFill>
                  <a:srgbClr val="0070C0"/>
                </a:solidFill>
                <a:latin typeface="Times New Roman"/>
                <a:ea typeface="Times New Roman"/>
                <a:cs typeface="Times New Roman"/>
                <a:sym typeface="Times New Roman"/>
              </a:rPr>
              <a:t> or a </a:t>
            </a:r>
            <a:r>
              <a:rPr lang="en-US" sz="2400">
                <a:solidFill>
                  <a:srgbClr val="FF0000"/>
                </a:solidFill>
                <a:latin typeface="Times New Roman"/>
                <a:ea typeface="Times New Roman"/>
                <a:cs typeface="Times New Roman"/>
                <a:sym typeface="Times New Roman"/>
              </a:rPr>
              <a:t>graphical user interface </a:t>
            </a:r>
            <a:r>
              <a:rPr lang="en-US" sz="2400">
                <a:solidFill>
                  <a:srgbClr val="0070C0"/>
                </a:solidFill>
                <a:latin typeface="Times New Roman"/>
                <a:ea typeface="Times New Roman"/>
                <a:cs typeface="Times New Roman"/>
                <a:sym typeface="Times New Roman"/>
              </a:rPr>
              <a:t>is an interactive environment to take responses from users on various situations such as forms, documents, tests, etc. It provides the user with a good interactive screen than a traditional </a:t>
            </a:r>
            <a:r>
              <a:rPr lang="en-US" sz="2400">
                <a:solidFill>
                  <a:srgbClr val="FF0000"/>
                </a:solidFill>
                <a:latin typeface="Times New Roman"/>
                <a:ea typeface="Times New Roman"/>
                <a:cs typeface="Times New Roman"/>
                <a:sym typeface="Times New Roman"/>
              </a:rPr>
              <a:t>Command Line Interface </a:t>
            </a:r>
            <a:r>
              <a:rPr lang="en-US" sz="2400">
                <a:solidFill>
                  <a:srgbClr val="0070C0"/>
                </a:solidFill>
                <a:latin typeface="Times New Roman"/>
                <a:ea typeface="Times New Roman"/>
                <a:cs typeface="Times New Roman"/>
                <a:sym typeface="Times New Roman"/>
              </a:rPr>
              <a:t>(</a:t>
            </a:r>
            <a:r>
              <a:rPr lang="en-US" sz="2400">
                <a:solidFill>
                  <a:srgbClr val="FF0000"/>
                </a:solidFill>
                <a:latin typeface="Times New Roman"/>
                <a:ea typeface="Times New Roman"/>
                <a:cs typeface="Times New Roman"/>
                <a:sym typeface="Times New Roman"/>
              </a:rPr>
              <a:t>CLI</a:t>
            </a:r>
            <a:r>
              <a:rPr lang="en-US" sz="2400">
                <a:solidFill>
                  <a:srgbClr val="0070C0"/>
                </a:solidFill>
                <a:latin typeface="Times New Roman"/>
                <a:ea typeface="Times New Roman"/>
                <a:cs typeface="Times New Roman"/>
                <a:sym typeface="Times New Roman"/>
              </a:rPr>
              <a:t>).</a:t>
            </a:r>
            <a:endParaRPr/>
          </a:p>
        </p:txBody>
      </p:sp>
      <p:pic>
        <p:nvPicPr>
          <p:cNvPr id="249" name="Google Shape;249;p17"/>
          <p:cNvPicPr preferRelativeResize="0">
            <a:picLocks noGrp="1"/>
          </p:cNvPicPr>
          <p:nvPr>
            <p:ph type="pic" idx="2"/>
          </p:nvPr>
        </p:nvPicPr>
        <p:blipFill rotWithShape="1">
          <a:blip r:embed="rId3">
            <a:alphaModFix/>
          </a:blip>
          <a:srcRect l="5744" r="10600" b="6587"/>
          <a:stretch/>
        </p:blipFill>
        <p:spPr>
          <a:xfrm>
            <a:off x="9410229" y="0"/>
            <a:ext cx="2735419" cy="2307771"/>
          </a:xfrm>
          <a:prstGeom prst="roundRect">
            <a:avLst>
              <a:gd name="adj" fmla="val 8594"/>
            </a:avLst>
          </a:prstGeom>
          <a:solidFill>
            <a:srgbClr val="ECECEC"/>
          </a:solidFill>
          <a:ln>
            <a:noFill/>
          </a:ln>
          <a:effectLst>
            <a:outerShdw blurRad="44450" dist="27940" dir="5400000" algn="ctr">
              <a:srgbClr val="000000">
                <a:alpha val="31764"/>
              </a:srgbClr>
            </a:outerShdw>
            <a:reflection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45"/>
                                        </p:tgtEl>
                                        <p:attrNameLst>
                                          <p:attrName>style.visibility</p:attrName>
                                        </p:attrNameLst>
                                      </p:cBhvr>
                                      <p:to>
                                        <p:strVal val="visible"/>
                                      </p:to>
                                    </p:set>
                                    <p:anim calcmode="lin" valueType="num">
                                      <p:cBhvr additive="base">
                                        <p:cTn id="7" dur="500"/>
                                        <p:tgtEl>
                                          <p:spTgt spid="245"/>
                                        </p:tgtEl>
                                        <p:attrNameLst>
                                          <p:attrName>ppt_w</p:attrName>
                                        </p:attrNameLst>
                                      </p:cBhvr>
                                      <p:tavLst>
                                        <p:tav tm="0">
                                          <p:val>
                                            <p:strVal val="0"/>
                                          </p:val>
                                        </p:tav>
                                        <p:tav tm="100000">
                                          <p:val>
                                            <p:strVal val="#ppt_w"/>
                                          </p:val>
                                        </p:tav>
                                      </p:tavLst>
                                    </p:anim>
                                    <p:anim calcmode="lin" valueType="num">
                                      <p:cBhvr additive="base">
                                        <p:cTn id="8" dur="500"/>
                                        <p:tgtEl>
                                          <p:spTgt spid="245"/>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46"/>
                                        </p:tgtEl>
                                        <p:attrNameLst>
                                          <p:attrName>style.visibility</p:attrName>
                                        </p:attrNameLst>
                                      </p:cBhvr>
                                      <p:to>
                                        <p:strVal val="visible"/>
                                      </p:to>
                                    </p:set>
                                    <p:anim calcmode="lin" valueType="num">
                                      <p:cBhvr additive="base">
                                        <p:cTn id="11" dur="500"/>
                                        <p:tgtEl>
                                          <p:spTgt spid="246"/>
                                        </p:tgtEl>
                                        <p:attrNameLst>
                                          <p:attrName>ppt_w</p:attrName>
                                        </p:attrNameLst>
                                      </p:cBhvr>
                                      <p:tavLst>
                                        <p:tav tm="0">
                                          <p:val>
                                            <p:strVal val="0"/>
                                          </p:val>
                                        </p:tav>
                                        <p:tav tm="100000">
                                          <p:val>
                                            <p:strVal val="#ppt_w"/>
                                          </p:val>
                                        </p:tav>
                                      </p:tavLst>
                                    </p:anim>
                                    <p:anim calcmode="lin" valueType="num">
                                      <p:cBhvr additive="base">
                                        <p:cTn id="12" dur="500"/>
                                        <p:tgtEl>
                                          <p:spTgt spid="246"/>
                                        </p:tgtEl>
                                        <p:attrNameLst>
                                          <p:attrName>ppt_h</p:attrName>
                                        </p:attrNameLst>
                                      </p:cBhvr>
                                      <p:tavLst>
                                        <p:tav tm="0">
                                          <p:val>
                                            <p:str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7"/>
                                        </p:tgtEl>
                                        <p:attrNameLst>
                                          <p:attrName>style.visibility</p:attrName>
                                        </p:attrNameLst>
                                      </p:cBhvr>
                                      <p:to>
                                        <p:strVal val="visible"/>
                                      </p:to>
                                    </p:set>
                                    <p:animEffect transition="in" filter="fade">
                                      <p:cBhvr>
                                        <p:cTn id="17" dur="500"/>
                                        <p:tgtEl>
                                          <p:spTgt spid="247"/>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48">
                                            <p:txEl>
                                              <p:pRg st="0" end="0"/>
                                            </p:txEl>
                                          </p:spTgt>
                                        </p:tgtEl>
                                        <p:attrNameLst>
                                          <p:attrName>style.visibility</p:attrName>
                                        </p:attrNameLst>
                                      </p:cBhvr>
                                      <p:to>
                                        <p:strVal val="visible"/>
                                      </p:to>
                                    </p:set>
                                    <p:animEffect transition="in" filter="fade">
                                      <p:cBhvr>
                                        <p:cTn id="21" dur="250"/>
                                        <p:tgtEl>
                                          <p:spTgt spid="2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8"/>
          <p:cNvSpPr/>
          <p:nvPr/>
        </p:nvSpPr>
        <p:spPr>
          <a:xfrm>
            <a:off x="3418640" y="6196667"/>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55" name="Google Shape;255;p18"/>
          <p:cNvSpPr/>
          <p:nvPr/>
        </p:nvSpPr>
        <p:spPr>
          <a:xfrm>
            <a:off x="11518531" y="255423"/>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56" name="Google Shape;256;p18"/>
          <p:cNvSpPr/>
          <p:nvPr/>
        </p:nvSpPr>
        <p:spPr>
          <a:xfrm>
            <a:off x="496906" y="890865"/>
            <a:ext cx="6989342" cy="20928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00B050"/>
                </a:solidFill>
                <a:latin typeface="Times New Roman"/>
                <a:ea typeface="Times New Roman"/>
                <a:cs typeface="Times New Roman"/>
                <a:sym typeface="Times New Roman"/>
              </a:rPr>
              <a:t> </a:t>
            </a:r>
            <a:r>
              <a:rPr lang="en-US" sz="2000" b="1">
                <a:solidFill>
                  <a:schemeClr val="dk1"/>
                </a:solidFill>
                <a:latin typeface="Times New Roman"/>
                <a:ea typeface="Times New Roman"/>
                <a:cs typeface="Times New Roman"/>
                <a:sym typeface="Times New Roman"/>
              </a:rPr>
              <a:t>What is Tkinter used for ?</a:t>
            </a:r>
            <a:endParaRPr/>
          </a:p>
          <a:p>
            <a:pPr marL="0" marR="0" lvl="0" indent="0" algn="l" rtl="0">
              <a:spcBef>
                <a:spcPts val="0"/>
              </a:spcBef>
              <a:spcAft>
                <a:spcPts val="0"/>
              </a:spcAft>
              <a:buNone/>
            </a:pPr>
            <a:endParaRPr sz="2000" b="1">
              <a:solidFill>
                <a:srgbClr val="00B050"/>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Another GUI framework is called </a:t>
            </a:r>
            <a:r>
              <a:rPr lang="en-US" sz="1800" u="sng">
                <a:solidFill>
                  <a:schemeClr val="hlink"/>
                </a:solidFill>
                <a:latin typeface="Times New Roman"/>
                <a:ea typeface="Times New Roman"/>
                <a:cs typeface="Times New Roman"/>
                <a:sym typeface="Times New Roman"/>
                <a:hlinkClick r:id="rId3"/>
              </a:rPr>
              <a:t>Tkinter</a:t>
            </a:r>
            <a:r>
              <a:rPr lang="en-US" sz="1800">
                <a:solidFill>
                  <a:schemeClr val="dk1"/>
                </a:solidFill>
                <a:latin typeface="Times New Roman"/>
                <a:ea typeface="Times New Roman"/>
                <a:cs typeface="Times New Roman"/>
                <a:sym typeface="Times New Roman"/>
              </a:rPr>
              <a:t>. Tkinter is one of the most popular Python GUI libraries for developing desktop applications. It’s a combination of the TK and python standard GUI framework.</a:t>
            </a:r>
            <a:endParaRPr/>
          </a:p>
          <a:p>
            <a:pPr marL="0" marR="0" lvl="0" indent="0" algn="l" rtl="0">
              <a:spcBef>
                <a:spcPts val="0"/>
              </a:spcBef>
              <a:spcAft>
                <a:spcPts val="0"/>
              </a:spcAft>
              <a:buNone/>
            </a:pPr>
            <a:r>
              <a:rPr lang="en-US" sz="1800">
                <a:solidFill>
                  <a:schemeClr val="accent2"/>
                </a:solidFill>
                <a:latin typeface="Times New Roman"/>
                <a:ea typeface="Times New Roman"/>
                <a:cs typeface="Times New Roman"/>
                <a:sym typeface="Times New Roman"/>
              </a:rPr>
              <a:t>Tkinter</a:t>
            </a:r>
            <a:r>
              <a:rPr lang="en-US" sz="1800">
                <a:solidFill>
                  <a:schemeClr val="dk1"/>
                </a:solidFill>
                <a:latin typeface="Times New Roman"/>
                <a:ea typeface="Times New Roman"/>
                <a:cs typeface="Times New Roman"/>
                <a:sym typeface="Times New Roman"/>
              </a:rPr>
              <a:t> provides diverse widgets such as </a:t>
            </a:r>
            <a:r>
              <a:rPr lang="en-US" sz="1800" u="sng">
                <a:solidFill>
                  <a:schemeClr val="hlink"/>
                </a:solidFill>
                <a:latin typeface="Times New Roman"/>
                <a:ea typeface="Times New Roman"/>
                <a:cs typeface="Times New Roman"/>
                <a:sym typeface="Times New Roman"/>
                <a:hlinkClick r:id="rId4"/>
              </a:rPr>
              <a:t>labels</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5"/>
              </a:rPr>
              <a:t>buttons</a:t>
            </a:r>
            <a:r>
              <a:rPr lang="en-US" sz="1800">
                <a:solidFill>
                  <a:schemeClr val="dk1"/>
                </a:solidFill>
                <a:latin typeface="Times New Roman"/>
                <a:ea typeface="Times New Roman"/>
                <a:cs typeface="Times New Roman"/>
                <a:sym typeface="Times New Roman"/>
              </a:rPr>
              <a:t>, </a:t>
            </a:r>
            <a:r>
              <a:rPr lang="en-US" sz="1800" u="sng">
                <a:solidFill>
                  <a:srgbClr val="3C7DDE"/>
                </a:solidFill>
                <a:latin typeface="Times New Roman"/>
                <a:ea typeface="Times New Roman"/>
                <a:cs typeface="Times New Roman"/>
                <a:sym typeface="Times New Roman"/>
              </a:rPr>
              <a:t>textboxes</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6"/>
              </a:rPr>
              <a:t>checkboxes </a:t>
            </a:r>
            <a:r>
              <a:rPr lang="en-US" sz="1800">
                <a:solidFill>
                  <a:schemeClr val="dk1"/>
                </a:solidFill>
                <a:latin typeface="Times New Roman"/>
                <a:ea typeface="Times New Roman"/>
                <a:cs typeface="Times New Roman"/>
                <a:sym typeface="Times New Roman"/>
              </a:rPr>
              <a:t>that are used in a graphical user interface application.</a:t>
            </a:r>
            <a:endParaRPr/>
          </a:p>
        </p:txBody>
      </p:sp>
      <p:sp>
        <p:nvSpPr>
          <p:cNvPr id="257" name="Google Shape;257;p18"/>
          <p:cNvSpPr/>
          <p:nvPr/>
        </p:nvSpPr>
        <p:spPr>
          <a:xfrm>
            <a:off x="754696" y="3811400"/>
            <a:ext cx="3142964" cy="1384995"/>
          </a:xfrm>
          <a:prstGeom prst="rect">
            <a:avLst/>
          </a:prstGeom>
          <a:solidFill>
            <a:srgbClr val="3F3F3F"/>
          </a:solid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accent4"/>
              </a:buClr>
              <a:buSzPts val="1600"/>
              <a:buFont typeface="Times New Roman"/>
              <a:buNone/>
            </a:pPr>
            <a:r>
              <a:rPr lang="en-US" sz="1600" b="0" i="0" u="none" strike="noStrike" cap="none">
                <a:solidFill>
                  <a:schemeClr val="accent4"/>
                </a:solidFill>
                <a:latin typeface="Times New Roman"/>
                <a:ea typeface="Times New Roman"/>
                <a:cs typeface="Times New Roman"/>
                <a:sym typeface="Times New Roman"/>
              </a:rPr>
              <a:t>import tkinter as tk</a:t>
            </a:r>
            <a:endParaRPr sz="1600" b="0" i="0" u="none" strike="noStrike" cap="none">
              <a:solidFill>
                <a:schemeClr val="accent4"/>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Quicksand"/>
              <a:buNone/>
            </a:pPr>
            <a:endParaRPr sz="1600" b="0" i="0" u="none" strike="noStrike" cap="none">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accent4"/>
                </a:solidFill>
                <a:latin typeface="Times New Roman"/>
                <a:ea typeface="Times New Roman"/>
                <a:cs typeface="Times New Roman"/>
                <a:sym typeface="Times New Roman"/>
              </a:rPr>
              <a:t>window = tk.Tk() </a:t>
            </a:r>
            <a:endParaRPr/>
          </a:p>
          <a:p>
            <a:pPr marL="0" marR="0" lvl="0" indent="0" algn="l" rtl="0">
              <a:lnSpc>
                <a:spcPct val="100000"/>
              </a:lnSpc>
              <a:spcBef>
                <a:spcPts val="0"/>
              </a:spcBef>
              <a:spcAft>
                <a:spcPts val="0"/>
              </a:spcAft>
              <a:buClr>
                <a:schemeClr val="dk1"/>
              </a:buClr>
              <a:buSzPts val="2400"/>
              <a:buFont typeface="Quicksand"/>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a:t>
            </a:r>
            <a:endParaRPr sz="4800" b="0" i="0" u="none" strike="noStrike" cap="none">
              <a:solidFill>
                <a:schemeClr val="dk1"/>
              </a:solidFill>
              <a:latin typeface="Times New Roman"/>
              <a:ea typeface="Times New Roman"/>
              <a:cs typeface="Times New Roman"/>
              <a:sym typeface="Times New Roman"/>
            </a:endParaRPr>
          </a:p>
        </p:txBody>
      </p:sp>
      <p:pic>
        <p:nvPicPr>
          <p:cNvPr id="258" name="Google Shape;258;p18"/>
          <p:cNvPicPr preferRelativeResize="0"/>
          <p:nvPr/>
        </p:nvPicPr>
        <p:blipFill rotWithShape="1">
          <a:blip r:embed="rId7">
            <a:alphaModFix/>
          </a:blip>
          <a:srcRect/>
          <a:stretch/>
        </p:blipFill>
        <p:spPr>
          <a:xfrm>
            <a:off x="5950857" y="3370400"/>
            <a:ext cx="6241143" cy="2921517"/>
          </a:xfrm>
          <a:prstGeom prst="rect">
            <a:avLst/>
          </a:prstGeom>
          <a:noFill/>
          <a:ln>
            <a:noFill/>
          </a:ln>
        </p:spPr>
      </p:pic>
      <p:sp>
        <p:nvSpPr>
          <p:cNvPr id="259" name="Google Shape;259;p18"/>
          <p:cNvSpPr/>
          <p:nvPr/>
        </p:nvSpPr>
        <p:spPr>
          <a:xfrm>
            <a:off x="601292" y="326273"/>
            <a:ext cx="1485321"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3C7DDE"/>
                </a:solidFill>
                <a:latin typeface="Times New Roman"/>
                <a:ea typeface="Times New Roman"/>
                <a:cs typeface="Times New Roman"/>
                <a:sym typeface="Times New Roman"/>
              </a:rPr>
              <a:t>Tkinter</a:t>
            </a:r>
            <a:endParaRPr sz="2400">
              <a:solidFill>
                <a:srgbClr val="3C7DDE"/>
              </a:solidFill>
              <a:latin typeface="Quicksand"/>
              <a:ea typeface="Quicksand"/>
              <a:cs typeface="Quicksand"/>
              <a:sym typeface="Quicksan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 calcmode="lin" valueType="num">
                                      <p:cBhvr additive="base">
                                        <p:cTn id="7" dur="500"/>
                                        <p:tgtEl>
                                          <p:spTgt spid="254"/>
                                        </p:tgtEl>
                                        <p:attrNameLst>
                                          <p:attrName>ppt_w</p:attrName>
                                        </p:attrNameLst>
                                      </p:cBhvr>
                                      <p:tavLst>
                                        <p:tav tm="0">
                                          <p:val>
                                            <p:strVal val="0"/>
                                          </p:val>
                                        </p:tav>
                                        <p:tav tm="100000">
                                          <p:val>
                                            <p:strVal val="#ppt_w"/>
                                          </p:val>
                                        </p:tav>
                                      </p:tavLst>
                                    </p:anim>
                                    <p:anim calcmode="lin" valueType="num">
                                      <p:cBhvr additive="base">
                                        <p:cTn id="8" dur="500"/>
                                        <p:tgtEl>
                                          <p:spTgt spid="254"/>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55"/>
                                        </p:tgtEl>
                                        <p:attrNameLst>
                                          <p:attrName>style.visibility</p:attrName>
                                        </p:attrNameLst>
                                      </p:cBhvr>
                                      <p:to>
                                        <p:strVal val="visible"/>
                                      </p:to>
                                    </p:set>
                                    <p:anim calcmode="lin" valueType="num">
                                      <p:cBhvr additive="base">
                                        <p:cTn id="11" dur="500"/>
                                        <p:tgtEl>
                                          <p:spTgt spid="255"/>
                                        </p:tgtEl>
                                        <p:attrNameLst>
                                          <p:attrName>ppt_w</p:attrName>
                                        </p:attrNameLst>
                                      </p:cBhvr>
                                      <p:tavLst>
                                        <p:tav tm="0">
                                          <p:val>
                                            <p:strVal val="0"/>
                                          </p:val>
                                        </p:tav>
                                        <p:tav tm="100000">
                                          <p:val>
                                            <p:strVal val="#ppt_w"/>
                                          </p:val>
                                        </p:tav>
                                      </p:tavLst>
                                    </p:anim>
                                    <p:anim calcmode="lin" valueType="num">
                                      <p:cBhvr additive="base">
                                        <p:cTn id="12" dur="500"/>
                                        <p:tgtEl>
                                          <p:spTgt spid="255"/>
                                        </p:tgtEl>
                                        <p:attrNameLst>
                                          <p:attrName>ppt_h</p:attrName>
                                        </p:attrNameLst>
                                      </p:cBhvr>
                                      <p:tavLst>
                                        <p:tav tm="0">
                                          <p:val>
                                            <p:strVal val="0"/>
                                          </p:val>
                                        </p:tav>
                                        <p:tav tm="100000">
                                          <p:val>
                                            <p:strVal val="#ppt_h"/>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56">
                                            <p:txEl>
                                              <p:pRg st="0" end="0"/>
                                            </p:txEl>
                                          </p:spTgt>
                                        </p:tgtEl>
                                        <p:attrNameLst>
                                          <p:attrName>style.visibility</p:attrName>
                                        </p:attrNameLst>
                                      </p:cBhvr>
                                      <p:to>
                                        <p:strVal val="visible"/>
                                      </p:to>
                                    </p:set>
                                    <p:animEffect transition="in" filter="fade">
                                      <p:cBhvr>
                                        <p:cTn id="16" dur="250"/>
                                        <p:tgtEl>
                                          <p:spTgt spid="256">
                                            <p:txEl>
                                              <p:pRg st="0" end="0"/>
                                            </p:txEl>
                                          </p:spTgt>
                                        </p:tgtEl>
                                      </p:cBhvr>
                                    </p:animEffect>
                                  </p:childTnLst>
                                </p:cTn>
                              </p:par>
                            </p:childTnLst>
                          </p:cTn>
                        </p:par>
                        <p:par>
                          <p:cTn id="17" fill="hold">
                            <p:stCondLst>
                              <p:cond delay="750"/>
                            </p:stCondLst>
                            <p:childTnLst>
                              <p:par>
                                <p:cTn id="18" presetID="10" presetClass="entr" presetSubtype="0" fill="hold" nodeType="afterEffect">
                                  <p:stCondLst>
                                    <p:cond delay="0"/>
                                  </p:stCondLst>
                                  <p:childTnLst>
                                    <p:set>
                                      <p:cBhvr>
                                        <p:cTn id="19" dur="1" fill="hold">
                                          <p:stCondLst>
                                            <p:cond delay="0"/>
                                          </p:stCondLst>
                                        </p:cTn>
                                        <p:tgtEl>
                                          <p:spTgt spid="256">
                                            <p:txEl>
                                              <p:pRg st="1" end="1"/>
                                            </p:txEl>
                                          </p:spTgt>
                                        </p:tgtEl>
                                        <p:attrNameLst>
                                          <p:attrName>style.visibility</p:attrName>
                                        </p:attrNameLst>
                                      </p:cBhvr>
                                      <p:to>
                                        <p:strVal val="visible"/>
                                      </p:to>
                                    </p:set>
                                    <p:animEffect transition="in" filter="fade">
                                      <p:cBhvr>
                                        <p:cTn id="20" dur="250"/>
                                        <p:tgtEl>
                                          <p:spTgt spid="256">
                                            <p:txEl>
                                              <p:pRg st="1" end="1"/>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56">
                                            <p:txEl>
                                              <p:pRg st="2" end="2"/>
                                            </p:txEl>
                                          </p:spTgt>
                                        </p:tgtEl>
                                        <p:attrNameLst>
                                          <p:attrName>style.visibility</p:attrName>
                                        </p:attrNameLst>
                                      </p:cBhvr>
                                      <p:to>
                                        <p:strVal val="visible"/>
                                      </p:to>
                                    </p:set>
                                    <p:animEffect transition="in" filter="fade">
                                      <p:cBhvr>
                                        <p:cTn id="24" dur="250"/>
                                        <p:tgtEl>
                                          <p:spTgt spid="256">
                                            <p:txEl>
                                              <p:pRg st="2" end="2"/>
                                            </p:txEl>
                                          </p:spTgt>
                                        </p:tgtEl>
                                      </p:cBhvr>
                                    </p:animEffect>
                                  </p:childTnLst>
                                </p:cTn>
                              </p:par>
                            </p:childTnLst>
                          </p:cTn>
                        </p:par>
                        <p:par>
                          <p:cTn id="25" fill="hold">
                            <p:stCondLst>
                              <p:cond delay="1250"/>
                            </p:stCondLst>
                            <p:childTnLst>
                              <p:par>
                                <p:cTn id="26" presetID="10" presetClass="entr" presetSubtype="0" fill="hold" nodeType="afterEffect">
                                  <p:stCondLst>
                                    <p:cond delay="0"/>
                                  </p:stCondLst>
                                  <p:childTnLst>
                                    <p:set>
                                      <p:cBhvr>
                                        <p:cTn id="27" dur="1" fill="hold">
                                          <p:stCondLst>
                                            <p:cond delay="0"/>
                                          </p:stCondLst>
                                        </p:cTn>
                                        <p:tgtEl>
                                          <p:spTgt spid="256">
                                            <p:txEl>
                                              <p:pRg st="3" end="3"/>
                                            </p:txEl>
                                          </p:spTgt>
                                        </p:tgtEl>
                                        <p:attrNameLst>
                                          <p:attrName>style.visibility</p:attrName>
                                        </p:attrNameLst>
                                      </p:cBhvr>
                                      <p:to>
                                        <p:strVal val="visible"/>
                                      </p:to>
                                    </p:set>
                                    <p:animEffect transition="in" filter="fade">
                                      <p:cBhvr>
                                        <p:cTn id="28" dur="250"/>
                                        <p:tgtEl>
                                          <p:spTgt spid="256">
                                            <p:txEl>
                                              <p:pRg st="3" end="3"/>
                                            </p:txEl>
                                          </p:spTgt>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256">
                                            <p:txEl>
                                              <p:pRg st="4" end="4"/>
                                            </p:txEl>
                                          </p:spTgt>
                                        </p:tgtEl>
                                        <p:attrNameLst>
                                          <p:attrName>style.visibility</p:attrName>
                                        </p:attrNameLst>
                                      </p:cBhvr>
                                      <p:to>
                                        <p:strVal val="visible"/>
                                      </p:to>
                                    </p:set>
                                    <p:animEffect transition="in" filter="fade">
                                      <p:cBhvr>
                                        <p:cTn id="32" dur="250"/>
                                        <p:tgtEl>
                                          <p:spTgt spid="25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7"/>
                                        </p:tgtEl>
                                        <p:attrNameLst>
                                          <p:attrName>style.visibility</p:attrName>
                                        </p:attrNameLst>
                                      </p:cBhvr>
                                      <p:to>
                                        <p:strVal val="visible"/>
                                      </p:to>
                                    </p:set>
                                    <p:animEffect transition="in" filter="fade">
                                      <p:cBhvr>
                                        <p:cTn id="37" dur="1822"/>
                                        <p:tgtEl>
                                          <p:spTgt spid="25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8"/>
                                        </p:tgtEl>
                                        <p:attrNameLst>
                                          <p:attrName>style.visibility</p:attrName>
                                        </p:attrNameLst>
                                      </p:cBhvr>
                                      <p:to>
                                        <p:strVal val="visible"/>
                                      </p:to>
                                    </p:set>
                                    <p:animEffect transition="in" filter="fade">
                                      <p:cBhvr>
                                        <p:cTn id="42" dur="10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65" name="Google Shape;265;p19"/>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66" name="Google Shape;266;p19"/>
          <p:cNvSpPr/>
          <p:nvPr/>
        </p:nvSpPr>
        <p:spPr>
          <a:xfrm>
            <a:off x="460375" y="746396"/>
            <a:ext cx="6656365"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What is QT used for ?</a:t>
            </a:r>
            <a:endParaRPr/>
          </a:p>
          <a:p>
            <a:pPr marL="0" marR="0" lvl="0" indent="0" algn="just" rtl="0">
              <a:spcBef>
                <a:spcPts val="0"/>
              </a:spcBef>
              <a:spcAft>
                <a:spcPts val="0"/>
              </a:spcAft>
              <a:buNone/>
            </a:pPr>
            <a:endParaRPr sz="2000">
              <a:solidFill>
                <a:srgbClr val="00B05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000">
                <a:solidFill>
                  <a:srgbClr val="00B050"/>
                </a:solidFill>
                <a:latin typeface="Times New Roman"/>
                <a:ea typeface="Times New Roman"/>
                <a:cs typeface="Times New Roman"/>
                <a:sym typeface="Times New Roman"/>
              </a:rPr>
              <a:t>PyQT5</a:t>
            </a:r>
            <a:r>
              <a:rPr lang="en-US" sz="2000">
                <a:solidFill>
                  <a:schemeClr val="dk1"/>
                </a:solidFill>
                <a:latin typeface="Times New Roman"/>
                <a:ea typeface="Times New Roman"/>
                <a:cs typeface="Times New Roman"/>
                <a:sym typeface="Times New Roman"/>
              </a:rPr>
              <a:t> is a graphical user interface (GUI) framework for Python. It is very popular among developers and the GUI can be created by coding or a </a:t>
            </a:r>
            <a:r>
              <a:rPr lang="en-US" sz="2000">
                <a:solidFill>
                  <a:srgbClr val="00B050"/>
                </a:solidFill>
                <a:latin typeface="Times New Roman"/>
                <a:ea typeface="Times New Roman"/>
                <a:cs typeface="Times New Roman"/>
                <a:sym typeface="Times New Roman"/>
              </a:rPr>
              <a:t>QT</a:t>
            </a:r>
            <a:r>
              <a:rPr lang="en-US" sz="2000">
                <a:solidFill>
                  <a:schemeClr val="dk1"/>
                </a:solidFill>
                <a:latin typeface="Times New Roman"/>
                <a:ea typeface="Times New Roman"/>
                <a:cs typeface="Times New Roman"/>
                <a:sym typeface="Times New Roman"/>
              </a:rPr>
              <a:t> designer. A </a:t>
            </a:r>
            <a:r>
              <a:rPr lang="en-US" sz="2000">
                <a:solidFill>
                  <a:srgbClr val="00B050"/>
                </a:solidFill>
                <a:latin typeface="Times New Roman"/>
                <a:ea typeface="Times New Roman"/>
                <a:cs typeface="Times New Roman"/>
                <a:sym typeface="Times New Roman"/>
              </a:rPr>
              <a:t>QT</a:t>
            </a:r>
            <a:r>
              <a:rPr lang="en-US" sz="2000">
                <a:solidFill>
                  <a:schemeClr val="dk1"/>
                </a:solidFill>
                <a:latin typeface="Times New Roman"/>
                <a:ea typeface="Times New Roman"/>
                <a:cs typeface="Times New Roman"/>
                <a:sym typeface="Times New Roman"/>
              </a:rPr>
              <a:t> Development framework is a visual framework that allows drag and drop of widgets to build user interfaces.</a:t>
            </a:r>
            <a:endParaRPr/>
          </a:p>
        </p:txBody>
      </p:sp>
      <p:sp>
        <p:nvSpPr>
          <p:cNvPr id="267" name="Google Shape;267;p19"/>
          <p:cNvSpPr/>
          <p:nvPr/>
        </p:nvSpPr>
        <p:spPr>
          <a:xfrm>
            <a:off x="495121" y="3331614"/>
            <a:ext cx="4487190" cy="3285323"/>
          </a:xfrm>
          <a:prstGeom prst="rect">
            <a:avLst/>
          </a:prstGeom>
          <a:solidFill>
            <a:srgbClr val="262626"/>
          </a:soli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pip install pyqt5</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
            </a:r>
            <a:br>
              <a:rPr lang="en-US" sz="1400">
                <a:solidFill>
                  <a:schemeClr val="accent4"/>
                </a:solidFill>
                <a:latin typeface="Times New Roman"/>
                <a:ea typeface="Times New Roman"/>
                <a:cs typeface="Times New Roman"/>
                <a:sym typeface="Times New Roman"/>
              </a:rPr>
            </a:br>
            <a:r>
              <a:rPr lang="en-US" sz="1400">
                <a:solidFill>
                  <a:schemeClr val="accent4"/>
                </a:solidFill>
                <a:latin typeface="Times New Roman"/>
                <a:ea typeface="Times New Roman"/>
                <a:cs typeface="Times New Roman"/>
                <a:sym typeface="Times New Roman"/>
              </a:rPr>
              <a:t>import PyQt5</a:t>
            </a:r>
            <a:endParaRPr/>
          </a:p>
          <a:p>
            <a:pPr marL="0" marR="0" lvl="0" indent="0" algn="l" rtl="0">
              <a:lnSpc>
                <a:spcPct val="150000"/>
              </a:lnSpc>
              <a:spcBef>
                <a:spcPts val="0"/>
              </a:spcBef>
              <a:spcAft>
                <a:spcPts val="0"/>
              </a:spcAft>
              <a:buNone/>
            </a:pPr>
            <a:r>
              <a:rPr lang="en-US" sz="1400">
                <a:solidFill>
                  <a:schemeClr val="accent4"/>
                </a:solidFill>
                <a:latin typeface="Times New Roman"/>
                <a:ea typeface="Times New Roman"/>
                <a:cs typeface="Times New Roman"/>
                <a:sym typeface="Times New Roman"/>
              </a:rPr>
              <a:t/>
            </a:r>
            <a:br>
              <a:rPr lang="en-US" sz="1400">
                <a:solidFill>
                  <a:schemeClr val="accent4"/>
                </a:solidFill>
                <a:latin typeface="Times New Roman"/>
                <a:ea typeface="Times New Roman"/>
                <a:cs typeface="Times New Roman"/>
                <a:sym typeface="Times New Roman"/>
              </a:rPr>
            </a:br>
            <a:r>
              <a:rPr lang="en-US" sz="1400">
                <a:solidFill>
                  <a:schemeClr val="accent4"/>
                </a:solidFill>
                <a:latin typeface="Times New Roman"/>
                <a:ea typeface="Times New Roman"/>
                <a:cs typeface="Times New Roman"/>
                <a:sym typeface="Times New Roman"/>
              </a:rPr>
              <a:t>&gt;&gt;&gt; import sys</a:t>
            </a:r>
            <a:endParaRPr/>
          </a:p>
          <a:p>
            <a:pPr marL="0" marR="0" lvl="0" indent="0" algn="l" rtl="0">
              <a:lnSpc>
                <a:spcPct val="150000"/>
              </a:lnSpc>
              <a:spcBef>
                <a:spcPts val="0"/>
              </a:spcBef>
              <a:spcAft>
                <a:spcPts val="0"/>
              </a:spcAft>
              <a:buNone/>
            </a:pPr>
            <a:r>
              <a:rPr lang="en-US" sz="1400">
                <a:solidFill>
                  <a:schemeClr val="accent4"/>
                </a:solidFill>
                <a:latin typeface="Times New Roman"/>
                <a:ea typeface="Times New Roman"/>
                <a:cs typeface="Times New Roman"/>
                <a:sym typeface="Times New Roman"/>
              </a:rPr>
              <a:t>&gt;&gt;&gt; from PyQt5.QtWidgets import QApplication, QWidget</a:t>
            </a:r>
            <a:endParaRPr/>
          </a:p>
          <a:p>
            <a:pPr marL="0" marR="0" lvl="0" indent="0" algn="l" rtl="0">
              <a:lnSpc>
                <a:spcPct val="150000"/>
              </a:lnSpc>
              <a:spcBef>
                <a:spcPts val="0"/>
              </a:spcBef>
              <a:spcAft>
                <a:spcPts val="0"/>
              </a:spcAft>
              <a:buNone/>
            </a:pPr>
            <a:r>
              <a:rPr lang="en-US" sz="1400">
                <a:solidFill>
                  <a:schemeClr val="accent4"/>
                </a:solidFill>
                <a:latin typeface="Times New Roman"/>
                <a:ea typeface="Times New Roman"/>
                <a:cs typeface="Times New Roman"/>
                <a:sym typeface="Times New Roman"/>
              </a:rPr>
              <a:t>&gt;&gt;&gt; app=QApplication(sys.argv)</a:t>
            </a:r>
            <a:endParaRPr/>
          </a:p>
          <a:p>
            <a:pPr marL="0" marR="0" lvl="0" indent="0" algn="l" rtl="0">
              <a:lnSpc>
                <a:spcPct val="150000"/>
              </a:lnSpc>
              <a:spcBef>
                <a:spcPts val="0"/>
              </a:spcBef>
              <a:spcAft>
                <a:spcPts val="0"/>
              </a:spcAft>
              <a:buNone/>
            </a:pPr>
            <a:r>
              <a:rPr lang="en-US" sz="1400">
                <a:solidFill>
                  <a:schemeClr val="accent4"/>
                </a:solidFill>
                <a:latin typeface="Times New Roman"/>
                <a:ea typeface="Times New Roman"/>
                <a:cs typeface="Times New Roman"/>
                <a:sym typeface="Times New Roman"/>
              </a:rPr>
              <a:t>&gt;&gt;&gt; root=QWidget()</a:t>
            </a:r>
            <a:endParaRPr/>
          </a:p>
          <a:p>
            <a:pPr marL="0" marR="0" lvl="0" indent="0" algn="l" rtl="0">
              <a:lnSpc>
                <a:spcPct val="150000"/>
              </a:lnSpc>
              <a:spcBef>
                <a:spcPts val="0"/>
              </a:spcBef>
              <a:spcAft>
                <a:spcPts val="0"/>
              </a:spcAft>
              <a:buNone/>
            </a:pPr>
            <a:r>
              <a:rPr lang="en-US" sz="1400">
                <a:solidFill>
                  <a:schemeClr val="accent4"/>
                </a:solidFill>
                <a:latin typeface="Times New Roman"/>
                <a:ea typeface="Times New Roman"/>
                <a:cs typeface="Times New Roman"/>
                <a:sym typeface="Times New Roman"/>
              </a:rPr>
              <a:t>&gt;&gt;&gt; root.resize(320,240)</a:t>
            </a:r>
            <a:endParaRPr/>
          </a:p>
          <a:p>
            <a:pPr marL="0" marR="0" lvl="0" indent="0" algn="l" rtl="0">
              <a:lnSpc>
                <a:spcPct val="150000"/>
              </a:lnSpc>
              <a:spcBef>
                <a:spcPts val="0"/>
              </a:spcBef>
              <a:spcAft>
                <a:spcPts val="0"/>
              </a:spcAft>
              <a:buNone/>
            </a:pPr>
            <a:r>
              <a:rPr lang="en-US" sz="1400">
                <a:solidFill>
                  <a:schemeClr val="accent4"/>
                </a:solidFill>
                <a:latin typeface="Times New Roman"/>
                <a:ea typeface="Times New Roman"/>
                <a:cs typeface="Times New Roman"/>
                <a:sym typeface="Times New Roman"/>
              </a:rPr>
              <a:t>&gt;&gt;&gt; root.setWindowTitle('Hello, world!')</a:t>
            </a:r>
            <a:endParaRPr/>
          </a:p>
          <a:p>
            <a:pPr marL="0" marR="0" lvl="0" indent="0" algn="l" rtl="0">
              <a:lnSpc>
                <a:spcPct val="150000"/>
              </a:lnSpc>
              <a:spcBef>
                <a:spcPts val="0"/>
              </a:spcBef>
              <a:spcAft>
                <a:spcPts val="0"/>
              </a:spcAft>
              <a:buNone/>
            </a:pPr>
            <a:r>
              <a:rPr lang="en-US" sz="1400">
                <a:solidFill>
                  <a:schemeClr val="accent4"/>
                </a:solidFill>
                <a:latin typeface="Times New Roman"/>
                <a:ea typeface="Times New Roman"/>
                <a:cs typeface="Times New Roman"/>
                <a:sym typeface="Times New Roman"/>
              </a:rPr>
              <a:t>&gt;&gt;&gt; root.show()</a:t>
            </a:r>
            <a:endParaRPr/>
          </a:p>
        </p:txBody>
      </p:sp>
      <p:sp>
        <p:nvSpPr>
          <p:cNvPr id="268" name="Google Shape;268;p19"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pic>
        <p:nvPicPr>
          <p:cNvPr id="269" name="Google Shape;269;p19" descr="PyQt5 Tutorial"/>
          <p:cNvPicPr preferRelativeResize="0"/>
          <p:nvPr/>
        </p:nvPicPr>
        <p:blipFill rotWithShape="1">
          <a:blip r:embed="rId3">
            <a:alphaModFix/>
          </a:blip>
          <a:srcRect/>
          <a:stretch/>
        </p:blipFill>
        <p:spPr>
          <a:xfrm>
            <a:off x="7289411" y="3331614"/>
            <a:ext cx="3542211" cy="2911552"/>
          </a:xfrm>
          <a:prstGeom prst="rect">
            <a:avLst/>
          </a:prstGeom>
          <a:noFill/>
          <a:ln>
            <a:noFill/>
          </a:ln>
        </p:spPr>
      </p:pic>
      <p:sp>
        <p:nvSpPr>
          <p:cNvPr id="270" name="Google Shape;270;p19"/>
          <p:cNvSpPr/>
          <p:nvPr/>
        </p:nvSpPr>
        <p:spPr>
          <a:xfrm>
            <a:off x="495121" y="116207"/>
            <a:ext cx="128112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3C7DDE"/>
                </a:solidFill>
                <a:latin typeface="Times New Roman"/>
                <a:ea typeface="Times New Roman"/>
                <a:cs typeface="Times New Roman"/>
                <a:sym typeface="Times New Roman"/>
              </a:rPr>
              <a:t>PyQT5</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64"/>
                                        </p:tgtEl>
                                        <p:attrNameLst>
                                          <p:attrName>style.visibility</p:attrName>
                                        </p:attrNameLst>
                                      </p:cBhvr>
                                      <p:to>
                                        <p:strVal val="visible"/>
                                      </p:to>
                                    </p:set>
                                    <p:anim calcmode="lin" valueType="num">
                                      <p:cBhvr additive="base">
                                        <p:cTn id="7" dur="500"/>
                                        <p:tgtEl>
                                          <p:spTgt spid="264"/>
                                        </p:tgtEl>
                                        <p:attrNameLst>
                                          <p:attrName>ppt_w</p:attrName>
                                        </p:attrNameLst>
                                      </p:cBhvr>
                                      <p:tavLst>
                                        <p:tav tm="0">
                                          <p:val>
                                            <p:strVal val="0"/>
                                          </p:val>
                                        </p:tav>
                                        <p:tav tm="100000">
                                          <p:val>
                                            <p:strVal val="#ppt_w"/>
                                          </p:val>
                                        </p:tav>
                                      </p:tavLst>
                                    </p:anim>
                                    <p:anim calcmode="lin" valueType="num">
                                      <p:cBhvr additive="base">
                                        <p:cTn id="8" dur="500"/>
                                        <p:tgtEl>
                                          <p:spTgt spid="264"/>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65"/>
                                        </p:tgtEl>
                                        <p:attrNameLst>
                                          <p:attrName>style.visibility</p:attrName>
                                        </p:attrNameLst>
                                      </p:cBhvr>
                                      <p:to>
                                        <p:strVal val="visible"/>
                                      </p:to>
                                    </p:set>
                                    <p:anim calcmode="lin" valueType="num">
                                      <p:cBhvr additive="base">
                                        <p:cTn id="11" dur="500"/>
                                        <p:tgtEl>
                                          <p:spTgt spid="265"/>
                                        </p:tgtEl>
                                        <p:attrNameLst>
                                          <p:attrName>ppt_w</p:attrName>
                                        </p:attrNameLst>
                                      </p:cBhvr>
                                      <p:tavLst>
                                        <p:tav tm="0">
                                          <p:val>
                                            <p:strVal val="0"/>
                                          </p:val>
                                        </p:tav>
                                        <p:tav tm="100000">
                                          <p:val>
                                            <p:strVal val="#ppt_w"/>
                                          </p:val>
                                        </p:tav>
                                      </p:tavLst>
                                    </p:anim>
                                    <p:anim calcmode="lin" valueType="num">
                                      <p:cBhvr additive="base">
                                        <p:cTn id="12" dur="500"/>
                                        <p:tgtEl>
                                          <p:spTgt spid="265"/>
                                        </p:tgtEl>
                                        <p:attrNameLst>
                                          <p:attrName>ppt_h</p:attrName>
                                        </p:attrNameLst>
                                      </p:cBhvr>
                                      <p:tavLst>
                                        <p:tav tm="0">
                                          <p:val>
                                            <p:strVal val="0"/>
                                          </p:val>
                                        </p:tav>
                                        <p:tav tm="100000">
                                          <p:val>
                                            <p:strVal val="#ppt_h"/>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66">
                                            <p:txEl>
                                              <p:pRg st="0" end="0"/>
                                            </p:txEl>
                                          </p:spTgt>
                                        </p:tgtEl>
                                        <p:attrNameLst>
                                          <p:attrName>style.visibility</p:attrName>
                                        </p:attrNameLst>
                                      </p:cBhvr>
                                      <p:to>
                                        <p:strVal val="visible"/>
                                      </p:to>
                                    </p:set>
                                    <p:animEffect transition="in" filter="fade">
                                      <p:cBhvr>
                                        <p:cTn id="16" dur="250"/>
                                        <p:tgtEl>
                                          <p:spTgt spid="266">
                                            <p:txEl>
                                              <p:pRg st="0" end="0"/>
                                            </p:txEl>
                                          </p:spTgt>
                                        </p:tgtEl>
                                      </p:cBhvr>
                                    </p:animEffect>
                                  </p:childTnLst>
                                </p:cTn>
                              </p:par>
                            </p:childTnLst>
                          </p:cTn>
                        </p:par>
                        <p:par>
                          <p:cTn id="17" fill="hold">
                            <p:stCondLst>
                              <p:cond delay="750"/>
                            </p:stCondLst>
                            <p:childTnLst>
                              <p:par>
                                <p:cTn id="18" presetID="10" presetClass="entr" presetSubtype="0" fill="hold" nodeType="afterEffect">
                                  <p:stCondLst>
                                    <p:cond delay="0"/>
                                  </p:stCondLst>
                                  <p:childTnLst>
                                    <p:set>
                                      <p:cBhvr>
                                        <p:cTn id="19" dur="1" fill="hold">
                                          <p:stCondLst>
                                            <p:cond delay="0"/>
                                          </p:stCondLst>
                                        </p:cTn>
                                        <p:tgtEl>
                                          <p:spTgt spid="266">
                                            <p:txEl>
                                              <p:pRg st="1" end="1"/>
                                            </p:txEl>
                                          </p:spTgt>
                                        </p:tgtEl>
                                        <p:attrNameLst>
                                          <p:attrName>style.visibility</p:attrName>
                                        </p:attrNameLst>
                                      </p:cBhvr>
                                      <p:to>
                                        <p:strVal val="visible"/>
                                      </p:to>
                                    </p:set>
                                    <p:animEffect transition="in" filter="fade">
                                      <p:cBhvr>
                                        <p:cTn id="20" dur="250"/>
                                        <p:tgtEl>
                                          <p:spTgt spid="266">
                                            <p:txEl>
                                              <p:pRg st="1" end="1"/>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66">
                                            <p:txEl>
                                              <p:pRg st="2" end="2"/>
                                            </p:txEl>
                                          </p:spTgt>
                                        </p:tgtEl>
                                        <p:attrNameLst>
                                          <p:attrName>style.visibility</p:attrName>
                                        </p:attrNameLst>
                                      </p:cBhvr>
                                      <p:to>
                                        <p:strVal val="visible"/>
                                      </p:to>
                                    </p:set>
                                    <p:animEffect transition="in" filter="fade">
                                      <p:cBhvr>
                                        <p:cTn id="24" dur="250"/>
                                        <p:tgtEl>
                                          <p:spTgt spid="26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67"/>
                                        </p:tgtEl>
                                        <p:attrNameLst>
                                          <p:attrName>style.visibility</p:attrName>
                                        </p:attrNameLst>
                                      </p:cBhvr>
                                      <p:to>
                                        <p:strVal val="visible"/>
                                      </p:to>
                                    </p:set>
                                    <p:anim calcmode="lin" valueType="num">
                                      <p:cBhvr additive="base">
                                        <p:cTn id="29" dur="500"/>
                                        <p:tgtEl>
                                          <p:spTgt spid="26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69"/>
                                        </p:tgtEl>
                                        <p:attrNameLst>
                                          <p:attrName>style.visibility</p:attrName>
                                        </p:attrNameLst>
                                      </p:cBhvr>
                                      <p:to>
                                        <p:strVal val="visible"/>
                                      </p:to>
                                    </p:set>
                                    <p:animEffect transition="in" filter="fade">
                                      <p:cBhvr>
                                        <p:cTn id="34" dur="10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76" name="Google Shape;276;p20"/>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77" name="Google Shape;277;p20"/>
          <p:cNvSpPr/>
          <p:nvPr/>
        </p:nvSpPr>
        <p:spPr>
          <a:xfrm>
            <a:off x="568926" y="559191"/>
            <a:ext cx="6656365" cy="146386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000" b="1">
                <a:solidFill>
                  <a:schemeClr val="dk1"/>
                </a:solidFill>
                <a:latin typeface="Times New Roman"/>
                <a:ea typeface="Times New Roman"/>
                <a:cs typeface="Times New Roman"/>
                <a:sym typeface="Times New Roman"/>
              </a:rPr>
              <a:t>What is PySide used for ?</a:t>
            </a:r>
            <a:endParaRPr/>
          </a:p>
          <a:p>
            <a:pPr marL="0" marR="0" lvl="0" indent="0" algn="just" rtl="0">
              <a:lnSpc>
                <a:spcPct val="150000"/>
              </a:lnSpc>
              <a:spcBef>
                <a:spcPts val="0"/>
              </a:spcBef>
              <a:spcAft>
                <a:spcPts val="0"/>
              </a:spcAft>
              <a:buNone/>
            </a:pPr>
            <a:r>
              <a:rPr lang="en-US" sz="1600">
                <a:solidFill>
                  <a:srgbClr val="00B050"/>
                </a:solidFill>
                <a:latin typeface="Times New Roman"/>
                <a:ea typeface="Times New Roman"/>
                <a:cs typeface="Times New Roman"/>
                <a:sym typeface="Times New Roman"/>
              </a:rPr>
              <a:t>PySide</a:t>
            </a:r>
            <a:r>
              <a:rPr lang="en-US" sz="1600">
                <a:solidFill>
                  <a:schemeClr val="dk1"/>
                </a:solidFill>
                <a:latin typeface="Times New Roman"/>
                <a:ea typeface="Times New Roman"/>
                <a:cs typeface="Times New Roman"/>
                <a:sym typeface="Times New Roman"/>
              </a:rPr>
              <a:t>, also known as Qt for Python, is a Python library for creating GUI applications using the Qt toolkit. </a:t>
            </a:r>
            <a:r>
              <a:rPr lang="en-US" sz="1600">
                <a:solidFill>
                  <a:srgbClr val="00B050"/>
                </a:solidFill>
                <a:latin typeface="Times New Roman"/>
                <a:ea typeface="Times New Roman"/>
                <a:cs typeface="Times New Roman"/>
                <a:sym typeface="Times New Roman"/>
              </a:rPr>
              <a:t>PySide</a:t>
            </a:r>
            <a:r>
              <a:rPr lang="en-US" sz="1600">
                <a:solidFill>
                  <a:schemeClr val="dk1"/>
                </a:solidFill>
                <a:latin typeface="Times New Roman"/>
                <a:ea typeface="Times New Roman"/>
                <a:cs typeface="Times New Roman"/>
                <a:sym typeface="Times New Roman"/>
              </a:rPr>
              <a:t> is the official binding for Qt on Python and is now developed by The Qt Company itself.</a:t>
            </a:r>
            <a:endParaRPr sz="1800">
              <a:solidFill>
                <a:schemeClr val="dk1"/>
              </a:solidFill>
              <a:latin typeface="Times New Roman"/>
              <a:ea typeface="Times New Roman"/>
              <a:cs typeface="Times New Roman"/>
              <a:sym typeface="Times New Roman"/>
            </a:endParaRPr>
          </a:p>
        </p:txBody>
      </p:sp>
      <p:sp>
        <p:nvSpPr>
          <p:cNvPr id="278" name="Google Shape;278;p20"/>
          <p:cNvSpPr/>
          <p:nvPr/>
        </p:nvSpPr>
        <p:spPr>
          <a:xfrm>
            <a:off x="460376" y="2241352"/>
            <a:ext cx="5815734" cy="4401205"/>
          </a:xfrm>
          <a:prstGeom prst="rect">
            <a:avLst/>
          </a:prstGeom>
          <a:solidFill>
            <a:srgbClr val="262626"/>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import sys</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from PySide6.QtCore import QSize, Qt</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from PySide6.QtWidgets import QApplication, QMainWindow, QPushButton</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class MainWindow(QMainWindow):</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    def __init__(self):</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        super().__init__()</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        self.setWindowTitle("My App")</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        button = QPushButton("Press Me!")</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        self.setCentralWidget(button)</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app = QApplication(sys.argv)</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window = MainWindow()</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window.show()</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app.exec_()</a:t>
            </a:r>
            <a:endParaRPr/>
          </a:p>
        </p:txBody>
      </p:sp>
      <p:sp>
        <p:nvSpPr>
          <p:cNvPr id="279" name="Google Shape;279;p20"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pic>
        <p:nvPicPr>
          <p:cNvPr id="280" name="Google Shape;280;p20" descr="Our QMainWindow with a single QPushButton on Windows, macOS and Linux."/>
          <p:cNvPicPr preferRelativeResize="0"/>
          <p:nvPr/>
        </p:nvPicPr>
        <p:blipFill rotWithShape="1">
          <a:blip r:embed="rId3">
            <a:alphaModFix/>
          </a:blip>
          <a:srcRect/>
          <a:stretch/>
        </p:blipFill>
        <p:spPr>
          <a:xfrm>
            <a:off x="6488639" y="3777317"/>
            <a:ext cx="5430982" cy="2486025"/>
          </a:xfrm>
          <a:prstGeom prst="rect">
            <a:avLst/>
          </a:prstGeom>
          <a:noFill/>
          <a:ln>
            <a:noFill/>
          </a:ln>
        </p:spPr>
      </p:pic>
      <p:sp>
        <p:nvSpPr>
          <p:cNvPr id="281" name="Google Shape;281;p20"/>
          <p:cNvSpPr/>
          <p:nvPr/>
        </p:nvSpPr>
        <p:spPr>
          <a:xfrm>
            <a:off x="568926" y="0"/>
            <a:ext cx="124264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00B050"/>
                </a:solidFill>
                <a:latin typeface="Times New Roman"/>
                <a:ea typeface="Times New Roman"/>
                <a:cs typeface="Times New Roman"/>
                <a:sym typeface="Times New Roman"/>
              </a:rPr>
              <a:t>PySide</a:t>
            </a:r>
            <a:endParaRPr sz="1800">
              <a:solidFill>
                <a:schemeClr val="dk1"/>
              </a:solidFill>
              <a:latin typeface="Quicksand"/>
              <a:ea typeface="Quicksand"/>
              <a:cs typeface="Quicksand"/>
              <a:sym typeface="Quicksan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p:tgtEl>
                                          <p:spTgt spid="275"/>
                                        </p:tgtEl>
                                        <p:attrNameLst>
                                          <p:attrName>ppt_w</p:attrName>
                                        </p:attrNameLst>
                                      </p:cBhvr>
                                      <p:tavLst>
                                        <p:tav tm="0">
                                          <p:val>
                                            <p:strVal val="0"/>
                                          </p:val>
                                        </p:tav>
                                        <p:tav tm="100000">
                                          <p:val>
                                            <p:strVal val="#ppt_w"/>
                                          </p:val>
                                        </p:tav>
                                      </p:tavLst>
                                    </p:anim>
                                    <p:anim calcmode="lin" valueType="num">
                                      <p:cBhvr additive="base">
                                        <p:cTn id="8" dur="500"/>
                                        <p:tgtEl>
                                          <p:spTgt spid="275"/>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76"/>
                                        </p:tgtEl>
                                        <p:attrNameLst>
                                          <p:attrName>style.visibility</p:attrName>
                                        </p:attrNameLst>
                                      </p:cBhvr>
                                      <p:to>
                                        <p:strVal val="visible"/>
                                      </p:to>
                                    </p:set>
                                    <p:anim calcmode="lin" valueType="num">
                                      <p:cBhvr additive="base">
                                        <p:cTn id="11" dur="500"/>
                                        <p:tgtEl>
                                          <p:spTgt spid="276"/>
                                        </p:tgtEl>
                                        <p:attrNameLst>
                                          <p:attrName>ppt_w</p:attrName>
                                        </p:attrNameLst>
                                      </p:cBhvr>
                                      <p:tavLst>
                                        <p:tav tm="0">
                                          <p:val>
                                            <p:strVal val="0"/>
                                          </p:val>
                                        </p:tav>
                                        <p:tav tm="100000">
                                          <p:val>
                                            <p:strVal val="#ppt_w"/>
                                          </p:val>
                                        </p:tav>
                                      </p:tavLst>
                                    </p:anim>
                                    <p:anim calcmode="lin" valueType="num">
                                      <p:cBhvr additive="base">
                                        <p:cTn id="12" dur="500"/>
                                        <p:tgtEl>
                                          <p:spTgt spid="276"/>
                                        </p:tgtEl>
                                        <p:attrNameLst>
                                          <p:attrName>ppt_h</p:attrName>
                                        </p:attrNameLst>
                                      </p:cBhvr>
                                      <p:tavLst>
                                        <p:tav tm="0">
                                          <p:val>
                                            <p:str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7"/>
                                        </p:tgtEl>
                                        <p:attrNameLst>
                                          <p:attrName>style.visibility</p:attrName>
                                        </p:attrNameLst>
                                      </p:cBhvr>
                                      <p:to>
                                        <p:strVal val="visible"/>
                                      </p:to>
                                    </p:set>
                                    <p:animEffect transition="in" filter="fade">
                                      <p:cBhvr>
                                        <p:cTn id="17" dur="500"/>
                                        <p:tgtEl>
                                          <p:spTgt spid="2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8"/>
                                        </p:tgtEl>
                                        <p:attrNameLst>
                                          <p:attrName>style.visibility</p:attrName>
                                        </p:attrNameLst>
                                      </p:cBhvr>
                                      <p:to>
                                        <p:strVal val="visible"/>
                                      </p:to>
                                    </p:set>
                                    <p:animEffect transition="in" filter="fade">
                                      <p:cBhvr>
                                        <p:cTn id="22" dur="500"/>
                                        <p:tgtEl>
                                          <p:spTgt spid="2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0"/>
                                        </p:tgtEl>
                                        <p:attrNameLst>
                                          <p:attrName>style.visibility</p:attrName>
                                        </p:attrNameLst>
                                      </p:cBhvr>
                                      <p:to>
                                        <p:strVal val="visible"/>
                                      </p:to>
                                    </p:set>
                                    <p:animEffect transition="in" filter="fade">
                                      <p:cBhvr>
                                        <p:cTn id="27" dur="20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1"/>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87" name="Google Shape;287;p21"/>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88" name="Google Shape;288;p21"/>
          <p:cNvSpPr/>
          <p:nvPr/>
        </p:nvSpPr>
        <p:spPr>
          <a:xfrm>
            <a:off x="527364" y="653563"/>
            <a:ext cx="6656365" cy="184665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385623"/>
                </a:solidFill>
                <a:latin typeface="Times New Roman"/>
                <a:ea typeface="Times New Roman"/>
                <a:cs typeface="Times New Roman"/>
                <a:sym typeface="Times New Roman"/>
              </a:rPr>
              <a:t>What is Kivy  used for ?</a:t>
            </a:r>
            <a:endParaRPr/>
          </a:p>
          <a:p>
            <a:pPr marL="0" marR="0" lvl="0" indent="0" algn="l" rtl="0">
              <a:spcBef>
                <a:spcPts val="0"/>
              </a:spcBef>
              <a:spcAft>
                <a:spcPts val="0"/>
              </a:spcAft>
              <a:buNone/>
            </a:pPr>
            <a:endParaRPr sz="1800" b="1">
              <a:solidFill>
                <a:schemeClr val="accent2"/>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1">
                <a:solidFill>
                  <a:srgbClr val="00B050"/>
                </a:solidFill>
                <a:latin typeface="Times New Roman"/>
                <a:ea typeface="Times New Roman"/>
                <a:cs typeface="Times New Roman"/>
                <a:sym typeface="Times New Roman"/>
              </a:rPr>
              <a:t>Kivy</a:t>
            </a:r>
            <a:r>
              <a:rPr lang="en-US" sz="1800">
                <a:solidFill>
                  <a:schemeClr val="dk1"/>
                </a:solidFill>
                <a:latin typeface="Times New Roman"/>
                <a:ea typeface="Times New Roman"/>
                <a:cs typeface="Times New Roman"/>
                <a:sym typeface="Times New Roman"/>
              </a:rPr>
              <a:t> is an open source, </a:t>
            </a:r>
            <a:r>
              <a:rPr lang="en-US" sz="1800" b="1">
                <a:solidFill>
                  <a:schemeClr val="dk1"/>
                </a:solidFill>
                <a:latin typeface="Times New Roman"/>
                <a:ea typeface="Times New Roman"/>
                <a:cs typeface="Times New Roman"/>
                <a:sym typeface="Times New Roman"/>
              </a:rPr>
              <a:t>multi-platform application development framework</a:t>
            </a:r>
            <a:r>
              <a:rPr lang="en-US" sz="1800">
                <a:solidFill>
                  <a:schemeClr val="dk1"/>
                </a:solidFill>
                <a:latin typeface="Times New Roman"/>
                <a:ea typeface="Times New Roman"/>
                <a:cs typeface="Times New Roman"/>
                <a:sym typeface="Times New Roman"/>
              </a:rPr>
              <a:t> for </a:t>
            </a:r>
            <a:r>
              <a:rPr lang="en-US" sz="1800" u="sng">
                <a:solidFill>
                  <a:schemeClr val="hlink"/>
                </a:solidFill>
                <a:latin typeface="Times New Roman"/>
                <a:ea typeface="Times New Roman"/>
                <a:cs typeface="Times New Roman"/>
                <a:sym typeface="Times New Roman"/>
                <a:hlinkClick r:id="rId3"/>
              </a:rPr>
              <a:t>Python</a:t>
            </a:r>
            <a:r>
              <a:rPr lang="en-US" sz="1800">
                <a:solidFill>
                  <a:schemeClr val="dk1"/>
                </a:solidFill>
                <a:latin typeface="Times New Roman"/>
                <a:ea typeface="Times New Roman"/>
                <a:cs typeface="Times New Roman"/>
                <a:sym typeface="Times New Roman"/>
              </a:rPr>
              <a:t>. It allows us to develop multi-platform applications on various platforms such as </a:t>
            </a:r>
            <a:r>
              <a:rPr lang="en-US" sz="1800" b="1" u="sng">
                <a:solidFill>
                  <a:schemeClr val="hlink"/>
                </a:solidFill>
                <a:latin typeface="Times New Roman"/>
                <a:ea typeface="Times New Roman"/>
                <a:cs typeface="Times New Roman"/>
                <a:sym typeface="Times New Roman"/>
                <a:hlinkClick r:id="rId4"/>
              </a:rPr>
              <a:t>Windows</a:t>
            </a:r>
            <a:r>
              <a:rPr lang="en-US" sz="1800" b="1">
                <a:solidFill>
                  <a:schemeClr val="dk1"/>
                </a:solidFill>
                <a:latin typeface="Times New Roman"/>
                <a:ea typeface="Times New Roman"/>
                <a:cs typeface="Times New Roman"/>
                <a:sym typeface="Times New Roman"/>
              </a:rPr>
              <a:t>, </a:t>
            </a:r>
            <a:r>
              <a:rPr lang="en-US" sz="1800" b="1" u="sng">
                <a:solidFill>
                  <a:schemeClr val="hlink"/>
                </a:solidFill>
                <a:latin typeface="Times New Roman"/>
                <a:ea typeface="Times New Roman"/>
                <a:cs typeface="Times New Roman"/>
                <a:sym typeface="Times New Roman"/>
                <a:hlinkClick r:id="rId5"/>
              </a:rPr>
              <a:t>Linux</a:t>
            </a:r>
            <a:r>
              <a:rPr lang="en-US" sz="1800" b="1">
                <a:solidFill>
                  <a:schemeClr val="dk1"/>
                </a:solidFill>
                <a:latin typeface="Times New Roman"/>
                <a:ea typeface="Times New Roman"/>
                <a:cs typeface="Times New Roman"/>
                <a:sym typeface="Times New Roman"/>
              </a:rPr>
              <a:t>, </a:t>
            </a:r>
            <a:r>
              <a:rPr lang="en-US" sz="1800" b="1" u="sng">
                <a:solidFill>
                  <a:schemeClr val="hlink"/>
                </a:solidFill>
                <a:latin typeface="Times New Roman"/>
                <a:ea typeface="Times New Roman"/>
                <a:cs typeface="Times New Roman"/>
                <a:sym typeface="Times New Roman"/>
                <a:hlinkClick r:id="rId6"/>
              </a:rPr>
              <a:t>Android</a:t>
            </a:r>
            <a:r>
              <a:rPr lang="en-US" sz="1800" b="1">
                <a:solidFill>
                  <a:schemeClr val="dk1"/>
                </a:solidFill>
                <a:latin typeface="Times New Roman"/>
                <a:ea typeface="Times New Roman"/>
                <a:cs typeface="Times New Roman"/>
                <a:sym typeface="Times New Roman"/>
              </a:rPr>
              <a:t>, macOS, iOS, and Raspberry Pi</a:t>
            </a:r>
            <a:r>
              <a:rPr lang="en-US" sz="18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289" name="Google Shape;289;p21"/>
          <p:cNvSpPr/>
          <p:nvPr/>
        </p:nvSpPr>
        <p:spPr>
          <a:xfrm>
            <a:off x="568507" y="2809433"/>
            <a:ext cx="3592551" cy="3358659"/>
          </a:xfrm>
          <a:prstGeom prst="rect">
            <a:avLst/>
          </a:prstGeom>
          <a:solidFill>
            <a:srgbClr val="262626"/>
          </a:soli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import kivy</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kivy.require('1.10.0')</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from kivy.app import App</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from kivy.uix.button Label</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import</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class HelloKivy(App):</a:t>
            </a:r>
            <a:endParaRPr/>
          </a:p>
          <a:p>
            <a:pPr marL="0" marR="0" lvl="0" indent="0" algn="l" rtl="0">
              <a:spcBef>
                <a:spcPts val="0"/>
              </a:spcBef>
              <a:spcAft>
                <a:spcPts val="0"/>
              </a:spcAft>
              <a:buNone/>
            </a:pPr>
            <a:endParaRPr sz="12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       def build(self):</a:t>
            </a:r>
            <a:endParaRPr/>
          </a:p>
          <a:p>
            <a:pPr marL="0" marR="0" lvl="0" indent="0" algn="l" rtl="0">
              <a:spcBef>
                <a:spcPts val="0"/>
              </a:spcBef>
              <a:spcAft>
                <a:spcPts val="0"/>
              </a:spcAft>
              <a:buNone/>
            </a:pPr>
            <a:endParaRPr sz="12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              return Label(text ="Hello Geeks")</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helloKivy = HelloKivy()</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helloKivy.run()</a:t>
            </a:r>
            <a:endParaRPr/>
          </a:p>
        </p:txBody>
      </p:sp>
      <p:sp>
        <p:nvSpPr>
          <p:cNvPr id="290" name="Google Shape;290;p21"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pic>
        <p:nvPicPr>
          <p:cNvPr id="291" name="Google Shape;291;p21"/>
          <p:cNvPicPr preferRelativeResize="0"/>
          <p:nvPr/>
        </p:nvPicPr>
        <p:blipFill rotWithShape="1">
          <a:blip r:embed="rId7">
            <a:alphaModFix/>
          </a:blip>
          <a:srcRect l="50000" r="3693" b="16475"/>
          <a:stretch/>
        </p:blipFill>
        <p:spPr>
          <a:xfrm>
            <a:off x="5890148" y="2809433"/>
            <a:ext cx="3592551" cy="3358659"/>
          </a:xfrm>
          <a:prstGeom prst="rect">
            <a:avLst/>
          </a:prstGeom>
          <a:noFill/>
          <a:ln>
            <a:noFill/>
          </a:ln>
          <a:effectLst>
            <a:outerShdw blurRad="292100" dist="139700" dir="2700000" algn="tl" rotWithShape="0">
              <a:srgbClr val="333333">
                <a:alpha val="64705"/>
              </a:srgbClr>
            </a:outerShdw>
          </a:effectLst>
        </p:spPr>
      </p:pic>
      <p:sp>
        <p:nvSpPr>
          <p:cNvPr id="292" name="Google Shape;292;p21"/>
          <p:cNvSpPr/>
          <p:nvPr/>
        </p:nvSpPr>
        <p:spPr>
          <a:xfrm>
            <a:off x="568507" y="201053"/>
            <a:ext cx="103149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6D99EF"/>
                </a:solidFill>
                <a:latin typeface="Times New Roman"/>
                <a:ea typeface="Times New Roman"/>
                <a:cs typeface="Times New Roman"/>
                <a:sym typeface="Times New Roman"/>
              </a:rPr>
              <a:t>Kivy</a:t>
            </a:r>
            <a:endParaRPr sz="1800">
              <a:solidFill>
                <a:srgbClr val="6D99EF"/>
              </a:solidFill>
              <a:latin typeface="Quicksand"/>
              <a:ea typeface="Quicksand"/>
              <a:cs typeface="Quicksand"/>
              <a:sym typeface="Quicksan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86"/>
                                        </p:tgtEl>
                                        <p:attrNameLst>
                                          <p:attrName>style.visibility</p:attrName>
                                        </p:attrNameLst>
                                      </p:cBhvr>
                                      <p:to>
                                        <p:strVal val="visible"/>
                                      </p:to>
                                    </p:set>
                                    <p:anim calcmode="lin" valueType="num">
                                      <p:cBhvr additive="base">
                                        <p:cTn id="7" dur="500"/>
                                        <p:tgtEl>
                                          <p:spTgt spid="286"/>
                                        </p:tgtEl>
                                        <p:attrNameLst>
                                          <p:attrName>ppt_w</p:attrName>
                                        </p:attrNameLst>
                                      </p:cBhvr>
                                      <p:tavLst>
                                        <p:tav tm="0">
                                          <p:val>
                                            <p:strVal val="0"/>
                                          </p:val>
                                        </p:tav>
                                        <p:tav tm="100000">
                                          <p:val>
                                            <p:strVal val="#ppt_w"/>
                                          </p:val>
                                        </p:tav>
                                      </p:tavLst>
                                    </p:anim>
                                    <p:anim calcmode="lin" valueType="num">
                                      <p:cBhvr additive="base">
                                        <p:cTn id="8" dur="500"/>
                                        <p:tgtEl>
                                          <p:spTgt spid="286"/>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87"/>
                                        </p:tgtEl>
                                        <p:attrNameLst>
                                          <p:attrName>style.visibility</p:attrName>
                                        </p:attrNameLst>
                                      </p:cBhvr>
                                      <p:to>
                                        <p:strVal val="visible"/>
                                      </p:to>
                                    </p:set>
                                    <p:anim calcmode="lin" valueType="num">
                                      <p:cBhvr additive="base">
                                        <p:cTn id="11" dur="500"/>
                                        <p:tgtEl>
                                          <p:spTgt spid="287"/>
                                        </p:tgtEl>
                                        <p:attrNameLst>
                                          <p:attrName>ppt_w</p:attrName>
                                        </p:attrNameLst>
                                      </p:cBhvr>
                                      <p:tavLst>
                                        <p:tav tm="0">
                                          <p:val>
                                            <p:strVal val="0"/>
                                          </p:val>
                                        </p:tav>
                                        <p:tav tm="100000">
                                          <p:val>
                                            <p:strVal val="#ppt_w"/>
                                          </p:val>
                                        </p:tav>
                                      </p:tavLst>
                                    </p:anim>
                                    <p:anim calcmode="lin" valueType="num">
                                      <p:cBhvr additive="base">
                                        <p:cTn id="12" dur="500"/>
                                        <p:tgtEl>
                                          <p:spTgt spid="287"/>
                                        </p:tgtEl>
                                        <p:attrNameLst>
                                          <p:attrName>ppt_h</p:attrName>
                                        </p:attrNameLst>
                                      </p:cBhvr>
                                      <p:tavLst>
                                        <p:tav tm="0">
                                          <p:val>
                                            <p:strVal val="0"/>
                                          </p:val>
                                        </p:tav>
                                        <p:tav tm="100000">
                                          <p:val>
                                            <p:strVal val="#ppt_h"/>
                                          </p:val>
                                        </p:tav>
                                      </p:tavLst>
                                    </p:anim>
                                  </p:childTnLst>
                                </p:cTn>
                              </p:par>
                              <p:par>
                                <p:cTn id="13" presetID="10" presetClass="entr" presetSubtype="0" fill="hold" nodeType="withEffect">
                                  <p:stCondLst>
                                    <p:cond delay="0"/>
                                  </p:stCondLst>
                                  <p:childTnLst>
                                    <p:set>
                                      <p:cBhvr>
                                        <p:cTn id="14" dur="1" fill="hold">
                                          <p:stCondLst>
                                            <p:cond delay="0"/>
                                          </p:stCondLst>
                                        </p:cTn>
                                        <p:tgtEl>
                                          <p:spTgt spid="288">
                                            <p:txEl>
                                              <p:pRg st="0" end="0"/>
                                            </p:txEl>
                                          </p:spTgt>
                                        </p:tgtEl>
                                        <p:attrNameLst>
                                          <p:attrName>style.visibility</p:attrName>
                                        </p:attrNameLst>
                                      </p:cBhvr>
                                      <p:to>
                                        <p:strVal val="visible"/>
                                      </p:to>
                                    </p:set>
                                    <p:animEffect transition="in" filter="fade">
                                      <p:cBhvr>
                                        <p:cTn id="15" dur="2000"/>
                                        <p:tgtEl>
                                          <p:spTgt spid="288">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88">
                                            <p:txEl>
                                              <p:pRg st="1" end="1"/>
                                            </p:txEl>
                                          </p:spTgt>
                                        </p:tgtEl>
                                        <p:attrNameLst>
                                          <p:attrName>style.visibility</p:attrName>
                                        </p:attrNameLst>
                                      </p:cBhvr>
                                      <p:to>
                                        <p:strVal val="visible"/>
                                      </p:to>
                                    </p:set>
                                    <p:animEffect transition="in" filter="fade">
                                      <p:cBhvr>
                                        <p:cTn id="18" dur="2000"/>
                                        <p:tgtEl>
                                          <p:spTgt spid="288">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88">
                                            <p:txEl>
                                              <p:pRg st="2" end="2"/>
                                            </p:txEl>
                                          </p:spTgt>
                                        </p:tgtEl>
                                        <p:attrNameLst>
                                          <p:attrName>style.visibility</p:attrName>
                                        </p:attrNameLst>
                                      </p:cBhvr>
                                      <p:to>
                                        <p:strVal val="visible"/>
                                      </p:to>
                                    </p:set>
                                    <p:animEffect transition="in" filter="fade">
                                      <p:cBhvr>
                                        <p:cTn id="21" dur="2000"/>
                                        <p:tgtEl>
                                          <p:spTgt spid="28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89"/>
                                        </p:tgtEl>
                                        <p:attrNameLst>
                                          <p:attrName>style.visibility</p:attrName>
                                        </p:attrNameLst>
                                      </p:cBhvr>
                                      <p:to>
                                        <p:strVal val="visible"/>
                                      </p:to>
                                    </p:set>
                                    <p:animEffect transition="in" filter="fade">
                                      <p:cBhvr>
                                        <p:cTn id="26" dur="500"/>
                                        <p:tgtEl>
                                          <p:spTgt spid="289"/>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291"/>
                                        </p:tgtEl>
                                        <p:attrNameLst>
                                          <p:attrName>style.visibility</p:attrName>
                                        </p:attrNameLst>
                                      </p:cBhvr>
                                      <p:to>
                                        <p:strVal val="visible"/>
                                      </p:to>
                                    </p:set>
                                    <p:anim calcmode="lin" valueType="num">
                                      <p:cBhvr additive="base">
                                        <p:cTn id="31" dur="500"/>
                                        <p:tgtEl>
                                          <p:spTgt spid="291"/>
                                        </p:tgtEl>
                                        <p:attrNameLst>
                                          <p:attrName>ppt_w</p:attrName>
                                        </p:attrNameLst>
                                      </p:cBhvr>
                                      <p:tavLst>
                                        <p:tav tm="0">
                                          <p:val>
                                            <p:strVal val="0"/>
                                          </p:val>
                                        </p:tav>
                                        <p:tav tm="100000">
                                          <p:val>
                                            <p:strVal val="#ppt_w"/>
                                          </p:val>
                                        </p:tav>
                                      </p:tavLst>
                                    </p:anim>
                                    <p:anim calcmode="lin" valueType="num">
                                      <p:cBhvr additive="base">
                                        <p:cTn id="32" dur="500"/>
                                        <p:tgtEl>
                                          <p:spTgt spid="29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pt Template">
      <a:dk1>
        <a:srgbClr val="000000"/>
      </a:dk1>
      <a:lt1>
        <a:srgbClr val="FFFFFF"/>
      </a:lt1>
      <a:dk2>
        <a:srgbClr val="7F7F7F"/>
      </a:dk2>
      <a:lt2>
        <a:srgbClr val="F2F2F2"/>
      </a:lt2>
      <a:accent1>
        <a:srgbClr val="0A1931"/>
      </a:accent1>
      <a:accent2>
        <a:srgbClr val="185ADB"/>
      </a:accent2>
      <a:accent3>
        <a:srgbClr val="FFC947"/>
      </a:accent3>
      <a:accent4>
        <a:srgbClr val="EFEFE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1254</Words>
  <Application>Microsoft Office PowerPoint</Application>
  <PresentationFormat>Widescreen</PresentationFormat>
  <Paragraphs>242</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Quicksand</vt:lpstr>
      <vt:lpstr>Arial</vt:lpstr>
      <vt:lpstr>Noto Sans Symbols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cp:revision>
  <dcterms:modified xsi:type="dcterms:W3CDTF">2023-08-07T16:11:41Z</dcterms:modified>
</cp:coreProperties>
</file>