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10/16/2023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065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19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446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284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186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63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908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7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130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274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082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412397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A564F4A-EDB5-14CE-4B71-1D60066D22D7}"/>
              </a:ext>
            </a:extLst>
          </p:cNvPr>
          <p:cNvSpPr>
            <a:spLocks noGrp="1"/>
          </p:cNvSpPr>
          <p:nvPr>
            <p:ph type="ctrTitle"/>
          </p:nvPr>
        </p:nvSpPr>
        <p:spPr>
          <a:xfrm>
            <a:off x="1005653" y="744910"/>
            <a:ext cx="4931539" cy="1279344"/>
          </a:xfrm>
        </p:spPr>
        <p:txBody>
          <a:bodyPr anchor="b">
            <a:normAutofit fontScale="90000"/>
          </a:bodyPr>
          <a:lstStyle/>
          <a:p>
            <a:pPr algn="l"/>
            <a:r>
              <a:rPr lang="en-CA" sz="5400" dirty="0"/>
              <a:t>Revenue and Profit Analysis</a:t>
            </a:r>
          </a:p>
        </p:txBody>
      </p:sp>
      <p:sp>
        <p:nvSpPr>
          <p:cNvPr id="3" name="Subtitle 2">
            <a:extLst>
              <a:ext uri="{FF2B5EF4-FFF2-40B4-BE49-F238E27FC236}">
                <a16:creationId xmlns:a16="http://schemas.microsoft.com/office/drawing/2014/main" id="{7B0B9AF0-F7F1-6584-C159-6B7E9158B0E2}"/>
              </a:ext>
            </a:extLst>
          </p:cNvPr>
          <p:cNvSpPr>
            <a:spLocks noGrp="1"/>
          </p:cNvSpPr>
          <p:nvPr>
            <p:ph type="subTitle" idx="1"/>
          </p:nvPr>
        </p:nvSpPr>
        <p:spPr>
          <a:xfrm>
            <a:off x="407779" y="2094055"/>
            <a:ext cx="4798446" cy="2054306"/>
          </a:xfrm>
        </p:spPr>
        <p:txBody>
          <a:bodyPr anchor="t">
            <a:normAutofit/>
          </a:bodyPr>
          <a:lstStyle/>
          <a:p>
            <a:pPr algn="l"/>
            <a:r>
              <a:rPr lang="en-CA" sz="2200" dirty="0"/>
              <a:t>Analysis of </a:t>
            </a:r>
            <a:r>
              <a:rPr lang="en-CA" sz="2200" b="0" i="0" dirty="0" err="1">
                <a:effectLst/>
                <a:latin typeface="Suisse Intl"/>
              </a:rPr>
              <a:t>AtliQ</a:t>
            </a:r>
            <a:r>
              <a:rPr lang="en-CA" sz="2200" b="0" i="0" dirty="0">
                <a:effectLst/>
                <a:latin typeface="Suisse Intl"/>
              </a:rPr>
              <a:t> Hardware</a:t>
            </a:r>
          </a:p>
          <a:p>
            <a:pPr algn="l"/>
            <a:r>
              <a:rPr lang="en-CA" sz="2200" dirty="0">
                <a:latin typeface="Suisse Intl"/>
              </a:rPr>
              <a:t>from 2017 to 2021.</a:t>
            </a:r>
          </a:p>
          <a:p>
            <a:pPr algn="l"/>
            <a:endParaRPr lang="en-CA" sz="2200" dirty="0"/>
          </a:p>
        </p:txBody>
      </p:sp>
      <p:pic>
        <p:nvPicPr>
          <p:cNvPr id="4" name="Picture 3" descr="Graph on document with pen">
            <a:extLst>
              <a:ext uri="{FF2B5EF4-FFF2-40B4-BE49-F238E27FC236}">
                <a16:creationId xmlns:a16="http://schemas.microsoft.com/office/drawing/2014/main" id="{4E284763-FFF3-D4D3-4E96-24DBE83270A8}"/>
              </a:ext>
            </a:extLst>
          </p:cNvPr>
          <p:cNvPicPr>
            <a:picLocks noChangeAspect="1"/>
          </p:cNvPicPr>
          <p:nvPr/>
        </p:nvPicPr>
        <p:blipFill rotWithShape="1">
          <a:blip r:embed="rId2"/>
          <a:srcRect l="26711" r="12988" b="-1"/>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43D42AB8-D6B2-2845-435D-E8A5FD5FBA40}"/>
              </a:ext>
            </a:extLst>
          </p:cNvPr>
          <p:cNvSpPr txBox="1"/>
          <p:nvPr/>
        </p:nvSpPr>
        <p:spPr>
          <a:xfrm>
            <a:off x="152397" y="5759890"/>
            <a:ext cx="3219453" cy="646331"/>
          </a:xfrm>
          <a:prstGeom prst="rect">
            <a:avLst/>
          </a:prstGeom>
          <a:noFill/>
        </p:spPr>
        <p:txBody>
          <a:bodyPr wrap="square" rtlCol="0">
            <a:spAutoFit/>
          </a:bodyPr>
          <a:lstStyle/>
          <a:p>
            <a:r>
              <a:rPr lang="en-CA" dirty="0"/>
              <a:t>Presented </a:t>
            </a:r>
            <a:r>
              <a:rPr lang="en-CA" dirty="0" err="1"/>
              <a:t>by:Kevin</a:t>
            </a:r>
            <a:r>
              <a:rPr lang="en-CA" dirty="0"/>
              <a:t> Huang</a:t>
            </a:r>
          </a:p>
          <a:p>
            <a:r>
              <a:rPr lang="en-CA" dirty="0"/>
              <a:t>Presentation date:10/16/23</a:t>
            </a:r>
          </a:p>
        </p:txBody>
      </p:sp>
    </p:spTree>
    <p:extLst>
      <p:ext uri="{BB962C8B-B14F-4D97-AF65-F5344CB8AC3E}">
        <p14:creationId xmlns:p14="http://schemas.microsoft.com/office/powerpoint/2010/main" val="427458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8D34-FF42-5DA2-8A3E-9E412C5C239F}"/>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8BE0D60E-11E2-D4A3-4025-41B48EB3B1BE}"/>
              </a:ext>
            </a:extLst>
          </p:cNvPr>
          <p:cNvSpPr>
            <a:spLocks noGrp="1"/>
          </p:cNvSpPr>
          <p:nvPr>
            <p:ph idx="1"/>
          </p:nvPr>
        </p:nvSpPr>
        <p:spPr/>
        <p:txBody>
          <a:bodyPr>
            <a:normAutofit fontScale="25000" lnSpcReduction="20000"/>
          </a:bodyPr>
          <a:lstStyle/>
          <a:p>
            <a:r>
              <a:rPr lang="en-US" sz="5600" dirty="0"/>
              <a:t>Price Optimization: Given that item prices primarily range from 14 USD to 30 USD, with a peak between 18 USD and 20 USD, consider optimizing your pricing strategy within this range to maximize revenue.</a:t>
            </a:r>
          </a:p>
          <a:p>
            <a:endParaRPr lang="en-US" sz="5600" dirty="0"/>
          </a:p>
          <a:p>
            <a:r>
              <a:rPr lang="en-US" sz="5600" dirty="0"/>
              <a:t>Profit Margin Management: While profit margins remained relatively stable over the four years, this can be an opportunity to focus on margin management. Review your cost structures and pricing strategies to see if there are ways to improve profit margins.</a:t>
            </a:r>
          </a:p>
          <a:p>
            <a:endParaRPr lang="en-US" sz="5600" dirty="0"/>
          </a:p>
          <a:p>
            <a:r>
              <a:rPr lang="en-US" sz="5600" dirty="0"/>
              <a:t>Product Category Focus: Given the positive association between '</a:t>
            </a:r>
            <a:r>
              <a:rPr lang="en-US" sz="5600" dirty="0" err="1"/>
              <a:t>profit_margin</a:t>
            </a:r>
            <a:r>
              <a:rPr lang="en-US" sz="5600" dirty="0"/>
              <a:t>' and '</a:t>
            </a:r>
            <a:r>
              <a:rPr lang="en-US" sz="5600" dirty="0" err="1"/>
              <a:t>category_Graphic</a:t>
            </a:r>
            <a:r>
              <a:rPr lang="en-US" sz="5600" dirty="0"/>
              <a:t> Card' and '</a:t>
            </a:r>
            <a:r>
              <a:rPr lang="en-US" sz="5600" dirty="0" err="1"/>
              <a:t>category_Internal</a:t>
            </a:r>
            <a:r>
              <a:rPr lang="en-US" sz="5600" dirty="0"/>
              <a:t> HDD,' consider allocating more resources to these product categories or expanding your offerings in these areas.</a:t>
            </a:r>
          </a:p>
          <a:p>
            <a:endParaRPr lang="en-US" sz="5600" dirty="0"/>
          </a:p>
          <a:p>
            <a:r>
              <a:rPr lang="en-US" sz="5600" dirty="0"/>
              <a:t>Customer Relationship Management: Continue to nurture relationships with your top revenue contributors, such as Sage, </a:t>
            </a:r>
            <a:r>
              <a:rPr lang="en-US" sz="5600" dirty="0" err="1"/>
              <a:t>Atliq</a:t>
            </a:r>
            <a:r>
              <a:rPr lang="en-US" sz="5600" dirty="0"/>
              <a:t> e Store, and Lotus. Understand their preferences and tailor your strategies to retain and grow their business.</a:t>
            </a:r>
          </a:p>
          <a:p>
            <a:endParaRPr lang="en-US" sz="5600" dirty="0"/>
          </a:p>
          <a:p>
            <a:r>
              <a:rPr lang="en-US" sz="5600" dirty="0"/>
              <a:t>Segmented Approach: The cohort analysis that revealed stable profits in some segments and declining profitability in others provides valuable insights for data-driven decision-making. Implement a segmented approach to address the unique needs and challenges of different customer groups or product lines.</a:t>
            </a:r>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45420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A5DC-1827-C85B-44ED-7D7C3C94E0EF}"/>
              </a:ext>
            </a:extLst>
          </p:cNvPr>
          <p:cNvSpPr>
            <a:spLocks noGrp="1"/>
          </p:cNvSpPr>
          <p:nvPr>
            <p:ph type="title"/>
          </p:nvPr>
        </p:nvSpPr>
        <p:spPr/>
        <p:txBody>
          <a:bodyPr/>
          <a:lstStyle/>
          <a:p>
            <a:r>
              <a:rPr lang="en-CA" dirty="0"/>
              <a:t>General conclusions</a:t>
            </a:r>
          </a:p>
        </p:txBody>
      </p:sp>
      <p:sp>
        <p:nvSpPr>
          <p:cNvPr id="3" name="Content Placeholder 2">
            <a:extLst>
              <a:ext uri="{FF2B5EF4-FFF2-40B4-BE49-F238E27FC236}">
                <a16:creationId xmlns:a16="http://schemas.microsoft.com/office/drawing/2014/main" id="{94B9C7E4-2D04-0269-95A4-9A9CA9DACF72}"/>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Our project's findings yield several key insights. The histogram illustrates that item prices predominantly fall within the range of 14 USD to 30 USD, with a peak occurring between 18 USD and 20 USD.</a:t>
            </a:r>
          </a:p>
          <a:p>
            <a:pPr algn="l"/>
            <a:r>
              <a:rPr lang="en-US" b="0" i="0" dirty="0">
                <a:solidFill>
                  <a:srgbClr val="374151"/>
                </a:solidFill>
                <a:effectLst/>
                <a:latin typeface="Söhne"/>
              </a:rPr>
              <a:t>When examining revenue and profit trends, we discerned a consistent upward trajectory until 2020, followed by a substantial upswing in 2021. Throughout this period, profit margins maintained relative stability.</a:t>
            </a:r>
          </a:p>
          <a:p>
            <a:pPr algn="l"/>
            <a:r>
              <a:rPr lang="en-US" b="0" i="0" dirty="0">
                <a:solidFill>
                  <a:srgbClr val="374151"/>
                </a:solidFill>
                <a:effectLst/>
                <a:latin typeface="Söhne"/>
              </a:rPr>
              <a:t>In terms of customer behavior, the primary revenue contributors are Sage, </a:t>
            </a:r>
            <a:r>
              <a:rPr lang="en-US" b="0" i="0" dirty="0" err="1">
                <a:solidFill>
                  <a:srgbClr val="374151"/>
                </a:solidFill>
                <a:effectLst/>
                <a:latin typeface="Söhne"/>
              </a:rPr>
              <a:t>Atliq</a:t>
            </a:r>
            <a:r>
              <a:rPr lang="en-US" b="0" i="0" dirty="0">
                <a:solidFill>
                  <a:srgbClr val="374151"/>
                </a:solidFill>
                <a:effectLst/>
                <a:latin typeface="Söhne"/>
              </a:rPr>
              <a:t> e Store, and Lotus. Notably, e-commerce preferences have seen a remarkable surge, with the Direct channel leading in terms of revenue.</a:t>
            </a:r>
          </a:p>
          <a:p>
            <a:pPr algn="l"/>
            <a:r>
              <a:rPr lang="en-US" b="0" i="0" dirty="0">
                <a:solidFill>
                  <a:srgbClr val="374151"/>
                </a:solidFill>
                <a:effectLst/>
                <a:latin typeface="Söhne"/>
              </a:rPr>
              <a:t>Among our markets, India stands out as the top performer, while Spain requires strategic improvement.</a:t>
            </a:r>
          </a:p>
          <a:p>
            <a:pPr algn="l"/>
            <a:r>
              <a:rPr lang="en-US" b="0" i="0" dirty="0">
                <a:solidFill>
                  <a:srgbClr val="374151"/>
                </a:solidFill>
                <a:effectLst/>
                <a:latin typeface="Söhne"/>
              </a:rPr>
              <a:t>Cohort analysis has illuminated consistent profits in certain segments, alongside a decline in profitability in others, providing valuable data-driven insights for decision-making.</a:t>
            </a:r>
          </a:p>
          <a:p>
            <a:pPr>
              <a:lnSpc>
                <a:spcPct val="120000"/>
              </a:lnSpc>
            </a:pPr>
            <a:endParaRPr lang="en-CA" dirty="0"/>
          </a:p>
        </p:txBody>
      </p:sp>
    </p:spTree>
    <p:extLst>
      <p:ext uri="{BB962C8B-B14F-4D97-AF65-F5344CB8AC3E}">
        <p14:creationId xmlns:p14="http://schemas.microsoft.com/office/powerpoint/2010/main" val="24064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04C2-33D6-227E-D429-9D05A4749F4E}"/>
              </a:ext>
            </a:extLst>
          </p:cNvPr>
          <p:cNvSpPr>
            <a:spLocks noGrp="1"/>
          </p:cNvSpPr>
          <p:nvPr>
            <p:ph type="title"/>
          </p:nvPr>
        </p:nvSpPr>
        <p:spPr/>
        <p:txBody>
          <a:bodyPr/>
          <a:lstStyle/>
          <a:p>
            <a:r>
              <a:rPr lang="en-CA" dirty="0"/>
              <a:t>Distribution of Gross Price</a:t>
            </a:r>
          </a:p>
        </p:txBody>
      </p:sp>
      <p:pic>
        <p:nvPicPr>
          <p:cNvPr id="1026" name="Picture 2">
            <a:extLst>
              <a:ext uri="{FF2B5EF4-FFF2-40B4-BE49-F238E27FC236}">
                <a16:creationId xmlns:a16="http://schemas.microsoft.com/office/drawing/2014/main" id="{06B2DF1C-5237-4E36-9B8A-6F197D88C4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625" y="1690688"/>
            <a:ext cx="5524500"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252FE3-7474-95A2-FD3D-9415E72D615E}"/>
              </a:ext>
            </a:extLst>
          </p:cNvPr>
          <p:cNvSpPr txBox="1"/>
          <p:nvPr/>
        </p:nvSpPr>
        <p:spPr>
          <a:xfrm>
            <a:off x="6505575" y="1876425"/>
            <a:ext cx="4276725"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Price range: $14 to $30.</a:t>
            </a:r>
          </a:p>
          <a:p>
            <a:pPr marL="285750" indent="-285750">
              <a:lnSpc>
                <a:spcPct val="200000"/>
              </a:lnSpc>
              <a:buFont typeface="Arial" panose="020B0604020202020204" pitchFamily="34" charset="0"/>
              <a:buChar char="•"/>
            </a:pPr>
            <a:r>
              <a:rPr lang="en-US" dirty="0"/>
              <a:t>Most frequent gross price: $19.</a:t>
            </a:r>
          </a:p>
          <a:p>
            <a:pPr marL="285750" indent="-285750">
              <a:lnSpc>
                <a:spcPct val="200000"/>
              </a:lnSpc>
              <a:buFont typeface="Arial" panose="020B0604020202020204" pitchFamily="34" charset="0"/>
              <a:buChar char="•"/>
            </a:pPr>
            <a:r>
              <a:rPr lang="en-US" dirty="0"/>
              <a:t>Least frequent gross price: $30.</a:t>
            </a:r>
          </a:p>
          <a:p>
            <a:pPr marL="285750" indent="-285750">
              <a:lnSpc>
                <a:spcPct val="200000"/>
              </a:lnSpc>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57418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7D79-BA41-7B6A-4339-F96F37B02D90}"/>
              </a:ext>
            </a:extLst>
          </p:cNvPr>
          <p:cNvSpPr>
            <a:spLocks noGrp="1"/>
          </p:cNvSpPr>
          <p:nvPr>
            <p:ph type="title"/>
          </p:nvPr>
        </p:nvSpPr>
        <p:spPr/>
        <p:txBody>
          <a:bodyPr/>
          <a:lstStyle/>
          <a:p>
            <a:r>
              <a:rPr lang="en-CA" dirty="0"/>
              <a:t>Revenue Trend Over Time</a:t>
            </a:r>
          </a:p>
        </p:txBody>
      </p:sp>
      <p:pic>
        <p:nvPicPr>
          <p:cNvPr id="2050" name="Picture 2">
            <a:extLst>
              <a:ext uri="{FF2B5EF4-FFF2-40B4-BE49-F238E27FC236}">
                <a16:creationId xmlns:a16="http://schemas.microsoft.com/office/drawing/2014/main" id="{344A2A00-E862-6D28-9F2B-371D8028D1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936" y="1825625"/>
            <a:ext cx="617568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7A2A58-BF1D-A63B-9E22-0BFB7D7493A5}"/>
              </a:ext>
            </a:extLst>
          </p:cNvPr>
          <p:cNvSpPr txBox="1"/>
          <p:nvPr/>
        </p:nvSpPr>
        <p:spPr>
          <a:xfrm>
            <a:off x="7362825" y="1866900"/>
            <a:ext cx="4152900" cy="1200329"/>
          </a:xfrm>
          <a:prstGeom prst="rect">
            <a:avLst/>
          </a:prstGeom>
          <a:noFill/>
        </p:spPr>
        <p:txBody>
          <a:bodyPr wrap="square" rtlCol="0">
            <a:spAutoFit/>
          </a:bodyPr>
          <a:lstStyle/>
          <a:p>
            <a:r>
              <a:rPr lang="en-US" b="0" i="0" dirty="0">
                <a:solidFill>
                  <a:srgbClr val="000000"/>
                </a:solidFill>
                <a:effectLst/>
                <a:latin typeface="Helvetica Neue"/>
              </a:rPr>
              <a:t>The revenue trend shows a relatively slow increase from 2017 to 2020, with a sharp increase in revenue from 2020 to 2021.</a:t>
            </a:r>
            <a:endParaRPr lang="en-CA" dirty="0"/>
          </a:p>
        </p:txBody>
      </p:sp>
    </p:spTree>
    <p:extLst>
      <p:ext uri="{BB962C8B-B14F-4D97-AF65-F5344CB8AC3E}">
        <p14:creationId xmlns:p14="http://schemas.microsoft.com/office/powerpoint/2010/main" val="42626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43AA-6742-1F06-24EC-912B39FFC9DB}"/>
              </a:ext>
            </a:extLst>
          </p:cNvPr>
          <p:cNvSpPr>
            <a:spLocks noGrp="1"/>
          </p:cNvSpPr>
          <p:nvPr>
            <p:ph type="title"/>
          </p:nvPr>
        </p:nvSpPr>
        <p:spPr/>
        <p:txBody>
          <a:bodyPr/>
          <a:lstStyle/>
          <a:p>
            <a:r>
              <a:rPr lang="en-CA" dirty="0"/>
              <a:t>Profit Trend Over Time</a:t>
            </a:r>
          </a:p>
        </p:txBody>
      </p:sp>
      <p:pic>
        <p:nvPicPr>
          <p:cNvPr id="3074" name="Picture 2">
            <a:extLst>
              <a:ext uri="{FF2B5EF4-FFF2-40B4-BE49-F238E27FC236}">
                <a16:creationId xmlns:a16="http://schemas.microsoft.com/office/drawing/2014/main" id="{3BB2C49A-4201-CADA-C180-57AA7D4404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910" y="1825625"/>
            <a:ext cx="688309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15F6DA-F7B1-5916-54DA-D298A6582060}"/>
              </a:ext>
            </a:extLst>
          </p:cNvPr>
          <p:cNvSpPr txBox="1"/>
          <p:nvPr/>
        </p:nvSpPr>
        <p:spPr>
          <a:xfrm>
            <a:off x="8505825" y="1790700"/>
            <a:ext cx="2847975" cy="2585323"/>
          </a:xfrm>
          <a:prstGeom prst="rect">
            <a:avLst/>
          </a:prstGeom>
          <a:noFill/>
        </p:spPr>
        <p:txBody>
          <a:bodyPr wrap="square" rtlCol="0">
            <a:spAutoFit/>
          </a:bodyPr>
          <a:lstStyle/>
          <a:p>
            <a:r>
              <a:rPr lang="en-US" b="0" i="0" dirty="0">
                <a:solidFill>
                  <a:srgbClr val="000000"/>
                </a:solidFill>
                <a:effectLst/>
                <a:latin typeface="Helvetica Neue"/>
              </a:rPr>
              <a:t>The profit margin decreased gradually from 70.28% to 70.18% between January 2017 and January 2020. However, the profit margin showed a sharp increase from January 2020 to January 2021.</a:t>
            </a:r>
            <a:endParaRPr lang="en-CA" dirty="0"/>
          </a:p>
        </p:txBody>
      </p:sp>
    </p:spTree>
    <p:extLst>
      <p:ext uri="{BB962C8B-B14F-4D97-AF65-F5344CB8AC3E}">
        <p14:creationId xmlns:p14="http://schemas.microsoft.com/office/powerpoint/2010/main" val="411473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BD01-9A85-FDB5-92B4-880A07B5DE4C}"/>
              </a:ext>
            </a:extLst>
          </p:cNvPr>
          <p:cNvSpPr>
            <a:spLocks noGrp="1"/>
          </p:cNvSpPr>
          <p:nvPr>
            <p:ph type="title"/>
          </p:nvPr>
        </p:nvSpPr>
        <p:spPr/>
        <p:txBody>
          <a:bodyPr/>
          <a:lstStyle/>
          <a:p>
            <a:r>
              <a:rPr lang="en-CA" dirty="0"/>
              <a:t>Top Customer by Revenue</a:t>
            </a:r>
          </a:p>
        </p:txBody>
      </p:sp>
      <p:pic>
        <p:nvPicPr>
          <p:cNvPr id="4098" name="Picture 2">
            <a:extLst>
              <a:ext uri="{FF2B5EF4-FFF2-40B4-BE49-F238E27FC236}">
                <a16:creationId xmlns:a16="http://schemas.microsoft.com/office/drawing/2014/main" id="{7A5C83B4-69E5-97F9-D242-57E6D2D6FB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286" y="1690688"/>
            <a:ext cx="7209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ECE4E6-3FEF-283C-F33E-6EF470746718}"/>
              </a:ext>
            </a:extLst>
          </p:cNvPr>
          <p:cNvSpPr txBox="1"/>
          <p:nvPr/>
        </p:nvSpPr>
        <p:spPr>
          <a:xfrm>
            <a:off x="8077200" y="1690688"/>
            <a:ext cx="3209925" cy="1200329"/>
          </a:xfrm>
          <a:prstGeom prst="rect">
            <a:avLst/>
          </a:prstGeom>
          <a:noFill/>
        </p:spPr>
        <p:txBody>
          <a:bodyPr wrap="square" rtlCol="0">
            <a:spAutoFit/>
          </a:bodyPr>
          <a:lstStyle/>
          <a:p>
            <a:r>
              <a:rPr lang="en-US" b="0" i="0" dirty="0">
                <a:solidFill>
                  <a:srgbClr val="000000"/>
                </a:solidFill>
                <a:effectLst/>
                <a:latin typeface="Helvetica Neue"/>
              </a:rPr>
              <a:t>The top three revenue contributors among our customer base are Sage, </a:t>
            </a:r>
            <a:r>
              <a:rPr lang="en-US" b="0" i="0" dirty="0" err="1">
                <a:solidFill>
                  <a:srgbClr val="000000"/>
                </a:solidFill>
                <a:effectLst/>
                <a:latin typeface="Helvetica Neue"/>
              </a:rPr>
              <a:t>Atliq</a:t>
            </a:r>
            <a:r>
              <a:rPr lang="en-US" b="0" i="0" dirty="0">
                <a:solidFill>
                  <a:srgbClr val="000000"/>
                </a:solidFill>
                <a:effectLst/>
                <a:latin typeface="Helvetica Neue"/>
              </a:rPr>
              <a:t> e Store, and Lotus.</a:t>
            </a:r>
            <a:endParaRPr lang="en-CA" dirty="0"/>
          </a:p>
        </p:txBody>
      </p:sp>
    </p:spTree>
    <p:extLst>
      <p:ext uri="{BB962C8B-B14F-4D97-AF65-F5344CB8AC3E}">
        <p14:creationId xmlns:p14="http://schemas.microsoft.com/office/powerpoint/2010/main" val="13167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5BDF-B991-2C73-C008-0367D08F4AA0}"/>
              </a:ext>
            </a:extLst>
          </p:cNvPr>
          <p:cNvSpPr>
            <a:spLocks noGrp="1"/>
          </p:cNvSpPr>
          <p:nvPr>
            <p:ph type="title"/>
          </p:nvPr>
        </p:nvSpPr>
        <p:spPr/>
        <p:txBody>
          <a:bodyPr/>
          <a:lstStyle/>
          <a:p>
            <a:r>
              <a:rPr lang="en-CA" dirty="0"/>
              <a:t>Top Market by Revenue</a:t>
            </a:r>
          </a:p>
        </p:txBody>
      </p:sp>
      <p:pic>
        <p:nvPicPr>
          <p:cNvPr id="5122" name="Picture 2">
            <a:extLst>
              <a:ext uri="{FF2B5EF4-FFF2-40B4-BE49-F238E27FC236}">
                <a16:creationId xmlns:a16="http://schemas.microsoft.com/office/drawing/2014/main" id="{0A8C7D89-CA67-B97C-DCE5-14ED9BDB04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318" y="1690688"/>
            <a:ext cx="727636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EF2CF3-9C7A-C6A2-3EDD-50C02602330B}"/>
              </a:ext>
            </a:extLst>
          </p:cNvPr>
          <p:cNvSpPr txBox="1"/>
          <p:nvPr/>
        </p:nvSpPr>
        <p:spPr>
          <a:xfrm>
            <a:off x="8220075" y="1690688"/>
            <a:ext cx="3133725" cy="3139321"/>
          </a:xfrm>
          <a:prstGeom prst="rect">
            <a:avLst/>
          </a:prstGeom>
          <a:noFill/>
        </p:spPr>
        <p:txBody>
          <a:bodyPr wrap="square" rtlCol="0">
            <a:spAutoFit/>
          </a:bodyPr>
          <a:lstStyle/>
          <a:p>
            <a:r>
              <a:rPr lang="en-US" b="0" i="0" dirty="0">
                <a:solidFill>
                  <a:srgbClr val="000000"/>
                </a:solidFill>
                <a:effectLst/>
                <a:latin typeface="Helvetica Neue"/>
              </a:rPr>
              <a:t>We've identified that India is our top revenue-contributing market, signaling the importance of maintaining our investments and assets in the Indian market. In contrast, Spain is our lowest-performing market, prompting us to explore strategies for improvement in this region</a:t>
            </a:r>
            <a:endParaRPr lang="en-CA" dirty="0"/>
          </a:p>
        </p:txBody>
      </p:sp>
    </p:spTree>
    <p:extLst>
      <p:ext uri="{BB962C8B-B14F-4D97-AF65-F5344CB8AC3E}">
        <p14:creationId xmlns:p14="http://schemas.microsoft.com/office/powerpoint/2010/main" val="215231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BF63-ACFC-F7C9-0C2E-97D7B0C6778C}"/>
              </a:ext>
            </a:extLst>
          </p:cNvPr>
          <p:cNvSpPr>
            <a:spLocks noGrp="1"/>
          </p:cNvSpPr>
          <p:nvPr>
            <p:ph type="title"/>
          </p:nvPr>
        </p:nvSpPr>
        <p:spPr/>
        <p:txBody>
          <a:bodyPr/>
          <a:lstStyle/>
          <a:p>
            <a:r>
              <a:rPr lang="en-CA" dirty="0"/>
              <a:t>Cohort Result</a:t>
            </a:r>
          </a:p>
        </p:txBody>
      </p:sp>
      <p:pic>
        <p:nvPicPr>
          <p:cNvPr id="6146" name="Picture 2">
            <a:extLst>
              <a:ext uri="{FF2B5EF4-FFF2-40B4-BE49-F238E27FC236}">
                <a16:creationId xmlns:a16="http://schemas.microsoft.com/office/drawing/2014/main" id="{BAB7F75F-0A56-1889-3E44-32B40D0A26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002" y="1616075"/>
            <a:ext cx="6958851" cy="5008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38259C-9FEB-6731-7F35-FDAAD37B4DC5}"/>
              </a:ext>
            </a:extLst>
          </p:cNvPr>
          <p:cNvSpPr txBox="1"/>
          <p:nvPr/>
        </p:nvSpPr>
        <p:spPr>
          <a:xfrm>
            <a:off x="7477125" y="1600200"/>
            <a:ext cx="3619500"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For segments like "Australia - ANZ - APAC" and "Canada - NA - NA," the average profit remains relatively stable over the cohort periods. This suggests that customers from these segments continue to generate a consistent level of profit over time.</a:t>
            </a:r>
          </a:p>
          <a:p>
            <a:pPr marL="285750" indent="-285750" algn="l">
              <a:buFont typeface="Arial" panose="020B0604020202020204" pitchFamily="34" charset="0"/>
              <a:buChar char="•"/>
            </a:pPr>
            <a:r>
              <a:rPr lang="en-US" b="0" i="0" dirty="0">
                <a:solidFill>
                  <a:srgbClr val="000000"/>
                </a:solidFill>
                <a:effectLst/>
                <a:latin typeface="Helvetica Neue"/>
              </a:rPr>
              <a:t>Some segments, like "Austria - NE - EU" and "Japan - ROA - APAC," show a decline in profit. This could indicate a decrease in customer profitability over time within these segments.</a:t>
            </a:r>
          </a:p>
          <a:p>
            <a:endParaRPr lang="en-CA" dirty="0"/>
          </a:p>
        </p:txBody>
      </p:sp>
    </p:spTree>
    <p:extLst>
      <p:ext uri="{BB962C8B-B14F-4D97-AF65-F5344CB8AC3E}">
        <p14:creationId xmlns:p14="http://schemas.microsoft.com/office/powerpoint/2010/main" val="246600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B09D-766D-A03A-70C6-4779FD81AD33}"/>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9FBAC1C4-80FB-3EDF-33FF-BD9368E94289}"/>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The increase in profit margin despite the trend of increasing total cost.</a:t>
            </a:r>
          </a:p>
          <a:p>
            <a:pPr algn="l">
              <a:buFont typeface="+mj-lt"/>
              <a:buAutoNum type="arabicPeriod"/>
            </a:pPr>
            <a:r>
              <a:rPr lang="en-US" b="0" i="0" dirty="0">
                <a:solidFill>
                  <a:srgbClr val="374151"/>
                </a:solidFill>
                <a:effectLst/>
                <a:latin typeface="Söhne"/>
              </a:rPr>
              <a:t>The top customer was Sage, and the top-performing market was India.</a:t>
            </a:r>
          </a:p>
          <a:p>
            <a:pPr algn="l">
              <a:buFont typeface="+mj-lt"/>
              <a:buAutoNum type="arabicPeriod"/>
            </a:pPr>
            <a:r>
              <a:rPr lang="en-US" b="0" i="0" dirty="0">
                <a:solidFill>
                  <a:srgbClr val="374151"/>
                </a:solidFill>
                <a:effectLst/>
                <a:latin typeface="Söhne"/>
              </a:rPr>
              <a:t>Total revenue was $86.56 million, and total profit was $60.87 million.</a:t>
            </a:r>
          </a:p>
          <a:p>
            <a:pPr algn="l">
              <a:buFont typeface="+mj-lt"/>
              <a:buAutoNum type="arabicPeriod"/>
            </a:pPr>
            <a:r>
              <a:rPr lang="en-US" b="0" i="0" dirty="0">
                <a:solidFill>
                  <a:srgbClr val="374151"/>
                </a:solidFill>
                <a:effectLst/>
                <a:latin typeface="Söhne"/>
              </a:rPr>
              <a:t>There is a positive correlation between manufacturing cost and revenue, as products with higher manufacturing costs tend to be of higher quality.</a:t>
            </a:r>
          </a:p>
          <a:p>
            <a:endParaRPr lang="en-CA" dirty="0"/>
          </a:p>
        </p:txBody>
      </p:sp>
    </p:spTree>
    <p:extLst>
      <p:ext uri="{BB962C8B-B14F-4D97-AF65-F5344CB8AC3E}">
        <p14:creationId xmlns:p14="http://schemas.microsoft.com/office/powerpoint/2010/main" val="1939194354"/>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925</TotalTime>
  <Words>704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 LT Pro</vt:lpstr>
      <vt:lpstr>AvenirNext LT Pro Medium</vt:lpstr>
      <vt:lpstr>Helvetica Neue</vt:lpstr>
      <vt:lpstr>Posterama</vt:lpstr>
      <vt:lpstr>Söhne</vt:lpstr>
      <vt:lpstr>Suisse Intl</vt:lpstr>
      <vt:lpstr>ExploreVTI</vt:lpstr>
      <vt:lpstr>Revenue and Profit Analysis</vt:lpstr>
      <vt:lpstr>General conclusions</vt:lpstr>
      <vt:lpstr>Distribution of Gross Price</vt:lpstr>
      <vt:lpstr>Revenue Trend Over Time</vt:lpstr>
      <vt:lpstr>Profit Trend Over Time</vt:lpstr>
      <vt:lpstr>Top Customer by Revenue</vt:lpstr>
      <vt:lpstr>Top Market by Revenue</vt:lpstr>
      <vt:lpstr>Cohort Result</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and Profit Analysis</dc:title>
  <dc:creator>kevin huang</dc:creator>
  <cp:lastModifiedBy>kevin huang</cp:lastModifiedBy>
  <cp:revision>2</cp:revision>
  <dcterms:created xsi:type="dcterms:W3CDTF">2023-10-16T10:51:27Z</dcterms:created>
  <dcterms:modified xsi:type="dcterms:W3CDTF">2023-10-17T02:17:23Z</dcterms:modified>
</cp:coreProperties>
</file>