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5" r:id="rId7"/>
    <p:sldId id="266" r:id="rId8"/>
    <p:sldId id="262" r:id="rId9"/>
    <p:sldId id="263" r:id="rId10"/>
    <p:sldId id="267" r:id="rId11"/>
    <p:sldId id="264" r:id="rId12"/>
    <p:sldId id="268"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36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24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45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84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332509" y="2809702"/>
            <a:ext cx="7978291" cy="1113905"/>
          </a:xfrm>
          <a:prstGeom prst="rect">
            <a:avLst/>
          </a:prstGeom>
          <a:noFill/>
          <a:ln/>
        </p:spPr>
        <p:txBody>
          <a:bodyPr wrap="none" rtlCol="0" anchor="t"/>
          <a:lstStyle/>
          <a:p>
            <a:pPr marL="0" indent="0">
              <a:lnSpc>
                <a:spcPts val="7545"/>
              </a:lnSpc>
              <a:buNone/>
            </a:pPr>
            <a:r>
              <a:rPr lang="en-US" sz="9600" dirty="0">
                <a:solidFill>
                  <a:srgbClr val="B380FF"/>
                </a:solidFill>
                <a:latin typeface="Sora" pitchFamily="34" charset="0"/>
                <a:ea typeface="Sora" pitchFamily="34" charset="-122"/>
                <a:cs typeface="Sora" pitchFamily="34" charset="-120"/>
              </a:rPr>
              <a:t>WEB DESIGNER</a:t>
            </a:r>
            <a:endParaRPr lang="en-US" sz="9600" dirty="0"/>
          </a:p>
        </p:txBody>
      </p:sp>
      <p:sp>
        <p:nvSpPr>
          <p:cNvPr id="6" name="Text 2"/>
          <p:cNvSpPr/>
          <p:nvPr/>
        </p:nvSpPr>
        <p:spPr>
          <a:xfrm>
            <a:off x="833199" y="3730347"/>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4"/>
          <p:cNvSpPr/>
          <p:nvPr/>
        </p:nvSpPr>
        <p:spPr>
          <a:xfrm>
            <a:off x="917972" y="4787288"/>
            <a:ext cx="1924981" cy="882111"/>
          </a:xfrm>
          <a:prstGeom prst="rect">
            <a:avLst/>
          </a:prstGeom>
          <a:noFill/>
          <a:ln/>
        </p:spPr>
        <p:txBody>
          <a:bodyPr wrap="none" rtlCol="0" anchor="t"/>
          <a:lstStyle/>
          <a:p>
            <a:pPr marL="0" indent="0" algn="ctr">
              <a:lnSpc>
                <a:spcPts val="1152"/>
              </a:lnSpc>
              <a:buNone/>
            </a:pPr>
            <a:endParaRPr lang="en-US" sz="1152" dirty="0"/>
          </a:p>
        </p:txBody>
      </p:sp>
      <p:sp>
        <p:nvSpPr>
          <p:cNvPr id="9" name="Text 5"/>
          <p:cNvSpPr/>
          <p:nvPr/>
        </p:nvSpPr>
        <p:spPr>
          <a:xfrm>
            <a:off x="584791" y="4114800"/>
            <a:ext cx="2258162" cy="717710"/>
          </a:xfrm>
          <a:prstGeom prst="rect">
            <a:avLst/>
          </a:prstGeom>
          <a:noFill/>
          <a:ln/>
        </p:spPr>
        <p:txBody>
          <a:bodyPr wrap="none" rtlCol="0" anchor="t"/>
          <a:lstStyle/>
          <a:p>
            <a:pPr marL="0" indent="0" algn="l">
              <a:lnSpc>
                <a:spcPts val="3062"/>
              </a:lnSpc>
              <a:buNone/>
            </a:pPr>
            <a:r>
              <a:rPr lang="en-US" sz="4400" b="1" dirty="0">
                <a:solidFill>
                  <a:srgbClr val="E0D6DE"/>
                </a:solidFill>
                <a:latin typeface="Noto Sans TC" pitchFamily="34" charset="0"/>
                <a:ea typeface="Noto Sans TC" pitchFamily="34" charset="-122"/>
                <a:cs typeface="Noto Sans TC" pitchFamily="34" charset="-120"/>
              </a:rPr>
              <a:t>Kajal Dabhi</a:t>
            </a:r>
            <a:endParaRPr lang="en-US" sz="440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1"/>
          <p:cNvSpPr/>
          <p:nvPr/>
        </p:nvSpPr>
        <p:spPr>
          <a:xfrm>
            <a:off x="2037993" y="1076801"/>
            <a:ext cx="5554980"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Why web designing </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2"/>
          <p:cNvSpPr/>
          <p:nvPr/>
        </p:nvSpPr>
        <p:spPr>
          <a:xfrm>
            <a:off x="2037993" y="2215515"/>
            <a:ext cx="10554414" cy="1066205"/>
          </a:xfrm>
          <a:prstGeom prst="rect">
            <a:avLst/>
          </a:prstGeom>
          <a:noFill/>
          <a:ln/>
        </p:spPr>
        <p:txBody>
          <a:bodyPr wrap="square" rtlCol="0" anchor="t"/>
          <a:lstStyle/>
          <a:p>
            <a:pPr marL="342900" marR="0" lvl="0" indent="-342900" algn="l" defTabSz="914400" rtl="0" eaLnBrk="1" fontAlgn="auto" latinLnBrk="0" hangingPunct="1">
              <a:lnSpc>
                <a:spcPts val="2799"/>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 Challenging Person</a:t>
            </a:r>
          </a:p>
          <a:p>
            <a:pPr marL="342900" marR="0" lvl="0" indent="-342900" algn="l" defTabSz="914400" rtl="0" eaLnBrk="1" fontAlgn="auto" latinLnBrk="0" hangingPunct="1">
              <a:lnSpc>
                <a:spcPts val="2799"/>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Creative</a:t>
            </a:r>
          </a:p>
          <a:p>
            <a:pPr marL="342900" marR="0" lvl="0" indent="-342900" algn="l" defTabSz="914400" rtl="0" eaLnBrk="1" fontAlgn="auto" latinLnBrk="0" hangingPunct="1">
              <a:lnSpc>
                <a:spcPts val="2799"/>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Learn Something new</a:t>
            </a:r>
          </a:p>
        </p:txBody>
      </p:sp>
      <p:sp>
        <p:nvSpPr>
          <p:cNvPr id="6" name="Text 3"/>
          <p:cNvSpPr/>
          <p:nvPr/>
        </p:nvSpPr>
        <p:spPr>
          <a:xfrm>
            <a:off x="2037993" y="3642717"/>
            <a:ext cx="5110520"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4"/>
          <p:cNvSpPr/>
          <p:nvPr/>
        </p:nvSpPr>
        <p:spPr>
          <a:xfrm>
            <a:off x="2037993" y="4653558"/>
            <a:ext cx="5110520"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5"/>
          <p:cNvSpPr/>
          <p:nvPr/>
        </p:nvSpPr>
        <p:spPr>
          <a:xfrm>
            <a:off x="7481768" y="3642717"/>
            <a:ext cx="5110639"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7481768" y="4653558"/>
            <a:ext cx="5110639"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7"/>
          <p:cNvSpPr/>
          <p:nvPr/>
        </p:nvSpPr>
        <p:spPr>
          <a:xfrm>
            <a:off x="2037993" y="5786557"/>
            <a:ext cx="5110520"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8"/>
          <p:cNvSpPr/>
          <p:nvPr/>
        </p:nvSpPr>
        <p:spPr>
          <a:xfrm>
            <a:off x="2037993" y="6797397"/>
            <a:ext cx="5110520"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 9"/>
          <p:cNvSpPr/>
          <p:nvPr/>
        </p:nvSpPr>
        <p:spPr>
          <a:xfrm>
            <a:off x="7481768" y="5786557"/>
            <a:ext cx="5110639"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10"/>
          <p:cNvSpPr/>
          <p:nvPr/>
        </p:nvSpPr>
        <p:spPr>
          <a:xfrm>
            <a:off x="8648343" y="6797397"/>
            <a:ext cx="2777490" cy="347186"/>
          </a:xfrm>
          <a:prstGeom prst="rect">
            <a:avLst/>
          </a:prstGeom>
          <a:noFill/>
          <a:ln/>
        </p:spPr>
        <p:txBody>
          <a:bodyPr wrap="none" rtlCol="0" anchor="t"/>
          <a:lstStyle/>
          <a:p>
            <a:pPr marL="0" marR="0" lvl="0" indent="0" algn="ctr" defTabSz="914400" rtl="0" eaLnBrk="1" fontAlgn="auto" latinLnBrk="0" hangingPunct="1">
              <a:lnSpc>
                <a:spcPts val="2734"/>
              </a:lnSpc>
              <a:spcBef>
                <a:spcPts val="0"/>
              </a:spcBef>
              <a:spcAft>
                <a:spcPts val="0"/>
              </a:spcAft>
              <a:buClrTx/>
              <a:buSzTx/>
              <a:buFontTx/>
              <a:buNone/>
              <a:tabLst/>
              <a:defRPr/>
            </a:pP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8" name="Picture 17">
            <a:extLst>
              <a:ext uri="{FF2B5EF4-FFF2-40B4-BE49-F238E27FC236}">
                <a16:creationId xmlns:a16="http://schemas.microsoft.com/office/drawing/2014/main" id="{D241DA2D-7FD2-4EF0-FBB3-79159C23D683}"/>
              </a:ext>
            </a:extLst>
          </p:cNvPr>
          <p:cNvPicPr>
            <a:picLocks noChangeAspect="1"/>
          </p:cNvPicPr>
          <p:nvPr/>
        </p:nvPicPr>
        <p:blipFill>
          <a:blip r:embed="rId6"/>
          <a:stretch>
            <a:fillRect/>
          </a:stretch>
        </p:blipFill>
        <p:spPr>
          <a:xfrm>
            <a:off x="0" y="5312115"/>
            <a:ext cx="14630400" cy="2917485"/>
          </a:xfrm>
          <a:prstGeom prst="rect">
            <a:avLst/>
          </a:prstGeom>
        </p:spPr>
      </p:pic>
    </p:spTree>
    <p:extLst>
      <p:ext uri="{BB962C8B-B14F-4D97-AF65-F5344CB8AC3E}">
        <p14:creationId xmlns:p14="http://schemas.microsoft.com/office/powerpoint/2010/main" val="86176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935962"/>
            <a:ext cx="7477601" cy="958215"/>
          </a:xfrm>
          <a:prstGeom prst="rect">
            <a:avLst/>
          </a:prstGeom>
          <a:noFill/>
          <a:ln/>
        </p:spPr>
        <p:txBody>
          <a:bodyPr wrap="non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Any Question </a:t>
            </a:r>
            <a:endParaRPr lang="en-US" sz="6036" dirty="0"/>
          </a:p>
        </p:txBody>
      </p:sp>
      <p:sp>
        <p:nvSpPr>
          <p:cNvPr id="6" name="Text 2"/>
          <p:cNvSpPr/>
          <p:nvPr/>
        </p:nvSpPr>
        <p:spPr>
          <a:xfrm>
            <a:off x="833199" y="4227433"/>
            <a:ext cx="7477601" cy="1066205"/>
          </a:xfrm>
          <a:prstGeom prst="rect">
            <a:avLst/>
          </a:prstGeom>
          <a:noFill/>
          <a:ln/>
        </p:spPr>
        <p:txBody>
          <a:bodyPr wrap="square" rtlCol="0" anchor="t"/>
          <a:lstStyle/>
          <a:p>
            <a:pPr marL="0" indent="0">
              <a:lnSpc>
                <a:spcPts val="2799"/>
              </a:lnSpc>
              <a:buNone/>
            </a:pP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1"/>
          <p:cNvSpPr/>
          <p:nvPr/>
        </p:nvSpPr>
        <p:spPr>
          <a:xfrm>
            <a:off x="2320626" y="3642717"/>
            <a:ext cx="8585672" cy="1305163"/>
          </a:xfrm>
          <a:prstGeom prst="rect">
            <a:avLst/>
          </a:prstGeom>
          <a:noFill/>
          <a:ln/>
        </p:spPr>
        <p:txBody>
          <a:bodyPr wrap="none" rtlCol="0" anchor="t"/>
          <a:lstStyle/>
          <a:p>
            <a:pPr marL="0" marR="0" lvl="0" indent="0" algn="ctr" defTabSz="914400" rtl="0" eaLnBrk="1" fontAlgn="auto" latinLnBrk="0" hangingPunct="1">
              <a:lnSpc>
                <a:spcPts val="5468"/>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B380FF"/>
                </a:solidFill>
                <a:effectLst/>
                <a:uLnTx/>
                <a:uFillTx/>
                <a:latin typeface="Sora" pitchFamily="34" charset="0"/>
                <a:ea typeface="Sora" pitchFamily="34" charset="-122"/>
                <a:cs typeface="+mn-cs"/>
              </a:rPr>
              <a:t>THANK YOU</a:t>
            </a:r>
            <a:endParaRPr kumimoji="0" lang="en-US" sz="15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2"/>
          <p:cNvSpPr/>
          <p:nvPr/>
        </p:nvSpPr>
        <p:spPr>
          <a:xfrm>
            <a:off x="2037993" y="2215515"/>
            <a:ext cx="10554414"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 name="Text 3"/>
          <p:cNvSpPr/>
          <p:nvPr/>
        </p:nvSpPr>
        <p:spPr>
          <a:xfrm>
            <a:off x="2037993" y="3642717"/>
            <a:ext cx="5110520"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4"/>
          <p:cNvSpPr/>
          <p:nvPr/>
        </p:nvSpPr>
        <p:spPr>
          <a:xfrm>
            <a:off x="2037993" y="4653558"/>
            <a:ext cx="5110520"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5"/>
          <p:cNvSpPr/>
          <p:nvPr/>
        </p:nvSpPr>
        <p:spPr>
          <a:xfrm>
            <a:off x="7481768" y="3642717"/>
            <a:ext cx="5110639"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7481768" y="4653558"/>
            <a:ext cx="5110639"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7"/>
          <p:cNvSpPr/>
          <p:nvPr/>
        </p:nvSpPr>
        <p:spPr>
          <a:xfrm>
            <a:off x="2037993" y="5786557"/>
            <a:ext cx="5110520"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8"/>
          <p:cNvSpPr/>
          <p:nvPr/>
        </p:nvSpPr>
        <p:spPr>
          <a:xfrm>
            <a:off x="2037993" y="6797397"/>
            <a:ext cx="5110520" cy="355402"/>
          </a:xfrm>
          <a:prstGeom prst="rect">
            <a:avLst/>
          </a:prstGeom>
          <a:noFill/>
          <a:ln/>
        </p:spPr>
        <p:txBody>
          <a:bodyPr wrap="none" rtlCol="0" anchor="t"/>
          <a:lstStyle/>
          <a:p>
            <a:pPr marL="0" marR="0" lvl="0" indent="0" algn="ctr"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 9"/>
          <p:cNvSpPr/>
          <p:nvPr/>
        </p:nvSpPr>
        <p:spPr>
          <a:xfrm>
            <a:off x="7481768" y="5786557"/>
            <a:ext cx="5110639" cy="733187"/>
          </a:xfrm>
          <a:prstGeom prst="rect">
            <a:avLst/>
          </a:prstGeom>
          <a:noFill/>
          <a:ln/>
        </p:spPr>
        <p:txBody>
          <a:bodyPr wrap="none" rtlCol="0" anchor="t"/>
          <a:lstStyle/>
          <a:p>
            <a:pPr marL="0" marR="0" lvl="0" indent="0" algn="ctr" defTabSz="914400" rtl="0" eaLnBrk="1" fontAlgn="auto" latinLnBrk="0" hangingPunct="1">
              <a:lnSpc>
                <a:spcPts val="5774"/>
              </a:lnSpc>
              <a:spcBef>
                <a:spcPts val="0"/>
              </a:spcBef>
              <a:spcAft>
                <a:spcPts val="0"/>
              </a:spcAft>
              <a:buClrTx/>
              <a:buSzTx/>
              <a:buFontTx/>
              <a:buNone/>
              <a:tabLst/>
              <a:defRPr/>
            </a:pPr>
            <a:endParaRPr kumimoji="0" lang="en-US" sz="57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10"/>
          <p:cNvSpPr/>
          <p:nvPr/>
        </p:nvSpPr>
        <p:spPr>
          <a:xfrm>
            <a:off x="8648343" y="6797397"/>
            <a:ext cx="2777490" cy="347186"/>
          </a:xfrm>
          <a:prstGeom prst="rect">
            <a:avLst/>
          </a:prstGeom>
          <a:noFill/>
          <a:ln/>
        </p:spPr>
        <p:txBody>
          <a:bodyPr wrap="none" rtlCol="0" anchor="t"/>
          <a:lstStyle/>
          <a:p>
            <a:pPr marL="0" marR="0" lvl="0" indent="0" algn="ctr" defTabSz="914400" rtl="0" eaLnBrk="1" fontAlgn="auto" latinLnBrk="0" hangingPunct="1">
              <a:lnSpc>
                <a:spcPts val="2734"/>
              </a:lnSpc>
              <a:spcBef>
                <a:spcPts val="0"/>
              </a:spcBef>
              <a:spcAft>
                <a:spcPts val="0"/>
              </a:spcAft>
              <a:buClrTx/>
              <a:buSzTx/>
              <a:buFontTx/>
              <a:buNone/>
              <a:tabLst/>
              <a:defRPr/>
            </a:pP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39308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65820"/>
            <a:ext cx="555498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INTRODUCTION</a:t>
            </a:r>
            <a:endParaRPr lang="en-US" sz="4374" dirty="0"/>
          </a:p>
        </p:txBody>
      </p:sp>
      <p:sp>
        <p:nvSpPr>
          <p:cNvPr id="6" name="Text 2"/>
          <p:cNvSpPr/>
          <p:nvPr/>
        </p:nvSpPr>
        <p:spPr>
          <a:xfrm>
            <a:off x="833199" y="2537509"/>
            <a:ext cx="7477601" cy="1777008"/>
          </a:xfrm>
          <a:prstGeom prst="rect">
            <a:avLst/>
          </a:prstGeom>
          <a:noFill/>
          <a:ln/>
        </p:spPr>
        <p:txBody>
          <a:bodyPr wrap="square" rtlCol="0" anchor="t"/>
          <a:lstStyle/>
          <a:p>
            <a:pPr marL="0" indent="0">
              <a:lnSpc>
                <a:spcPts val="2799"/>
              </a:lnSpc>
              <a:buNone/>
            </a:pPr>
            <a:r>
              <a:rPr lang="en-US" sz="2400" dirty="0">
                <a:solidFill>
                  <a:srgbClr val="E0D6DE"/>
                </a:solidFill>
                <a:latin typeface="Noto Sans TC" pitchFamily="34" charset="0"/>
                <a:ea typeface="Noto Sans TC" pitchFamily="34" charset="-122"/>
                <a:cs typeface="Noto Sans TC" pitchFamily="34" charset="-120"/>
              </a:rPr>
              <a:t>Web Designers plan, create, and build websites and web pages, many of which combine a number of visual elements including text, photos, graphics, and video clips. A Web Designer also oversees the design and layout, which can mean working on a brand new website or updating existing pages.</a:t>
            </a:r>
            <a:endParaRPr lang="en-US" sz="240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3894" y="951786"/>
            <a:ext cx="9256038" cy="688538"/>
          </a:xfrm>
          <a:prstGeom prst="rect">
            <a:avLst/>
          </a:prstGeom>
          <a:noFill/>
          <a:ln/>
        </p:spPr>
        <p:txBody>
          <a:bodyPr wrap="none" rtlCol="0" anchor="t"/>
          <a:lstStyle/>
          <a:p>
            <a:pPr marL="0" indent="0">
              <a:lnSpc>
                <a:spcPts val="5422"/>
              </a:lnSpc>
              <a:buNone/>
            </a:pPr>
            <a:r>
              <a:rPr lang="en-US" sz="4338" dirty="0">
                <a:solidFill>
                  <a:srgbClr val="B380FF"/>
                </a:solidFill>
                <a:latin typeface="Sora" pitchFamily="34" charset="0"/>
                <a:ea typeface="Sora" pitchFamily="34" charset="-122"/>
                <a:cs typeface="Sora" pitchFamily="34" charset="-120"/>
              </a:rPr>
              <a:t>Start of the Web and Web Design</a:t>
            </a:r>
            <a:endParaRPr lang="en-US" sz="4338" dirty="0"/>
          </a:p>
        </p:txBody>
      </p:sp>
      <p:sp>
        <p:nvSpPr>
          <p:cNvPr id="6" name="Shape 2"/>
          <p:cNvSpPr/>
          <p:nvPr/>
        </p:nvSpPr>
        <p:spPr>
          <a:xfrm>
            <a:off x="4800719" y="1970842"/>
            <a:ext cx="27503" cy="5306854"/>
          </a:xfrm>
          <a:prstGeom prst="rect">
            <a:avLst/>
          </a:prstGeom>
          <a:solidFill>
            <a:srgbClr val="B380FF"/>
          </a:solidFill>
          <a:ln/>
        </p:spPr>
      </p:sp>
      <p:sp>
        <p:nvSpPr>
          <p:cNvPr id="7" name="Shape 3"/>
          <p:cNvSpPr/>
          <p:nvPr/>
        </p:nvSpPr>
        <p:spPr>
          <a:xfrm>
            <a:off x="5062299" y="2377023"/>
            <a:ext cx="771168" cy="27503"/>
          </a:xfrm>
          <a:prstGeom prst="rect">
            <a:avLst/>
          </a:prstGeom>
          <a:solidFill>
            <a:srgbClr val="B380FF"/>
          </a:solidFill>
          <a:ln/>
        </p:spPr>
      </p:sp>
      <p:sp>
        <p:nvSpPr>
          <p:cNvPr id="8" name="Shape 4"/>
          <p:cNvSpPr/>
          <p:nvPr/>
        </p:nvSpPr>
        <p:spPr>
          <a:xfrm>
            <a:off x="4566523" y="2143006"/>
            <a:ext cx="495776" cy="495776"/>
          </a:xfrm>
          <a:prstGeom prst="roundRect">
            <a:avLst>
              <a:gd name="adj" fmla="val 13334"/>
            </a:avLst>
          </a:prstGeom>
          <a:solidFill>
            <a:srgbClr val="1A1A21"/>
          </a:solidFill>
          <a:ln/>
        </p:spPr>
      </p:sp>
      <p:sp>
        <p:nvSpPr>
          <p:cNvPr id="9" name="Text 5"/>
          <p:cNvSpPr/>
          <p:nvPr/>
        </p:nvSpPr>
        <p:spPr>
          <a:xfrm>
            <a:off x="4744522" y="2184321"/>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1</a:t>
            </a:r>
            <a:endParaRPr lang="en-US" sz="2603" dirty="0"/>
          </a:p>
        </p:txBody>
      </p:sp>
      <p:sp>
        <p:nvSpPr>
          <p:cNvPr id="10" name="Text 6"/>
          <p:cNvSpPr/>
          <p:nvPr/>
        </p:nvSpPr>
        <p:spPr>
          <a:xfrm>
            <a:off x="6026348" y="2191107"/>
            <a:ext cx="4398407"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Proposal for a Global Hypertext</a:t>
            </a:r>
            <a:endParaRPr lang="en-US" sz="2169" dirty="0"/>
          </a:p>
        </p:txBody>
      </p:sp>
      <p:sp>
        <p:nvSpPr>
          <p:cNvPr id="11" name="Text 7"/>
          <p:cNvSpPr/>
          <p:nvPr/>
        </p:nvSpPr>
        <p:spPr>
          <a:xfrm>
            <a:off x="6026348" y="2667595"/>
            <a:ext cx="7777758" cy="705088"/>
          </a:xfrm>
          <a:prstGeom prst="rect">
            <a:avLst/>
          </a:prstGeom>
          <a:noFill/>
          <a:ln/>
        </p:spPr>
        <p:txBody>
          <a:bodyPr wrap="square" rtlCol="0" anchor="t"/>
          <a:lstStyle/>
          <a:p>
            <a:pPr marL="0" indent="0" algn="l">
              <a:lnSpc>
                <a:spcPts val="2776"/>
              </a:lnSpc>
              <a:buNone/>
            </a:pPr>
            <a:r>
              <a:rPr lang="en-US" sz="2000" dirty="0">
                <a:solidFill>
                  <a:srgbClr val="E0D6DE"/>
                </a:solidFill>
                <a:latin typeface="Noto Sans TC" pitchFamily="34" charset="0"/>
                <a:ea typeface="Noto Sans TC" pitchFamily="34" charset="-122"/>
                <a:cs typeface="Noto Sans TC" pitchFamily="34" charset="-120"/>
              </a:rPr>
              <a:t>In 1989, Tim Berners-Lee, working at CERN, proposed creating a global hypertext project that would later become known as the World Wide Web.</a:t>
            </a:r>
            <a:endParaRPr lang="en-US" sz="2000" dirty="0"/>
          </a:p>
        </p:txBody>
      </p:sp>
      <p:sp>
        <p:nvSpPr>
          <p:cNvPr id="12" name="Shape 8"/>
          <p:cNvSpPr/>
          <p:nvPr/>
        </p:nvSpPr>
        <p:spPr>
          <a:xfrm>
            <a:off x="5062299" y="4219396"/>
            <a:ext cx="771168" cy="27503"/>
          </a:xfrm>
          <a:prstGeom prst="rect">
            <a:avLst/>
          </a:prstGeom>
          <a:solidFill>
            <a:srgbClr val="B380FF"/>
          </a:solidFill>
          <a:ln/>
        </p:spPr>
      </p:sp>
      <p:sp>
        <p:nvSpPr>
          <p:cNvPr id="13" name="Shape 9"/>
          <p:cNvSpPr/>
          <p:nvPr/>
        </p:nvSpPr>
        <p:spPr>
          <a:xfrm>
            <a:off x="4566523" y="3985379"/>
            <a:ext cx="495776" cy="495776"/>
          </a:xfrm>
          <a:prstGeom prst="roundRect">
            <a:avLst>
              <a:gd name="adj" fmla="val 13334"/>
            </a:avLst>
          </a:prstGeom>
          <a:solidFill>
            <a:srgbClr val="1A1A21"/>
          </a:solidFill>
          <a:ln/>
        </p:spPr>
      </p:sp>
      <p:sp>
        <p:nvSpPr>
          <p:cNvPr id="14" name="Text 10"/>
          <p:cNvSpPr/>
          <p:nvPr/>
        </p:nvSpPr>
        <p:spPr>
          <a:xfrm>
            <a:off x="4711422" y="4026694"/>
            <a:ext cx="20585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2</a:t>
            </a:r>
            <a:endParaRPr lang="en-US" sz="2603" dirty="0"/>
          </a:p>
        </p:txBody>
      </p:sp>
      <p:sp>
        <p:nvSpPr>
          <p:cNvPr id="15" name="Text 11"/>
          <p:cNvSpPr/>
          <p:nvPr/>
        </p:nvSpPr>
        <p:spPr>
          <a:xfrm>
            <a:off x="6026348" y="4033480"/>
            <a:ext cx="3983474"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Birth of the World Wide Web</a:t>
            </a:r>
            <a:endParaRPr lang="en-US" sz="2169" dirty="0"/>
          </a:p>
        </p:txBody>
      </p:sp>
      <p:sp>
        <p:nvSpPr>
          <p:cNvPr id="16" name="Text 12"/>
          <p:cNvSpPr/>
          <p:nvPr/>
        </p:nvSpPr>
        <p:spPr>
          <a:xfrm>
            <a:off x="6026348" y="4509968"/>
            <a:ext cx="7777758" cy="705088"/>
          </a:xfrm>
          <a:prstGeom prst="rect">
            <a:avLst/>
          </a:prstGeom>
          <a:noFill/>
          <a:ln/>
        </p:spPr>
        <p:txBody>
          <a:bodyPr wrap="square" rtlCol="0" anchor="t"/>
          <a:lstStyle/>
          <a:p>
            <a:pPr marL="0" indent="0" algn="l">
              <a:lnSpc>
                <a:spcPts val="2776"/>
              </a:lnSpc>
              <a:buNone/>
            </a:pPr>
            <a:r>
              <a:rPr lang="en-US" sz="2000" dirty="0">
                <a:solidFill>
                  <a:srgbClr val="E0D6DE"/>
                </a:solidFill>
                <a:latin typeface="Noto Sans TC" pitchFamily="34" charset="0"/>
                <a:ea typeface="Noto Sans TC" pitchFamily="34" charset="-122"/>
                <a:cs typeface="Noto Sans TC" pitchFamily="34" charset="-120"/>
              </a:rPr>
              <a:t>From 1991 to 1993, the World Wide Web was born, allowing users to view text-only HTML pages using a simple line-mode web browser.</a:t>
            </a:r>
            <a:endParaRPr lang="en-US" sz="2000" dirty="0"/>
          </a:p>
        </p:txBody>
      </p:sp>
      <p:sp>
        <p:nvSpPr>
          <p:cNvPr id="17" name="Shape 13"/>
          <p:cNvSpPr/>
          <p:nvPr/>
        </p:nvSpPr>
        <p:spPr>
          <a:xfrm>
            <a:off x="5062299" y="6061770"/>
            <a:ext cx="771168" cy="27503"/>
          </a:xfrm>
          <a:prstGeom prst="rect">
            <a:avLst/>
          </a:prstGeom>
          <a:solidFill>
            <a:srgbClr val="B380FF"/>
          </a:solidFill>
          <a:ln/>
        </p:spPr>
      </p:sp>
      <p:sp>
        <p:nvSpPr>
          <p:cNvPr id="18" name="Shape 14"/>
          <p:cNvSpPr/>
          <p:nvPr/>
        </p:nvSpPr>
        <p:spPr>
          <a:xfrm>
            <a:off x="4566523" y="5827752"/>
            <a:ext cx="495776" cy="495776"/>
          </a:xfrm>
          <a:prstGeom prst="roundRect">
            <a:avLst>
              <a:gd name="adj" fmla="val 13334"/>
            </a:avLst>
          </a:prstGeom>
          <a:solidFill>
            <a:srgbClr val="1A1A21"/>
          </a:solidFill>
          <a:ln/>
        </p:spPr>
      </p:sp>
      <p:sp>
        <p:nvSpPr>
          <p:cNvPr id="19" name="Text 15"/>
          <p:cNvSpPr/>
          <p:nvPr/>
        </p:nvSpPr>
        <p:spPr>
          <a:xfrm>
            <a:off x="4711898" y="5869067"/>
            <a:ext cx="204907"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3</a:t>
            </a:r>
            <a:endParaRPr lang="en-US" sz="2603" dirty="0"/>
          </a:p>
        </p:txBody>
      </p:sp>
      <p:sp>
        <p:nvSpPr>
          <p:cNvPr id="20" name="Text 16"/>
          <p:cNvSpPr/>
          <p:nvPr/>
        </p:nvSpPr>
        <p:spPr>
          <a:xfrm>
            <a:off x="6026348" y="5875853"/>
            <a:ext cx="2754511"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Humble Beginnings</a:t>
            </a:r>
            <a:endParaRPr lang="en-US" sz="2169" dirty="0"/>
          </a:p>
        </p:txBody>
      </p:sp>
      <p:sp>
        <p:nvSpPr>
          <p:cNvPr id="21" name="Text 17"/>
          <p:cNvSpPr/>
          <p:nvPr/>
        </p:nvSpPr>
        <p:spPr>
          <a:xfrm>
            <a:off x="6026348" y="6352342"/>
            <a:ext cx="7777758" cy="705088"/>
          </a:xfrm>
          <a:prstGeom prst="rect">
            <a:avLst/>
          </a:prstGeom>
          <a:noFill/>
          <a:ln/>
        </p:spPr>
        <p:txBody>
          <a:bodyPr wrap="square" rtlCol="0" anchor="t"/>
          <a:lstStyle/>
          <a:p>
            <a:pPr marL="0" indent="0" algn="l">
              <a:lnSpc>
                <a:spcPts val="2776"/>
              </a:lnSpc>
              <a:buNone/>
            </a:pPr>
            <a:r>
              <a:rPr lang="en-US" sz="2000" dirty="0">
                <a:solidFill>
                  <a:srgbClr val="E0D6DE"/>
                </a:solidFill>
                <a:latin typeface="Noto Sans TC" pitchFamily="34" charset="0"/>
                <a:ea typeface="Noto Sans TC" pitchFamily="34" charset="-122"/>
                <a:cs typeface="Noto Sans TC" pitchFamily="34" charset="-120"/>
              </a:rPr>
              <a:t>The early web consisted of basic, text-based HTML pages, laying the foundation for the dynamic, multimedia-rich websites we know today.</a:t>
            </a:r>
            <a:endParaRPr lang="en-US" sz="200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700195" y="998513"/>
            <a:ext cx="5554980" cy="694373"/>
          </a:xfrm>
          <a:prstGeom prst="rect">
            <a:avLst/>
          </a:prstGeom>
          <a:noFill/>
          <a:ln/>
        </p:spPr>
        <p:txBody>
          <a:bodyPr wrap="none" rtlCol="0" anchor="t"/>
          <a:lstStyle/>
          <a:p>
            <a:pPr marL="0" indent="0">
              <a:lnSpc>
                <a:spcPts val="5468"/>
              </a:lnSpc>
              <a:buNone/>
            </a:pPr>
            <a:r>
              <a:rPr lang="en-US" sz="4800" dirty="0">
                <a:solidFill>
                  <a:srgbClr val="B380FF"/>
                </a:solidFill>
                <a:latin typeface="Sora" pitchFamily="34" charset="0"/>
                <a:ea typeface="Sora" pitchFamily="34" charset="-122"/>
                <a:cs typeface="Sora" pitchFamily="34" charset="-120"/>
              </a:rPr>
              <a:t>What is a Website?</a:t>
            </a:r>
            <a:endParaRPr lang="en-US" sz="4800" dirty="0"/>
          </a:p>
        </p:txBody>
      </p:sp>
      <p:sp>
        <p:nvSpPr>
          <p:cNvPr id="6" name="Text 2"/>
          <p:cNvSpPr/>
          <p:nvPr/>
        </p:nvSpPr>
        <p:spPr>
          <a:xfrm>
            <a:off x="833199" y="1988226"/>
            <a:ext cx="7477601" cy="1421606"/>
          </a:xfrm>
          <a:prstGeom prst="rect">
            <a:avLst/>
          </a:prstGeom>
          <a:noFill/>
          <a:ln/>
        </p:spPr>
        <p:txBody>
          <a:bodyPr wrap="square" rtlCol="0" anchor="t"/>
          <a:lstStyle/>
          <a:p>
            <a:pPr marL="0" indent="0">
              <a:lnSpc>
                <a:spcPts val="2799"/>
              </a:lnSpc>
              <a:buNone/>
            </a:pPr>
            <a:r>
              <a:rPr lang="en-US" sz="2400" dirty="0">
                <a:solidFill>
                  <a:srgbClr val="E0D6DE"/>
                </a:solidFill>
                <a:latin typeface="Noto Sans TC" pitchFamily="34" charset="0"/>
                <a:ea typeface="Noto Sans TC" pitchFamily="34" charset="-122"/>
                <a:cs typeface="Noto Sans TC" pitchFamily="34" charset="-120"/>
              </a:rPr>
              <a:t>A website is a collection of digital files, written in HTML (HyperText Markup Language), that are hosted on a computer connected to the internet. This allows the website to be accessible to anyone in the world with an internet connection.</a:t>
            </a:r>
            <a:endParaRPr lang="en-US" sz="2400" dirty="0"/>
          </a:p>
        </p:txBody>
      </p:sp>
      <p:sp>
        <p:nvSpPr>
          <p:cNvPr id="7" name="Text 3"/>
          <p:cNvSpPr/>
          <p:nvPr/>
        </p:nvSpPr>
        <p:spPr>
          <a:xfrm>
            <a:off x="833199" y="4114800"/>
            <a:ext cx="7477601" cy="1066205"/>
          </a:xfrm>
          <a:prstGeom prst="rect">
            <a:avLst/>
          </a:prstGeom>
          <a:noFill/>
          <a:ln/>
        </p:spPr>
        <p:txBody>
          <a:bodyPr wrap="square" rtlCol="0" anchor="t"/>
          <a:lstStyle/>
          <a:p>
            <a:pPr marL="0" indent="0">
              <a:lnSpc>
                <a:spcPts val="2799"/>
              </a:lnSpc>
              <a:buNone/>
            </a:pPr>
            <a:r>
              <a:rPr lang="en-US" sz="2400" dirty="0">
                <a:solidFill>
                  <a:srgbClr val="E0D6DE"/>
                </a:solidFill>
                <a:latin typeface="Noto Sans TC" pitchFamily="34" charset="0"/>
                <a:ea typeface="Noto Sans TC" pitchFamily="34" charset="-122"/>
                <a:cs typeface="Noto Sans TC" pitchFamily="34" charset="-120"/>
              </a:rPr>
              <a:t>The computer that hosts the website files is known as a </a:t>
            </a:r>
            <a:r>
              <a:rPr lang="en-US" sz="2400" b="1" dirty="0">
                <a:solidFill>
                  <a:srgbClr val="E0D6DE"/>
                </a:solidFill>
                <a:latin typeface="Noto Sans TC" pitchFamily="34" charset="0"/>
                <a:ea typeface="Noto Sans TC" pitchFamily="34" charset="-122"/>
                <a:cs typeface="Noto Sans TC" pitchFamily="34" charset="-120"/>
              </a:rPr>
              <a:t>Web Server</a:t>
            </a:r>
            <a:r>
              <a:rPr lang="en-US" sz="2400" dirty="0">
                <a:solidFill>
                  <a:srgbClr val="E0D6DE"/>
                </a:solidFill>
                <a:latin typeface="Noto Sans TC" pitchFamily="34" charset="0"/>
                <a:ea typeface="Noto Sans TC" pitchFamily="34" charset="-122"/>
                <a:cs typeface="Noto Sans TC" pitchFamily="34" charset="-120"/>
              </a:rPr>
              <a:t>. It ensures the website is available and accessible 24/7 to users who want to view its content.</a:t>
            </a:r>
            <a:endParaRPr lang="en-US" sz="240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66945" y="1046786"/>
            <a:ext cx="5554980" cy="694373"/>
          </a:xfrm>
          <a:prstGeom prst="rect">
            <a:avLst/>
          </a:prstGeom>
          <a:noFill/>
          <a:ln/>
        </p:spPr>
        <p:txBody>
          <a:bodyPr wrap="none" rtlCol="0" anchor="t"/>
          <a:lstStyle/>
          <a:p>
            <a:pPr marL="0" indent="0">
              <a:lnSpc>
                <a:spcPts val="5468"/>
              </a:lnSpc>
              <a:buNone/>
            </a:pPr>
            <a:r>
              <a:rPr lang="en-US" sz="4800" dirty="0">
                <a:solidFill>
                  <a:srgbClr val="B380FF"/>
                </a:solidFill>
                <a:latin typeface="Sora" pitchFamily="34" charset="0"/>
                <a:ea typeface="Sora" pitchFamily="34" charset="-122"/>
                <a:cs typeface="Sora" pitchFamily="34" charset="-120"/>
              </a:rPr>
              <a:t>Use of web design</a:t>
            </a:r>
            <a:endParaRPr lang="en-US" sz="4800" dirty="0"/>
          </a:p>
        </p:txBody>
      </p:sp>
      <p:sp>
        <p:nvSpPr>
          <p:cNvPr id="6" name="Text 2"/>
          <p:cNvSpPr/>
          <p:nvPr/>
        </p:nvSpPr>
        <p:spPr>
          <a:xfrm>
            <a:off x="666945" y="2319867"/>
            <a:ext cx="7477601" cy="1777008"/>
          </a:xfrm>
          <a:prstGeom prst="rect">
            <a:avLst/>
          </a:prstGeom>
          <a:noFill/>
          <a:ln/>
        </p:spPr>
        <p:txBody>
          <a:bodyPr wrap="square" rtlCol="0" anchor="t"/>
          <a:lstStyle/>
          <a:p>
            <a:pPr marL="0" indent="0" algn="just">
              <a:lnSpc>
                <a:spcPts val="2799"/>
              </a:lnSpc>
              <a:buNone/>
            </a:pPr>
            <a:r>
              <a:rPr lang="en-US" sz="2400" dirty="0">
                <a:solidFill>
                  <a:srgbClr val="E0D6DE"/>
                </a:solidFill>
                <a:latin typeface="Noto Sans TC" pitchFamily="34" charset="0"/>
                <a:ea typeface="Noto Sans TC" pitchFamily="34" charset="-122"/>
                <a:cs typeface="Noto Sans TC" pitchFamily="34" charset="-120"/>
              </a:rPr>
              <a:t>Web design plays a main role in helping companies establish and maintain a strong brand identity. By ensuring a consistent brand expression across a company's website, web design makes it easier for customers to navigate and recognize the visual elements that define the business and its products or services.</a:t>
            </a:r>
            <a:endParaRPr lang="en-US" sz="240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a:ln/>
        </p:spPr>
      </p:sp>
      <p:sp>
        <p:nvSpPr>
          <p:cNvPr id="6" name="Text 2"/>
          <p:cNvSpPr/>
          <p:nvPr/>
        </p:nvSpPr>
        <p:spPr>
          <a:xfrm>
            <a:off x="2037993" y="507683"/>
            <a:ext cx="9166860"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Use of Languages in Web Design</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3"/>
          <p:cNvSpPr/>
          <p:nvPr/>
        </p:nvSpPr>
        <p:spPr>
          <a:xfrm>
            <a:off x="2037993" y="1425239"/>
            <a:ext cx="10554414" cy="1421606"/>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These languages provide web designers with a robust toolkit for creating interactive websites.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4"/>
          <p:cNvSpPr/>
          <p:nvPr/>
        </p:nvSpPr>
        <p:spPr>
          <a:xfrm>
            <a:off x="2215693" y="3191847"/>
            <a:ext cx="10199013" cy="355402"/>
          </a:xfrm>
          <a:prstGeom prst="rect">
            <a:avLst/>
          </a:prstGeom>
          <a:noFill/>
          <a:ln/>
        </p:spPr>
        <p:txBody>
          <a:bodyPr wrap="non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a:tabLst/>
              <a:defRPr/>
            </a:pPr>
            <a:r>
              <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HTML </a:t>
            </a:r>
            <a:r>
              <a:rPr kumimoji="0" lang="en-US" sz="24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(Hyper Text Markup Language)</a:t>
            </a:r>
          </a:p>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a:tabLst/>
              <a:defRPr/>
            </a:pPr>
            <a:endParaRPr kumimoji="0" lang="en-US" sz="24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endParaRPr>
          </a:p>
          <a:p>
            <a:pPr marL="0" marR="0" lvl="0" indent="0" algn="l" defTabSz="914400" rtl="0" eaLnBrk="1" fontAlgn="auto" latinLnBrk="0" hangingPunct="1">
              <a:lnSpc>
                <a:spcPts val="2799"/>
              </a:lnSpc>
              <a:spcBef>
                <a:spcPts val="0"/>
              </a:spcBef>
              <a:spcAft>
                <a:spcPts val="0"/>
              </a:spcAft>
              <a:buClrTx/>
              <a:buSzPct val="100000"/>
              <a:buFontTx/>
              <a:buNone/>
              <a:tabLst/>
              <a:defRPr/>
            </a:pPr>
            <a:r>
              <a:rPr kumimoji="0" lang="en-US" sz="24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rPr>
              <a:t>2. </a:t>
            </a:r>
            <a:r>
              <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rPr>
              <a:t> CSS </a:t>
            </a:r>
            <a:r>
              <a:rPr kumimoji="0" lang="en-US" sz="24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rPr>
              <a:t>(Case Ceding Stylesheet)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5"/>
          <p:cNvSpPr/>
          <p:nvPr/>
        </p:nvSpPr>
        <p:spPr>
          <a:xfrm>
            <a:off x="2215693" y="4582953"/>
            <a:ext cx="10199013" cy="710803"/>
          </a:xfrm>
          <a:prstGeom prst="rect">
            <a:avLst/>
          </a:prstGeom>
          <a:noFill/>
          <a:ln/>
        </p:spPr>
        <p:txBody>
          <a:bodyPr wrap="square" rtlCol="0" anchor="t"/>
          <a:lstStyle/>
          <a:p>
            <a:pPr marL="457200" marR="0" lvl="0" indent="-457200" algn="l" defTabSz="914400" rtl="0" eaLnBrk="1" fontAlgn="auto" latinLnBrk="0" hangingPunct="1">
              <a:lnSpc>
                <a:spcPts val="2799"/>
              </a:lnSpc>
              <a:spcBef>
                <a:spcPts val="0"/>
              </a:spcBef>
              <a:spcAft>
                <a:spcPts val="0"/>
              </a:spcAft>
              <a:buClrTx/>
              <a:buSzPct val="100000"/>
              <a:buFontTx/>
              <a:buAutoNum type="arabicPeriod" startAt="3"/>
              <a:tabLst/>
              <a:defRPr/>
            </a:pPr>
            <a:r>
              <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JavaScript</a:t>
            </a:r>
          </a:p>
          <a:p>
            <a:pPr marL="457200" marR="0" lvl="0" indent="-457200" algn="l" defTabSz="914400" rtl="0" eaLnBrk="1" fontAlgn="auto" latinLnBrk="0" hangingPunct="1">
              <a:lnSpc>
                <a:spcPts val="2799"/>
              </a:lnSpc>
              <a:spcBef>
                <a:spcPts val="0"/>
              </a:spcBef>
              <a:spcAft>
                <a:spcPts val="0"/>
              </a:spcAft>
              <a:buClrTx/>
              <a:buSzPct val="100000"/>
              <a:buFontTx/>
              <a:buAutoNum type="arabicPeriod" startAt="3"/>
              <a:tabLst/>
              <a:defRPr/>
            </a:pPr>
            <a:endPar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endParaRPr>
          </a:p>
          <a:p>
            <a:pPr marL="457200" marR="0" lvl="0" indent="-457200" algn="l" defTabSz="914400" rtl="0" eaLnBrk="1" fontAlgn="auto" latinLnBrk="0" hangingPunct="1">
              <a:lnSpc>
                <a:spcPts val="2799"/>
              </a:lnSpc>
              <a:spcBef>
                <a:spcPts val="0"/>
              </a:spcBef>
              <a:spcAft>
                <a:spcPts val="0"/>
              </a:spcAft>
              <a:buClrTx/>
              <a:buSzPct val="100000"/>
              <a:buFontTx/>
              <a:buAutoNum type="arabicPeriod" startAt="3"/>
              <a:tabLst/>
              <a:defRPr/>
            </a:pPr>
            <a:r>
              <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rPr>
              <a:t>jQuery</a:t>
            </a:r>
          </a:p>
          <a:p>
            <a:pPr marL="457200" marR="0" lvl="0" indent="-457200" algn="l" defTabSz="914400" rtl="0" eaLnBrk="1" fontAlgn="auto" latinLnBrk="0" hangingPunct="1">
              <a:lnSpc>
                <a:spcPts val="2799"/>
              </a:lnSpc>
              <a:spcBef>
                <a:spcPts val="0"/>
              </a:spcBef>
              <a:spcAft>
                <a:spcPts val="0"/>
              </a:spcAft>
              <a:buClrTx/>
              <a:buSzPct val="100000"/>
              <a:buFontTx/>
              <a:buAutoNum type="arabicPeriod" startAt="3"/>
              <a:tabLst/>
              <a:defRPr/>
            </a:pPr>
            <a:endPar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endParaRPr>
          </a:p>
          <a:p>
            <a:pPr marL="457200" marR="0" lvl="0" indent="-457200" algn="l" defTabSz="914400" rtl="0" eaLnBrk="1" fontAlgn="auto" latinLnBrk="0" hangingPunct="1">
              <a:lnSpc>
                <a:spcPts val="2799"/>
              </a:lnSpc>
              <a:spcBef>
                <a:spcPts val="0"/>
              </a:spcBef>
              <a:spcAft>
                <a:spcPts val="0"/>
              </a:spcAft>
              <a:buClrTx/>
              <a:buSzPct val="100000"/>
              <a:buFontTx/>
              <a:buAutoNum type="arabicPeriod" startAt="3"/>
              <a:tabLst/>
              <a:defRPr/>
            </a:pPr>
            <a:r>
              <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rPr>
              <a:t>Bootstrap</a:t>
            </a:r>
          </a:p>
          <a:p>
            <a:pPr marL="0" marR="0" lvl="0" indent="0" algn="l" defTabSz="914400" rtl="0" eaLnBrk="1" fontAlgn="auto" latinLnBrk="0" hangingPunct="1">
              <a:lnSpc>
                <a:spcPts val="2799"/>
              </a:lnSpc>
              <a:spcBef>
                <a:spcPts val="0"/>
              </a:spcBef>
              <a:spcAft>
                <a:spcPts val="0"/>
              </a:spcAft>
              <a:buClrTx/>
              <a:buSzPct val="100000"/>
              <a:buFontTx/>
              <a:buNone/>
              <a:tabLst/>
              <a:defRPr/>
            </a:pPr>
            <a:endPar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endParaRPr>
          </a:p>
          <a:p>
            <a:pPr marL="0" marR="0" lvl="0" indent="0" algn="l" defTabSz="914400" rtl="0" eaLnBrk="1" fontAlgn="auto" latinLnBrk="0" hangingPunct="1">
              <a:lnSpc>
                <a:spcPts val="2799"/>
              </a:lnSpc>
              <a:spcBef>
                <a:spcPts val="0"/>
              </a:spcBef>
              <a:spcAft>
                <a:spcPts val="0"/>
              </a:spcAft>
              <a:buClrTx/>
              <a:buSzPct val="100000"/>
              <a:buFontTx/>
              <a:buNone/>
              <a:tabLst/>
              <a:defRPr/>
            </a:pPr>
            <a:endParaRPr kumimoji="0" lang="en-US" sz="2400" b="1"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mn-cs"/>
            </a:endParaRPr>
          </a:p>
        </p:txBody>
      </p:sp>
      <p:sp>
        <p:nvSpPr>
          <p:cNvPr id="10" name="Text 6"/>
          <p:cNvSpPr/>
          <p:nvPr/>
        </p:nvSpPr>
        <p:spPr>
          <a:xfrm>
            <a:off x="2393394" y="5730835"/>
            <a:ext cx="10199013" cy="710803"/>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Pct val="100000"/>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88892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154668"/>
            <a:ext cx="9495592"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Current Trends in Website Design</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2"/>
          <p:cNvSpPr/>
          <p:nvPr/>
        </p:nvSpPr>
        <p:spPr>
          <a:xfrm>
            <a:off x="2037993" y="2404467"/>
            <a:ext cx="2232065" cy="694373"/>
          </a:xfrm>
          <a:prstGeom prst="rect">
            <a:avLst/>
          </a:prstGeom>
          <a:noFill/>
          <a:ln/>
        </p:spPr>
        <p:txBody>
          <a:bodyPr wrap="squar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Modern &amp; Clean</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2037993" y="3321010"/>
            <a:ext cx="2232065" cy="3554016"/>
          </a:xfrm>
          <a:prstGeom prst="rect">
            <a:avLst/>
          </a:prstGeom>
          <a:noFill/>
          <a:ln/>
        </p:spPr>
        <p:txBody>
          <a:bodyPr wrap="square" rtlCol="0" anchor="t"/>
          <a:lstStyle/>
          <a:p>
            <a:pPr marL="0" marR="0" lvl="0" indent="0" defTabSz="914400" rtl="0" eaLnBrk="1" fontAlgn="auto" latinLnBrk="0" hangingPunct="1">
              <a:lnSpc>
                <a:spcPts val="2799"/>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Modern website design emphasizes simplicity and clean aesthetics, continuing to be popular in 2024. This minimalist approach creates a polished, user-friendly experience.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4"/>
          <p:cNvSpPr/>
          <p:nvPr/>
        </p:nvSpPr>
        <p:spPr>
          <a:xfrm>
            <a:off x="6135528" y="2404467"/>
            <a:ext cx="2232065"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Dark Mode</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5"/>
          <p:cNvSpPr/>
          <p:nvPr/>
        </p:nvSpPr>
        <p:spPr>
          <a:xfrm>
            <a:off x="6135528" y="3321010"/>
            <a:ext cx="2232065" cy="2843213"/>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The implementation of dark mode continues to gain traction, offering visual appeal and reduced eye strain for users browsing websites.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10010087" y="2385980"/>
            <a:ext cx="2232065" cy="694373"/>
          </a:xfrm>
          <a:prstGeom prst="rect">
            <a:avLst/>
          </a:prstGeom>
          <a:noFill/>
          <a:ln/>
        </p:spPr>
        <p:txBody>
          <a:bodyPr wrap="squar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B380FF"/>
                </a:solidFill>
                <a:effectLst/>
                <a:uLnTx/>
                <a:uFillTx/>
                <a:latin typeface="Sora" pitchFamily="34" charset="0"/>
                <a:ea typeface="Sora" pitchFamily="34" charset="-122"/>
                <a:cs typeface="Sora" pitchFamily="34" charset="-120"/>
              </a:rPr>
              <a:t>Responsive Design</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7"/>
          <p:cNvSpPr/>
          <p:nvPr/>
        </p:nvSpPr>
        <p:spPr>
          <a:xfrm>
            <a:off x="10010088" y="3321010"/>
            <a:ext cx="2232065" cy="3198614"/>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0D6DE"/>
                </a:solidFill>
                <a:effectLst/>
                <a:uLnTx/>
                <a:uFillTx/>
                <a:latin typeface="Noto Sans TC" pitchFamily="34" charset="0"/>
                <a:ea typeface="Noto Sans TC" pitchFamily="34" charset="-122"/>
                <a:cs typeface="Noto Sans TC" pitchFamily="34" charset="-120"/>
              </a:rPr>
              <a:t>Responsive and mobile-friendly designs remain crucial, catering to the widespread use of smartphones and ensuring optimal viewing across devices.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8"/>
          <p:cNvSpPr/>
          <p:nvPr/>
        </p:nvSpPr>
        <p:spPr>
          <a:xfrm>
            <a:off x="10382964" y="2404467"/>
            <a:ext cx="2232065" cy="694373"/>
          </a:xfrm>
          <a:prstGeom prst="rect">
            <a:avLst/>
          </a:prstGeom>
          <a:noFill/>
          <a:ln/>
        </p:spPr>
        <p:txBody>
          <a:bodyPr wrap="squar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 9"/>
          <p:cNvSpPr/>
          <p:nvPr/>
        </p:nvSpPr>
        <p:spPr>
          <a:xfrm>
            <a:off x="10382964" y="3321010"/>
            <a:ext cx="2232065" cy="2487811"/>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637824"/>
            <a:ext cx="6315789"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Growth Opportunities</a:t>
            </a:r>
            <a:endParaRPr lang="en-US" sz="4374" dirty="0"/>
          </a:p>
        </p:txBody>
      </p:sp>
      <p:sp>
        <p:nvSpPr>
          <p:cNvPr id="5" name="Shape 2"/>
          <p:cNvSpPr/>
          <p:nvPr/>
        </p:nvSpPr>
        <p:spPr>
          <a:xfrm>
            <a:off x="2037993" y="3005733"/>
            <a:ext cx="388739" cy="388739"/>
          </a:xfrm>
          <a:prstGeom prst="roundRect">
            <a:avLst>
              <a:gd name="adj" fmla="val 17148"/>
            </a:avLst>
          </a:prstGeom>
          <a:solidFill>
            <a:srgbClr val="1A1A21"/>
          </a:solidFill>
          <a:ln/>
        </p:spPr>
      </p:sp>
      <p:sp>
        <p:nvSpPr>
          <p:cNvPr id="6" name="Text 3"/>
          <p:cNvSpPr/>
          <p:nvPr/>
        </p:nvSpPr>
        <p:spPr>
          <a:xfrm>
            <a:off x="2648903" y="3026450"/>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Rising Demand</a:t>
            </a:r>
            <a:endParaRPr lang="en-US" sz="2187" dirty="0"/>
          </a:p>
        </p:txBody>
      </p:sp>
      <p:sp>
        <p:nvSpPr>
          <p:cNvPr id="7" name="Text 4"/>
          <p:cNvSpPr/>
          <p:nvPr/>
        </p:nvSpPr>
        <p:spPr>
          <a:xfrm>
            <a:off x="2648903" y="3506867"/>
            <a:ext cx="4555212" cy="1066205"/>
          </a:xfrm>
          <a:prstGeom prst="rect">
            <a:avLst/>
          </a:prstGeom>
          <a:noFill/>
          <a:ln/>
        </p:spPr>
        <p:txBody>
          <a:bodyPr wrap="square" rtlCol="0" anchor="t"/>
          <a:lstStyle/>
          <a:p>
            <a:pPr marL="0" indent="0">
              <a:lnSpc>
                <a:spcPts val="2799"/>
              </a:lnSpc>
              <a:buNone/>
            </a:pPr>
            <a:r>
              <a:rPr lang="en-US" sz="2000" dirty="0">
                <a:solidFill>
                  <a:srgbClr val="E0D6DE"/>
                </a:solidFill>
                <a:latin typeface="Noto Sans TC" pitchFamily="34" charset="0"/>
                <a:ea typeface="Noto Sans TC" pitchFamily="34" charset="-122"/>
                <a:cs typeface="Noto Sans TC" pitchFamily="34" charset="-120"/>
              </a:rPr>
              <a:t>As more businesses seek to establish a strong online presence, the demand for skilled web designers continues to rise.</a:t>
            </a:r>
            <a:endParaRPr lang="en-US" sz="2000" dirty="0"/>
          </a:p>
        </p:txBody>
      </p:sp>
      <p:sp>
        <p:nvSpPr>
          <p:cNvPr id="8" name="Shape 5"/>
          <p:cNvSpPr/>
          <p:nvPr/>
        </p:nvSpPr>
        <p:spPr>
          <a:xfrm>
            <a:off x="7426285" y="3005733"/>
            <a:ext cx="388739" cy="388739"/>
          </a:xfrm>
          <a:prstGeom prst="roundRect">
            <a:avLst>
              <a:gd name="adj" fmla="val 17148"/>
            </a:avLst>
          </a:prstGeom>
          <a:solidFill>
            <a:srgbClr val="1A1A21"/>
          </a:solidFill>
          <a:ln/>
        </p:spPr>
      </p:sp>
      <p:sp>
        <p:nvSpPr>
          <p:cNvPr id="9" name="Text 6"/>
          <p:cNvSpPr/>
          <p:nvPr/>
        </p:nvSpPr>
        <p:spPr>
          <a:xfrm>
            <a:off x="8037195" y="3026450"/>
            <a:ext cx="2935367"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Diverse Career Paths</a:t>
            </a:r>
            <a:endParaRPr lang="en-US" sz="2187" dirty="0"/>
          </a:p>
        </p:txBody>
      </p:sp>
      <p:sp>
        <p:nvSpPr>
          <p:cNvPr id="10" name="Text 7"/>
          <p:cNvSpPr/>
          <p:nvPr/>
        </p:nvSpPr>
        <p:spPr>
          <a:xfrm>
            <a:off x="8037195" y="3506867"/>
            <a:ext cx="4555212" cy="1066205"/>
          </a:xfrm>
          <a:prstGeom prst="rect">
            <a:avLst/>
          </a:prstGeom>
          <a:noFill/>
          <a:ln/>
        </p:spPr>
        <p:txBody>
          <a:bodyPr wrap="square" rtlCol="0" anchor="t"/>
          <a:lstStyle/>
          <a:p>
            <a:pPr marL="0" indent="0">
              <a:lnSpc>
                <a:spcPts val="2799"/>
              </a:lnSpc>
              <a:buNone/>
            </a:pPr>
            <a:r>
              <a:rPr lang="en-US" sz="2000" dirty="0">
                <a:solidFill>
                  <a:srgbClr val="E0D6DE"/>
                </a:solidFill>
                <a:latin typeface="Noto Sans TC" pitchFamily="34" charset="0"/>
                <a:ea typeface="Noto Sans TC" pitchFamily="34" charset="-122"/>
                <a:cs typeface="Noto Sans TC" pitchFamily="34" charset="-120"/>
              </a:rPr>
              <a:t>Web design offers a wealth of growth opportunities, from UX/UI design to front-end development and digital marketing.</a:t>
            </a:r>
            <a:endParaRPr lang="en-US" sz="2000" dirty="0"/>
          </a:p>
        </p:txBody>
      </p:sp>
      <p:sp>
        <p:nvSpPr>
          <p:cNvPr id="11" name="Shape 8"/>
          <p:cNvSpPr/>
          <p:nvPr/>
        </p:nvSpPr>
        <p:spPr>
          <a:xfrm>
            <a:off x="2037993" y="5024438"/>
            <a:ext cx="388739" cy="388739"/>
          </a:xfrm>
          <a:prstGeom prst="roundRect">
            <a:avLst>
              <a:gd name="adj" fmla="val 17148"/>
            </a:avLst>
          </a:prstGeom>
          <a:solidFill>
            <a:srgbClr val="1A1A21"/>
          </a:solidFill>
          <a:ln/>
        </p:spPr>
      </p:sp>
      <p:sp>
        <p:nvSpPr>
          <p:cNvPr id="12" name="Text 9"/>
          <p:cNvSpPr/>
          <p:nvPr/>
        </p:nvSpPr>
        <p:spPr>
          <a:xfrm>
            <a:off x="2648903" y="5045154"/>
            <a:ext cx="2959537"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Continuous Learning</a:t>
            </a:r>
            <a:endParaRPr lang="en-US" sz="2187" dirty="0"/>
          </a:p>
        </p:txBody>
      </p:sp>
      <p:sp>
        <p:nvSpPr>
          <p:cNvPr id="13" name="Text 10"/>
          <p:cNvSpPr/>
          <p:nvPr/>
        </p:nvSpPr>
        <p:spPr>
          <a:xfrm>
            <a:off x="2648903" y="5525572"/>
            <a:ext cx="4555212" cy="1066205"/>
          </a:xfrm>
          <a:prstGeom prst="rect">
            <a:avLst/>
          </a:prstGeom>
          <a:noFill/>
          <a:ln/>
        </p:spPr>
        <p:txBody>
          <a:bodyPr wrap="square" rtlCol="0" anchor="t"/>
          <a:lstStyle/>
          <a:p>
            <a:pPr marL="0" indent="0">
              <a:lnSpc>
                <a:spcPts val="2799"/>
              </a:lnSpc>
              <a:buNone/>
            </a:pPr>
            <a:r>
              <a:rPr lang="en-US" sz="2000" dirty="0">
                <a:solidFill>
                  <a:srgbClr val="E0D6DE"/>
                </a:solidFill>
                <a:latin typeface="Noto Sans TC" pitchFamily="34" charset="0"/>
                <a:ea typeface="Noto Sans TC" pitchFamily="34" charset="-122"/>
                <a:cs typeface="Noto Sans TC" pitchFamily="34" charset="-120"/>
              </a:rPr>
              <a:t>The dynamic digital landscape requires web designers to continuously learn new skills and technologies to stay competitive.</a:t>
            </a:r>
            <a:endParaRPr lang="en-US" sz="2000" dirty="0"/>
          </a:p>
        </p:txBody>
      </p:sp>
      <p:sp>
        <p:nvSpPr>
          <p:cNvPr id="14" name="Shape 11"/>
          <p:cNvSpPr/>
          <p:nvPr/>
        </p:nvSpPr>
        <p:spPr>
          <a:xfrm>
            <a:off x="7426285" y="5024438"/>
            <a:ext cx="388739" cy="388739"/>
          </a:xfrm>
          <a:prstGeom prst="roundRect">
            <a:avLst>
              <a:gd name="adj" fmla="val 17148"/>
            </a:avLst>
          </a:prstGeom>
          <a:solidFill>
            <a:srgbClr val="1A1A21"/>
          </a:solidFill>
          <a:ln/>
        </p:spPr>
      </p:sp>
      <p:sp>
        <p:nvSpPr>
          <p:cNvPr id="15" name="Text 12"/>
          <p:cNvSpPr/>
          <p:nvPr/>
        </p:nvSpPr>
        <p:spPr>
          <a:xfrm>
            <a:off x="8037195" y="5045154"/>
            <a:ext cx="354461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Entrepreneurial Potential</a:t>
            </a:r>
            <a:endParaRPr lang="en-US" sz="2187" dirty="0"/>
          </a:p>
        </p:txBody>
      </p:sp>
      <p:sp>
        <p:nvSpPr>
          <p:cNvPr id="16" name="Text 13"/>
          <p:cNvSpPr/>
          <p:nvPr/>
        </p:nvSpPr>
        <p:spPr>
          <a:xfrm>
            <a:off x="8037195" y="5525572"/>
            <a:ext cx="4555212" cy="1066205"/>
          </a:xfrm>
          <a:prstGeom prst="rect">
            <a:avLst/>
          </a:prstGeom>
          <a:noFill/>
          <a:ln/>
        </p:spPr>
        <p:txBody>
          <a:bodyPr wrap="square" rtlCol="0" anchor="t"/>
          <a:lstStyle/>
          <a:p>
            <a:pPr marL="0" indent="0">
              <a:lnSpc>
                <a:spcPts val="2799"/>
              </a:lnSpc>
              <a:buNone/>
            </a:pPr>
            <a:r>
              <a:rPr lang="en-US" sz="2000" dirty="0">
                <a:solidFill>
                  <a:srgbClr val="E0D6DE"/>
                </a:solidFill>
                <a:latin typeface="Noto Sans TC" pitchFamily="34" charset="0"/>
                <a:ea typeface="Noto Sans TC" pitchFamily="34" charset="-122"/>
                <a:cs typeface="Noto Sans TC" pitchFamily="34" charset="-120"/>
              </a:rPr>
              <a:t>Skilled web designers can leverage their expertise to start their own agencies or freelance businesses.</a:t>
            </a:r>
            <a:endParaRPr lang="en-US" sz="200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187535"/>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Learning at Tops Technology</a:t>
            </a:r>
            <a:endParaRPr lang="en-US" sz="4374" dirty="0"/>
          </a:p>
        </p:txBody>
      </p:sp>
      <p:sp>
        <p:nvSpPr>
          <p:cNvPr id="6" name="Text 2"/>
          <p:cNvSpPr/>
          <p:nvPr/>
        </p:nvSpPr>
        <p:spPr>
          <a:xfrm>
            <a:off x="6319599" y="3909536"/>
            <a:ext cx="7477601" cy="2132409"/>
          </a:xfrm>
          <a:prstGeom prst="rect">
            <a:avLst/>
          </a:prstGeom>
          <a:noFill/>
          <a:ln/>
        </p:spPr>
        <p:txBody>
          <a:bodyPr wrap="square" rtlCol="0" anchor="t"/>
          <a:lstStyle/>
          <a:p>
            <a:pPr marL="0" indent="0">
              <a:lnSpc>
                <a:spcPts val="2799"/>
              </a:lnSpc>
              <a:buNone/>
            </a:pPr>
            <a:r>
              <a:rPr lang="en-US" sz="2400" dirty="0">
                <a:solidFill>
                  <a:srgbClr val="E0D6DE"/>
                </a:solidFill>
                <a:latin typeface="Noto Sans TC" pitchFamily="34" charset="0"/>
                <a:ea typeface="Noto Sans TC" pitchFamily="34" charset="-122"/>
                <a:cs typeface="Noto Sans TC" pitchFamily="34" charset="-120"/>
              </a:rPr>
              <a:t>As the IT sector continues to evolve rapidly, web designers must stay ahead of the curve by continuously learning new skills. Enhancing coding proficiency in HTML and CSS is essential for creating modern, responsive websites. Additionally, designers should develop expertise in digital marketing, time management, and advanced coding techniques to remain competitive in the industry.</a:t>
            </a:r>
            <a:endParaRPr lang="en-US" sz="240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599</Words>
  <Application>Microsoft Office PowerPoint</Application>
  <PresentationFormat>Custom</PresentationFormat>
  <Paragraphs>65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TC</vt:lpstr>
      <vt:lpstr>Sora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Kaju</cp:lastModifiedBy>
  <cp:revision>15</cp:revision>
  <dcterms:created xsi:type="dcterms:W3CDTF">2024-04-23T05:52:10Z</dcterms:created>
  <dcterms:modified xsi:type="dcterms:W3CDTF">2024-04-23T11:01:44Z</dcterms:modified>
</cp:coreProperties>
</file>