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0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85" d="100"/>
          <a:sy n="85" d="100"/>
        </p:scale>
        <p:origin x="858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5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2/6/2023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5A48-6C65-4C0C-9307-CC65317D1716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F234-9B51-405D-9931-88C4C82E0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0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2/6/2023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2/6/2023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-ntLGOyHw4" TargetMode="External"/><Relationship Id="rId2" Type="http://schemas.openxmlformats.org/officeDocument/2006/relationships/hyperlink" Target="https://www.youtube.com/watch?v=uvsuAZFem88&amp;t=266s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youtube.com/watch?v=mpfxsvBPW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7851648" cy="13716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Effective Presentation Skills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4857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18288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endParaRPr lang="en-US" dirty="0" smtClean="0"/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  Why </a:t>
            </a:r>
            <a:r>
              <a:rPr lang="en-US" dirty="0"/>
              <a:t>am I giving the presentation?</a:t>
            </a:r>
          </a:p>
          <a:p>
            <a:pPr lvl="0">
              <a:buFont typeface="Wingdings" pitchFamily="2" charset="2"/>
              <a:buChar char="q"/>
            </a:pPr>
            <a:r>
              <a:rPr lang="en-US" dirty="0"/>
              <a:t>  What do I want the audience to gain from the    </a:t>
            </a:r>
          </a:p>
          <a:p>
            <a:pPr lvl="0">
              <a:buNone/>
            </a:pPr>
            <a:r>
              <a:rPr lang="en-US" dirty="0"/>
              <a:t>       presentation?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1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3 Essentials of Successful Presentation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EDUCATE: The audience should learn something from your speech or presentation</a:t>
            </a:r>
            <a:endParaRPr lang="en-IN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ENTERTAIN: The audience should enjoy your speech or presentation</a:t>
            </a:r>
            <a:endParaRPr lang="en-IN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EXPLAIN: All parts of your speech or presentation should be clear to your audience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7980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853440"/>
          </a:xfrm>
        </p:spPr>
        <p:txBody>
          <a:bodyPr/>
          <a:lstStyle/>
          <a:p>
            <a:pPr algn="ctr"/>
            <a:r>
              <a:rPr lang="en-US" dirty="0" smtClean="0"/>
              <a:t>  Audience </a:t>
            </a:r>
            <a:r>
              <a:rPr lang="en-US" dirty="0"/>
              <a:t>A</a:t>
            </a:r>
            <a:r>
              <a:rPr lang="en-US" dirty="0" smtClean="0"/>
              <a:t>ttitude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504950"/>
            <a:ext cx="8153400" cy="308991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Like you and like your subject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Like you but dislike your subject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Dislike you but like your subject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Dislike both you and your subject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Like or dislike you but be neutral about your subject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Be neutral about you and like or dislike your subject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be neutral about you and your subject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8534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 Presentation planning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Does your introduction grab the participant’s attention and explain your objectives?</a:t>
            </a:r>
          </a:p>
          <a:p>
            <a:pPr lvl="0"/>
            <a:r>
              <a:rPr lang="en-US" dirty="0"/>
              <a:t>Do you follow this by clearly defining the points of the presentation?</a:t>
            </a:r>
          </a:p>
          <a:p>
            <a:pPr lvl="0"/>
            <a:r>
              <a:rPr lang="en-US" dirty="0"/>
              <a:t>Are the main points in logical sequence?</a:t>
            </a:r>
          </a:p>
          <a:p>
            <a:pPr lvl="0"/>
            <a:r>
              <a:rPr lang="en-US" dirty="0"/>
              <a:t>Do the main points flow well?</a:t>
            </a:r>
          </a:p>
          <a:p>
            <a:pPr lvl="0"/>
            <a:r>
              <a:rPr lang="en-US" dirty="0"/>
              <a:t>Do the main points need support from visual aids?</a:t>
            </a:r>
          </a:p>
          <a:p>
            <a:pPr lvl="0"/>
            <a:r>
              <a:rPr lang="en-US" dirty="0"/>
              <a:t>Does your closing </a:t>
            </a:r>
            <a:r>
              <a:rPr lang="en-US" dirty="0" smtClean="0"/>
              <a:t>summarize </a:t>
            </a:r>
            <a:r>
              <a:rPr lang="en-US" dirty="0"/>
              <a:t>the presentation clearly and concisely?</a:t>
            </a:r>
          </a:p>
          <a:p>
            <a:pPr lvl="0"/>
            <a:r>
              <a:rPr lang="en-US" dirty="0"/>
              <a:t>Is the conclusion strong?</a:t>
            </a:r>
          </a:p>
          <a:p>
            <a:pPr lvl="0"/>
            <a:r>
              <a:rPr lang="en-US" dirty="0"/>
              <a:t>Have you tied the conclusion to the introduction?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3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85344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Prepare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3200400"/>
            <a:ext cx="35052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PREPARING MATERIAL 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4904509" y="1657350"/>
            <a:ext cx="35052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PREPARING YOURSELF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979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5400" y="1581150"/>
            <a:ext cx="6477000" cy="971550"/>
          </a:xfrm>
        </p:spPr>
        <p:txBody>
          <a:bodyPr/>
          <a:lstStyle/>
          <a:p>
            <a:pPr algn="ctr"/>
            <a:r>
              <a:rPr lang="en-US" dirty="0" smtClean="0"/>
              <a:t>Preparing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2144" y="366857"/>
            <a:ext cx="7859712" cy="5540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Golden Circle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2429762" y="1545636"/>
            <a:ext cx="4284476" cy="3240360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4049943" y="3894897"/>
            <a:ext cx="1338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Candara" pitchFamily="34" charset="0"/>
              </a:rPr>
              <a:t>WHAT ?</a:t>
            </a:r>
            <a:endParaRPr lang="en-IN" sz="2800" dirty="0">
              <a:solidFill>
                <a:srgbClr val="FF000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Candara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906815" y="1059582"/>
            <a:ext cx="3330370" cy="2511279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4043059" y="2904206"/>
            <a:ext cx="1200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Candara" pitchFamily="34" charset="0"/>
              </a:rPr>
              <a:t>HOW ?</a:t>
            </a:r>
            <a:endParaRPr lang="en-IN" sz="2800" dirty="0">
              <a:solidFill>
                <a:schemeClr val="tx2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Candara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455876" y="1059582"/>
            <a:ext cx="2232248" cy="1674186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4103949" y="1734657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Candara" pitchFamily="34" charset="0"/>
              </a:rPr>
              <a:t>WHY ?</a:t>
            </a:r>
            <a:endParaRPr lang="en-IN" sz="2800" dirty="0">
              <a:solidFill>
                <a:srgbClr val="00B05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18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853440"/>
          </a:xfrm>
        </p:spPr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62400" y="1586395"/>
            <a:ext cx="1656184" cy="3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66800" y="2338927"/>
            <a:ext cx="1656184" cy="3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553200" y="2356174"/>
            <a:ext cx="1656184" cy="3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WHO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600200" y="3715173"/>
            <a:ext cx="1656184" cy="3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172200" y="3715174"/>
            <a:ext cx="1656184" cy="3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810000" y="2896289"/>
            <a:ext cx="1656184" cy="3239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806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5400" y="1885950"/>
            <a:ext cx="6477000" cy="895350"/>
          </a:xfrm>
        </p:spPr>
        <p:txBody>
          <a:bodyPr/>
          <a:lstStyle/>
          <a:p>
            <a:pPr algn="ctr"/>
            <a:r>
              <a:rPr lang="en-US" dirty="0" smtClean="0"/>
              <a:t>Preparing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2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133350"/>
            <a:ext cx="8229600" cy="800100"/>
          </a:xfrm>
        </p:spPr>
        <p:txBody>
          <a:bodyPr/>
          <a:lstStyle/>
          <a:p>
            <a:pPr algn="ctr"/>
            <a:r>
              <a:rPr lang="en-US" dirty="0" smtClean="0"/>
              <a:t>First Impression</a:t>
            </a:r>
            <a:endParaRPr lang="en-IN" dirty="0"/>
          </a:p>
        </p:txBody>
      </p:sp>
      <p:pic>
        <p:nvPicPr>
          <p:cNvPr id="4" name="Content Placeholder 3" descr="Next Generation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6262688" y="1058863"/>
            <a:ext cx="2881312" cy="3262312"/>
          </a:xfrm>
        </p:spPr>
      </p:pic>
      <p:sp>
        <p:nvSpPr>
          <p:cNvPr id="5" name="Rectangle 4"/>
          <p:cNvSpPr/>
          <p:nvPr/>
        </p:nvSpPr>
        <p:spPr>
          <a:xfrm>
            <a:off x="1331640" y="1167706"/>
            <a:ext cx="2016224" cy="37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pture it" pitchFamily="2" charset="0"/>
              </a:rPr>
              <a:t>Dress Well</a:t>
            </a:r>
            <a:endParaRPr lang="en-IN" sz="1400" dirty="0">
              <a:latin typeface="Capture it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9632" y="1923790"/>
            <a:ext cx="2088232" cy="37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pture it" pitchFamily="2" charset="0"/>
              </a:rPr>
              <a:t>Use  a right formal combination</a:t>
            </a:r>
            <a:endParaRPr lang="en-IN" sz="1400" dirty="0">
              <a:latin typeface="Capture it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7624" y="2517745"/>
            <a:ext cx="2088232" cy="37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pture it" pitchFamily="2" charset="0"/>
              </a:rPr>
              <a:t>Be proactive</a:t>
            </a:r>
            <a:endParaRPr lang="en-IN" sz="1400" dirty="0">
              <a:latin typeface="Capture it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7624" y="3219823"/>
            <a:ext cx="2088232" cy="37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pture it" pitchFamily="2" charset="0"/>
              </a:rPr>
              <a:t>make your style</a:t>
            </a:r>
            <a:endParaRPr lang="en-IN" sz="1400" dirty="0">
              <a:latin typeface="Capture it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7624" y="3921900"/>
            <a:ext cx="2088232" cy="37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pture it" pitchFamily="2" charset="0"/>
              </a:rPr>
              <a:t>Be humble</a:t>
            </a:r>
            <a:endParaRPr lang="en-IN" sz="1400" dirty="0">
              <a:latin typeface="Capture it" pitchFamily="2" charset="0"/>
            </a:endParaRPr>
          </a:p>
        </p:txBody>
      </p:sp>
      <p:pic>
        <p:nvPicPr>
          <p:cNvPr id="11" name="Picture 10" descr="aqua_smiles_fu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1" y="1383507"/>
            <a:ext cx="2592407" cy="2430382"/>
          </a:xfrm>
          <a:prstGeom prst="rect">
            <a:avLst/>
          </a:prstGeom>
        </p:spPr>
      </p:pic>
      <p:sp>
        <p:nvSpPr>
          <p:cNvPr id="12" name="Explosion 2 11"/>
          <p:cNvSpPr/>
          <p:nvPr/>
        </p:nvSpPr>
        <p:spPr>
          <a:xfrm>
            <a:off x="5868144" y="681540"/>
            <a:ext cx="3888432" cy="3402378"/>
          </a:xfrm>
          <a:prstGeom prst="irregularSeal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apture it" pitchFamily="2" charset="0"/>
              </a:rPr>
              <a:t>Smile please</a:t>
            </a:r>
            <a:endParaRPr lang="en-IN" sz="3200" dirty="0">
              <a:latin typeface="Capture it" pitchFamily="2" charset="0"/>
            </a:endParaRPr>
          </a:p>
        </p:txBody>
      </p:sp>
      <p:pic>
        <p:nvPicPr>
          <p:cNvPr id="13" name="Content Placeholder 3" descr="Next Gene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75573" y="1075552"/>
            <a:ext cx="2880320" cy="326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93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</a:t>
            </a:r>
            <a:r>
              <a:rPr lang="en-US" sz="4200" b="1" dirty="0" smtClean="0"/>
              <a:t>“There are always three speeches, for every one, The one you practiced, the one you gave, and the one you wish to give.”</a:t>
            </a:r>
            <a:br>
              <a:rPr lang="en-US" sz="4200" b="1" dirty="0" smtClean="0"/>
            </a:br>
            <a:endParaRPr lang="en-US" sz="4200" dirty="0"/>
          </a:p>
        </p:txBody>
      </p:sp>
      <p:pic>
        <p:nvPicPr>
          <p:cNvPr id="5" name="Picture 2" descr="https://bornrealist.com/wp-content/uploads/2017/09/21ed58_7f398c552b7440979b6215c25343906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61738"/>
            <a:ext cx="1940061" cy="324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14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153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Practice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50"/>
            <a:ext cx="8153400" cy="324231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1. </a:t>
            </a: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MIRROR EXERCISE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2. RECORDING SESSION</a:t>
            </a:r>
            <a:endParaRPr lang="en-US" sz="36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3. </a:t>
            </a: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TAKE THE FEEDBACK FROM AUDIENCE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4. FREE DEMOS</a:t>
            </a:r>
          </a:p>
          <a:p>
            <a:pPr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85344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Present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1. Deliver the experience with </a:t>
            </a:r>
          </a:p>
          <a:p>
            <a:pPr marL="0" lv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( Authority, Confidence, Energy)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869" y="285750"/>
            <a:ext cx="8229600" cy="6858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IN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THE 7-38-55 RULE</a:t>
            </a:r>
            <a:endParaRPr lang="en-IN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 l="5390"/>
          <a:stretch>
            <a:fillRect/>
          </a:stretch>
        </p:blipFill>
        <p:spPr>
          <a:xfrm>
            <a:off x="1371600" y="1573251"/>
            <a:ext cx="6529209" cy="29652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5380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97360" y="361950"/>
            <a:ext cx="7391400" cy="3429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IN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SPEAKING POWERFULLY </a:t>
            </a:r>
            <a:endParaRPr lang="en-IN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968896" y="897564"/>
            <a:ext cx="2667000" cy="8001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sz="2800" dirty="0">
                <a:latin typeface="Verdana" pitchFamily="34" charset="0"/>
              </a:rPr>
              <a:t>PITCH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902260" y="3640764"/>
            <a:ext cx="3200400" cy="7429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sz="2800" dirty="0">
                <a:latin typeface="Verdana" pitchFamily="34" charset="0"/>
              </a:rPr>
              <a:t>TONE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426260" y="1354764"/>
            <a:ext cx="2133600" cy="18859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sz="2800" dirty="0">
                <a:latin typeface="Verdana" pitchFamily="34" charset="0"/>
              </a:rPr>
              <a:t>VOLUME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864660" y="1069014"/>
            <a:ext cx="2819400" cy="14859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sz="2800" dirty="0">
                <a:latin typeface="Verdana" pitchFamily="34" charset="0"/>
              </a:rPr>
              <a:t>PACE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369496" y="2958542"/>
            <a:ext cx="2667000" cy="13716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sz="2800" dirty="0" smtClean="0">
                <a:latin typeface="Verdana" pitchFamily="34" charset="0"/>
              </a:rPr>
              <a:t>MODULATION</a:t>
            </a:r>
            <a:endParaRPr lang="en-US" sz="2800" dirty="0">
              <a:latin typeface="Verdana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05272" y="1734574"/>
          <a:ext cx="2514600" cy="1853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lip" r:id="rId3" imgW="1867680" imgH="1836000" progId="">
                  <p:embed/>
                </p:oleObj>
              </mc:Choice>
              <mc:Fallback>
                <p:oleObj name="Clip" r:id="rId3" imgW="1867680" imgH="1836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272" y="1734574"/>
                        <a:ext cx="2514600" cy="18538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620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8110"/>
            <a:ext cx="8153400" cy="85344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Presentation Delivery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153400" cy="324231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Are you knowledgeable about the topic covered in your presentation?</a:t>
            </a:r>
          </a:p>
          <a:p>
            <a:pPr lvl="0"/>
            <a:r>
              <a:rPr lang="en-US" dirty="0"/>
              <a:t>Do you have your notes in order?</a:t>
            </a:r>
          </a:p>
          <a:p>
            <a:pPr lvl="0"/>
            <a:r>
              <a:rPr lang="en-US" dirty="0"/>
              <a:t>Where and how will you present? (Indoors, outdoors, standing, sitting etc.)</a:t>
            </a:r>
          </a:p>
          <a:p>
            <a:pPr lvl="0"/>
            <a:r>
              <a:rPr lang="en-US" dirty="0"/>
              <a:t>Have you visited the presentation site?</a:t>
            </a:r>
          </a:p>
          <a:p>
            <a:pPr lvl="0"/>
            <a:r>
              <a:rPr lang="en-US" dirty="0"/>
              <a:t>Have you checked your visual aids to ensure they are working and you know how to use them?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4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80" y="1657350"/>
            <a:ext cx="8915400" cy="971550"/>
          </a:xfrm>
        </p:spPr>
        <p:txBody>
          <a:bodyPr/>
          <a:lstStyle/>
          <a:p>
            <a:pPr algn="l"/>
            <a:r>
              <a:rPr lang="en-US" dirty="0" smtClean="0"/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Tips for achieving Excellence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1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Learning Styles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09750"/>
            <a:ext cx="8153400" cy="232791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 smtClean="0"/>
              <a:t>Auditory Learners</a:t>
            </a:r>
          </a:p>
          <a:p>
            <a:pPr algn="ctr">
              <a:buNone/>
            </a:pPr>
            <a:r>
              <a:rPr lang="en-US" sz="3600" dirty="0" smtClean="0"/>
              <a:t>Visual Learners</a:t>
            </a:r>
          </a:p>
          <a:p>
            <a:pPr algn="ctr">
              <a:buNone/>
            </a:pPr>
            <a:r>
              <a:rPr lang="en-US" sz="3600" dirty="0" smtClean="0"/>
              <a:t>Kinesthetic Learners</a:t>
            </a:r>
          </a:p>
        </p:txBody>
      </p:sp>
    </p:spTree>
    <p:extLst>
      <p:ext uri="{BB962C8B-B14F-4D97-AF65-F5344CB8AC3E}">
        <p14:creationId xmlns:p14="http://schemas.microsoft.com/office/powerpoint/2010/main" val="347522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AV AIDS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38350"/>
            <a:ext cx="8153400" cy="1600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Low </a:t>
            </a:r>
            <a:r>
              <a:rPr lang="en-US" dirty="0"/>
              <a:t>Complexity: Handouts, writing board, </a:t>
            </a:r>
            <a:r>
              <a:rPr lang="en-US" dirty="0" smtClean="0"/>
              <a:t>flip-chart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/>
              <a:t>Medium Complexity: Slide projector, OHP, Audio </a:t>
            </a:r>
            <a:r>
              <a:rPr lang="en-US" dirty="0" smtClean="0"/>
              <a:t>system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/>
              <a:t>High Complexity- VIDEO, Multimedia, Computer graphics</a:t>
            </a:r>
            <a:endParaRPr lang="en-IN" dirty="0"/>
          </a:p>
          <a:p>
            <a:pPr marL="0" lvl="1" indent="0">
              <a:buClr>
                <a:schemeClr val="accent3"/>
              </a:buClr>
              <a:buSzPct val="95000"/>
              <a:buNone/>
            </a:pPr>
            <a:endParaRPr lang="en-IN" dirty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5966" y="285750"/>
            <a:ext cx="8153400" cy="701675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dirty="0" smtClean="0">
                <a:solidFill>
                  <a:srgbClr val="FF0000"/>
                </a:solidFill>
              </a:rPr>
              <a:t>Have a role model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6866" name="Picture 2" descr="https://encrypted-tbn0.gstatic.com/images?q=tbn:ANd9GcSYg53-_5XJae_IZ0av84jhDWldpzk-PHpTq4YjTmh2NcMfMaVlR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57300"/>
            <a:ext cx="3124200" cy="2386013"/>
          </a:xfrm>
          <a:prstGeom prst="rect">
            <a:avLst/>
          </a:prstGeom>
          <a:noFill/>
        </p:spPr>
      </p:pic>
      <p:pic>
        <p:nvPicPr>
          <p:cNvPr id="36868" name="Picture 4" descr="https://encrypted-tbn0.gstatic.com/images?q=tbn:ANd9GcRr0uNFI93QGPNEg1-YMYr-ASNb1q3yw_7p7ghotqqiZNgphjF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257300"/>
            <a:ext cx="2956932" cy="2400300"/>
          </a:xfrm>
          <a:prstGeom prst="rect">
            <a:avLst/>
          </a:prstGeom>
          <a:noFill/>
        </p:spPr>
      </p:pic>
      <p:pic>
        <p:nvPicPr>
          <p:cNvPr id="36870" name="Picture 6" descr="https://encrypted-tbn0.gstatic.com/images?q=tbn:ANd9GcSOIQJSeSebJkBWpSdUHB3ubWcde2W7fVOP_ybrssUutDt2tjfs3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67426" y="1257300"/>
            <a:ext cx="3076575" cy="2443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51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153400" cy="853440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KISS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610"/>
            <a:ext cx="8229600" cy="329184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Keep </a:t>
            </a:r>
          </a:p>
          <a:p>
            <a:pPr algn="ctr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It</a:t>
            </a:r>
          </a:p>
          <a:p>
            <a:pPr algn="ctr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Short</a:t>
            </a:r>
          </a:p>
          <a:p>
            <a:pPr algn="ctr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&amp;</a:t>
            </a:r>
          </a:p>
          <a:p>
            <a:pPr algn="ctr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Simple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04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5750"/>
            <a:ext cx="2514600" cy="2062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5750"/>
            <a:ext cx="2362200" cy="2062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5750"/>
            <a:ext cx="3048000" cy="2062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94" y="2514600"/>
            <a:ext cx="2461406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2558761"/>
            <a:ext cx="2362200" cy="2184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182" y="2514598"/>
            <a:ext cx="3027218" cy="222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76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733550"/>
            <a:ext cx="6477000" cy="97155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Tell Them Structure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6 * 7 Rule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2266950"/>
            <a:ext cx="8153400" cy="1371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No more than 6 lines per slide.</a:t>
            </a:r>
          </a:p>
          <a:p>
            <a:pPr lvl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No more than 7 words per line.</a:t>
            </a:r>
          </a:p>
          <a:p>
            <a:pPr>
              <a:buNone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Rapport building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People are interested in themselves and not in you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Talk to them and let them talk about themselves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WIIIFM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Common Ground/Interest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Small talk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Transparency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Matching and Mirroring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If you want the learner to understand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Articles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Lectures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Diagrams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Instruction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Videos.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93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If you want the learner to do: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Case studies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Demonstration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Role plays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Exercises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Work sheets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Actual skill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76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If you want the learner to change their values &amp; attitudes.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Role plays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Games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Self-analysis/Awareness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Activities</a:t>
            </a:r>
          </a:p>
          <a:p>
            <a:pPr algn="ctr">
              <a:buNone/>
            </a:pP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If you want the learner to develop a capacity for creativity: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Brainstorming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Activities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Unstructured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Games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Problem-solving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Activities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36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733550"/>
            <a:ext cx="8153400" cy="21336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   People will forget what you said, people will forget what you did, but people will never forget how you made them feel</a:t>
            </a:r>
          </a:p>
          <a:p>
            <a:pPr algn="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Maya Angelou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2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VIDEO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www.youtube.com/watch?v=uvsuAZFem88&amp;t=266s</a:t>
            </a:r>
            <a:r>
              <a:rPr lang="en-US" dirty="0" smtClean="0"/>
              <a:t> – </a:t>
            </a:r>
            <a:r>
              <a:rPr lang="en-US" dirty="0" err="1" smtClean="0"/>
              <a:t>steve</a:t>
            </a:r>
            <a:r>
              <a:rPr lang="en-US" dirty="0" smtClean="0"/>
              <a:t> jobs 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www.youtube.com/watch?v=2-ntLGOyHw4</a:t>
            </a:r>
            <a:r>
              <a:rPr lang="en-US" dirty="0" smtClean="0"/>
              <a:t> – present like </a:t>
            </a:r>
            <a:r>
              <a:rPr lang="en-US" dirty="0" err="1" smtClean="0"/>
              <a:t>steve</a:t>
            </a:r>
            <a:r>
              <a:rPr lang="en-US" dirty="0" smtClean="0"/>
              <a:t> jobs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www.youtube.com/watch?v=mpfxsvBPWEs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/>
              <a:t>Sundar</a:t>
            </a:r>
            <a:r>
              <a:rPr lang="en-US" dirty="0"/>
              <a:t> </a:t>
            </a:r>
            <a:r>
              <a:rPr lang="en-US" dirty="0" err="1"/>
              <a:t>Pichai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3400" y="1428750"/>
            <a:ext cx="33528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</a:t>
            </a:r>
            <a:r>
              <a:rPr lang="en-US" sz="3200" dirty="0" smtClean="0"/>
              <a:t>olished </a:t>
            </a:r>
            <a:r>
              <a:rPr lang="en-US" sz="3200" dirty="0"/>
              <a:t>P</a:t>
            </a:r>
            <a:r>
              <a:rPr lang="en-US" sz="3200" dirty="0" smtClean="0"/>
              <a:t>rose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4953000" y="1423555"/>
            <a:ext cx="3352800" cy="1428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</a:t>
            </a:r>
            <a:r>
              <a:rPr lang="en-US" sz="3200" dirty="0" smtClean="0"/>
              <a:t>legant </a:t>
            </a:r>
            <a:r>
              <a:rPr lang="en-US" sz="3200" dirty="0"/>
              <a:t>L</a:t>
            </a:r>
            <a:r>
              <a:rPr lang="en-US" sz="3200" dirty="0" smtClean="0"/>
              <a:t>ogic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533400" y="3257550"/>
            <a:ext cx="3373582" cy="14287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  <a:r>
              <a:rPr lang="en-US" sz="3200" dirty="0" smtClean="0"/>
              <a:t>mooth </a:t>
            </a:r>
            <a:r>
              <a:rPr lang="en-US" sz="3200" dirty="0"/>
              <a:t>D</a:t>
            </a:r>
            <a:r>
              <a:rPr lang="en-US" sz="3200" dirty="0" smtClean="0"/>
              <a:t>elivery</a:t>
            </a:r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4987636" y="3143250"/>
            <a:ext cx="3373582" cy="14287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H</a:t>
            </a:r>
            <a:r>
              <a:rPr lang="en-US" sz="3200" dirty="0" smtClean="0"/>
              <a:t>ighly </a:t>
            </a:r>
            <a:r>
              <a:rPr lang="en-US" sz="3200" dirty="0"/>
              <a:t>D</a:t>
            </a:r>
            <a:r>
              <a:rPr lang="en-US" sz="3200" dirty="0" smtClean="0"/>
              <a:t>eveloped </a:t>
            </a:r>
            <a:r>
              <a:rPr lang="en-US" sz="3200" dirty="0"/>
              <a:t>C</a:t>
            </a:r>
            <a:r>
              <a:rPr lang="en-US" sz="3200" dirty="0" smtClean="0"/>
              <a:t>raft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26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8229600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BEST WAYS TO START A PRESENTATION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485900"/>
            <a:ext cx="32004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STORIES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5800" y="2800350"/>
            <a:ext cx="32004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57800" y="3886200"/>
            <a:ext cx="32004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45127" y="4000500"/>
            <a:ext cx="32004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29200" y="2717223"/>
            <a:ext cx="32004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029200" y="1485900"/>
            <a:ext cx="32004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QUESTIONS/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0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4 P’s of Presentation.</a:t>
            </a:r>
            <a:endParaRPr lang="en-US" dirty="0"/>
          </a:p>
        </p:txBody>
      </p:sp>
      <p:pic>
        <p:nvPicPr>
          <p:cNvPr id="3074" name="Picture 2" descr="https://pi.tedcdn.com/r/talkstar-assets.s3.amazonaws.com/production/playlists/playlist_574/e314f75a-b80b-4612-99f6-9bd75de99924/Tips-to-make-a-great-presentation_1200x627.jpg?c=1050%2C550&amp;w=10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2000250"/>
            <a:ext cx="6066333" cy="237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7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3400" y="1428750"/>
            <a:ext cx="33528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PLAN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4953000" y="1423555"/>
            <a:ext cx="3352800" cy="1428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PREPARE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533400" y="3257550"/>
            <a:ext cx="3373582" cy="14287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PRACTICE</a:t>
            </a:r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5105400" y="3143250"/>
            <a:ext cx="3373582" cy="14287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PRESENT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00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38150"/>
            <a:ext cx="8001000" cy="533400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6 </a:t>
            </a:r>
            <a:r>
              <a:rPr lang="en-US" dirty="0">
                <a:solidFill>
                  <a:srgbClr val="FF0000"/>
                </a:solidFill>
              </a:rPr>
              <a:t>main purposes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4522" y="2613799"/>
            <a:ext cx="2895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3200" dirty="0"/>
              <a:t>Inform</a:t>
            </a:r>
          </a:p>
        </p:txBody>
      </p:sp>
      <p:sp>
        <p:nvSpPr>
          <p:cNvPr id="6" name="Oval 5"/>
          <p:cNvSpPr/>
          <p:nvPr/>
        </p:nvSpPr>
        <p:spPr>
          <a:xfrm>
            <a:off x="5794917" y="2613334"/>
            <a:ext cx="3124200" cy="853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3200" dirty="0"/>
              <a:t>Motivate</a:t>
            </a:r>
          </a:p>
        </p:txBody>
      </p:sp>
      <p:sp>
        <p:nvSpPr>
          <p:cNvPr id="7" name="Oval 6"/>
          <p:cNvSpPr/>
          <p:nvPr/>
        </p:nvSpPr>
        <p:spPr>
          <a:xfrm>
            <a:off x="161693" y="1441410"/>
            <a:ext cx="2971800" cy="872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Instruct</a:t>
            </a:r>
          </a:p>
        </p:txBody>
      </p:sp>
      <p:sp>
        <p:nvSpPr>
          <p:cNvPr id="8" name="Oval 7"/>
          <p:cNvSpPr/>
          <p:nvPr/>
        </p:nvSpPr>
        <p:spPr>
          <a:xfrm>
            <a:off x="237893" y="3819525"/>
            <a:ext cx="2895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Entertain	</a:t>
            </a:r>
          </a:p>
        </p:txBody>
      </p:sp>
      <p:sp>
        <p:nvSpPr>
          <p:cNvPr id="9" name="Oval 8"/>
          <p:cNvSpPr/>
          <p:nvPr/>
        </p:nvSpPr>
        <p:spPr>
          <a:xfrm>
            <a:off x="6096000" y="3857625"/>
            <a:ext cx="2819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Persuade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1412255"/>
            <a:ext cx="3124200" cy="930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3200" dirty="0"/>
              <a:t>Stimulate</a:t>
            </a:r>
          </a:p>
        </p:txBody>
      </p:sp>
    </p:spTree>
    <p:extLst>
      <p:ext uri="{BB962C8B-B14F-4D97-AF65-F5344CB8AC3E}">
        <p14:creationId xmlns:p14="http://schemas.microsoft.com/office/powerpoint/2010/main" val="142420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ALLOCATION</a:t>
            </a:r>
            <a:endParaRPr lang="en-US" dirty="0"/>
          </a:p>
        </p:txBody>
      </p:sp>
      <p:pic>
        <p:nvPicPr>
          <p:cNvPr id="2050" name="Picture 2" descr="https://tse1.mm.bing.net/th?id=OIP.-CMubMYmIkt1QpMgc_0WJwHaEG&amp;pid=Api&amp;P=0&amp;w=277&amp;h=1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901537"/>
            <a:ext cx="4694341" cy="195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652</Words>
  <Application>Microsoft Office PowerPoint</Application>
  <PresentationFormat>On-screen Show (16:9)</PresentationFormat>
  <Paragraphs>167</Paragraphs>
  <Slides>38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Calibri</vt:lpstr>
      <vt:lpstr>Candara</vt:lpstr>
      <vt:lpstr>Capture it</vt:lpstr>
      <vt:lpstr>Tw Cen MT</vt:lpstr>
      <vt:lpstr>Verdana</vt:lpstr>
      <vt:lpstr>Wingdings</vt:lpstr>
      <vt:lpstr>Wingdings 2</vt:lpstr>
      <vt:lpstr>WidescreenPresentation</vt:lpstr>
      <vt:lpstr>Clip</vt:lpstr>
      <vt:lpstr>Effective Presentation Skills</vt:lpstr>
      <vt:lpstr>PowerPoint Presentation</vt:lpstr>
      <vt:lpstr>PowerPoint Presentation</vt:lpstr>
      <vt:lpstr>PowerPoint Presentation</vt:lpstr>
      <vt:lpstr>BEST WAYS TO START A PRESENTATION</vt:lpstr>
      <vt:lpstr>4 P’s of Presentation.</vt:lpstr>
      <vt:lpstr>PowerPoint Presentation</vt:lpstr>
      <vt:lpstr>        6 main purposes of presentation</vt:lpstr>
      <vt:lpstr>TIME ALLOCATION</vt:lpstr>
      <vt:lpstr>AUDIENCE</vt:lpstr>
      <vt:lpstr>3 Essentials of Successful Presentation</vt:lpstr>
      <vt:lpstr>  Audience Attitude</vt:lpstr>
      <vt:lpstr>   Presentation planning checklist</vt:lpstr>
      <vt:lpstr>Prepare</vt:lpstr>
      <vt:lpstr>Preparing Material</vt:lpstr>
      <vt:lpstr>The Golden Circle</vt:lpstr>
      <vt:lpstr>Questions</vt:lpstr>
      <vt:lpstr>Preparing Yourself</vt:lpstr>
      <vt:lpstr>First Impression</vt:lpstr>
      <vt:lpstr> Practice </vt:lpstr>
      <vt:lpstr>Present</vt:lpstr>
      <vt:lpstr>UNDERSTANDING THE 7-38-55 RULE</vt:lpstr>
      <vt:lpstr> SPEAKING POWERFULLY </vt:lpstr>
      <vt:lpstr>  Presentation Delivery Checklist</vt:lpstr>
      <vt:lpstr> Tips for achieving Excellence</vt:lpstr>
      <vt:lpstr>Learning Styles</vt:lpstr>
      <vt:lpstr>TYPES OF AV AIDS</vt:lpstr>
      <vt:lpstr>Have a role model</vt:lpstr>
      <vt:lpstr> KISS</vt:lpstr>
      <vt:lpstr>Tell Them Structure</vt:lpstr>
      <vt:lpstr> 6 * 7 Rule</vt:lpstr>
      <vt:lpstr> Rapport building</vt:lpstr>
      <vt:lpstr>If you want the learner to understand</vt:lpstr>
      <vt:lpstr>If you want the learner to do:</vt:lpstr>
      <vt:lpstr>If you want the learner to change their values &amp; attitudes.</vt:lpstr>
      <vt:lpstr>If you want the learner to develop a capacity for creativity:</vt:lpstr>
      <vt:lpstr>PowerPoint Presentation</vt:lpstr>
      <vt:lpstr>VIDEO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2022-05-17T03:06:19Z</dcterms:created>
  <dcterms:modified xsi:type="dcterms:W3CDTF">2023-02-06T04:30:47Z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