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charset="1" panose="00000000000000000000"/>
      <p:regular r:id="rId18"/>
    </p:embeddedFont>
    <p:embeddedFont>
      <p:font typeface="Canva Sans Bold" charset="1" panose="020B0803030501040103"/>
      <p:regular r:id="rId19"/>
    </p:embeddedFont>
    <p:embeddedFont>
      <p:font typeface="Canva Sans" charset="1" panose="020B0503030501040103"/>
      <p:regular r:id="rId20"/>
    </p:embeddedFont>
    <p:embeddedFont>
      <p:font typeface="DM Sans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1844908">
            <a:off x="12395032" y="1204893"/>
            <a:ext cx="7087456" cy="12470359"/>
            <a:chOff x="0" y="0"/>
            <a:chExt cx="660400" cy="1161972"/>
          </a:xfrm>
        </p:grpSpPr>
        <p:sp>
          <p:nvSpPr>
            <p:cNvPr name="Freeform 3" id="3"/>
            <p:cNvSpPr/>
            <p:nvPr/>
          </p:nvSpPr>
          <p:spPr>
            <a:xfrm flipH="false" flipV="false" rot="0">
              <a:off x="0" y="0"/>
              <a:ext cx="660400" cy="1161972"/>
            </a:xfrm>
            <a:custGeom>
              <a:avLst/>
              <a:gdLst/>
              <a:ahLst/>
              <a:cxnLst/>
              <a:rect r="r" b="b" t="t" l="l"/>
              <a:pathLst>
                <a:path h="116197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6258"/>
                  </a:cubicBezTo>
                  <a:lnTo>
                    <a:pt x="660400" y="1161972"/>
                  </a:lnTo>
                  <a:lnTo>
                    <a:pt x="0" y="1161972"/>
                  </a:lnTo>
                  <a:lnTo>
                    <a:pt x="0" y="336871"/>
                  </a:lnTo>
                  <a:cubicBezTo>
                    <a:pt x="1782" y="185660"/>
                    <a:pt x="93019" y="64045"/>
                    <a:pt x="220252" y="19070"/>
                  </a:cubicBezTo>
                  <a:close/>
                </a:path>
              </a:pathLst>
            </a:custGeom>
            <a:solidFill>
              <a:srgbClr val="E0B15E"/>
            </a:solidFill>
          </p:spPr>
        </p:sp>
        <p:sp>
          <p:nvSpPr>
            <p:cNvPr name="TextBox 4" id="4"/>
            <p:cNvSpPr txBox="true"/>
            <p:nvPr/>
          </p:nvSpPr>
          <p:spPr>
            <a:xfrm>
              <a:off x="0" y="98425"/>
              <a:ext cx="660400" cy="1063547"/>
            </a:xfrm>
            <a:prstGeom prst="rect">
              <a:avLst/>
            </a:prstGeom>
          </p:spPr>
          <p:txBody>
            <a:bodyPr anchor="ctr" rtlCol="false" tIns="50800" lIns="50800" bIns="50800" rIns="50800"/>
            <a:lstStyle/>
            <a:p>
              <a:pPr algn="ctr">
                <a:lnSpc>
                  <a:spcPts val="2590"/>
                </a:lnSpc>
              </a:pPr>
            </a:p>
          </p:txBody>
        </p:sp>
      </p:grpSp>
      <p:grpSp>
        <p:nvGrpSpPr>
          <p:cNvPr name="Group 5" id="5"/>
          <p:cNvGrpSpPr>
            <a:grpSpLocks noChangeAspect="true"/>
          </p:cNvGrpSpPr>
          <p:nvPr/>
        </p:nvGrpSpPr>
        <p:grpSpPr>
          <a:xfrm rot="0">
            <a:off x="11396859" y="1991036"/>
            <a:ext cx="6304927" cy="6304927"/>
            <a:chOff x="0" y="0"/>
            <a:chExt cx="6350000" cy="6350000"/>
          </a:xfrm>
        </p:grpSpPr>
        <p:sp>
          <p:nvSpPr>
            <p:cNvPr name="Freeform 6" id="6"/>
            <p:cNvSpPr/>
            <p:nvPr/>
          </p:nvSpPr>
          <p:spPr>
            <a:xfrm flipH="false" flipV="false" rot="0">
              <a:off x="655320" y="655320"/>
              <a:ext cx="5039360" cy="5039360"/>
            </a:xfrm>
            <a:custGeom>
              <a:avLst/>
              <a:gdLst/>
              <a:ahLst/>
              <a:cxnLst/>
              <a:rect r="r" b="b" t="t" l="l"/>
              <a:pathLst>
                <a:path h="5039360" w="5039360">
                  <a:moveTo>
                    <a:pt x="2519680" y="0"/>
                  </a:moveTo>
                  <a:cubicBezTo>
                    <a:pt x="1127760" y="0"/>
                    <a:pt x="0" y="1127760"/>
                    <a:pt x="0" y="2519680"/>
                  </a:cubicBezTo>
                  <a:cubicBezTo>
                    <a:pt x="0" y="3911600"/>
                    <a:pt x="1127760" y="5039360"/>
                    <a:pt x="2519680" y="5039360"/>
                  </a:cubicBezTo>
                  <a:cubicBezTo>
                    <a:pt x="3911600" y="5039360"/>
                    <a:pt x="5039360" y="3911600"/>
                    <a:pt x="5039360" y="2519680"/>
                  </a:cubicBezTo>
                  <a:cubicBezTo>
                    <a:pt x="5039360" y="1127760"/>
                    <a:pt x="3911600" y="0"/>
                    <a:pt x="2519680" y="0"/>
                  </a:cubicBezTo>
                  <a:close/>
                </a:path>
              </a:pathLst>
            </a:custGeom>
            <a:blipFill>
              <a:blip r:embed="rId2"/>
              <a:stretch>
                <a:fillRect l="-2356" t="0" r="-2356" b="0"/>
              </a:stretch>
            </a:blipFill>
          </p:spPr>
        </p:sp>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FFFAEB"/>
            </a:solidFill>
          </p:spPr>
        </p:sp>
      </p:grpSp>
      <p:grpSp>
        <p:nvGrpSpPr>
          <p:cNvPr name="Group 8" id="8"/>
          <p:cNvGrpSpPr/>
          <p:nvPr/>
        </p:nvGrpSpPr>
        <p:grpSpPr>
          <a:xfrm rot="0">
            <a:off x="-808019" y="8563205"/>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5146139" y="-572397"/>
            <a:ext cx="1144795" cy="114479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4" id="14"/>
          <p:cNvGrpSpPr/>
          <p:nvPr/>
        </p:nvGrpSpPr>
        <p:grpSpPr>
          <a:xfrm rot="0">
            <a:off x="16707776" y="230133"/>
            <a:ext cx="684529" cy="68452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TextBox 17" id="17"/>
          <p:cNvSpPr txBox="true"/>
          <p:nvPr/>
        </p:nvSpPr>
        <p:spPr>
          <a:xfrm rot="0">
            <a:off x="1218343" y="7158103"/>
            <a:ext cx="8312005" cy="505566"/>
          </a:xfrm>
          <a:prstGeom prst="rect">
            <a:avLst/>
          </a:prstGeom>
        </p:spPr>
        <p:txBody>
          <a:bodyPr anchor="t" rtlCol="false" tIns="0" lIns="0" bIns="0" rIns="0">
            <a:spAutoFit/>
          </a:bodyPr>
          <a:lstStyle/>
          <a:p>
            <a:pPr algn="l">
              <a:lnSpc>
                <a:spcPts val="4159"/>
              </a:lnSpc>
            </a:pPr>
            <a:r>
              <a:rPr lang="en-US" sz="2970">
                <a:solidFill>
                  <a:srgbClr val="004AAD"/>
                </a:solidFill>
                <a:latin typeface="DM Sans"/>
              </a:rPr>
              <a:t>Presented by: Kajal</a:t>
            </a:r>
          </a:p>
        </p:txBody>
      </p:sp>
      <p:sp>
        <p:nvSpPr>
          <p:cNvPr name="TextBox 18" id="18"/>
          <p:cNvSpPr txBox="true"/>
          <p:nvPr/>
        </p:nvSpPr>
        <p:spPr>
          <a:xfrm rot="0">
            <a:off x="1218343" y="3014466"/>
            <a:ext cx="6673921" cy="3553786"/>
          </a:xfrm>
          <a:prstGeom prst="rect">
            <a:avLst/>
          </a:prstGeom>
        </p:spPr>
        <p:txBody>
          <a:bodyPr anchor="t" rtlCol="false" tIns="0" lIns="0" bIns="0" rIns="0">
            <a:spAutoFit/>
          </a:bodyPr>
          <a:lstStyle/>
          <a:p>
            <a:pPr algn="l">
              <a:lnSpc>
                <a:spcPts val="9869"/>
              </a:lnSpc>
            </a:pPr>
            <a:r>
              <a:rPr lang="en-US" sz="8224">
                <a:solidFill>
                  <a:srgbClr val="2B1511"/>
                </a:solidFill>
                <a:latin typeface="Canva Sans Bold"/>
              </a:rPr>
              <a:t>BANK CRM</a:t>
            </a:r>
          </a:p>
          <a:p>
            <a:pPr algn="l">
              <a:lnSpc>
                <a:spcPts val="4750"/>
              </a:lnSpc>
            </a:pPr>
            <a:r>
              <a:rPr lang="en-US" sz="3958">
                <a:solidFill>
                  <a:srgbClr val="0097B2"/>
                </a:solidFill>
                <a:latin typeface="Canva Sans"/>
              </a:rPr>
              <a:t>CUSTOMER</a:t>
            </a:r>
            <a:r>
              <a:rPr lang="en-US" sz="3958">
                <a:solidFill>
                  <a:srgbClr val="0097B2"/>
                </a:solidFill>
                <a:latin typeface="Canva Sans Bold"/>
              </a:rPr>
              <a:t> </a:t>
            </a:r>
            <a:r>
              <a:rPr lang="en-US" sz="3958">
                <a:solidFill>
                  <a:srgbClr val="0097B2"/>
                </a:solidFill>
                <a:latin typeface="Canva Sans"/>
              </a:rPr>
              <a:t>RELATIONSHIP </a:t>
            </a:r>
          </a:p>
          <a:p>
            <a:pPr algn="l">
              <a:lnSpc>
                <a:spcPts val="4750"/>
              </a:lnSpc>
            </a:pPr>
            <a:r>
              <a:rPr lang="en-US" sz="3958">
                <a:solidFill>
                  <a:srgbClr val="0097B2"/>
                </a:solidFill>
                <a:latin typeface="Canva Sans"/>
              </a:rPr>
              <a:t>MANAGEMENT</a:t>
            </a:r>
          </a:p>
          <a:p>
            <a:pPr algn="l">
              <a:lnSpc>
                <a:spcPts val="8765"/>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sp>
        <p:nvSpPr>
          <p:cNvPr name="TextBox 2" id="2"/>
          <p:cNvSpPr txBox="true"/>
          <p:nvPr/>
        </p:nvSpPr>
        <p:spPr>
          <a:xfrm rot="0">
            <a:off x="5678305" y="1499815"/>
            <a:ext cx="6877315" cy="733425"/>
          </a:xfrm>
          <a:prstGeom prst="rect">
            <a:avLst/>
          </a:prstGeom>
        </p:spPr>
        <p:txBody>
          <a:bodyPr anchor="t" rtlCol="false" tIns="0" lIns="0" bIns="0" rIns="0">
            <a:spAutoFit/>
          </a:bodyPr>
          <a:lstStyle/>
          <a:p>
            <a:pPr algn="ctr" marL="0" indent="0" lvl="0">
              <a:lnSpc>
                <a:spcPts val="5859"/>
              </a:lnSpc>
              <a:spcBef>
                <a:spcPct val="0"/>
              </a:spcBef>
            </a:pPr>
            <a:r>
              <a:rPr lang="en-US" sz="4882">
                <a:solidFill>
                  <a:srgbClr val="000000"/>
                </a:solidFill>
                <a:latin typeface="DM Sans Bold"/>
              </a:rPr>
              <a:t>Conclusion</a:t>
            </a:r>
          </a:p>
        </p:txBody>
      </p:sp>
      <p:sp>
        <p:nvSpPr>
          <p:cNvPr name="TextBox 3" id="3"/>
          <p:cNvSpPr txBox="true"/>
          <p:nvPr/>
        </p:nvSpPr>
        <p:spPr>
          <a:xfrm rot="0">
            <a:off x="1432860" y="2535212"/>
            <a:ext cx="15826440" cy="6739414"/>
          </a:xfrm>
          <a:prstGeom prst="rect">
            <a:avLst/>
          </a:prstGeom>
        </p:spPr>
        <p:txBody>
          <a:bodyPr anchor="t" rtlCol="false" tIns="0" lIns="0" bIns="0" rIns="0">
            <a:spAutoFit/>
          </a:bodyPr>
          <a:lstStyle/>
          <a:p>
            <a:pPr algn="l">
              <a:lnSpc>
                <a:spcPts val="3600"/>
              </a:lnSpc>
            </a:pPr>
            <a:r>
              <a:rPr lang="en-US" sz="2400">
                <a:solidFill>
                  <a:srgbClr val="000000"/>
                </a:solidFill>
                <a:latin typeface="DM Sans"/>
              </a:rPr>
              <a:t>The comprehensive analysis of customer behavior, segmentation, churn rates, and marketing effectiveness provides valuable insights for strategic decision-making within the bank. Here are the key takeaways:</a:t>
            </a:r>
          </a:p>
          <a:p>
            <a:pPr algn="l" marL="518160" indent="-259080" lvl="1">
              <a:lnSpc>
                <a:spcPts val="3600"/>
              </a:lnSpc>
              <a:buAutoNum type="arabicPeriod" startAt="1"/>
            </a:pPr>
            <a:r>
              <a:rPr lang="en-US" sz="2400">
                <a:solidFill>
                  <a:srgbClr val="000000"/>
                </a:solidFill>
                <a:latin typeface="DM Sans"/>
              </a:rPr>
              <a:t>Customer-Centric Strategies: Tailoring products, services, and marketing campaigns to specific customer segments is essential for enhancing satisfaction, retention, and overall profitability.</a:t>
            </a:r>
          </a:p>
          <a:p>
            <a:pPr algn="l" marL="518160" indent="-259080" lvl="1">
              <a:lnSpc>
                <a:spcPts val="3600"/>
              </a:lnSpc>
              <a:buAutoNum type="arabicPeriod" startAt="1"/>
            </a:pPr>
            <a:r>
              <a:rPr lang="en-US" sz="2400">
                <a:solidFill>
                  <a:srgbClr val="000000"/>
                </a:solidFill>
                <a:latin typeface="DM Sans"/>
              </a:rPr>
              <a:t>Churn Mitigation: Understanding the factors contributing to churn, such as credit scores, tenure, and product usage, enables the development of targeted retention strategies to reduce churn rates and improve customer loyalty.</a:t>
            </a:r>
          </a:p>
          <a:p>
            <a:pPr algn="l" marL="518160" indent="-259080" lvl="1">
              <a:lnSpc>
                <a:spcPts val="3600"/>
              </a:lnSpc>
              <a:buAutoNum type="arabicPeriod" startAt="1"/>
            </a:pPr>
            <a:r>
              <a:rPr lang="en-US" sz="2400">
                <a:solidFill>
                  <a:srgbClr val="000000"/>
                </a:solidFill>
                <a:latin typeface="DM Sans"/>
              </a:rPr>
              <a:t>Risk Management: Identifying high-risk customer segments, such as those with lower salaries and credit scores, allows for proactive measures to mitigate financial risks and enhance stability.</a:t>
            </a:r>
          </a:p>
          <a:p>
            <a:pPr algn="l" marL="518160" indent="-259080" lvl="1">
              <a:lnSpc>
                <a:spcPts val="3600"/>
              </a:lnSpc>
              <a:buAutoNum type="arabicPeriod" startAt="1"/>
            </a:pPr>
            <a:r>
              <a:rPr lang="en-US" sz="2400">
                <a:solidFill>
                  <a:srgbClr val="000000"/>
                </a:solidFill>
                <a:latin typeface="DM Sans"/>
              </a:rPr>
              <a:t>Long-Term Value Creation: By focusing on customer lifetime value and fostering long-term relationships through personalized services, the bank can maximize profitability and sustainable growth.</a:t>
            </a:r>
          </a:p>
          <a:p>
            <a:pPr algn="l">
              <a:lnSpc>
                <a:spcPts val="3600"/>
              </a:lnSpc>
              <a:spcBef>
                <a:spcPct val="0"/>
              </a:spcBef>
            </a:pPr>
            <a:r>
              <a:rPr lang="en-US" sz="2400">
                <a:solidFill>
                  <a:srgbClr val="000000"/>
                </a:solidFill>
                <a:latin typeface="DM Sans"/>
              </a:rPr>
              <a:t>In conclusion, the insights gained from this analysis serve as a foundation for implementing customer-centric initiatives, enhancing risk management practices, and optimizing marketing strategies to drive success in the highly competitive banking industry.</a:t>
            </a:r>
          </a:p>
          <a:p>
            <a:pPr algn="l">
              <a:lnSpc>
                <a:spcPts val="2737"/>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0">
            <a:off x="0" y="1271063"/>
            <a:ext cx="5943624" cy="3332149"/>
          </a:xfrm>
          <a:custGeom>
            <a:avLst/>
            <a:gdLst/>
            <a:ahLst/>
            <a:cxnLst/>
            <a:rect r="r" b="b" t="t" l="l"/>
            <a:pathLst>
              <a:path h="3332149" w="5943624">
                <a:moveTo>
                  <a:pt x="0" y="0"/>
                </a:moveTo>
                <a:lnTo>
                  <a:pt x="5943624" y="0"/>
                </a:lnTo>
                <a:lnTo>
                  <a:pt x="5943624" y="3332149"/>
                </a:lnTo>
                <a:lnTo>
                  <a:pt x="0" y="3332149"/>
                </a:lnTo>
                <a:lnTo>
                  <a:pt x="0" y="0"/>
                </a:lnTo>
                <a:close/>
              </a:path>
            </a:pathLst>
          </a:custGeom>
          <a:blipFill>
            <a:blip r:embed="rId2"/>
            <a:stretch>
              <a:fillRect l="0" t="0" r="0" b="0"/>
            </a:stretch>
          </a:blipFill>
        </p:spPr>
      </p:sp>
      <p:sp>
        <p:nvSpPr>
          <p:cNvPr name="Freeform 3" id="3"/>
          <p:cNvSpPr/>
          <p:nvPr/>
        </p:nvSpPr>
        <p:spPr>
          <a:xfrm flipH="false" flipV="false" rot="0">
            <a:off x="12051092" y="1028700"/>
            <a:ext cx="6236908" cy="3574512"/>
          </a:xfrm>
          <a:custGeom>
            <a:avLst/>
            <a:gdLst/>
            <a:ahLst/>
            <a:cxnLst/>
            <a:rect r="r" b="b" t="t" l="l"/>
            <a:pathLst>
              <a:path h="3574512" w="6236908">
                <a:moveTo>
                  <a:pt x="0" y="0"/>
                </a:moveTo>
                <a:lnTo>
                  <a:pt x="6236908" y="0"/>
                </a:lnTo>
                <a:lnTo>
                  <a:pt x="6236908" y="3574512"/>
                </a:lnTo>
                <a:lnTo>
                  <a:pt x="0" y="3574512"/>
                </a:lnTo>
                <a:lnTo>
                  <a:pt x="0" y="0"/>
                </a:lnTo>
                <a:close/>
              </a:path>
            </a:pathLst>
          </a:custGeom>
          <a:blipFill>
            <a:blip r:embed="rId3"/>
            <a:stretch>
              <a:fillRect l="0" t="0" r="0" b="0"/>
            </a:stretch>
          </a:blipFill>
        </p:spPr>
      </p:sp>
      <p:sp>
        <p:nvSpPr>
          <p:cNvPr name="Freeform 4" id="4"/>
          <p:cNvSpPr/>
          <p:nvPr/>
        </p:nvSpPr>
        <p:spPr>
          <a:xfrm flipH="false" flipV="false" rot="0">
            <a:off x="6010255" y="1187451"/>
            <a:ext cx="6040837" cy="3415761"/>
          </a:xfrm>
          <a:custGeom>
            <a:avLst/>
            <a:gdLst/>
            <a:ahLst/>
            <a:cxnLst/>
            <a:rect r="r" b="b" t="t" l="l"/>
            <a:pathLst>
              <a:path h="3415761" w="6040837">
                <a:moveTo>
                  <a:pt x="0" y="0"/>
                </a:moveTo>
                <a:lnTo>
                  <a:pt x="6040837" y="0"/>
                </a:lnTo>
                <a:lnTo>
                  <a:pt x="6040837" y="3415761"/>
                </a:lnTo>
                <a:lnTo>
                  <a:pt x="0" y="3415761"/>
                </a:lnTo>
                <a:lnTo>
                  <a:pt x="0" y="0"/>
                </a:lnTo>
                <a:close/>
              </a:path>
            </a:pathLst>
          </a:custGeom>
          <a:blipFill>
            <a:blip r:embed="rId4"/>
            <a:stretch>
              <a:fillRect l="0" t="0" r="0" b="0"/>
            </a:stretch>
          </a:blipFill>
        </p:spPr>
      </p:sp>
      <p:sp>
        <p:nvSpPr>
          <p:cNvPr name="Freeform 5" id="5"/>
          <p:cNvSpPr/>
          <p:nvPr/>
        </p:nvSpPr>
        <p:spPr>
          <a:xfrm flipH="false" flipV="false" rot="0">
            <a:off x="0" y="5272523"/>
            <a:ext cx="7670906" cy="4289323"/>
          </a:xfrm>
          <a:custGeom>
            <a:avLst/>
            <a:gdLst/>
            <a:ahLst/>
            <a:cxnLst/>
            <a:rect r="r" b="b" t="t" l="l"/>
            <a:pathLst>
              <a:path h="4289323" w="7670906">
                <a:moveTo>
                  <a:pt x="0" y="0"/>
                </a:moveTo>
                <a:lnTo>
                  <a:pt x="7670906" y="0"/>
                </a:lnTo>
                <a:lnTo>
                  <a:pt x="7670906" y="4289324"/>
                </a:lnTo>
                <a:lnTo>
                  <a:pt x="0" y="4289324"/>
                </a:lnTo>
                <a:lnTo>
                  <a:pt x="0" y="0"/>
                </a:lnTo>
                <a:close/>
              </a:path>
            </a:pathLst>
          </a:custGeom>
          <a:blipFill>
            <a:blip r:embed="rId5"/>
            <a:stretch>
              <a:fillRect l="0" t="0" r="0" b="0"/>
            </a:stretch>
          </a:blipFill>
        </p:spPr>
      </p:sp>
      <p:sp>
        <p:nvSpPr>
          <p:cNvPr name="Freeform 6" id="6"/>
          <p:cNvSpPr/>
          <p:nvPr/>
        </p:nvSpPr>
        <p:spPr>
          <a:xfrm flipH="false" flipV="false" rot="0">
            <a:off x="10160107" y="5143500"/>
            <a:ext cx="8127893" cy="4547370"/>
          </a:xfrm>
          <a:custGeom>
            <a:avLst/>
            <a:gdLst/>
            <a:ahLst/>
            <a:cxnLst/>
            <a:rect r="r" b="b" t="t" l="l"/>
            <a:pathLst>
              <a:path h="4547370" w="8127893">
                <a:moveTo>
                  <a:pt x="0" y="0"/>
                </a:moveTo>
                <a:lnTo>
                  <a:pt x="8127893" y="0"/>
                </a:lnTo>
                <a:lnTo>
                  <a:pt x="8127893" y="4547370"/>
                </a:lnTo>
                <a:lnTo>
                  <a:pt x="0" y="4547370"/>
                </a:lnTo>
                <a:lnTo>
                  <a:pt x="0" y="0"/>
                </a:lnTo>
                <a:close/>
              </a:path>
            </a:pathLst>
          </a:custGeom>
          <a:blipFill>
            <a:blip r:embed="rId6"/>
            <a:stretch>
              <a:fillRect l="0" t="0" r="0" b="0"/>
            </a:stretch>
          </a:blipFill>
        </p:spPr>
      </p:sp>
      <p:sp>
        <p:nvSpPr>
          <p:cNvPr name="TextBox 7" id="7"/>
          <p:cNvSpPr txBox="true"/>
          <p:nvPr/>
        </p:nvSpPr>
        <p:spPr>
          <a:xfrm rot="0">
            <a:off x="5544357" y="9525"/>
            <a:ext cx="6877315" cy="733425"/>
          </a:xfrm>
          <a:prstGeom prst="rect">
            <a:avLst/>
          </a:prstGeom>
        </p:spPr>
        <p:txBody>
          <a:bodyPr anchor="t" rtlCol="false" tIns="0" lIns="0" bIns="0" rIns="0">
            <a:spAutoFit/>
          </a:bodyPr>
          <a:lstStyle/>
          <a:p>
            <a:pPr algn="ctr" marL="0" indent="0" lvl="0">
              <a:lnSpc>
                <a:spcPts val="5859"/>
              </a:lnSpc>
              <a:spcBef>
                <a:spcPct val="0"/>
              </a:spcBef>
            </a:pPr>
            <a:r>
              <a:rPr lang="en-US" sz="4882">
                <a:solidFill>
                  <a:srgbClr val="000000"/>
                </a:solidFill>
                <a:latin typeface="DM Sans Bold"/>
              </a:rPr>
              <a:t>DashBoard</a:t>
            </a:r>
          </a:p>
        </p:txBody>
      </p:sp>
      <p:sp>
        <p:nvSpPr>
          <p:cNvPr name="TextBox 8" id="8"/>
          <p:cNvSpPr txBox="true"/>
          <p:nvPr/>
        </p:nvSpPr>
        <p:spPr>
          <a:xfrm rot="0">
            <a:off x="1821684" y="4603212"/>
            <a:ext cx="3038443" cy="361950"/>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000000"/>
                </a:solidFill>
                <a:latin typeface="DM Sans Bold"/>
              </a:rPr>
              <a:t>Balance</a:t>
            </a:r>
          </a:p>
        </p:txBody>
      </p:sp>
      <p:sp>
        <p:nvSpPr>
          <p:cNvPr name="TextBox 9" id="9"/>
          <p:cNvSpPr txBox="true"/>
          <p:nvPr/>
        </p:nvSpPr>
        <p:spPr>
          <a:xfrm rot="0">
            <a:off x="13306030" y="9561847"/>
            <a:ext cx="3038443" cy="361950"/>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000000"/>
                </a:solidFill>
                <a:latin typeface="DM Sans Bold"/>
              </a:rPr>
              <a:t>Additional analysis</a:t>
            </a:r>
          </a:p>
        </p:txBody>
      </p:sp>
      <p:sp>
        <p:nvSpPr>
          <p:cNvPr name="TextBox 10" id="10"/>
          <p:cNvSpPr txBox="true"/>
          <p:nvPr/>
        </p:nvSpPr>
        <p:spPr>
          <a:xfrm rot="0">
            <a:off x="1974084" y="9509895"/>
            <a:ext cx="3038443" cy="361950"/>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000000"/>
                </a:solidFill>
                <a:latin typeface="DM Sans Bold"/>
              </a:rPr>
              <a:t>Churn rate</a:t>
            </a:r>
          </a:p>
        </p:txBody>
      </p:sp>
      <p:sp>
        <p:nvSpPr>
          <p:cNvPr name="TextBox 11" id="11"/>
          <p:cNvSpPr txBox="true"/>
          <p:nvPr/>
        </p:nvSpPr>
        <p:spPr>
          <a:xfrm rot="0">
            <a:off x="14224053" y="4603212"/>
            <a:ext cx="3038443" cy="361950"/>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000000"/>
                </a:solidFill>
                <a:latin typeface="DM Sans Bold"/>
              </a:rPr>
              <a:t>Customer</a:t>
            </a:r>
          </a:p>
        </p:txBody>
      </p:sp>
      <p:sp>
        <p:nvSpPr>
          <p:cNvPr name="TextBox 12" id="12"/>
          <p:cNvSpPr txBox="true"/>
          <p:nvPr/>
        </p:nvSpPr>
        <p:spPr>
          <a:xfrm rot="0">
            <a:off x="7949915" y="4546062"/>
            <a:ext cx="3038443" cy="361950"/>
          </a:xfrm>
          <a:prstGeom prst="rect">
            <a:avLst/>
          </a:prstGeom>
        </p:spPr>
        <p:txBody>
          <a:bodyPr anchor="t" rtlCol="false" tIns="0" lIns="0" bIns="0" rIns="0">
            <a:spAutoFit/>
          </a:bodyPr>
          <a:lstStyle/>
          <a:p>
            <a:pPr algn="ctr" marL="0" indent="0" lvl="0">
              <a:lnSpc>
                <a:spcPts val="2879"/>
              </a:lnSpc>
              <a:spcBef>
                <a:spcPct val="0"/>
              </a:spcBef>
            </a:pPr>
            <a:r>
              <a:rPr lang="en-US" sz="2400">
                <a:solidFill>
                  <a:srgbClr val="000000"/>
                </a:solidFill>
                <a:latin typeface="DM Sans Bold"/>
              </a:rPr>
              <a:t>Salary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Freeform 2" id="2"/>
          <p:cNvSpPr/>
          <p:nvPr/>
        </p:nvSpPr>
        <p:spPr>
          <a:xfrm flipH="false" flipV="false" rot="0">
            <a:off x="5486400" y="4259026"/>
            <a:ext cx="7315200" cy="1768948"/>
          </a:xfrm>
          <a:custGeom>
            <a:avLst/>
            <a:gdLst/>
            <a:ahLst/>
            <a:cxnLst/>
            <a:rect r="r" b="b" t="t" l="l"/>
            <a:pathLst>
              <a:path h="1768948" w="7315200">
                <a:moveTo>
                  <a:pt x="0" y="0"/>
                </a:moveTo>
                <a:lnTo>
                  <a:pt x="7315200" y="0"/>
                </a:lnTo>
                <a:lnTo>
                  <a:pt x="7315200" y="1768948"/>
                </a:lnTo>
                <a:lnTo>
                  <a:pt x="0" y="1768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2380859">
            <a:off x="-1313287" y="7502544"/>
            <a:ext cx="2842082" cy="7461317"/>
            <a:chOff x="0" y="0"/>
            <a:chExt cx="660400" cy="1733748"/>
          </a:xfrm>
        </p:grpSpPr>
        <p:sp>
          <p:nvSpPr>
            <p:cNvPr name="Freeform 3" id="3"/>
            <p:cNvSpPr/>
            <p:nvPr/>
          </p:nvSpPr>
          <p:spPr>
            <a:xfrm flipH="false" flipV="false" rot="0">
              <a:off x="0" y="0"/>
              <a:ext cx="660400" cy="1733748"/>
            </a:xfrm>
            <a:custGeom>
              <a:avLst/>
              <a:gdLst/>
              <a:ahLst/>
              <a:cxnLst/>
              <a:rect r="r" b="b" t="t" l="l"/>
              <a:pathLst>
                <a:path h="173374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8959"/>
                  </a:cubicBezTo>
                  <a:lnTo>
                    <a:pt x="660400" y="1733748"/>
                  </a:lnTo>
                  <a:lnTo>
                    <a:pt x="0" y="1733748"/>
                  </a:lnTo>
                  <a:lnTo>
                    <a:pt x="0" y="349987"/>
                  </a:lnTo>
                  <a:cubicBezTo>
                    <a:pt x="1782" y="185660"/>
                    <a:pt x="93019" y="64045"/>
                    <a:pt x="220252" y="19070"/>
                  </a:cubicBezTo>
                  <a:close/>
                </a:path>
              </a:pathLst>
            </a:custGeom>
            <a:solidFill>
              <a:srgbClr val="E0B15E">
                <a:alpha val="43922"/>
              </a:srgbClr>
            </a:solidFill>
          </p:spPr>
        </p:sp>
        <p:sp>
          <p:nvSpPr>
            <p:cNvPr name="TextBox 4" id="4"/>
            <p:cNvSpPr txBox="true"/>
            <p:nvPr/>
          </p:nvSpPr>
          <p:spPr>
            <a:xfrm>
              <a:off x="0" y="98425"/>
              <a:ext cx="660400" cy="1635323"/>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2377137">
            <a:off x="-916789" y="4206328"/>
            <a:ext cx="1338510" cy="7384047"/>
            <a:chOff x="0" y="0"/>
            <a:chExt cx="660400" cy="3643174"/>
          </a:xfrm>
        </p:grpSpPr>
        <p:sp>
          <p:nvSpPr>
            <p:cNvPr name="Freeform 6" id="6"/>
            <p:cNvSpPr/>
            <p:nvPr/>
          </p:nvSpPr>
          <p:spPr>
            <a:xfrm flipH="false" flipV="false" rot="0">
              <a:off x="0" y="0"/>
              <a:ext cx="660400" cy="3643174"/>
            </a:xfrm>
            <a:custGeom>
              <a:avLst/>
              <a:gdLst/>
              <a:ahLst/>
              <a:cxnLst/>
              <a:rect r="r" b="b" t="t" l="l"/>
              <a:pathLst>
                <a:path h="3643174"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91373"/>
                  </a:cubicBezTo>
                  <a:lnTo>
                    <a:pt x="660400" y="3643174"/>
                  </a:lnTo>
                  <a:lnTo>
                    <a:pt x="0" y="3643174"/>
                  </a:lnTo>
                  <a:lnTo>
                    <a:pt x="0" y="393786"/>
                  </a:lnTo>
                  <a:cubicBezTo>
                    <a:pt x="1782" y="185660"/>
                    <a:pt x="93019" y="64045"/>
                    <a:pt x="220252" y="19070"/>
                  </a:cubicBezTo>
                  <a:close/>
                </a:path>
              </a:pathLst>
            </a:custGeom>
            <a:solidFill>
              <a:srgbClr val="E0B15E"/>
            </a:solidFill>
          </p:spPr>
        </p:sp>
        <p:sp>
          <p:nvSpPr>
            <p:cNvPr name="TextBox 7" id="7"/>
            <p:cNvSpPr txBox="true"/>
            <p:nvPr/>
          </p:nvSpPr>
          <p:spPr>
            <a:xfrm>
              <a:off x="0" y="98425"/>
              <a:ext cx="660400" cy="3544749"/>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2377137">
            <a:off x="3012298" y="9449050"/>
            <a:ext cx="411277" cy="2198755"/>
            <a:chOff x="0" y="0"/>
            <a:chExt cx="660400" cy="3530606"/>
          </a:xfrm>
        </p:grpSpPr>
        <p:sp>
          <p:nvSpPr>
            <p:cNvPr name="Freeform 9" id="9"/>
            <p:cNvSpPr/>
            <p:nvPr/>
          </p:nvSpPr>
          <p:spPr>
            <a:xfrm flipH="false" flipV="false" rot="0">
              <a:off x="0" y="0"/>
              <a:ext cx="660400" cy="3530605"/>
            </a:xfrm>
            <a:custGeom>
              <a:avLst/>
              <a:gdLst/>
              <a:ahLst/>
              <a:cxnLst/>
              <a:rect r="r" b="b" t="t" l="l"/>
              <a:pathLst>
                <a:path h="3530605"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88872"/>
                  </a:cubicBezTo>
                  <a:lnTo>
                    <a:pt x="660400" y="3530605"/>
                  </a:lnTo>
                  <a:lnTo>
                    <a:pt x="0" y="3530605"/>
                  </a:lnTo>
                  <a:lnTo>
                    <a:pt x="0" y="391204"/>
                  </a:lnTo>
                  <a:cubicBezTo>
                    <a:pt x="1782" y="185660"/>
                    <a:pt x="93019" y="64045"/>
                    <a:pt x="220252" y="19070"/>
                  </a:cubicBezTo>
                  <a:close/>
                </a:path>
              </a:pathLst>
            </a:custGeom>
            <a:solidFill>
              <a:srgbClr val="E0B15E"/>
            </a:solidFill>
          </p:spPr>
        </p:sp>
        <p:sp>
          <p:nvSpPr>
            <p:cNvPr name="TextBox 10" id="10"/>
            <p:cNvSpPr txBox="true"/>
            <p:nvPr/>
          </p:nvSpPr>
          <p:spPr>
            <a:xfrm>
              <a:off x="0" y="98425"/>
              <a:ext cx="660400" cy="3432181"/>
            </a:xfrm>
            <a:prstGeom prst="rect">
              <a:avLst/>
            </a:prstGeom>
          </p:spPr>
          <p:txBody>
            <a:bodyPr anchor="ctr" rtlCol="false" tIns="50800" lIns="50800" bIns="50800" rIns="50800"/>
            <a:lstStyle/>
            <a:p>
              <a:pPr algn="ctr">
                <a:lnSpc>
                  <a:spcPts val="2590"/>
                </a:lnSpc>
              </a:pPr>
            </a:p>
          </p:txBody>
        </p:sp>
      </p:grpSp>
      <p:grpSp>
        <p:nvGrpSpPr>
          <p:cNvPr name="Group 11" id="11"/>
          <p:cNvGrpSpPr/>
          <p:nvPr/>
        </p:nvGrpSpPr>
        <p:grpSpPr>
          <a:xfrm rot="0">
            <a:off x="8593381" y="3740822"/>
            <a:ext cx="1290759" cy="12907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241"/>
            </a:solidFill>
            <a:ln cap="sq">
              <a:noFill/>
              <a:prstDash val="solid"/>
              <a:miter/>
            </a:ln>
          </p:spPr>
        </p:sp>
        <p:sp>
          <p:nvSpPr>
            <p:cNvPr name="TextBox 13" id="13"/>
            <p:cNvSpPr txBox="true"/>
            <p:nvPr/>
          </p:nvSpPr>
          <p:spPr>
            <a:xfrm>
              <a:off x="76200" y="19050"/>
              <a:ext cx="660400" cy="717550"/>
            </a:xfrm>
            <a:prstGeom prst="rect">
              <a:avLst/>
            </a:prstGeom>
          </p:spPr>
          <p:txBody>
            <a:bodyPr anchor="ctr" rtlCol="false" tIns="0" lIns="0" bIns="0" rIns="0"/>
            <a:lstStyle/>
            <a:p>
              <a:pPr algn="ctr" marL="0" indent="0" lvl="0">
                <a:lnSpc>
                  <a:spcPts val="4969"/>
                </a:lnSpc>
                <a:spcBef>
                  <a:spcPct val="0"/>
                </a:spcBef>
              </a:pPr>
            </a:p>
          </p:txBody>
        </p:sp>
      </p:grpSp>
      <p:sp>
        <p:nvSpPr>
          <p:cNvPr name="Freeform 14" id="14"/>
          <p:cNvSpPr/>
          <p:nvPr/>
        </p:nvSpPr>
        <p:spPr>
          <a:xfrm flipH="false" flipV="false" rot="0">
            <a:off x="8817273" y="3939869"/>
            <a:ext cx="842974" cy="815386"/>
          </a:xfrm>
          <a:custGeom>
            <a:avLst/>
            <a:gdLst/>
            <a:ahLst/>
            <a:cxnLst/>
            <a:rect r="r" b="b" t="t" l="l"/>
            <a:pathLst>
              <a:path h="815386" w="842974">
                <a:moveTo>
                  <a:pt x="0" y="0"/>
                </a:moveTo>
                <a:lnTo>
                  <a:pt x="842975" y="0"/>
                </a:lnTo>
                <a:lnTo>
                  <a:pt x="842975" y="815386"/>
                </a:lnTo>
                <a:lnTo>
                  <a:pt x="0" y="8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8593381" y="6639012"/>
            <a:ext cx="1290759" cy="1315340"/>
            <a:chOff x="0" y="0"/>
            <a:chExt cx="812800" cy="828279"/>
          </a:xfrm>
        </p:grpSpPr>
        <p:sp>
          <p:nvSpPr>
            <p:cNvPr name="Freeform 16" id="16"/>
            <p:cNvSpPr/>
            <p:nvPr/>
          </p:nvSpPr>
          <p:spPr>
            <a:xfrm flipH="false" flipV="false" rot="0">
              <a:off x="0" y="0"/>
              <a:ext cx="812800" cy="828279"/>
            </a:xfrm>
            <a:custGeom>
              <a:avLst/>
              <a:gdLst/>
              <a:ahLst/>
              <a:cxnLst/>
              <a:rect r="r" b="b" t="t" l="l"/>
              <a:pathLst>
                <a:path h="828279" w="812800">
                  <a:moveTo>
                    <a:pt x="406400" y="0"/>
                  </a:moveTo>
                  <a:cubicBezTo>
                    <a:pt x="181951" y="0"/>
                    <a:pt x="0" y="185417"/>
                    <a:pt x="0" y="414139"/>
                  </a:cubicBezTo>
                  <a:cubicBezTo>
                    <a:pt x="0" y="642862"/>
                    <a:pt x="181951" y="828279"/>
                    <a:pt x="406400" y="828279"/>
                  </a:cubicBezTo>
                  <a:cubicBezTo>
                    <a:pt x="630849" y="828279"/>
                    <a:pt x="812800" y="642862"/>
                    <a:pt x="812800" y="414139"/>
                  </a:cubicBezTo>
                  <a:cubicBezTo>
                    <a:pt x="812800" y="185417"/>
                    <a:pt x="630849" y="0"/>
                    <a:pt x="406400" y="0"/>
                  </a:cubicBezTo>
                  <a:close/>
                </a:path>
              </a:pathLst>
            </a:custGeom>
            <a:solidFill>
              <a:srgbClr val="EF5241"/>
            </a:solidFill>
            <a:ln cap="sq">
              <a:noFill/>
              <a:prstDash val="solid"/>
              <a:miter/>
            </a:ln>
          </p:spPr>
        </p:sp>
        <p:sp>
          <p:nvSpPr>
            <p:cNvPr name="TextBox 17" id="17"/>
            <p:cNvSpPr txBox="true"/>
            <p:nvPr/>
          </p:nvSpPr>
          <p:spPr>
            <a:xfrm>
              <a:off x="76200" y="20501"/>
              <a:ext cx="660400" cy="730127"/>
            </a:xfrm>
            <a:prstGeom prst="rect">
              <a:avLst/>
            </a:prstGeom>
          </p:spPr>
          <p:txBody>
            <a:bodyPr anchor="ctr" rtlCol="false" tIns="0" lIns="0" bIns="0" rIns="0"/>
            <a:lstStyle/>
            <a:p>
              <a:pPr algn="ctr" marL="0" indent="0" lvl="0">
                <a:lnSpc>
                  <a:spcPts val="4969"/>
                </a:lnSpc>
                <a:spcBef>
                  <a:spcPct val="0"/>
                </a:spcBef>
              </a:pPr>
            </a:p>
          </p:txBody>
        </p:sp>
      </p:grpSp>
      <p:sp>
        <p:nvSpPr>
          <p:cNvPr name="Freeform 18" id="18"/>
          <p:cNvSpPr/>
          <p:nvPr/>
        </p:nvSpPr>
        <p:spPr>
          <a:xfrm flipH="false" flipV="false" rot="0">
            <a:off x="8817273" y="6945698"/>
            <a:ext cx="842974" cy="701968"/>
          </a:xfrm>
          <a:custGeom>
            <a:avLst/>
            <a:gdLst/>
            <a:ahLst/>
            <a:cxnLst/>
            <a:rect r="r" b="b" t="t" l="l"/>
            <a:pathLst>
              <a:path h="701968" w="842974">
                <a:moveTo>
                  <a:pt x="0" y="0"/>
                </a:moveTo>
                <a:lnTo>
                  <a:pt x="842975" y="0"/>
                </a:lnTo>
                <a:lnTo>
                  <a:pt x="842975" y="701968"/>
                </a:lnTo>
                <a:lnTo>
                  <a:pt x="0" y="701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9" id="19"/>
          <p:cNvSpPr/>
          <p:nvPr/>
        </p:nvSpPr>
        <p:spPr>
          <a:xfrm flipV="true">
            <a:off x="-2023730" y="7040723"/>
            <a:ext cx="3495899" cy="4260352"/>
          </a:xfrm>
          <a:prstGeom prst="line">
            <a:avLst/>
          </a:prstGeom>
          <a:ln cap="rnd" w="85725">
            <a:solidFill>
              <a:srgbClr val="E0B15E"/>
            </a:solidFill>
            <a:prstDash val="solid"/>
            <a:headEnd type="none" len="sm" w="sm"/>
            <a:tailEnd type="none" len="sm" w="sm"/>
          </a:ln>
        </p:spPr>
      </p:sp>
      <p:grpSp>
        <p:nvGrpSpPr>
          <p:cNvPr name="Group 20" id="20"/>
          <p:cNvGrpSpPr>
            <a:grpSpLocks noChangeAspect="true"/>
          </p:cNvGrpSpPr>
          <p:nvPr/>
        </p:nvGrpSpPr>
        <p:grpSpPr>
          <a:xfrm rot="0">
            <a:off x="3434821" y="1464833"/>
            <a:ext cx="4904889" cy="7357334"/>
            <a:chOff x="0" y="0"/>
            <a:chExt cx="6350000" cy="9525000"/>
          </a:xfrm>
        </p:grpSpPr>
        <p:sp>
          <p:nvSpPr>
            <p:cNvPr name="Freeform 21" id="21"/>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6"/>
              <a:stretch>
                <a:fillRect l="-33217" t="0" r="-33217" b="0"/>
              </a:stretch>
            </a:blipFill>
          </p:spPr>
        </p:sp>
      </p:grpSp>
      <p:grpSp>
        <p:nvGrpSpPr>
          <p:cNvPr name="Group 22" id="22"/>
          <p:cNvGrpSpPr/>
          <p:nvPr/>
        </p:nvGrpSpPr>
        <p:grpSpPr>
          <a:xfrm rot="0">
            <a:off x="7372687" y="2142900"/>
            <a:ext cx="5732866" cy="1367604"/>
            <a:chOff x="0" y="0"/>
            <a:chExt cx="1509891" cy="360192"/>
          </a:xfrm>
        </p:grpSpPr>
        <p:sp>
          <p:nvSpPr>
            <p:cNvPr name="Freeform 23" id="23"/>
            <p:cNvSpPr/>
            <p:nvPr/>
          </p:nvSpPr>
          <p:spPr>
            <a:xfrm flipH="false" flipV="false" rot="0">
              <a:off x="0" y="0"/>
              <a:ext cx="1509891" cy="360192"/>
            </a:xfrm>
            <a:custGeom>
              <a:avLst/>
              <a:gdLst/>
              <a:ahLst/>
              <a:cxnLst/>
              <a:rect r="r" b="b" t="t" l="l"/>
              <a:pathLst>
                <a:path h="360192" w="1509891">
                  <a:moveTo>
                    <a:pt x="45915" y="0"/>
                  </a:moveTo>
                  <a:lnTo>
                    <a:pt x="1463975" y="0"/>
                  </a:lnTo>
                  <a:cubicBezTo>
                    <a:pt x="1476153" y="0"/>
                    <a:pt x="1487832" y="4837"/>
                    <a:pt x="1496442" y="13448"/>
                  </a:cubicBezTo>
                  <a:cubicBezTo>
                    <a:pt x="1505053" y="22059"/>
                    <a:pt x="1509891" y="33738"/>
                    <a:pt x="1509891" y="45915"/>
                  </a:cubicBezTo>
                  <a:lnTo>
                    <a:pt x="1509891" y="314277"/>
                  </a:lnTo>
                  <a:cubicBezTo>
                    <a:pt x="1509891" y="326454"/>
                    <a:pt x="1505053" y="338133"/>
                    <a:pt x="1496442" y="346744"/>
                  </a:cubicBezTo>
                  <a:cubicBezTo>
                    <a:pt x="1487832" y="355355"/>
                    <a:pt x="1476153" y="360192"/>
                    <a:pt x="1463975" y="360192"/>
                  </a:cubicBezTo>
                  <a:lnTo>
                    <a:pt x="45915" y="360192"/>
                  </a:lnTo>
                  <a:cubicBezTo>
                    <a:pt x="20557" y="360192"/>
                    <a:pt x="0" y="339635"/>
                    <a:pt x="0" y="314277"/>
                  </a:cubicBezTo>
                  <a:lnTo>
                    <a:pt x="0" y="45915"/>
                  </a:lnTo>
                  <a:cubicBezTo>
                    <a:pt x="0" y="20557"/>
                    <a:pt x="20557" y="0"/>
                    <a:pt x="45915" y="0"/>
                  </a:cubicBezTo>
                  <a:close/>
                </a:path>
              </a:pathLst>
            </a:custGeom>
            <a:gradFill rotWithShape="true">
              <a:gsLst>
                <a:gs pos="0">
                  <a:srgbClr val="FF3131">
                    <a:alpha val="100000"/>
                  </a:srgbClr>
                </a:gs>
                <a:gs pos="100000">
                  <a:srgbClr val="FF914D">
                    <a:alpha val="100000"/>
                  </a:srgbClr>
                </a:gs>
              </a:gsLst>
              <a:lin ang="0"/>
            </a:gradFill>
            <a:ln cap="rnd">
              <a:noFill/>
              <a:prstDash val="solid"/>
              <a:round/>
            </a:ln>
          </p:spPr>
        </p:sp>
        <p:sp>
          <p:nvSpPr>
            <p:cNvPr name="TextBox 24" id="24"/>
            <p:cNvSpPr txBox="true"/>
            <p:nvPr/>
          </p:nvSpPr>
          <p:spPr>
            <a:xfrm>
              <a:off x="0" y="0"/>
              <a:ext cx="1509891" cy="360192"/>
            </a:xfrm>
            <a:prstGeom prst="rect">
              <a:avLst/>
            </a:prstGeom>
          </p:spPr>
          <p:txBody>
            <a:bodyPr anchor="ctr" rtlCol="false" tIns="50800" lIns="50800" bIns="50800" rIns="50800"/>
            <a:lstStyle/>
            <a:p>
              <a:pPr algn="ctr" marL="0" indent="0" lvl="0">
                <a:lnSpc>
                  <a:spcPts val="7855"/>
                </a:lnSpc>
                <a:spcBef>
                  <a:spcPct val="0"/>
                </a:spcBef>
              </a:pPr>
              <a:r>
                <a:rPr lang="en-US" sz="6546">
                  <a:solidFill>
                    <a:srgbClr val="2B1511"/>
                  </a:solidFill>
                  <a:latin typeface="Canva Sans Bold"/>
                </a:rPr>
                <a:t>Introduction</a:t>
              </a:r>
            </a:p>
          </p:txBody>
        </p:sp>
      </p:grpSp>
      <p:sp>
        <p:nvSpPr>
          <p:cNvPr name="TextBox 25" id="25"/>
          <p:cNvSpPr txBox="true"/>
          <p:nvPr/>
        </p:nvSpPr>
        <p:spPr>
          <a:xfrm rot="0">
            <a:off x="10016428" y="3617640"/>
            <a:ext cx="6833357" cy="2674564"/>
          </a:xfrm>
          <a:prstGeom prst="rect">
            <a:avLst/>
          </a:prstGeom>
        </p:spPr>
        <p:txBody>
          <a:bodyPr anchor="t" rtlCol="false" tIns="0" lIns="0" bIns="0" rIns="0">
            <a:spAutoFit/>
          </a:bodyPr>
          <a:lstStyle/>
          <a:p>
            <a:pPr algn="l">
              <a:lnSpc>
                <a:spcPts val="2642"/>
              </a:lnSpc>
            </a:pPr>
            <a:r>
              <a:rPr lang="en-US" sz="1738">
                <a:solidFill>
                  <a:srgbClr val="000000"/>
                </a:solidFill>
                <a:latin typeface="DM Sans Bold"/>
              </a:rPr>
              <a:t>This project explores the intricate issue of customer churn within the banking sector, aiming to understand the factors influencing customer attrition and develop effective retention strategies. By utilizing SQL, we thoroughly analyze customer demographics, account details, and transactional behaviors to uncover insights that contribute to churn.</a:t>
            </a:r>
          </a:p>
          <a:p>
            <a:pPr algn="l">
              <a:lnSpc>
                <a:spcPts val="2243"/>
              </a:lnSpc>
            </a:pPr>
          </a:p>
          <a:p>
            <a:pPr algn="l">
              <a:lnSpc>
                <a:spcPts val="1022"/>
              </a:lnSpc>
            </a:pPr>
          </a:p>
          <a:p>
            <a:pPr algn="l">
              <a:lnSpc>
                <a:spcPts val="1022"/>
              </a:lnSpc>
            </a:pPr>
          </a:p>
          <a:p>
            <a:pPr algn="l">
              <a:lnSpc>
                <a:spcPts val="1022"/>
              </a:lnSpc>
            </a:pPr>
          </a:p>
        </p:txBody>
      </p:sp>
      <p:grpSp>
        <p:nvGrpSpPr>
          <p:cNvPr name="Group 26" id="26"/>
          <p:cNvGrpSpPr/>
          <p:nvPr/>
        </p:nvGrpSpPr>
        <p:grpSpPr>
          <a:xfrm rot="-8419140">
            <a:off x="16781988" y="-3913825"/>
            <a:ext cx="2842082" cy="7253346"/>
            <a:chOff x="0" y="0"/>
            <a:chExt cx="660400" cy="1685423"/>
          </a:xfrm>
        </p:grpSpPr>
        <p:sp>
          <p:nvSpPr>
            <p:cNvPr name="Freeform 27" id="27"/>
            <p:cNvSpPr/>
            <p:nvPr/>
          </p:nvSpPr>
          <p:spPr>
            <a:xfrm flipH="false" flipV="false" rot="0">
              <a:off x="0" y="0"/>
              <a:ext cx="660400" cy="1685423"/>
            </a:xfrm>
            <a:custGeom>
              <a:avLst/>
              <a:gdLst/>
              <a:ahLst/>
              <a:cxnLst/>
              <a:rect r="r" b="b" t="t" l="l"/>
              <a:pathLst>
                <a:path h="1685423"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7885"/>
                  </a:cubicBezTo>
                  <a:lnTo>
                    <a:pt x="660400" y="1685423"/>
                  </a:lnTo>
                  <a:lnTo>
                    <a:pt x="0" y="1685423"/>
                  </a:lnTo>
                  <a:lnTo>
                    <a:pt x="0" y="348878"/>
                  </a:lnTo>
                  <a:cubicBezTo>
                    <a:pt x="1782" y="185660"/>
                    <a:pt x="93019" y="64045"/>
                    <a:pt x="220252" y="19070"/>
                  </a:cubicBezTo>
                  <a:close/>
                </a:path>
              </a:pathLst>
            </a:custGeom>
            <a:solidFill>
              <a:srgbClr val="E0B15E">
                <a:alpha val="43922"/>
              </a:srgbClr>
            </a:solidFill>
          </p:spPr>
        </p:sp>
        <p:sp>
          <p:nvSpPr>
            <p:cNvPr name="TextBox 28" id="28"/>
            <p:cNvSpPr txBox="true"/>
            <p:nvPr/>
          </p:nvSpPr>
          <p:spPr>
            <a:xfrm>
              <a:off x="0" y="98425"/>
              <a:ext cx="660400" cy="1586998"/>
            </a:xfrm>
            <a:prstGeom prst="rect">
              <a:avLst/>
            </a:prstGeom>
          </p:spPr>
          <p:txBody>
            <a:bodyPr anchor="ctr" rtlCol="false" tIns="50800" lIns="50800" bIns="50800" rIns="50800"/>
            <a:lstStyle/>
            <a:p>
              <a:pPr algn="ctr">
                <a:lnSpc>
                  <a:spcPts val="2590"/>
                </a:lnSpc>
              </a:pPr>
            </a:p>
          </p:txBody>
        </p:sp>
      </p:grpSp>
      <p:grpSp>
        <p:nvGrpSpPr>
          <p:cNvPr name="Group 29" id="29"/>
          <p:cNvGrpSpPr/>
          <p:nvPr/>
        </p:nvGrpSpPr>
        <p:grpSpPr>
          <a:xfrm rot="-8422862">
            <a:off x="18303618" y="-391052"/>
            <a:ext cx="1338510" cy="5875601"/>
            <a:chOff x="0" y="0"/>
            <a:chExt cx="660400" cy="2898930"/>
          </a:xfrm>
        </p:grpSpPr>
        <p:sp>
          <p:nvSpPr>
            <p:cNvPr name="Freeform 30" id="30"/>
            <p:cNvSpPr/>
            <p:nvPr/>
          </p:nvSpPr>
          <p:spPr>
            <a:xfrm flipH="false" flipV="false" rot="0">
              <a:off x="0" y="0"/>
              <a:ext cx="660400" cy="2898930"/>
            </a:xfrm>
            <a:custGeom>
              <a:avLst/>
              <a:gdLst/>
              <a:ahLst/>
              <a:cxnLst/>
              <a:rect r="r" b="b" t="t" l="l"/>
              <a:pathLst>
                <a:path h="289893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74841"/>
                  </a:cubicBezTo>
                  <a:lnTo>
                    <a:pt x="660400" y="2898930"/>
                  </a:lnTo>
                  <a:lnTo>
                    <a:pt x="0" y="2898930"/>
                  </a:lnTo>
                  <a:lnTo>
                    <a:pt x="0" y="376714"/>
                  </a:lnTo>
                  <a:cubicBezTo>
                    <a:pt x="1782" y="185660"/>
                    <a:pt x="93019" y="64045"/>
                    <a:pt x="220252" y="19070"/>
                  </a:cubicBezTo>
                  <a:close/>
                </a:path>
              </a:pathLst>
            </a:custGeom>
            <a:solidFill>
              <a:srgbClr val="E0B15E"/>
            </a:solidFill>
          </p:spPr>
        </p:sp>
        <p:sp>
          <p:nvSpPr>
            <p:cNvPr name="TextBox 31" id="31"/>
            <p:cNvSpPr txBox="true"/>
            <p:nvPr/>
          </p:nvSpPr>
          <p:spPr>
            <a:xfrm>
              <a:off x="0" y="98425"/>
              <a:ext cx="660400" cy="2800505"/>
            </a:xfrm>
            <a:prstGeom prst="rect">
              <a:avLst/>
            </a:prstGeom>
          </p:spPr>
          <p:txBody>
            <a:bodyPr anchor="ctr" rtlCol="false" tIns="50800" lIns="50800" bIns="50800" rIns="50800"/>
            <a:lstStyle/>
            <a:p>
              <a:pPr algn="ctr">
                <a:lnSpc>
                  <a:spcPts val="2590"/>
                </a:lnSpc>
              </a:pPr>
            </a:p>
          </p:txBody>
        </p:sp>
      </p:grpSp>
      <p:grpSp>
        <p:nvGrpSpPr>
          <p:cNvPr name="Group 32" id="32"/>
          <p:cNvGrpSpPr/>
          <p:nvPr/>
        </p:nvGrpSpPr>
        <p:grpSpPr>
          <a:xfrm rot="-8422862">
            <a:off x="14997526" y="-558072"/>
            <a:ext cx="411277" cy="1644511"/>
            <a:chOff x="0" y="0"/>
            <a:chExt cx="660400" cy="2640639"/>
          </a:xfrm>
        </p:grpSpPr>
        <p:sp>
          <p:nvSpPr>
            <p:cNvPr name="Freeform 33" id="33"/>
            <p:cNvSpPr/>
            <p:nvPr/>
          </p:nvSpPr>
          <p:spPr>
            <a:xfrm flipH="false" flipV="false" rot="0">
              <a:off x="0" y="0"/>
              <a:ext cx="660400" cy="2640639"/>
            </a:xfrm>
            <a:custGeom>
              <a:avLst/>
              <a:gdLst/>
              <a:ahLst/>
              <a:cxnLst/>
              <a:rect r="r" b="b" t="t" l="l"/>
              <a:pathLst>
                <a:path h="2640639"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69104"/>
                  </a:cubicBezTo>
                  <a:lnTo>
                    <a:pt x="660400" y="2640639"/>
                  </a:lnTo>
                  <a:lnTo>
                    <a:pt x="0" y="2640639"/>
                  </a:lnTo>
                  <a:lnTo>
                    <a:pt x="0" y="370789"/>
                  </a:lnTo>
                  <a:cubicBezTo>
                    <a:pt x="1782" y="185660"/>
                    <a:pt x="93019" y="64045"/>
                    <a:pt x="220252" y="19070"/>
                  </a:cubicBezTo>
                  <a:close/>
                </a:path>
              </a:pathLst>
            </a:custGeom>
            <a:solidFill>
              <a:srgbClr val="E0B15E"/>
            </a:solidFill>
          </p:spPr>
        </p:sp>
        <p:sp>
          <p:nvSpPr>
            <p:cNvPr name="TextBox 34" id="34"/>
            <p:cNvSpPr txBox="true"/>
            <p:nvPr/>
          </p:nvSpPr>
          <p:spPr>
            <a:xfrm>
              <a:off x="0" y="98425"/>
              <a:ext cx="660400" cy="2542214"/>
            </a:xfrm>
            <a:prstGeom prst="rect">
              <a:avLst/>
            </a:prstGeom>
          </p:spPr>
          <p:txBody>
            <a:bodyPr anchor="ctr" rtlCol="false" tIns="50800" lIns="50800" bIns="50800" rIns="50800"/>
            <a:lstStyle/>
            <a:p>
              <a:pPr algn="ctr">
                <a:lnSpc>
                  <a:spcPts val="2590"/>
                </a:lnSpc>
              </a:pPr>
            </a:p>
          </p:txBody>
        </p:sp>
      </p:grpSp>
      <p:sp>
        <p:nvSpPr>
          <p:cNvPr name="AutoShape 35" id="35"/>
          <p:cNvSpPr/>
          <p:nvPr/>
        </p:nvSpPr>
        <p:spPr>
          <a:xfrm flipH="true">
            <a:off x="17077631" y="-274996"/>
            <a:ext cx="3190486" cy="3827111"/>
          </a:xfrm>
          <a:prstGeom prst="line">
            <a:avLst/>
          </a:prstGeom>
          <a:ln cap="rnd" w="85725">
            <a:solidFill>
              <a:srgbClr val="E0B15E"/>
            </a:solidFill>
            <a:prstDash val="solid"/>
            <a:headEnd type="none" len="sm" w="sm"/>
            <a:tailEnd type="none" len="sm" w="sm"/>
          </a:ln>
        </p:spPr>
      </p:sp>
      <p:sp>
        <p:nvSpPr>
          <p:cNvPr name="TextBox 36" id="36"/>
          <p:cNvSpPr txBox="true"/>
          <p:nvPr/>
        </p:nvSpPr>
        <p:spPr>
          <a:xfrm rot="0">
            <a:off x="10016428" y="6761758"/>
            <a:ext cx="7242872" cy="1012698"/>
          </a:xfrm>
          <a:prstGeom prst="rect">
            <a:avLst/>
          </a:prstGeom>
        </p:spPr>
        <p:txBody>
          <a:bodyPr anchor="t" rtlCol="false" tIns="0" lIns="0" bIns="0" rIns="0">
            <a:spAutoFit/>
          </a:bodyPr>
          <a:lstStyle/>
          <a:p>
            <a:pPr algn="l">
              <a:lnSpc>
                <a:spcPts val="2736"/>
              </a:lnSpc>
            </a:pPr>
            <a:r>
              <a:rPr lang="en-US" sz="1800">
                <a:solidFill>
                  <a:srgbClr val="000000"/>
                </a:solidFill>
                <a:latin typeface="DM Sans Bold"/>
              </a:rPr>
              <a:t>Through this investigation, we seek to provide businesses with practical recommendations to boost customer loyalty and achieve sustainable growth in the competitive banking sector.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2687361" y="-3210146"/>
            <a:ext cx="8477692" cy="847769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2170699" y="700982"/>
            <a:ext cx="5391748" cy="1163460"/>
            <a:chOff x="0" y="0"/>
            <a:chExt cx="1420049" cy="306426"/>
          </a:xfrm>
        </p:grpSpPr>
        <p:sp>
          <p:nvSpPr>
            <p:cNvPr name="Freeform 6" id="6"/>
            <p:cNvSpPr/>
            <p:nvPr/>
          </p:nvSpPr>
          <p:spPr>
            <a:xfrm flipH="false" flipV="false" rot="0">
              <a:off x="0" y="0"/>
              <a:ext cx="1420049" cy="306426"/>
            </a:xfrm>
            <a:custGeom>
              <a:avLst/>
              <a:gdLst/>
              <a:ahLst/>
              <a:cxnLst/>
              <a:rect r="r" b="b" t="t" l="l"/>
              <a:pathLst>
                <a:path h="306426" w="1420049">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FFF"/>
            </a:solidFill>
            <a:ln cap="sq">
              <a:noFill/>
              <a:prstDash val="solid"/>
              <a:miter/>
            </a:ln>
          </p:spPr>
        </p:sp>
        <p:sp>
          <p:nvSpPr>
            <p:cNvPr name="TextBox 7" id="7"/>
            <p:cNvSpPr txBox="true"/>
            <p:nvPr/>
          </p:nvSpPr>
          <p:spPr>
            <a:xfrm>
              <a:off x="0" y="-66675"/>
              <a:ext cx="1420049" cy="373101"/>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Data Overview</a:t>
              </a:r>
            </a:p>
          </p:txBody>
        </p:sp>
      </p:grpSp>
      <p:grpSp>
        <p:nvGrpSpPr>
          <p:cNvPr name="Group 8" id="8"/>
          <p:cNvGrpSpPr/>
          <p:nvPr/>
        </p:nvGrpSpPr>
        <p:grpSpPr>
          <a:xfrm rot="0">
            <a:off x="15848734" y="8098728"/>
            <a:ext cx="3616106" cy="361610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9548025" y="1641256"/>
            <a:ext cx="7894447" cy="78944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22556" y="0"/>
                  </a:moveTo>
                  <a:lnTo>
                    <a:pt x="790244" y="0"/>
                  </a:lnTo>
                  <a:cubicBezTo>
                    <a:pt x="796226" y="0"/>
                    <a:pt x="801964" y="2376"/>
                    <a:pt x="806194" y="6606"/>
                  </a:cubicBezTo>
                  <a:cubicBezTo>
                    <a:pt x="810424" y="10836"/>
                    <a:pt x="812800" y="16573"/>
                    <a:pt x="812800" y="22556"/>
                  </a:cubicBezTo>
                  <a:lnTo>
                    <a:pt x="812800" y="790244"/>
                  </a:lnTo>
                  <a:cubicBezTo>
                    <a:pt x="812800" y="796226"/>
                    <a:pt x="810424" y="801964"/>
                    <a:pt x="806194" y="806194"/>
                  </a:cubicBezTo>
                  <a:cubicBezTo>
                    <a:pt x="801964" y="810424"/>
                    <a:pt x="796226" y="812800"/>
                    <a:pt x="790244" y="812800"/>
                  </a:cubicBezTo>
                  <a:lnTo>
                    <a:pt x="22556" y="812800"/>
                  </a:lnTo>
                  <a:cubicBezTo>
                    <a:pt x="16573" y="812800"/>
                    <a:pt x="10836" y="810424"/>
                    <a:pt x="6606" y="806194"/>
                  </a:cubicBezTo>
                  <a:cubicBezTo>
                    <a:pt x="2376" y="801964"/>
                    <a:pt x="0" y="796226"/>
                    <a:pt x="0" y="790244"/>
                  </a:cubicBezTo>
                  <a:lnTo>
                    <a:pt x="0" y="22556"/>
                  </a:lnTo>
                  <a:cubicBezTo>
                    <a:pt x="0" y="16573"/>
                    <a:pt x="2376" y="10836"/>
                    <a:pt x="6606" y="6606"/>
                  </a:cubicBezTo>
                  <a:cubicBezTo>
                    <a:pt x="10836" y="2376"/>
                    <a:pt x="16573" y="0"/>
                    <a:pt x="22556" y="0"/>
                  </a:cubicBezTo>
                  <a:close/>
                </a:path>
              </a:pathLst>
            </a:custGeom>
            <a:blipFill>
              <a:blip r:embed="rId2"/>
              <a:stretch>
                <a:fillRect l="-23592" t="0" r="-23592" b="0"/>
              </a:stretch>
            </a:blipFill>
          </p:spPr>
        </p:sp>
      </p:grpSp>
      <p:sp>
        <p:nvSpPr>
          <p:cNvPr name="TextBox 13" id="13"/>
          <p:cNvSpPr txBox="true"/>
          <p:nvPr/>
        </p:nvSpPr>
        <p:spPr>
          <a:xfrm rot="0">
            <a:off x="2355299" y="2189176"/>
            <a:ext cx="6788701" cy="1890395"/>
          </a:xfrm>
          <a:prstGeom prst="rect">
            <a:avLst/>
          </a:prstGeom>
        </p:spPr>
        <p:txBody>
          <a:bodyPr anchor="t" rtlCol="false" tIns="0" lIns="0" bIns="0" rIns="0">
            <a:spAutoFit/>
          </a:bodyPr>
          <a:lstStyle/>
          <a:p>
            <a:pPr algn="l">
              <a:lnSpc>
                <a:spcPts val="3039"/>
              </a:lnSpc>
            </a:pPr>
            <a:r>
              <a:rPr lang="en-US" sz="1999">
                <a:solidFill>
                  <a:srgbClr val="000000"/>
                </a:solidFill>
                <a:latin typeface="DM Sans"/>
              </a:rPr>
              <a:t>The dataset used for this analysis consists of customer information from a bank, aimed at understanding and predicting customer churn. The dataset includes 10,000 records with various attributes such as customer demographics, account details, and product usage.</a:t>
            </a:r>
          </a:p>
        </p:txBody>
      </p:sp>
      <p:sp>
        <p:nvSpPr>
          <p:cNvPr name="TextBox 14" id="14"/>
          <p:cNvSpPr txBox="true"/>
          <p:nvPr/>
        </p:nvSpPr>
        <p:spPr>
          <a:xfrm rot="0">
            <a:off x="1554129" y="2318297"/>
            <a:ext cx="616570" cy="606884"/>
          </a:xfrm>
          <a:prstGeom prst="rect">
            <a:avLst/>
          </a:prstGeom>
        </p:spPr>
        <p:txBody>
          <a:bodyPr anchor="t" rtlCol="false" tIns="0" lIns="0" bIns="0" rIns="0">
            <a:spAutoFit/>
          </a:bodyPr>
          <a:lstStyle/>
          <a:p>
            <a:pPr algn="ctr">
              <a:lnSpc>
                <a:spcPts val="5049"/>
              </a:lnSpc>
            </a:pPr>
            <a:r>
              <a:rPr lang="en-US" sz="3322">
                <a:solidFill>
                  <a:srgbClr val="FFFAEB"/>
                </a:solidFill>
                <a:latin typeface="DM Sans Bold"/>
              </a:rPr>
              <a:t>01</a:t>
            </a:r>
          </a:p>
        </p:txBody>
      </p:sp>
      <p:sp>
        <p:nvSpPr>
          <p:cNvPr name="TextBox 15" id="15"/>
          <p:cNvSpPr txBox="true"/>
          <p:nvPr/>
        </p:nvSpPr>
        <p:spPr>
          <a:xfrm rot="0">
            <a:off x="2317444" y="4393896"/>
            <a:ext cx="6468997" cy="2652395"/>
          </a:xfrm>
          <a:prstGeom prst="rect">
            <a:avLst/>
          </a:prstGeom>
        </p:spPr>
        <p:txBody>
          <a:bodyPr anchor="t" rtlCol="false" tIns="0" lIns="0" bIns="0" rIns="0">
            <a:spAutoFit/>
          </a:bodyPr>
          <a:lstStyle/>
          <a:p>
            <a:pPr algn="l">
              <a:lnSpc>
                <a:spcPts val="3039"/>
              </a:lnSpc>
            </a:pPr>
            <a:r>
              <a:rPr lang="en-US" sz="1999">
                <a:solidFill>
                  <a:srgbClr val="000000"/>
                </a:solidFill>
                <a:latin typeface="DM Sans"/>
              </a:rPr>
              <a:t>The key variables in the dataset include CustomerID, Surname, CreditScore, Geography, Gender, Age, Tenure, Balance, NumOfProducts, HasCrCard, IsActiveMember, EstimatedSalary, and Exited. These variables provide a comprehensive view of each customer, allowing for detailed analysis of factors contributing to churn.</a:t>
            </a:r>
          </a:p>
        </p:txBody>
      </p:sp>
      <p:sp>
        <p:nvSpPr>
          <p:cNvPr name="TextBox 16" id="16"/>
          <p:cNvSpPr txBox="true"/>
          <p:nvPr/>
        </p:nvSpPr>
        <p:spPr>
          <a:xfrm rot="0">
            <a:off x="1551486" y="4355796"/>
            <a:ext cx="681440" cy="606884"/>
          </a:xfrm>
          <a:prstGeom prst="rect">
            <a:avLst/>
          </a:prstGeom>
        </p:spPr>
        <p:txBody>
          <a:bodyPr anchor="t" rtlCol="false" tIns="0" lIns="0" bIns="0" rIns="0">
            <a:spAutoFit/>
          </a:bodyPr>
          <a:lstStyle/>
          <a:p>
            <a:pPr algn="ctr">
              <a:lnSpc>
                <a:spcPts val="5049"/>
              </a:lnSpc>
            </a:pPr>
            <a:r>
              <a:rPr lang="en-US" sz="3322">
                <a:solidFill>
                  <a:srgbClr val="FFFAEB"/>
                </a:solidFill>
                <a:latin typeface="DM Sans Bold"/>
              </a:rPr>
              <a:t>02</a:t>
            </a:r>
          </a:p>
        </p:txBody>
      </p:sp>
      <p:sp>
        <p:nvSpPr>
          <p:cNvPr name="TextBox 17" id="17"/>
          <p:cNvSpPr txBox="true"/>
          <p:nvPr/>
        </p:nvSpPr>
        <p:spPr>
          <a:xfrm rot="0">
            <a:off x="2355299" y="7145187"/>
            <a:ext cx="6788701" cy="3033395"/>
          </a:xfrm>
          <a:prstGeom prst="rect">
            <a:avLst/>
          </a:prstGeom>
        </p:spPr>
        <p:txBody>
          <a:bodyPr anchor="t" rtlCol="false" tIns="0" lIns="0" bIns="0" rIns="0">
            <a:spAutoFit/>
          </a:bodyPr>
          <a:lstStyle/>
          <a:p>
            <a:pPr algn="l">
              <a:lnSpc>
                <a:spcPts val="3039"/>
              </a:lnSpc>
            </a:pPr>
            <a:r>
              <a:rPr lang="en-US" sz="1999">
                <a:solidFill>
                  <a:srgbClr val="000000"/>
                </a:solidFill>
                <a:latin typeface="DM Sans"/>
              </a:rPr>
              <a:t>The data was thoroughly cleaned and prepared before analysis. No missing values were found, ensuring completeness. Categorical variables were encoded into numerical values, and significant outliers were identified and managed to enhance analysis accuracy. The data was sourced from the bank’s internal customer records, specifically focusing on details pertinent to churn analysis.</a:t>
            </a:r>
          </a:p>
        </p:txBody>
      </p:sp>
      <p:sp>
        <p:nvSpPr>
          <p:cNvPr name="TextBox 18" id="18"/>
          <p:cNvSpPr txBox="true"/>
          <p:nvPr/>
        </p:nvSpPr>
        <p:spPr>
          <a:xfrm rot="0">
            <a:off x="1551486" y="7107087"/>
            <a:ext cx="715117" cy="606884"/>
          </a:xfrm>
          <a:prstGeom prst="rect">
            <a:avLst/>
          </a:prstGeom>
        </p:spPr>
        <p:txBody>
          <a:bodyPr anchor="t" rtlCol="false" tIns="0" lIns="0" bIns="0" rIns="0">
            <a:spAutoFit/>
          </a:bodyPr>
          <a:lstStyle/>
          <a:p>
            <a:pPr algn="ctr">
              <a:lnSpc>
                <a:spcPts val="5049"/>
              </a:lnSpc>
            </a:pPr>
            <a:r>
              <a:rPr lang="en-US" sz="3322">
                <a:solidFill>
                  <a:srgbClr val="A44F30"/>
                </a:solidFill>
                <a:latin typeface="DM Sans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0B15E"/>
        </a:solidFill>
      </p:bgPr>
    </p:bg>
    <p:spTree>
      <p:nvGrpSpPr>
        <p:cNvPr id="1" name=""/>
        <p:cNvGrpSpPr/>
        <p:nvPr/>
      </p:nvGrpSpPr>
      <p:grpSpPr>
        <a:xfrm>
          <a:off x="0" y="0"/>
          <a:ext cx="0" cy="0"/>
          <a:chOff x="0" y="0"/>
          <a:chExt cx="0" cy="0"/>
        </a:xfrm>
      </p:grpSpPr>
      <p:grpSp>
        <p:nvGrpSpPr>
          <p:cNvPr name="Group 2" id="2"/>
          <p:cNvGrpSpPr/>
          <p:nvPr/>
        </p:nvGrpSpPr>
        <p:grpSpPr>
          <a:xfrm rot="0">
            <a:off x="1028700" y="1171295"/>
            <a:ext cx="9036718" cy="1757954"/>
            <a:chOff x="0" y="0"/>
            <a:chExt cx="2380041" cy="463000"/>
          </a:xfrm>
        </p:grpSpPr>
        <p:sp>
          <p:nvSpPr>
            <p:cNvPr name="Freeform 3" id="3"/>
            <p:cNvSpPr/>
            <p:nvPr/>
          </p:nvSpPr>
          <p:spPr>
            <a:xfrm flipH="false" flipV="false" rot="0">
              <a:off x="0" y="0"/>
              <a:ext cx="2380041" cy="463000"/>
            </a:xfrm>
            <a:custGeom>
              <a:avLst/>
              <a:gdLst/>
              <a:ahLst/>
              <a:cxnLst/>
              <a:rect r="r" b="b" t="t" l="l"/>
              <a:pathLst>
                <a:path h="463000" w="2380041">
                  <a:moveTo>
                    <a:pt x="10281" y="0"/>
                  </a:moveTo>
                  <a:lnTo>
                    <a:pt x="2369760" y="0"/>
                  </a:lnTo>
                  <a:cubicBezTo>
                    <a:pt x="2375438" y="0"/>
                    <a:pt x="2380041" y="4603"/>
                    <a:pt x="2380041" y="10281"/>
                  </a:cubicBezTo>
                  <a:lnTo>
                    <a:pt x="2380041" y="452720"/>
                  </a:lnTo>
                  <a:cubicBezTo>
                    <a:pt x="2380041" y="458397"/>
                    <a:pt x="2375438" y="463000"/>
                    <a:pt x="2369760" y="463000"/>
                  </a:cubicBezTo>
                  <a:lnTo>
                    <a:pt x="10281" y="463000"/>
                  </a:lnTo>
                  <a:cubicBezTo>
                    <a:pt x="4603" y="463000"/>
                    <a:pt x="0" y="458397"/>
                    <a:pt x="0" y="452720"/>
                  </a:cubicBezTo>
                  <a:lnTo>
                    <a:pt x="0" y="10281"/>
                  </a:lnTo>
                  <a:cubicBezTo>
                    <a:pt x="0" y="4603"/>
                    <a:pt x="4603" y="0"/>
                    <a:pt x="10281" y="0"/>
                  </a:cubicBezTo>
                  <a:close/>
                </a:path>
              </a:pathLst>
            </a:custGeom>
            <a:solidFill>
              <a:srgbClr val="FFFAEB"/>
            </a:solidFill>
            <a:ln cap="sq">
              <a:noFill/>
              <a:prstDash val="solid"/>
              <a:miter/>
            </a:ln>
          </p:spPr>
        </p:sp>
        <p:sp>
          <p:nvSpPr>
            <p:cNvPr name="TextBox 4" id="4"/>
            <p:cNvSpPr txBox="true"/>
            <p:nvPr/>
          </p:nvSpPr>
          <p:spPr>
            <a:xfrm>
              <a:off x="0" y="-85725"/>
              <a:ext cx="2380041" cy="548725"/>
            </a:xfrm>
            <a:prstGeom prst="rect">
              <a:avLst/>
            </a:prstGeom>
          </p:spPr>
          <p:txBody>
            <a:bodyPr anchor="ctr" rtlCol="false" tIns="50800" lIns="50800" bIns="50800" rIns="50800"/>
            <a:lstStyle/>
            <a:p>
              <a:pPr algn="ctr" marL="0" indent="0" lvl="0">
                <a:lnSpc>
                  <a:spcPts val="6224"/>
                </a:lnSpc>
                <a:spcBef>
                  <a:spcPct val="0"/>
                </a:spcBef>
              </a:pPr>
              <a:r>
                <a:rPr lang="en-US" sz="4446">
                  <a:solidFill>
                    <a:srgbClr val="2B1511"/>
                  </a:solidFill>
                  <a:latin typeface="Canva Sans Bold"/>
                </a:rPr>
                <a:t>Methodology</a:t>
              </a:r>
            </a:p>
          </p:txBody>
        </p:sp>
      </p:grpSp>
      <p:grpSp>
        <p:nvGrpSpPr>
          <p:cNvPr name="Group 5" id="5"/>
          <p:cNvGrpSpPr/>
          <p:nvPr/>
        </p:nvGrpSpPr>
        <p:grpSpPr>
          <a:xfrm rot="0">
            <a:off x="5909768" y="7139363"/>
            <a:ext cx="5420447" cy="2941015"/>
            <a:chOff x="0" y="0"/>
            <a:chExt cx="789363" cy="428291"/>
          </a:xfrm>
        </p:grpSpPr>
        <p:sp>
          <p:nvSpPr>
            <p:cNvPr name="Freeform 6" id="6"/>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0A2"/>
            </a:solidFill>
            <a:ln cap="sq">
              <a:noFill/>
              <a:prstDash val="solid"/>
              <a:miter/>
            </a:ln>
          </p:spPr>
        </p:sp>
        <p:sp>
          <p:nvSpPr>
            <p:cNvPr name="TextBox 7" id="7"/>
            <p:cNvSpPr txBox="true"/>
            <p:nvPr/>
          </p:nvSpPr>
          <p:spPr>
            <a:xfrm>
              <a:off x="0" y="-28575"/>
              <a:ext cx="789363" cy="456866"/>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8" id="8"/>
          <p:cNvGrpSpPr/>
          <p:nvPr/>
        </p:nvGrpSpPr>
        <p:grpSpPr>
          <a:xfrm rot="0">
            <a:off x="5909768" y="4037411"/>
            <a:ext cx="5420447" cy="2941015"/>
            <a:chOff x="0" y="0"/>
            <a:chExt cx="789363" cy="428291"/>
          </a:xfrm>
        </p:grpSpPr>
        <p:sp>
          <p:nvSpPr>
            <p:cNvPr name="Freeform 9" id="9"/>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AEB"/>
            </a:solidFill>
            <a:ln cap="sq">
              <a:noFill/>
              <a:prstDash val="solid"/>
              <a:miter/>
            </a:ln>
          </p:spPr>
        </p:sp>
        <p:sp>
          <p:nvSpPr>
            <p:cNvPr name="TextBox 10" id="10"/>
            <p:cNvSpPr txBox="true"/>
            <p:nvPr/>
          </p:nvSpPr>
          <p:spPr>
            <a:xfrm>
              <a:off x="0" y="-28575"/>
              <a:ext cx="789363" cy="456866"/>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1" id="11"/>
          <p:cNvGrpSpPr/>
          <p:nvPr/>
        </p:nvGrpSpPr>
        <p:grpSpPr>
          <a:xfrm rot="0">
            <a:off x="260721" y="7139363"/>
            <a:ext cx="5420447" cy="2941015"/>
            <a:chOff x="0" y="0"/>
            <a:chExt cx="789363" cy="428291"/>
          </a:xfrm>
        </p:grpSpPr>
        <p:sp>
          <p:nvSpPr>
            <p:cNvPr name="Freeform 12" id="12"/>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AEB"/>
            </a:solidFill>
          </p:spPr>
        </p:sp>
        <p:sp>
          <p:nvSpPr>
            <p:cNvPr name="TextBox 13" id="13"/>
            <p:cNvSpPr txBox="true"/>
            <p:nvPr/>
          </p:nvSpPr>
          <p:spPr>
            <a:xfrm>
              <a:off x="0" y="-28575"/>
              <a:ext cx="789363" cy="456866"/>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0">
            <a:off x="260721" y="4037411"/>
            <a:ext cx="5420447" cy="2941015"/>
            <a:chOff x="0" y="0"/>
            <a:chExt cx="789363" cy="428291"/>
          </a:xfrm>
        </p:grpSpPr>
        <p:sp>
          <p:nvSpPr>
            <p:cNvPr name="Freeform 15" id="15"/>
            <p:cNvSpPr/>
            <p:nvPr/>
          </p:nvSpPr>
          <p:spPr>
            <a:xfrm flipH="false" flipV="false" rot="0">
              <a:off x="0" y="0"/>
              <a:ext cx="789363" cy="428291"/>
            </a:xfrm>
            <a:custGeom>
              <a:avLst/>
              <a:gdLst/>
              <a:ahLst/>
              <a:cxnLst/>
              <a:rect r="r" b="b" t="t" l="l"/>
              <a:pathLst>
                <a:path h="428291" w="789363">
                  <a:moveTo>
                    <a:pt x="0" y="0"/>
                  </a:moveTo>
                  <a:lnTo>
                    <a:pt x="789363" y="0"/>
                  </a:lnTo>
                  <a:lnTo>
                    <a:pt x="789363" y="428291"/>
                  </a:lnTo>
                  <a:lnTo>
                    <a:pt x="0" y="428291"/>
                  </a:lnTo>
                  <a:close/>
                </a:path>
              </a:pathLst>
            </a:custGeom>
            <a:solidFill>
              <a:srgbClr val="FFF0A2"/>
            </a:solidFill>
            <a:ln cap="sq">
              <a:noFill/>
              <a:prstDash val="solid"/>
              <a:miter/>
            </a:ln>
          </p:spPr>
        </p:sp>
        <p:sp>
          <p:nvSpPr>
            <p:cNvPr name="TextBox 16" id="16"/>
            <p:cNvSpPr txBox="true"/>
            <p:nvPr/>
          </p:nvSpPr>
          <p:spPr>
            <a:xfrm>
              <a:off x="0" y="-28575"/>
              <a:ext cx="789363" cy="456866"/>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17" id="17"/>
          <p:cNvSpPr/>
          <p:nvPr/>
        </p:nvSpPr>
        <p:spPr>
          <a:xfrm flipH="false" flipV="false" rot="0">
            <a:off x="11558815" y="2825034"/>
            <a:ext cx="6250522" cy="6148241"/>
          </a:xfrm>
          <a:custGeom>
            <a:avLst/>
            <a:gdLst/>
            <a:ahLst/>
            <a:cxnLst/>
            <a:rect r="r" b="b" t="t" l="l"/>
            <a:pathLst>
              <a:path h="6148241" w="6250522">
                <a:moveTo>
                  <a:pt x="0" y="0"/>
                </a:moveTo>
                <a:lnTo>
                  <a:pt x="6250522" y="0"/>
                </a:lnTo>
                <a:lnTo>
                  <a:pt x="6250522" y="6148241"/>
                </a:lnTo>
                <a:lnTo>
                  <a:pt x="0" y="61482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6106660" y="4471405"/>
            <a:ext cx="5022738" cy="413895"/>
          </a:xfrm>
          <a:prstGeom prst="rect">
            <a:avLst/>
          </a:prstGeom>
        </p:spPr>
        <p:txBody>
          <a:bodyPr anchor="t" rtlCol="false" tIns="0" lIns="0" bIns="0" rIns="0">
            <a:spAutoFit/>
          </a:bodyPr>
          <a:lstStyle/>
          <a:p>
            <a:pPr algn="ctr">
              <a:lnSpc>
                <a:spcPts val="3436"/>
              </a:lnSpc>
            </a:pPr>
            <a:r>
              <a:rPr lang="en-US" sz="2454">
                <a:solidFill>
                  <a:srgbClr val="EF5241"/>
                </a:solidFill>
                <a:latin typeface="DM Sans Bold"/>
              </a:rPr>
              <a:t>Exploratory Data Analysis (EDA)</a:t>
            </a:r>
          </a:p>
        </p:txBody>
      </p:sp>
      <p:sp>
        <p:nvSpPr>
          <p:cNvPr name="TextBox 19" id="19"/>
          <p:cNvSpPr txBox="true"/>
          <p:nvPr/>
        </p:nvSpPr>
        <p:spPr>
          <a:xfrm rot="0">
            <a:off x="459575" y="7448827"/>
            <a:ext cx="5022738" cy="413895"/>
          </a:xfrm>
          <a:prstGeom prst="rect">
            <a:avLst/>
          </a:prstGeom>
        </p:spPr>
        <p:txBody>
          <a:bodyPr anchor="t" rtlCol="false" tIns="0" lIns="0" bIns="0" rIns="0">
            <a:spAutoFit/>
          </a:bodyPr>
          <a:lstStyle/>
          <a:p>
            <a:pPr algn="ctr">
              <a:lnSpc>
                <a:spcPts val="3436"/>
              </a:lnSpc>
            </a:pPr>
            <a:r>
              <a:rPr lang="en-US" sz="2454">
                <a:solidFill>
                  <a:srgbClr val="EF5241"/>
                </a:solidFill>
                <a:latin typeface="DM Sans Bold"/>
              </a:rPr>
              <a:t>SQL Queries</a:t>
            </a:r>
          </a:p>
        </p:txBody>
      </p:sp>
      <p:sp>
        <p:nvSpPr>
          <p:cNvPr name="TextBox 20" id="20"/>
          <p:cNvSpPr txBox="true"/>
          <p:nvPr/>
        </p:nvSpPr>
        <p:spPr>
          <a:xfrm rot="0">
            <a:off x="6106660" y="7448827"/>
            <a:ext cx="5022738" cy="413895"/>
          </a:xfrm>
          <a:prstGeom prst="rect">
            <a:avLst/>
          </a:prstGeom>
        </p:spPr>
        <p:txBody>
          <a:bodyPr anchor="t" rtlCol="false" tIns="0" lIns="0" bIns="0" rIns="0">
            <a:spAutoFit/>
          </a:bodyPr>
          <a:lstStyle/>
          <a:p>
            <a:pPr algn="ctr">
              <a:lnSpc>
                <a:spcPts val="3436"/>
              </a:lnSpc>
            </a:pPr>
            <a:r>
              <a:rPr lang="en-US" sz="2454">
                <a:solidFill>
                  <a:srgbClr val="A44F30"/>
                </a:solidFill>
                <a:latin typeface="DM Sans Bold"/>
              </a:rPr>
              <a:t>Dashboard Creation</a:t>
            </a:r>
          </a:p>
        </p:txBody>
      </p:sp>
      <p:sp>
        <p:nvSpPr>
          <p:cNvPr name="TextBox 21" id="21"/>
          <p:cNvSpPr txBox="true"/>
          <p:nvPr/>
        </p:nvSpPr>
        <p:spPr>
          <a:xfrm rot="0">
            <a:off x="458404" y="4471405"/>
            <a:ext cx="5022738" cy="413895"/>
          </a:xfrm>
          <a:prstGeom prst="rect">
            <a:avLst/>
          </a:prstGeom>
        </p:spPr>
        <p:txBody>
          <a:bodyPr anchor="t" rtlCol="false" tIns="0" lIns="0" bIns="0" rIns="0">
            <a:spAutoFit/>
          </a:bodyPr>
          <a:lstStyle/>
          <a:p>
            <a:pPr algn="ctr">
              <a:lnSpc>
                <a:spcPts val="3436"/>
              </a:lnSpc>
            </a:pPr>
            <a:r>
              <a:rPr lang="en-US" sz="2454">
                <a:solidFill>
                  <a:srgbClr val="A44F30"/>
                </a:solidFill>
                <a:latin typeface="DM Sans Bold"/>
              </a:rPr>
              <a:t>Data Preprocessing</a:t>
            </a:r>
          </a:p>
        </p:txBody>
      </p:sp>
      <p:sp>
        <p:nvSpPr>
          <p:cNvPr name="TextBox 22" id="22"/>
          <p:cNvSpPr txBox="true"/>
          <p:nvPr/>
        </p:nvSpPr>
        <p:spPr>
          <a:xfrm rot="0">
            <a:off x="6123082" y="5107241"/>
            <a:ext cx="5006317" cy="1692592"/>
          </a:xfrm>
          <a:prstGeom prst="rect">
            <a:avLst/>
          </a:prstGeom>
        </p:spPr>
        <p:txBody>
          <a:bodyPr anchor="t" rtlCol="false" tIns="0" lIns="0" bIns="0" rIns="0">
            <a:spAutoFit/>
          </a:bodyPr>
          <a:lstStyle/>
          <a:p>
            <a:pPr algn="ctr">
              <a:lnSpc>
                <a:spcPts val="2737"/>
              </a:lnSpc>
              <a:spcBef>
                <a:spcPct val="0"/>
              </a:spcBef>
            </a:pPr>
            <a:r>
              <a:rPr lang="en-US" sz="1825">
                <a:solidFill>
                  <a:srgbClr val="000000"/>
                </a:solidFill>
                <a:latin typeface="DM Sans"/>
              </a:rPr>
              <a:t>EDA techniques were employed to gain insights into customer demographics, account balances, product usage, and churn rates. Visualizations aided in identifying patterns and trends crucial for subsequent analysis.</a:t>
            </a:r>
          </a:p>
        </p:txBody>
      </p:sp>
      <p:sp>
        <p:nvSpPr>
          <p:cNvPr name="TextBox 23" id="23"/>
          <p:cNvSpPr txBox="true"/>
          <p:nvPr/>
        </p:nvSpPr>
        <p:spPr>
          <a:xfrm rot="0">
            <a:off x="679407" y="5095875"/>
            <a:ext cx="4867652" cy="1692592"/>
          </a:xfrm>
          <a:prstGeom prst="rect">
            <a:avLst/>
          </a:prstGeom>
        </p:spPr>
        <p:txBody>
          <a:bodyPr anchor="t" rtlCol="false" tIns="0" lIns="0" bIns="0" rIns="0">
            <a:spAutoFit/>
          </a:bodyPr>
          <a:lstStyle/>
          <a:p>
            <a:pPr algn="ctr">
              <a:lnSpc>
                <a:spcPts val="2737"/>
              </a:lnSpc>
              <a:spcBef>
                <a:spcPct val="0"/>
              </a:spcBef>
            </a:pPr>
            <a:r>
              <a:rPr lang="en-US" sz="1825">
                <a:solidFill>
                  <a:srgbClr val="000000"/>
                </a:solidFill>
                <a:latin typeface="DM Sans"/>
              </a:rPr>
              <a:t>Data underwent rigorous cleaning and preprocessing to handle missing values, encode categorical variables, and normalize numerical features. Outliers were addressed to ensure data integrity and accuracy.</a:t>
            </a:r>
          </a:p>
        </p:txBody>
      </p:sp>
      <p:sp>
        <p:nvSpPr>
          <p:cNvPr name="TextBox 24" id="24"/>
          <p:cNvSpPr txBox="true"/>
          <p:nvPr/>
        </p:nvSpPr>
        <p:spPr>
          <a:xfrm rot="0">
            <a:off x="6123082" y="7931716"/>
            <a:ext cx="5006317" cy="2035492"/>
          </a:xfrm>
          <a:prstGeom prst="rect">
            <a:avLst/>
          </a:prstGeom>
        </p:spPr>
        <p:txBody>
          <a:bodyPr anchor="t" rtlCol="false" tIns="0" lIns="0" bIns="0" rIns="0">
            <a:spAutoFit/>
          </a:bodyPr>
          <a:lstStyle/>
          <a:p>
            <a:pPr algn="ctr">
              <a:lnSpc>
                <a:spcPts val="2737"/>
              </a:lnSpc>
              <a:spcBef>
                <a:spcPct val="0"/>
              </a:spcBef>
            </a:pPr>
            <a:r>
              <a:rPr lang="en-US" sz="1825">
                <a:solidFill>
                  <a:srgbClr val="000000"/>
                </a:solidFill>
                <a:latin typeface="DM Sans"/>
              </a:rPr>
              <a:t>A comprehensive dashboard was designed to visualize key performance indicators (KPIs) and metrics, with interactive slicers enabling dynamic data filtering by gender, year, and age for deeper insights into customer churn and retention strategies.</a:t>
            </a:r>
          </a:p>
        </p:txBody>
      </p:sp>
      <p:sp>
        <p:nvSpPr>
          <p:cNvPr name="TextBox 25" id="25"/>
          <p:cNvSpPr txBox="true"/>
          <p:nvPr/>
        </p:nvSpPr>
        <p:spPr>
          <a:xfrm rot="0">
            <a:off x="537118" y="7931716"/>
            <a:ext cx="4867652" cy="2035492"/>
          </a:xfrm>
          <a:prstGeom prst="rect">
            <a:avLst/>
          </a:prstGeom>
        </p:spPr>
        <p:txBody>
          <a:bodyPr anchor="t" rtlCol="false" tIns="0" lIns="0" bIns="0" rIns="0">
            <a:spAutoFit/>
          </a:bodyPr>
          <a:lstStyle/>
          <a:p>
            <a:pPr algn="ctr">
              <a:lnSpc>
                <a:spcPts val="2737"/>
              </a:lnSpc>
              <a:spcBef>
                <a:spcPct val="0"/>
              </a:spcBef>
            </a:pPr>
            <a:r>
              <a:rPr lang="en-US" sz="1825">
                <a:solidFill>
                  <a:srgbClr val="000000"/>
                </a:solidFill>
                <a:latin typeface="DM Sans"/>
              </a:rPr>
              <a:t>SQL queries were utilized to segment customers based on demographics and account details, such as balance ranges, age groups, and product usage. These segments provided valuable insights for targeted marketing strategies.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8867497" y="4192872"/>
            <a:ext cx="9420503" cy="6094128"/>
            <a:chOff x="0" y="0"/>
            <a:chExt cx="12560670" cy="8125505"/>
          </a:xfrm>
        </p:grpSpPr>
        <p:pic>
          <p:nvPicPr>
            <p:cNvPr name="Picture 3" id="3"/>
            <p:cNvPicPr>
              <a:picLocks noChangeAspect="true"/>
            </p:cNvPicPr>
            <p:nvPr/>
          </p:nvPicPr>
          <p:blipFill>
            <a:blip r:embed="rId2"/>
            <a:srcRect l="0" t="0" r="0" b="5500"/>
            <a:stretch>
              <a:fillRect/>
            </a:stretch>
          </p:blipFill>
          <p:spPr>
            <a:xfrm flipH="false" flipV="false">
              <a:off x="0" y="0"/>
              <a:ext cx="12560670" cy="8125505"/>
            </a:xfrm>
            <a:prstGeom prst="rect">
              <a:avLst/>
            </a:prstGeom>
          </p:spPr>
        </p:pic>
      </p:grpSp>
      <p:grpSp>
        <p:nvGrpSpPr>
          <p:cNvPr name="Group 4" id="4"/>
          <p:cNvGrpSpPr/>
          <p:nvPr/>
        </p:nvGrpSpPr>
        <p:grpSpPr>
          <a:xfrm rot="0">
            <a:off x="11943046" y="0"/>
            <a:ext cx="6344954" cy="4192872"/>
            <a:chOff x="0" y="0"/>
            <a:chExt cx="1671099" cy="1104295"/>
          </a:xfrm>
        </p:grpSpPr>
        <p:sp>
          <p:nvSpPr>
            <p:cNvPr name="Freeform 5" id="5"/>
            <p:cNvSpPr/>
            <p:nvPr/>
          </p:nvSpPr>
          <p:spPr>
            <a:xfrm flipH="false" flipV="false" rot="0">
              <a:off x="0" y="0"/>
              <a:ext cx="1671099" cy="1104295"/>
            </a:xfrm>
            <a:custGeom>
              <a:avLst/>
              <a:gdLst/>
              <a:ahLst/>
              <a:cxnLst/>
              <a:rect r="r" b="b" t="t" l="l"/>
              <a:pathLst>
                <a:path h="1104295" w="1671099">
                  <a:moveTo>
                    <a:pt x="0" y="0"/>
                  </a:moveTo>
                  <a:lnTo>
                    <a:pt x="1671099" y="0"/>
                  </a:lnTo>
                  <a:lnTo>
                    <a:pt x="1671099" y="1104295"/>
                  </a:lnTo>
                  <a:lnTo>
                    <a:pt x="0" y="1104295"/>
                  </a:lnTo>
                  <a:close/>
                </a:path>
              </a:pathLst>
            </a:custGeom>
            <a:solidFill>
              <a:srgbClr val="EF5241">
                <a:alpha val="52941"/>
              </a:srgbClr>
            </a:solidFill>
          </p:spPr>
        </p:sp>
        <p:sp>
          <p:nvSpPr>
            <p:cNvPr name="TextBox 6" id="6"/>
            <p:cNvSpPr txBox="true"/>
            <p:nvPr/>
          </p:nvSpPr>
          <p:spPr>
            <a:xfrm>
              <a:off x="0" y="-28575"/>
              <a:ext cx="1671099" cy="1132870"/>
            </a:xfrm>
            <a:prstGeom prst="rect">
              <a:avLst/>
            </a:prstGeom>
          </p:spPr>
          <p:txBody>
            <a:bodyPr anchor="ctr" rtlCol="false" tIns="50800" lIns="50800" bIns="50800" rIns="50800"/>
            <a:lstStyle/>
            <a:p>
              <a:pPr algn="ctr">
                <a:lnSpc>
                  <a:spcPts val="2590"/>
                </a:lnSpc>
              </a:pPr>
            </a:p>
          </p:txBody>
        </p:sp>
      </p:grpSp>
      <p:grpSp>
        <p:nvGrpSpPr>
          <p:cNvPr name="Group 7" id="7"/>
          <p:cNvGrpSpPr/>
          <p:nvPr/>
        </p:nvGrpSpPr>
        <p:grpSpPr>
          <a:xfrm rot="0">
            <a:off x="3813393" y="425025"/>
            <a:ext cx="276010" cy="27601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241"/>
            </a:soli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0" id="10"/>
          <p:cNvGrpSpPr/>
          <p:nvPr/>
        </p:nvGrpSpPr>
        <p:grpSpPr>
          <a:xfrm rot="0">
            <a:off x="3668690" y="2350766"/>
            <a:ext cx="276010" cy="27601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241"/>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3" id="13"/>
          <p:cNvGrpSpPr/>
          <p:nvPr/>
        </p:nvGrpSpPr>
        <p:grpSpPr>
          <a:xfrm rot="0">
            <a:off x="6266" y="4272387"/>
            <a:ext cx="276010" cy="27601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241"/>
            </a:soli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grpSp>
        <p:nvGrpSpPr>
          <p:cNvPr name="Group 16" id="16"/>
          <p:cNvGrpSpPr/>
          <p:nvPr/>
        </p:nvGrpSpPr>
        <p:grpSpPr>
          <a:xfrm rot="0">
            <a:off x="6266" y="6246100"/>
            <a:ext cx="276010" cy="27601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241"/>
            </a:soli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19" id="19"/>
          <p:cNvSpPr/>
          <p:nvPr/>
        </p:nvSpPr>
        <p:spPr>
          <a:xfrm flipH="true" flipV="false" rot="0">
            <a:off x="-169313" y="-483300"/>
            <a:ext cx="3024000" cy="3024000"/>
          </a:xfrm>
          <a:custGeom>
            <a:avLst/>
            <a:gdLst/>
            <a:ahLst/>
            <a:cxnLst/>
            <a:rect r="r" b="b" t="t" l="l"/>
            <a:pathLst>
              <a:path h="3024000" w="3024000">
                <a:moveTo>
                  <a:pt x="3024000" y="0"/>
                </a:moveTo>
                <a:lnTo>
                  <a:pt x="0" y="0"/>
                </a:lnTo>
                <a:lnTo>
                  <a:pt x="0" y="3024000"/>
                </a:lnTo>
                <a:lnTo>
                  <a:pt x="3024000" y="3024000"/>
                </a:lnTo>
                <a:lnTo>
                  <a:pt x="30240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true" flipV="false" rot="10741132">
            <a:off x="-169313" y="7535837"/>
            <a:ext cx="3024000" cy="3024000"/>
          </a:xfrm>
          <a:custGeom>
            <a:avLst/>
            <a:gdLst/>
            <a:ahLst/>
            <a:cxnLst/>
            <a:rect r="r" b="b" t="t" l="l"/>
            <a:pathLst>
              <a:path h="3024000" w="3024000">
                <a:moveTo>
                  <a:pt x="3024000" y="0"/>
                </a:moveTo>
                <a:lnTo>
                  <a:pt x="0" y="0"/>
                </a:lnTo>
                <a:lnTo>
                  <a:pt x="0" y="3024000"/>
                </a:lnTo>
                <a:lnTo>
                  <a:pt x="3024000" y="3024000"/>
                </a:lnTo>
                <a:lnTo>
                  <a:pt x="3024000" y="0"/>
                </a:lnTo>
                <a:close/>
              </a:path>
            </a:pathLst>
          </a:custGeom>
          <a:blipFill>
            <a:blip r:embed="rId3">
              <a:alphaModFix amt="52000"/>
              <a:extLst>
                <a:ext uri="{96DAC541-7B7A-43D3-8B79-37D633B846F1}">
                  <asvg:svgBlip xmlns:asvg="http://schemas.microsoft.com/office/drawing/2016/SVG/main" r:embed="rId4"/>
                </a:ext>
              </a:extLst>
            </a:blip>
            <a:stretch>
              <a:fillRect l="0" t="0" r="0" b="0"/>
            </a:stretch>
          </a:blipFill>
        </p:spPr>
      </p:sp>
      <p:grpSp>
        <p:nvGrpSpPr>
          <p:cNvPr name="Group 21" id="21"/>
          <p:cNvGrpSpPr/>
          <p:nvPr/>
        </p:nvGrpSpPr>
        <p:grpSpPr>
          <a:xfrm rot="0">
            <a:off x="6266" y="8136451"/>
            <a:ext cx="276010" cy="27601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241"/>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TextBox 24" id="24"/>
          <p:cNvSpPr txBox="true"/>
          <p:nvPr/>
        </p:nvSpPr>
        <p:spPr>
          <a:xfrm rot="0">
            <a:off x="12305227" y="1630743"/>
            <a:ext cx="4954073" cy="1685925"/>
          </a:xfrm>
          <a:prstGeom prst="rect">
            <a:avLst/>
          </a:prstGeom>
        </p:spPr>
        <p:txBody>
          <a:bodyPr anchor="t" rtlCol="false" tIns="0" lIns="0" bIns="0" rIns="0">
            <a:spAutoFit/>
          </a:bodyPr>
          <a:lstStyle/>
          <a:p>
            <a:pPr algn="ctr">
              <a:lnSpc>
                <a:spcPts val="6699"/>
              </a:lnSpc>
            </a:pPr>
            <a:r>
              <a:rPr lang="en-US" sz="5582">
                <a:solidFill>
                  <a:srgbClr val="FFFAEB"/>
                </a:solidFill>
                <a:latin typeface="DM Sans Bold"/>
              </a:rPr>
              <a:t>Objective Analysis</a:t>
            </a:r>
          </a:p>
        </p:txBody>
      </p:sp>
      <p:sp>
        <p:nvSpPr>
          <p:cNvPr name="TextBox 25" id="25"/>
          <p:cNvSpPr txBox="true"/>
          <p:nvPr/>
        </p:nvSpPr>
        <p:spPr>
          <a:xfrm rot="0">
            <a:off x="4311313" y="846144"/>
            <a:ext cx="7614255" cy="1622799"/>
          </a:xfrm>
          <a:prstGeom prst="rect">
            <a:avLst/>
          </a:prstGeom>
        </p:spPr>
        <p:txBody>
          <a:bodyPr anchor="t" rtlCol="false" tIns="0" lIns="0" bIns="0" rIns="0">
            <a:spAutoFit/>
          </a:bodyPr>
          <a:lstStyle/>
          <a:p>
            <a:pPr algn="l" marL="376761" indent="-188381" lvl="1">
              <a:lnSpc>
                <a:spcPts val="2617"/>
              </a:lnSpc>
              <a:spcBef>
                <a:spcPct val="0"/>
              </a:spcBef>
              <a:buFont typeface="Arial"/>
              <a:buChar char="•"/>
            </a:pPr>
            <a:r>
              <a:rPr lang="en-US" sz="1745">
                <a:solidFill>
                  <a:srgbClr val="000000"/>
                </a:solidFill>
                <a:latin typeface="DM Sans"/>
              </a:rPr>
              <a:t>Analyz</a:t>
            </a:r>
            <a:r>
              <a:rPr lang="en-US" sz="1745">
                <a:solidFill>
                  <a:srgbClr val="000000"/>
                </a:solidFill>
                <a:latin typeface="DM Sans"/>
              </a:rPr>
              <a:t>ed distribution of account balances among regions (France, Spain, Germany) using SQL.</a:t>
            </a:r>
          </a:p>
          <a:p>
            <a:pPr algn="l" marL="376761" indent="-188381" lvl="1">
              <a:lnSpc>
                <a:spcPts val="2617"/>
              </a:lnSpc>
              <a:spcBef>
                <a:spcPct val="0"/>
              </a:spcBef>
              <a:buFont typeface="Arial"/>
              <a:buChar char="•"/>
            </a:pPr>
            <a:r>
              <a:rPr lang="en-US" sz="1745">
                <a:solidFill>
                  <a:srgbClr val="000000"/>
                </a:solidFill>
                <a:latin typeface="DM Sans"/>
              </a:rPr>
              <a:t>Provided insights into total, average, maximum, and minimum balances for each region.</a:t>
            </a:r>
          </a:p>
          <a:p>
            <a:pPr algn="l">
              <a:lnSpc>
                <a:spcPts val="2617"/>
              </a:lnSpc>
              <a:spcBef>
                <a:spcPct val="0"/>
              </a:spcBef>
            </a:pPr>
          </a:p>
        </p:txBody>
      </p:sp>
      <p:sp>
        <p:nvSpPr>
          <p:cNvPr name="TextBox 26" id="26"/>
          <p:cNvSpPr txBox="true"/>
          <p:nvPr/>
        </p:nvSpPr>
        <p:spPr>
          <a:xfrm rot="0">
            <a:off x="4311313" y="335985"/>
            <a:ext cx="6279598" cy="337857"/>
          </a:xfrm>
          <a:prstGeom prst="rect">
            <a:avLst/>
          </a:prstGeom>
        </p:spPr>
        <p:txBody>
          <a:bodyPr anchor="t" rtlCol="false" tIns="0" lIns="0" bIns="0" rIns="0">
            <a:spAutoFit/>
          </a:bodyPr>
          <a:lstStyle/>
          <a:p>
            <a:pPr algn="l">
              <a:lnSpc>
                <a:spcPts val="2632"/>
              </a:lnSpc>
            </a:pPr>
            <a:r>
              <a:rPr lang="en-US" sz="2193">
                <a:solidFill>
                  <a:srgbClr val="EF5241"/>
                </a:solidFill>
                <a:latin typeface="DM Sans Bold"/>
              </a:rPr>
              <a:t>Account Balance Distribution Across Regions</a:t>
            </a:r>
          </a:p>
        </p:txBody>
      </p:sp>
      <p:sp>
        <p:nvSpPr>
          <p:cNvPr name="TextBox 27" id="27"/>
          <p:cNvSpPr txBox="true"/>
          <p:nvPr/>
        </p:nvSpPr>
        <p:spPr>
          <a:xfrm rot="0">
            <a:off x="4166609" y="2771885"/>
            <a:ext cx="7758959" cy="1622799"/>
          </a:xfrm>
          <a:prstGeom prst="rect">
            <a:avLst/>
          </a:prstGeom>
        </p:spPr>
        <p:txBody>
          <a:bodyPr anchor="t" rtlCol="false" tIns="0" lIns="0" bIns="0" rIns="0">
            <a:spAutoFit/>
          </a:bodyPr>
          <a:lstStyle/>
          <a:p>
            <a:pPr algn="l" marL="376761" indent="-188381" lvl="1">
              <a:lnSpc>
                <a:spcPts val="2617"/>
              </a:lnSpc>
              <a:spcBef>
                <a:spcPct val="0"/>
              </a:spcBef>
              <a:buFont typeface="Arial"/>
              <a:buChar char="•"/>
            </a:pPr>
            <a:r>
              <a:rPr lang="en-US" sz="1745">
                <a:solidFill>
                  <a:srgbClr val="000000"/>
                </a:solidFill>
                <a:latin typeface="DM Sans"/>
              </a:rPr>
              <a:t>Id</a:t>
            </a:r>
            <a:r>
              <a:rPr lang="en-US" sz="1745">
                <a:solidFill>
                  <a:srgbClr val="000000"/>
                </a:solidFill>
                <a:latin typeface="DM Sans"/>
              </a:rPr>
              <a:t>entified top 5 customers with highest estimated salaries in last quarter using SQL.</a:t>
            </a:r>
          </a:p>
          <a:p>
            <a:pPr algn="l" marL="376761" indent="-188381" lvl="1">
              <a:lnSpc>
                <a:spcPts val="2617"/>
              </a:lnSpc>
              <a:spcBef>
                <a:spcPct val="0"/>
              </a:spcBef>
              <a:buFont typeface="Arial"/>
              <a:buChar char="•"/>
            </a:pPr>
            <a:r>
              <a:rPr lang="en-US" sz="1745">
                <a:solidFill>
                  <a:srgbClr val="000000"/>
                </a:solidFill>
                <a:latin typeface="DM Sans"/>
              </a:rPr>
              <a:t>Retrieved CustomerID, Surname, and EstimatedSalary from customerinfo table.</a:t>
            </a:r>
          </a:p>
          <a:p>
            <a:pPr algn="l">
              <a:lnSpc>
                <a:spcPts val="2617"/>
              </a:lnSpc>
              <a:spcBef>
                <a:spcPct val="0"/>
              </a:spcBef>
            </a:pPr>
          </a:p>
        </p:txBody>
      </p:sp>
      <p:sp>
        <p:nvSpPr>
          <p:cNvPr name="TextBox 28" id="28"/>
          <p:cNvSpPr txBox="true"/>
          <p:nvPr/>
        </p:nvSpPr>
        <p:spPr>
          <a:xfrm rot="0">
            <a:off x="4166609" y="2261726"/>
            <a:ext cx="7010877" cy="337857"/>
          </a:xfrm>
          <a:prstGeom prst="rect">
            <a:avLst/>
          </a:prstGeom>
        </p:spPr>
        <p:txBody>
          <a:bodyPr anchor="t" rtlCol="false" tIns="0" lIns="0" bIns="0" rIns="0">
            <a:spAutoFit/>
          </a:bodyPr>
          <a:lstStyle/>
          <a:p>
            <a:pPr algn="l">
              <a:lnSpc>
                <a:spcPts val="2632"/>
              </a:lnSpc>
            </a:pPr>
            <a:r>
              <a:rPr lang="en-US" sz="2193">
                <a:solidFill>
                  <a:srgbClr val="EF5241"/>
                </a:solidFill>
                <a:latin typeface="DM Sans Bold"/>
              </a:rPr>
              <a:t>Top 5 Customers with Highest Estimated Salary</a:t>
            </a:r>
          </a:p>
        </p:txBody>
      </p:sp>
      <p:sp>
        <p:nvSpPr>
          <p:cNvPr name="TextBox 29" id="29"/>
          <p:cNvSpPr txBox="true"/>
          <p:nvPr/>
        </p:nvSpPr>
        <p:spPr>
          <a:xfrm rot="0">
            <a:off x="504185" y="4899311"/>
            <a:ext cx="7614255" cy="1622799"/>
          </a:xfrm>
          <a:prstGeom prst="rect">
            <a:avLst/>
          </a:prstGeom>
        </p:spPr>
        <p:txBody>
          <a:bodyPr anchor="t" rtlCol="false" tIns="0" lIns="0" bIns="0" rIns="0">
            <a:spAutoFit/>
          </a:bodyPr>
          <a:lstStyle/>
          <a:p>
            <a:pPr algn="l" marL="376761" indent="-188381" lvl="1">
              <a:lnSpc>
                <a:spcPts val="2617"/>
              </a:lnSpc>
              <a:spcBef>
                <a:spcPct val="0"/>
              </a:spcBef>
              <a:buFont typeface="Arial"/>
              <a:buChar char="•"/>
            </a:pPr>
            <a:r>
              <a:rPr lang="en-US" sz="1745">
                <a:solidFill>
                  <a:srgbClr val="000000"/>
                </a:solidFill>
                <a:latin typeface="DM Sans"/>
              </a:rPr>
              <a:t>Calculated ave</a:t>
            </a:r>
            <a:r>
              <a:rPr lang="en-US" sz="1745">
                <a:solidFill>
                  <a:srgbClr val="000000"/>
                </a:solidFill>
                <a:latin typeface="DM Sans"/>
              </a:rPr>
              <a:t>rage number of products used by customers with credit cards using SQL.</a:t>
            </a:r>
          </a:p>
          <a:p>
            <a:pPr algn="l" marL="376761" indent="-188381" lvl="1">
              <a:lnSpc>
                <a:spcPts val="2617"/>
              </a:lnSpc>
              <a:spcBef>
                <a:spcPct val="0"/>
              </a:spcBef>
              <a:buFont typeface="Arial"/>
              <a:buChar char="•"/>
            </a:pPr>
            <a:r>
              <a:rPr lang="en-US" sz="1745">
                <a:solidFill>
                  <a:srgbClr val="000000"/>
                </a:solidFill>
                <a:latin typeface="DM Sans"/>
              </a:rPr>
              <a:t>Retrieved NumOfProducts from churn table for customers with credit cards.</a:t>
            </a:r>
          </a:p>
          <a:p>
            <a:pPr algn="l">
              <a:lnSpc>
                <a:spcPts val="2617"/>
              </a:lnSpc>
              <a:spcBef>
                <a:spcPct val="0"/>
              </a:spcBef>
            </a:pPr>
          </a:p>
        </p:txBody>
      </p:sp>
      <p:sp>
        <p:nvSpPr>
          <p:cNvPr name="TextBox 30" id="30"/>
          <p:cNvSpPr txBox="true"/>
          <p:nvPr/>
        </p:nvSpPr>
        <p:spPr>
          <a:xfrm rot="0">
            <a:off x="504185" y="4183347"/>
            <a:ext cx="7614255" cy="666190"/>
          </a:xfrm>
          <a:prstGeom prst="rect">
            <a:avLst/>
          </a:prstGeom>
        </p:spPr>
        <p:txBody>
          <a:bodyPr anchor="t" rtlCol="false" tIns="0" lIns="0" bIns="0" rIns="0">
            <a:spAutoFit/>
          </a:bodyPr>
          <a:lstStyle/>
          <a:p>
            <a:pPr algn="l">
              <a:lnSpc>
                <a:spcPts val="2632"/>
              </a:lnSpc>
            </a:pPr>
            <a:r>
              <a:rPr lang="en-US" sz="2193">
                <a:solidFill>
                  <a:srgbClr val="EF5241"/>
                </a:solidFill>
                <a:latin typeface="DM Sans Bold"/>
              </a:rPr>
              <a:t>Average Number of Products for Customers with Credit Cards</a:t>
            </a:r>
          </a:p>
        </p:txBody>
      </p:sp>
      <p:sp>
        <p:nvSpPr>
          <p:cNvPr name="TextBox 31" id="31"/>
          <p:cNvSpPr txBox="true"/>
          <p:nvPr/>
        </p:nvSpPr>
        <p:spPr>
          <a:xfrm rot="0">
            <a:off x="504185" y="6667219"/>
            <a:ext cx="7614255" cy="1294467"/>
          </a:xfrm>
          <a:prstGeom prst="rect">
            <a:avLst/>
          </a:prstGeom>
        </p:spPr>
        <p:txBody>
          <a:bodyPr anchor="t" rtlCol="false" tIns="0" lIns="0" bIns="0" rIns="0">
            <a:spAutoFit/>
          </a:bodyPr>
          <a:lstStyle/>
          <a:p>
            <a:pPr algn="l" marL="376761" indent="-188381" lvl="1">
              <a:lnSpc>
                <a:spcPts val="2617"/>
              </a:lnSpc>
              <a:spcBef>
                <a:spcPct val="0"/>
              </a:spcBef>
              <a:buFont typeface="Arial"/>
              <a:buChar char="•"/>
            </a:pPr>
            <a:r>
              <a:rPr lang="en-US" sz="1745">
                <a:solidFill>
                  <a:srgbClr val="000000"/>
                </a:solidFill>
                <a:latin typeface="DM Sans"/>
              </a:rPr>
              <a:t>Assessed chu</a:t>
            </a:r>
            <a:r>
              <a:rPr lang="en-US" sz="1745">
                <a:solidFill>
                  <a:srgbClr val="000000"/>
                </a:solidFill>
                <a:latin typeface="DM Sans"/>
              </a:rPr>
              <a:t>rn rate by gender for most recent year in dataset using SQL.</a:t>
            </a:r>
          </a:p>
          <a:p>
            <a:pPr algn="l" marL="376761" indent="-188381" lvl="1">
              <a:lnSpc>
                <a:spcPts val="2617"/>
              </a:lnSpc>
              <a:spcBef>
                <a:spcPct val="0"/>
              </a:spcBef>
              <a:buFont typeface="Arial"/>
              <a:buChar char="•"/>
            </a:pPr>
            <a:r>
              <a:rPr lang="en-US" sz="1745">
                <a:solidFill>
                  <a:srgbClr val="000000"/>
                </a:solidFill>
                <a:latin typeface="DM Sans"/>
              </a:rPr>
              <a:t>Computed churn rate for each gender and filtered data for latest year.</a:t>
            </a:r>
          </a:p>
          <a:p>
            <a:pPr algn="l">
              <a:lnSpc>
                <a:spcPts val="2617"/>
              </a:lnSpc>
              <a:spcBef>
                <a:spcPct val="0"/>
              </a:spcBef>
            </a:pPr>
          </a:p>
        </p:txBody>
      </p:sp>
      <p:sp>
        <p:nvSpPr>
          <p:cNvPr name="TextBox 32" id="32"/>
          <p:cNvSpPr txBox="true"/>
          <p:nvPr/>
        </p:nvSpPr>
        <p:spPr>
          <a:xfrm rot="0">
            <a:off x="504185" y="6157060"/>
            <a:ext cx="6834895" cy="337857"/>
          </a:xfrm>
          <a:prstGeom prst="rect">
            <a:avLst/>
          </a:prstGeom>
        </p:spPr>
        <p:txBody>
          <a:bodyPr anchor="t" rtlCol="false" tIns="0" lIns="0" bIns="0" rIns="0">
            <a:spAutoFit/>
          </a:bodyPr>
          <a:lstStyle/>
          <a:p>
            <a:pPr algn="l">
              <a:lnSpc>
                <a:spcPts val="2632"/>
              </a:lnSpc>
            </a:pPr>
            <a:r>
              <a:rPr lang="en-US" sz="2193">
                <a:solidFill>
                  <a:srgbClr val="EF5241"/>
                </a:solidFill>
                <a:latin typeface="DM Sans Bold"/>
              </a:rPr>
              <a:t>Churn Rate by Gender for Most Recent Year</a:t>
            </a:r>
          </a:p>
        </p:txBody>
      </p:sp>
      <p:sp>
        <p:nvSpPr>
          <p:cNvPr name="TextBox 33" id="33"/>
          <p:cNvSpPr txBox="true"/>
          <p:nvPr/>
        </p:nvSpPr>
        <p:spPr>
          <a:xfrm rot="0">
            <a:off x="504185" y="8761225"/>
            <a:ext cx="7614255" cy="1294467"/>
          </a:xfrm>
          <a:prstGeom prst="rect">
            <a:avLst/>
          </a:prstGeom>
        </p:spPr>
        <p:txBody>
          <a:bodyPr anchor="t" rtlCol="false" tIns="0" lIns="0" bIns="0" rIns="0">
            <a:spAutoFit/>
          </a:bodyPr>
          <a:lstStyle/>
          <a:p>
            <a:pPr algn="l" marL="376761" indent="-188381" lvl="1">
              <a:lnSpc>
                <a:spcPts val="2617"/>
              </a:lnSpc>
              <a:buFont typeface="Arial"/>
              <a:buChar char="•"/>
            </a:pPr>
            <a:r>
              <a:rPr lang="en-US" sz="1745">
                <a:solidFill>
                  <a:srgbClr val="000000"/>
                </a:solidFill>
                <a:latin typeface="DM Sans"/>
              </a:rPr>
              <a:t>Conducted comparison of average credit scores between exited and retained customers.</a:t>
            </a:r>
          </a:p>
          <a:p>
            <a:pPr algn="l" marL="376761" indent="-188381" lvl="1">
              <a:lnSpc>
                <a:spcPts val="2617"/>
              </a:lnSpc>
              <a:buFont typeface="Arial"/>
              <a:buChar char="•"/>
            </a:pPr>
            <a:r>
              <a:rPr lang="en-US" sz="1745">
                <a:solidFill>
                  <a:srgbClr val="000000"/>
                </a:solidFill>
                <a:latin typeface="DM Sans"/>
              </a:rPr>
              <a:t>Calculated average credit score for each group and analyzed results.</a:t>
            </a:r>
          </a:p>
          <a:p>
            <a:pPr algn="l">
              <a:lnSpc>
                <a:spcPts val="2617"/>
              </a:lnSpc>
              <a:spcBef>
                <a:spcPct val="0"/>
              </a:spcBef>
            </a:pPr>
          </a:p>
        </p:txBody>
      </p:sp>
      <p:sp>
        <p:nvSpPr>
          <p:cNvPr name="TextBox 34" id="34"/>
          <p:cNvSpPr txBox="true"/>
          <p:nvPr/>
        </p:nvSpPr>
        <p:spPr>
          <a:xfrm rot="0">
            <a:off x="504185" y="8047411"/>
            <a:ext cx="7428833" cy="666190"/>
          </a:xfrm>
          <a:prstGeom prst="rect">
            <a:avLst/>
          </a:prstGeom>
        </p:spPr>
        <p:txBody>
          <a:bodyPr anchor="t" rtlCol="false" tIns="0" lIns="0" bIns="0" rIns="0">
            <a:spAutoFit/>
          </a:bodyPr>
          <a:lstStyle/>
          <a:p>
            <a:pPr algn="l">
              <a:lnSpc>
                <a:spcPts val="2632"/>
              </a:lnSpc>
            </a:pPr>
            <a:r>
              <a:rPr lang="en-US" sz="2193">
                <a:solidFill>
                  <a:srgbClr val="EF5241"/>
                </a:solidFill>
                <a:latin typeface="DM Sans Bold"/>
              </a:rPr>
              <a:t>Comparison of Average Credit Score for Exited and Retained Customers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1541217" y="3623152"/>
            <a:ext cx="3336608" cy="3040696"/>
            <a:chOff x="0" y="0"/>
            <a:chExt cx="3778222" cy="3443145"/>
          </a:xfrm>
        </p:grpSpPr>
        <p:sp>
          <p:nvSpPr>
            <p:cNvPr name="Freeform 3" id="3"/>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4" id="4"/>
          <p:cNvGrpSpPr/>
          <p:nvPr/>
        </p:nvGrpSpPr>
        <p:grpSpPr>
          <a:xfrm rot="0">
            <a:off x="1541217" y="3623152"/>
            <a:ext cx="3336608" cy="860423"/>
            <a:chOff x="0" y="0"/>
            <a:chExt cx="3778222" cy="974304"/>
          </a:xfrm>
        </p:grpSpPr>
        <p:sp>
          <p:nvSpPr>
            <p:cNvPr name="Freeform 5" id="5"/>
            <p:cNvSpPr/>
            <p:nvPr/>
          </p:nvSpPr>
          <p:spPr>
            <a:xfrm flipH="false" flipV="false" rot="0">
              <a:off x="0" y="0"/>
              <a:ext cx="3778231" cy="974344"/>
            </a:xfrm>
            <a:custGeom>
              <a:avLst/>
              <a:gdLst/>
              <a:ahLst/>
              <a:cxnLst/>
              <a:rect r="r" b="b" t="t" l="l"/>
              <a:pathLst>
                <a:path h="974344" w="3778231">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sp>
      </p:grpSp>
      <p:grpSp>
        <p:nvGrpSpPr>
          <p:cNvPr name="Group 6" id="6"/>
          <p:cNvGrpSpPr/>
          <p:nvPr/>
        </p:nvGrpSpPr>
        <p:grpSpPr>
          <a:xfrm rot="0">
            <a:off x="15201900" y="0"/>
            <a:ext cx="3086100" cy="10287000"/>
            <a:chOff x="0" y="0"/>
            <a:chExt cx="812800" cy="2709333"/>
          </a:xfrm>
        </p:grpSpPr>
        <p:sp>
          <p:nvSpPr>
            <p:cNvPr name="Freeform 7" id="7"/>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EF5241"/>
            </a:solidFill>
          </p:spPr>
        </p:sp>
        <p:sp>
          <p:nvSpPr>
            <p:cNvPr name="TextBox 8" id="8"/>
            <p:cNvSpPr txBox="true"/>
            <p:nvPr/>
          </p:nvSpPr>
          <p:spPr>
            <a:xfrm>
              <a:off x="0" y="-28575"/>
              <a:ext cx="812800" cy="2737908"/>
            </a:xfrm>
            <a:prstGeom prst="rect">
              <a:avLst/>
            </a:prstGeom>
          </p:spPr>
          <p:txBody>
            <a:bodyPr anchor="ctr" rtlCol="false" tIns="50800" lIns="50800" bIns="50800" rIns="50800"/>
            <a:lstStyle/>
            <a:p>
              <a:pPr algn="ctr">
                <a:lnSpc>
                  <a:spcPts val="2590"/>
                </a:lnSpc>
              </a:pPr>
            </a:p>
          </p:txBody>
        </p:sp>
      </p:grpSp>
      <p:grpSp>
        <p:nvGrpSpPr>
          <p:cNvPr name="Group 9" id="9"/>
          <p:cNvGrpSpPr/>
          <p:nvPr/>
        </p:nvGrpSpPr>
        <p:grpSpPr>
          <a:xfrm rot="0">
            <a:off x="5456073" y="3623152"/>
            <a:ext cx="3336608" cy="3040696"/>
            <a:chOff x="0" y="0"/>
            <a:chExt cx="3778222" cy="3443145"/>
          </a:xfrm>
        </p:grpSpPr>
        <p:sp>
          <p:nvSpPr>
            <p:cNvPr name="Freeform 10" id="10"/>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11" id="11"/>
          <p:cNvGrpSpPr/>
          <p:nvPr/>
        </p:nvGrpSpPr>
        <p:grpSpPr>
          <a:xfrm rot="0">
            <a:off x="5456073" y="3623152"/>
            <a:ext cx="3336608" cy="860423"/>
            <a:chOff x="0" y="0"/>
            <a:chExt cx="3778222" cy="974304"/>
          </a:xfrm>
        </p:grpSpPr>
        <p:sp>
          <p:nvSpPr>
            <p:cNvPr name="Freeform 12" id="12"/>
            <p:cNvSpPr/>
            <p:nvPr/>
          </p:nvSpPr>
          <p:spPr>
            <a:xfrm flipH="false" flipV="false" rot="0">
              <a:off x="0" y="0"/>
              <a:ext cx="3778231" cy="974344"/>
            </a:xfrm>
            <a:custGeom>
              <a:avLst/>
              <a:gdLst/>
              <a:ahLst/>
              <a:cxnLst/>
              <a:rect r="r" b="b" t="t" l="l"/>
              <a:pathLst>
                <a:path h="974344" w="3778231">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sp>
      </p:grpSp>
      <p:grpSp>
        <p:nvGrpSpPr>
          <p:cNvPr name="Group 13" id="13"/>
          <p:cNvGrpSpPr/>
          <p:nvPr/>
        </p:nvGrpSpPr>
        <p:grpSpPr>
          <a:xfrm rot="0">
            <a:off x="9186266" y="3623152"/>
            <a:ext cx="3336608" cy="3040696"/>
            <a:chOff x="0" y="0"/>
            <a:chExt cx="3778222" cy="3443145"/>
          </a:xfrm>
        </p:grpSpPr>
        <p:sp>
          <p:nvSpPr>
            <p:cNvPr name="Freeform 14" id="14"/>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15" id="15"/>
          <p:cNvGrpSpPr/>
          <p:nvPr/>
        </p:nvGrpSpPr>
        <p:grpSpPr>
          <a:xfrm rot="0">
            <a:off x="9186266" y="3623152"/>
            <a:ext cx="3336608" cy="860423"/>
            <a:chOff x="0" y="0"/>
            <a:chExt cx="3778222" cy="974304"/>
          </a:xfrm>
        </p:grpSpPr>
        <p:sp>
          <p:nvSpPr>
            <p:cNvPr name="Freeform 16" id="16"/>
            <p:cNvSpPr/>
            <p:nvPr/>
          </p:nvSpPr>
          <p:spPr>
            <a:xfrm flipH="false" flipV="false" rot="0">
              <a:off x="0" y="0"/>
              <a:ext cx="3778231" cy="974344"/>
            </a:xfrm>
            <a:custGeom>
              <a:avLst/>
              <a:gdLst/>
              <a:ahLst/>
              <a:cxnLst/>
              <a:rect r="r" b="b" t="t" l="l"/>
              <a:pathLst>
                <a:path h="974344" w="3778231">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sp>
      </p:grpSp>
      <p:grpSp>
        <p:nvGrpSpPr>
          <p:cNvPr name="Group 17" id="17"/>
          <p:cNvGrpSpPr/>
          <p:nvPr/>
        </p:nvGrpSpPr>
        <p:grpSpPr>
          <a:xfrm rot="0">
            <a:off x="1633549" y="6968648"/>
            <a:ext cx="3336608" cy="3040696"/>
            <a:chOff x="0" y="0"/>
            <a:chExt cx="3778222" cy="3443145"/>
          </a:xfrm>
        </p:grpSpPr>
        <p:sp>
          <p:nvSpPr>
            <p:cNvPr name="Freeform 18" id="18"/>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19" id="19"/>
          <p:cNvGrpSpPr/>
          <p:nvPr/>
        </p:nvGrpSpPr>
        <p:grpSpPr>
          <a:xfrm rot="0">
            <a:off x="1633549" y="6968648"/>
            <a:ext cx="3336608" cy="860423"/>
            <a:chOff x="0" y="0"/>
            <a:chExt cx="3778222" cy="974304"/>
          </a:xfrm>
        </p:grpSpPr>
        <p:sp>
          <p:nvSpPr>
            <p:cNvPr name="Freeform 20" id="20"/>
            <p:cNvSpPr/>
            <p:nvPr/>
          </p:nvSpPr>
          <p:spPr>
            <a:xfrm flipH="false" flipV="false" rot="0">
              <a:off x="0" y="0"/>
              <a:ext cx="3778231" cy="974344"/>
            </a:xfrm>
            <a:custGeom>
              <a:avLst/>
              <a:gdLst/>
              <a:ahLst/>
              <a:cxnLst/>
              <a:rect r="r" b="b" t="t" l="l"/>
              <a:pathLst>
                <a:path h="974344" w="3778231">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sp>
      </p:grpSp>
      <p:grpSp>
        <p:nvGrpSpPr>
          <p:cNvPr name="Group 21" id="21"/>
          <p:cNvGrpSpPr/>
          <p:nvPr/>
        </p:nvGrpSpPr>
        <p:grpSpPr>
          <a:xfrm rot="0">
            <a:off x="5548405" y="6968648"/>
            <a:ext cx="3336608" cy="3040696"/>
            <a:chOff x="0" y="0"/>
            <a:chExt cx="3778222" cy="3443145"/>
          </a:xfrm>
        </p:grpSpPr>
        <p:sp>
          <p:nvSpPr>
            <p:cNvPr name="Freeform 22" id="22"/>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23" id="23"/>
          <p:cNvGrpSpPr/>
          <p:nvPr/>
        </p:nvGrpSpPr>
        <p:grpSpPr>
          <a:xfrm rot="0">
            <a:off x="5548405" y="6968648"/>
            <a:ext cx="3336608" cy="860423"/>
            <a:chOff x="0" y="0"/>
            <a:chExt cx="3778222" cy="974304"/>
          </a:xfrm>
        </p:grpSpPr>
        <p:sp>
          <p:nvSpPr>
            <p:cNvPr name="Freeform 24" id="24"/>
            <p:cNvSpPr/>
            <p:nvPr/>
          </p:nvSpPr>
          <p:spPr>
            <a:xfrm flipH="false" flipV="false" rot="0">
              <a:off x="0" y="0"/>
              <a:ext cx="3778231" cy="974344"/>
            </a:xfrm>
            <a:custGeom>
              <a:avLst/>
              <a:gdLst/>
              <a:ahLst/>
              <a:cxnLst/>
              <a:rect r="r" b="b" t="t" l="l"/>
              <a:pathLst>
                <a:path h="974344" w="3778231">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sp>
      </p:grpSp>
      <p:grpSp>
        <p:nvGrpSpPr>
          <p:cNvPr name="Group 25" id="25"/>
          <p:cNvGrpSpPr/>
          <p:nvPr/>
        </p:nvGrpSpPr>
        <p:grpSpPr>
          <a:xfrm rot="0">
            <a:off x="9278598" y="6968648"/>
            <a:ext cx="3336608" cy="3040696"/>
            <a:chOff x="0" y="0"/>
            <a:chExt cx="3778222" cy="3443145"/>
          </a:xfrm>
        </p:grpSpPr>
        <p:sp>
          <p:nvSpPr>
            <p:cNvPr name="Freeform 26" id="26"/>
            <p:cNvSpPr/>
            <p:nvPr/>
          </p:nvSpPr>
          <p:spPr>
            <a:xfrm flipH="false" flipV="false" rot="0">
              <a:off x="0" y="0"/>
              <a:ext cx="3778231" cy="3443231"/>
            </a:xfrm>
            <a:custGeom>
              <a:avLst/>
              <a:gdLst/>
              <a:ahLst/>
              <a:cxnLst/>
              <a:rect r="r" b="b" t="t" l="l"/>
              <a:pathLst>
                <a:path h="3443231" w="3778231">
                  <a:moveTo>
                    <a:pt x="3778231" y="3049712"/>
                  </a:moveTo>
                  <a:cubicBezTo>
                    <a:pt x="3778231" y="3279226"/>
                    <a:pt x="3698817" y="3443231"/>
                    <a:pt x="3603560" y="3443231"/>
                  </a:cubicBezTo>
                  <a:cubicBezTo>
                    <a:pt x="174577" y="3443231"/>
                    <a:pt x="174577" y="3443231"/>
                    <a:pt x="174577" y="3443231"/>
                  </a:cubicBezTo>
                  <a:cubicBezTo>
                    <a:pt x="79411" y="3443084"/>
                    <a:pt x="0" y="3279226"/>
                    <a:pt x="0" y="3049712"/>
                  </a:cubicBezTo>
                  <a:cubicBezTo>
                    <a:pt x="0" y="360638"/>
                    <a:pt x="0" y="360638"/>
                    <a:pt x="0" y="360638"/>
                  </a:cubicBezTo>
                  <a:cubicBezTo>
                    <a:pt x="0" y="164046"/>
                    <a:pt x="79411" y="0"/>
                    <a:pt x="174668" y="0"/>
                  </a:cubicBezTo>
                  <a:cubicBezTo>
                    <a:pt x="3603560" y="0"/>
                    <a:pt x="3603560" y="0"/>
                    <a:pt x="3603560" y="0"/>
                  </a:cubicBezTo>
                  <a:cubicBezTo>
                    <a:pt x="3698817" y="0"/>
                    <a:pt x="3778231" y="164046"/>
                    <a:pt x="3778231" y="360638"/>
                  </a:cubicBezTo>
                  <a:lnTo>
                    <a:pt x="3778231" y="3049712"/>
                  </a:lnTo>
                  <a:close/>
                </a:path>
              </a:pathLst>
            </a:custGeom>
            <a:solidFill>
              <a:srgbClr val="FFFFFF"/>
            </a:solidFill>
          </p:spPr>
        </p:sp>
      </p:grpSp>
      <p:grpSp>
        <p:nvGrpSpPr>
          <p:cNvPr name="Group 27" id="27"/>
          <p:cNvGrpSpPr/>
          <p:nvPr/>
        </p:nvGrpSpPr>
        <p:grpSpPr>
          <a:xfrm rot="0">
            <a:off x="9278598" y="6968648"/>
            <a:ext cx="3336608" cy="860423"/>
            <a:chOff x="0" y="0"/>
            <a:chExt cx="3778222" cy="974304"/>
          </a:xfrm>
        </p:grpSpPr>
        <p:sp>
          <p:nvSpPr>
            <p:cNvPr name="Freeform 28" id="28"/>
            <p:cNvSpPr/>
            <p:nvPr/>
          </p:nvSpPr>
          <p:spPr>
            <a:xfrm flipH="false" flipV="false" rot="0">
              <a:off x="0" y="0"/>
              <a:ext cx="3778231" cy="974344"/>
            </a:xfrm>
            <a:custGeom>
              <a:avLst/>
              <a:gdLst/>
              <a:ahLst/>
              <a:cxnLst/>
              <a:rect r="r" b="b" t="t" l="l"/>
              <a:pathLst>
                <a:path h="974344" w="3778231">
                  <a:moveTo>
                    <a:pt x="3778231" y="974344"/>
                  </a:moveTo>
                  <a:cubicBezTo>
                    <a:pt x="3778231" y="243586"/>
                    <a:pt x="3778231" y="243586"/>
                    <a:pt x="3778231" y="243586"/>
                  </a:cubicBezTo>
                  <a:cubicBezTo>
                    <a:pt x="3778231" y="110744"/>
                    <a:pt x="3698817" y="0"/>
                    <a:pt x="3603560" y="0"/>
                  </a:cubicBezTo>
                  <a:cubicBezTo>
                    <a:pt x="174668" y="0"/>
                    <a:pt x="174668" y="0"/>
                    <a:pt x="174668" y="0"/>
                  </a:cubicBezTo>
                  <a:cubicBezTo>
                    <a:pt x="79411" y="0"/>
                    <a:pt x="0" y="110744"/>
                    <a:pt x="0" y="243586"/>
                  </a:cubicBezTo>
                  <a:cubicBezTo>
                    <a:pt x="0" y="974344"/>
                    <a:pt x="0" y="974344"/>
                    <a:pt x="0" y="974344"/>
                  </a:cubicBezTo>
                  <a:lnTo>
                    <a:pt x="3778231" y="974344"/>
                  </a:lnTo>
                  <a:close/>
                </a:path>
              </a:pathLst>
            </a:custGeom>
            <a:solidFill>
              <a:srgbClr val="EF5241"/>
            </a:solidFill>
          </p:spPr>
        </p:sp>
      </p:grpSp>
      <p:grpSp>
        <p:nvGrpSpPr>
          <p:cNvPr name="Group 29" id="29"/>
          <p:cNvGrpSpPr/>
          <p:nvPr/>
        </p:nvGrpSpPr>
        <p:grpSpPr>
          <a:xfrm rot="0">
            <a:off x="12638216" y="495171"/>
            <a:ext cx="5649784" cy="4545459"/>
            <a:chOff x="0" y="0"/>
            <a:chExt cx="962612" cy="774457"/>
          </a:xfrm>
        </p:grpSpPr>
        <p:sp>
          <p:nvSpPr>
            <p:cNvPr name="Freeform 30" id="30"/>
            <p:cNvSpPr/>
            <p:nvPr/>
          </p:nvSpPr>
          <p:spPr>
            <a:xfrm flipH="false" flipV="false" rot="0">
              <a:off x="0" y="0"/>
              <a:ext cx="962612" cy="774457"/>
            </a:xfrm>
            <a:custGeom>
              <a:avLst/>
              <a:gdLst/>
              <a:ahLst/>
              <a:cxnLst/>
              <a:rect r="r" b="b" t="t" l="l"/>
              <a:pathLst>
                <a:path h="774457" w="962612">
                  <a:moveTo>
                    <a:pt x="31517" y="0"/>
                  </a:moveTo>
                  <a:lnTo>
                    <a:pt x="931095" y="0"/>
                  </a:lnTo>
                  <a:cubicBezTo>
                    <a:pt x="939454" y="0"/>
                    <a:pt x="947471" y="3321"/>
                    <a:pt x="953381" y="9231"/>
                  </a:cubicBezTo>
                  <a:cubicBezTo>
                    <a:pt x="959292" y="15142"/>
                    <a:pt x="962612" y="23158"/>
                    <a:pt x="962612" y="31517"/>
                  </a:cubicBezTo>
                  <a:lnTo>
                    <a:pt x="962612" y="742940"/>
                  </a:lnTo>
                  <a:cubicBezTo>
                    <a:pt x="962612" y="751299"/>
                    <a:pt x="959292" y="759315"/>
                    <a:pt x="953381" y="765226"/>
                  </a:cubicBezTo>
                  <a:cubicBezTo>
                    <a:pt x="947471" y="771136"/>
                    <a:pt x="939454" y="774457"/>
                    <a:pt x="931095" y="774457"/>
                  </a:cubicBezTo>
                  <a:lnTo>
                    <a:pt x="31517" y="774457"/>
                  </a:lnTo>
                  <a:cubicBezTo>
                    <a:pt x="23158" y="774457"/>
                    <a:pt x="15142" y="771136"/>
                    <a:pt x="9231" y="765226"/>
                  </a:cubicBezTo>
                  <a:cubicBezTo>
                    <a:pt x="3321" y="759315"/>
                    <a:pt x="0" y="751299"/>
                    <a:pt x="0" y="742940"/>
                  </a:cubicBezTo>
                  <a:lnTo>
                    <a:pt x="0" y="31517"/>
                  </a:lnTo>
                  <a:cubicBezTo>
                    <a:pt x="0" y="23158"/>
                    <a:pt x="3321" y="15142"/>
                    <a:pt x="9231" y="9231"/>
                  </a:cubicBezTo>
                  <a:cubicBezTo>
                    <a:pt x="15142" y="3321"/>
                    <a:pt x="23158" y="0"/>
                    <a:pt x="31517" y="0"/>
                  </a:cubicBezTo>
                  <a:close/>
                </a:path>
              </a:pathLst>
            </a:custGeom>
            <a:blipFill>
              <a:blip r:embed="rId2"/>
              <a:stretch>
                <a:fillRect l="0" t="-2180" r="0" b="-2180"/>
              </a:stretch>
            </a:blipFill>
          </p:spPr>
        </p:sp>
      </p:grpSp>
      <p:grpSp>
        <p:nvGrpSpPr>
          <p:cNvPr name="Group 31" id="31"/>
          <p:cNvGrpSpPr>
            <a:grpSpLocks noChangeAspect="true"/>
          </p:cNvGrpSpPr>
          <p:nvPr/>
        </p:nvGrpSpPr>
        <p:grpSpPr>
          <a:xfrm rot="0">
            <a:off x="14359964" y="5040630"/>
            <a:ext cx="3812693" cy="5246370"/>
            <a:chOff x="0" y="0"/>
            <a:chExt cx="1854200" cy="2551430"/>
          </a:xfrm>
        </p:grpSpPr>
        <p:sp>
          <p:nvSpPr>
            <p:cNvPr name="Freeform 32" id="32"/>
            <p:cNvSpPr/>
            <p:nvPr/>
          </p:nvSpPr>
          <p:spPr>
            <a:xfrm flipH="false" flipV="false" rot="0">
              <a:off x="5080" y="41910"/>
              <a:ext cx="1849120" cy="2509520"/>
            </a:xfrm>
            <a:custGeom>
              <a:avLst/>
              <a:gdLst/>
              <a:ahLst/>
              <a:cxnLst/>
              <a:rect r="r" b="b" t="t" l="l"/>
              <a:pathLst>
                <a:path h="2509520" w="1849120">
                  <a:moveTo>
                    <a:pt x="1849120" y="2509520"/>
                  </a:moveTo>
                  <a:lnTo>
                    <a:pt x="27940" y="2509520"/>
                  </a:lnTo>
                  <a:lnTo>
                    <a:pt x="0" y="2467610"/>
                  </a:lnTo>
                  <a:lnTo>
                    <a:pt x="27940" y="0"/>
                  </a:lnTo>
                  <a:lnTo>
                    <a:pt x="1849120" y="0"/>
                  </a:lnTo>
                  <a:close/>
                </a:path>
              </a:pathLst>
            </a:custGeom>
            <a:solidFill>
              <a:srgbClr val="BFBFBF"/>
            </a:solidFill>
          </p:spPr>
        </p:sp>
        <p:sp>
          <p:nvSpPr>
            <p:cNvPr name="Freeform 33" id="33"/>
            <p:cNvSpPr/>
            <p:nvPr/>
          </p:nvSpPr>
          <p:spPr>
            <a:xfrm flipH="false" flipV="false" rot="0">
              <a:off x="19050" y="15240"/>
              <a:ext cx="1823720" cy="2526030"/>
            </a:xfrm>
            <a:custGeom>
              <a:avLst/>
              <a:gdLst/>
              <a:ahLst/>
              <a:cxnLst/>
              <a:rect r="r" b="b" t="t" l="l"/>
              <a:pathLst>
                <a:path h="2526030" w="1823720">
                  <a:moveTo>
                    <a:pt x="1823720" y="2526030"/>
                  </a:moveTo>
                  <a:lnTo>
                    <a:pt x="27940" y="2526030"/>
                  </a:lnTo>
                  <a:lnTo>
                    <a:pt x="0" y="2482850"/>
                  </a:lnTo>
                  <a:lnTo>
                    <a:pt x="27940" y="16510"/>
                  </a:lnTo>
                  <a:lnTo>
                    <a:pt x="1800860" y="0"/>
                  </a:lnTo>
                  <a:lnTo>
                    <a:pt x="1823720" y="41910"/>
                  </a:lnTo>
                  <a:close/>
                </a:path>
              </a:pathLst>
            </a:custGeom>
            <a:solidFill>
              <a:srgbClr val="FAFAFA"/>
            </a:solidFill>
          </p:spPr>
        </p:sp>
        <p:sp>
          <p:nvSpPr>
            <p:cNvPr name="Freeform 34" id="34"/>
            <p:cNvSpPr/>
            <p:nvPr/>
          </p:nvSpPr>
          <p:spPr>
            <a:xfrm flipH="false" flipV="false" rot="0">
              <a:off x="0" y="0"/>
              <a:ext cx="1821180" cy="2509520"/>
            </a:xfrm>
            <a:custGeom>
              <a:avLst/>
              <a:gdLst/>
              <a:ahLst/>
              <a:cxnLst/>
              <a:rect r="r" b="b" t="t" l="l"/>
              <a:pathLst>
                <a:path h="2509520" w="1821180">
                  <a:moveTo>
                    <a:pt x="0" y="0"/>
                  </a:moveTo>
                  <a:lnTo>
                    <a:pt x="1821180" y="0"/>
                  </a:lnTo>
                  <a:lnTo>
                    <a:pt x="1821180" y="2509520"/>
                  </a:lnTo>
                  <a:lnTo>
                    <a:pt x="0" y="2509520"/>
                  </a:lnTo>
                  <a:close/>
                </a:path>
              </a:pathLst>
            </a:custGeom>
            <a:solidFill>
              <a:srgbClr val="E9E9E9"/>
            </a:solidFill>
          </p:spPr>
        </p:sp>
        <p:sp>
          <p:nvSpPr>
            <p:cNvPr name="Freeform 35" id="35"/>
            <p:cNvSpPr/>
            <p:nvPr/>
          </p:nvSpPr>
          <p:spPr>
            <a:xfrm flipH="false" flipV="false" rot="0">
              <a:off x="123190" y="52070"/>
              <a:ext cx="1642110" cy="2405380"/>
            </a:xfrm>
            <a:custGeom>
              <a:avLst/>
              <a:gdLst/>
              <a:ahLst/>
              <a:cxnLst/>
              <a:rect r="r" b="b" t="t" l="l"/>
              <a:pathLst>
                <a:path h="2405380" w="1642110">
                  <a:moveTo>
                    <a:pt x="0" y="0"/>
                  </a:moveTo>
                  <a:lnTo>
                    <a:pt x="1642110" y="0"/>
                  </a:lnTo>
                  <a:lnTo>
                    <a:pt x="1642110" y="2405380"/>
                  </a:lnTo>
                  <a:lnTo>
                    <a:pt x="0" y="2405380"/>
                  </a:lnTo>
                  <a:close/>
                </a:path>
              </a:pathLst>
            </a:custGeom>
            <a:blipFill>
              <a:blip r:embed="rId3"/>
              <a:stretch>
                <a:fillRect l="-3367" t="0" r="-16061" b="0"/>
              </a:stretch>
            </a:blipFill>
          </p:spPr>
        </p:sp>
        <p:sp>
          <p:nvSpPr>
            <p:cNvPr name="Freeform 36" id="36"/>
            <p:cNvSpPr/>
            <p:nvPr/>
          </p:nvSpPr>
          <p:spPr>
            <a:xfrm flipH="false" flipV="false" rot="0">
              <a:off x="38100" y="0"/>
              <a:ext cx="24130" cy="2509520"/>
            </a:xfrm>
            <a:custGeom>
              <a:avLst/>
              <a:gdLst/>
              <a:ahLst/>
              <a:cxnLst/>
              <a:rect r="r" b="b" t="t" l="l"/>
              <a:pathLst>
                <a:path h="2509520" w="24130">
                  <a:moveTo>
                    <a:pt x="0" y="0"/>
                  </a:moveTo>
                  <a:lnTo>
                    <a:pt x="24130" y="0"/>
                  </a:lnTo>
                  <a:lnTo>
                    <a:pt x="24130" y="2509520"/>
                  </a:lnTo>
                  <a:lnTo>
                    <a:pt x="0" y="2509520"/>
                  </a:lnTo>
                  <a:close/>
                </a:path>
              </a:pathLst>
            </a:custGeom>
            <a:solidFill>
              <a:srgbClr val="DBDBDB"/>
            </a:solidFill>
          </p:spPr>
        </p:sp>
      </p:grpSp>
      <p:sp>
        <p:nvSpPr>
          <p:cNvPr name="TextBox 37" id="37"/>
          <p:cNvSpPr txBox="true"/>
          <p:nvPr/>
        </p:nvSpPr>
        <p:spPr>
          <a:xfrm rot="0">
            <a:off x="1541217" y="614481"/>
            <a:ext cx="6724410" cy="837962"/>
          </a:xfrm>
          <a:prstGeom prst="rect">
            <a:avLst/>
          </a:prstGeom>
        </p:spPr>
        <p:txBody>
          <a:bodyPr anchor="t" rtlCol="false" tIns="0" lIns="0" bIns="0" rIns="0">
            <a:spAutoFit/>
          </a:bodyPr>
          <a:lstStyle/>
          <a:p>
            <a:pPr algn="l">
              <a:lnSpc>
                <a:spcPts val="6699"/>
              </a:lnSpc>
            </a:pPr>
            <a:r>
              <a:rPr lang="en-US" sz="5582">
                <a:solidFill>
                  <a:srgbClr val="000000"/>
                </a:solidFill>
                <a:latin typeface="DM Sans Bold"/>
              </a:rPr>
              <a:t>Subjective Analysis</a:t>
            </a:r>
          </a:p>
        </p:txBody>
      </p:sp>
      <p:sp>
        <p:nvSpPr>
          <p:cNvPr name="TextBox 38" id="38"/>
          <p:cNvSpPr txBox="true"/>
          <p:nvPr/>
        </p:nvSpPr>
        <p:spPr>
          <a:xfrm rot="0">
            <a:off x="1321240" y="1543620"/>
            <a:ext cx="9853107" cy="1884998"/>
          </a:xfrm>
          <a:prstGeom prst="rect">
            <a:avLst/>
          </a:prstGeom>
        </p:spPr>
        <p:txBody>
          <a:bodyPr anchor="t" rtlCol="false" tIns="0" lIns="0" bIns="0" rIns="0">
            <a:spAutoFit/>
          </a:bodyPr>
          <a:lstStyle/>
          <a:p>
            <a:pPr algn="l">
              <a:lnSpc>
                <a:spcPts val="3037"/>
              </a:lnSpc>
              <a:spcBef>
                <a:spcPct val="0"/>
              </a:spcBef>
            </a:pPr>
            <a:r>
              <a:rPr lang="en-US" sz="2025">
                <a:solidFill>
                  <a:srgbClr val="000000"/>
                </a:solidFill>
                <a:latin typeface="DM Sans"/>
              </a:rPr>
              <a:t>Discover key factors driving customer loyalty and retention. Explore predictive indicators, regional dynamics, and targeted strategies. Uncover correlations between product engagement, geographic influences, and customer lifetime value. Gain insights into income, credit score, and account balance dynamics. Craft personalized retention strategies based on age and tenure patterns.</a:t>
            </a:r>
          </a:p>
        </p:txBody>
      </p:sp>
      <p:sp>
        <p:nvSpPr>
          <p:cNvPr name="TextBox 39" id="39"/>
          <p:cNvSpPr txBox="true"/>
          <p:nvPr/>
        </p:nvSpPr>
        <p:spPr>
          <a:xfrm rot="0">
            <a:off x="1965679" y="4746738"/>
            <a:ext cx="2671244" cy="1980613"/>
          </a:xfrm>
          <a:prstGeom prst="rect">
            <a:avLst/>
          </a:prstGeom>
        </p:spPr>
        <p:txBody>
          <a:bodyPr anchor="t" rtlCol="false" tIns="0" lIns="0" bIns="0" rIns="0">
            <a:spAutoFit/>
          </a:bodyPr>
          <a:lstStyle/>
          <a:p>
            <a:pPr algn="ctr">
              <a:lnSpc>
                <a:spcPts val="2273"/>
              </a:lnSpc>
              <a:spcBef>
                <a:spcPct val="0"/>
              </a:spcBef>
            </a:pPr>
            <a:r>
              <a:rPr lang="en-US" sz="1515">
                <a:solidFill>
                  <a:srgbClr val="000000"/>
                </a:solidFill>
                <a:latin typeface="DM Sans"/>
              </a:rPr>
              <a:t>Account balance, estimated salary, and credit score are pivotal variables in forecasting customer churn, providing essential insights into potential indicators of attrition</a:t>
            </a:r>
          </a:p>
        </p:txBody>
      </p:sp>
      <p:sp>
        <p:nvSpPr>
          <p:cNvPr name="TextBox 40" id="40"/>
          <p:cNvSpPr txBox="true"/>
          <p:nvPr/>
        </p:nvSpPr>
        <p:spPr>
          <a:xfrm rot="0">
            <a:off x="1715343" y="3739039"/>
            <a:ext cx="2988356" cy="619125"/>
          </a:xfrm>
          <a:prstGeom prst="rect">
            <a:avLst/>
          </a:prstGeom>
        </p:spPr>
        <p:txBody>
          <a:bodyPr anchor="t" rtlCol="false" tIns="0" lIns="0" bIns="0" rIns="0">
            <a:spAutoFit/>
          </a:bodyPr>
          <a:lstStyle/>
          <a:p>
            <a:pPr algn="ctr">
              <a:lnSpc>
                <a:spcPts val="2400"/>
              </a:lnSpc>
            </a:pPr>
            <a:r>
              <a:rPr lang="en-US" sz="2000">
                <a:solidFill>
                  <a:srgbClr val="FFFAEB"/>
                </a:solidFill>
                <a:latin typeface="DM Sans Bold"/>
              </a:rPr>
              <a:t>Predictive Factors for Churn</a:t>
            </a:r>
          </a:p>
        </p:txBody>
      </p:sp>
      <p:sp>
        <p:nvSpPr>
          <p:cNvPr name="TextBox 41" id="41"/>
          <p:cNvSpPr txBox="true"/>
          <p:nvPr/>
        </p:nvSpPr>
        <p:spPr>
          <a:xfrm rot="0">
            <a:off x="5804325" y="3805220"/>
            <a:ext cx="2643300" cy="602054"/>
          </a:xfrm>
          <a:prstGeom prst="rect">
            <a:avLst/>
          </a:prstGeom>
        </p:spPr>
        <p:txBody>
          <a:bodyPr anchor="t" rtlCol="false" tIns="0" lIns="0" bIns="0" rIns="0">
            <a:spAutoFit/>
          </a:bodyPr>
          <a:lstStyle/>
          <a:p>
            <a:pPr algn="ctr" marL="0" indent="0" lvl="0">
              <a:lnSpc>
                <a:spcPts val="2399"/>
              </a:lnSpc>
              <a:spcBef>
                <a:spcPct val="0"/>
              </a:spcBef>
            </a:pPr>
            <a:r>
              <a:rPr lang="en-US" sz="1999" strike="noStrike" u="none">
                <a:solidFill>
                  <a:srgbClr val="FFFAEB"/>
                </a:solidFill>
                <a:latin typeface="DM Sans Bold"/>
              </a:rPr>
              <a:t>Product Engagement and Retention</a:t>
            </a:r>
          </a:p>
        </p:txBody>
      </p:sp>
      <p:sp>
        <p:nvSpPr>
          <p:cNvPr name="TextBox 42" id="42"/>
          <p:cNvSpPr txBox="true"/>
          <p:nvPr/>
        </p:nvSpPr>
        <p:spPr>
          <a:xfrm rot="0">
            <a:off x="9534517" y="3805220"/>
            <a:ext cx="2643300" cy="903081"/>
          </a:xfrm>
          <a:prstGeom prst="rect">
            <a:avLst/>
          </a:prstGeom>
        </p:spPr>
        <p:txBody>
          <a:bodyPr anchor="t" rtlCol="false" tIns="0" lIns="0" bIns="0" rIns="0">
            <a:spAutoFit/>
          </a:bodyPr>
          <a:lstStyle/>
          <a:p>
            <a:pPr algn="ctr" marL="0" indent="0" lvl="0">
              <a:lnSpc>
                <a:spcPts val="2399"/>
              </a:lnSpc>
              <a:spcBef>
                <a:spcPct val="0"/>
              </a:spcBef>
            </a:pPr>
            <a:r>
              <a:rPr lang="en-US" sz="1999" strike="noStrike" u="none">
                <a:solidFill>
                  <a:srgbClr val="FFFAEB"/>
                </a:solidFill>
                <a:latin typeface="DM Sans Bold"/>
              </a:rPr>
              <a:t>Regional Dynamics and Strategy Formulation</a:t>
            </a:r>
          </a:p>
        </p:txBody>
      </p:sp>
      <p:sp>
        <p:nvSpPr>
          <p:cNvPr name="TextBox 43" id="43"/>
          <p:cNvSpPr txBox="true"/>
          <p:nvPr/>
        </p:nvSpPr>
        <p:spPr>
          <a:xfrm rot="0">
            <a:off x="5880535" y="4746738"/>
            <a:ext cx="2659421" cy="1980613"/>
          </a:xfrm>
          <a:prstGeom prst="rect">
            <a:avLst/>
          </a:prstGeom>
        </p:spPr>
        <p:txBody>
          <a:bodyPr anchor="t" rtlCol="false" tIns="0" lIns="0" bIns="0" rIns="0">
            <a:spAutoFit/>
          </a:bodyPr>
          <a:lstStyle/>
          <a:p>
            <a:pPr algn="ctr">
              <a:lnSpc>
                <a:spcPts val="2273"/>
              </a:lnSpc>
              <a:spcBef>
                <a:spcPct val="0"/>
              </a:spcBef>
            </a:pPr>
            <a:r>
              <a:rPr lang="en-US" sz="1515">
                <a:solidFill>
                  <a:srgbClr val="000000"/>
                </a:solidFill>
                <a:latin typeface="DM Sans"/>
              </a:rPr>
              <a:t>Active engagement with multiple bank products is associated with reduced churn rates, highlighting the importance of cross-selling initiatives in fortifying customer loyalty</a:t>
            </a:r>
          </a:p>
        </p:txBody>
      </p:sp>
      <p:sp>
        <p:nvSpPr>
          <p:cNvPr name="TextBox 44" id="44"/>
          <p:cNvSpPr txBox="true"/>
          <p:nvPr/>
        </p:nvSpPr>
        <p:spPr>
          <a:xfrm rot="0">
            <a:off x="9490829" y="4746738"/>
            <a:ext cx="2912146" cy="1694863"/>
          </a:xfrm>
          <a:prstGeom prst="rect">
            <a:avLst/>
          </a:prstGeom>
        </p:spPr>
        <p:txBody>
          <a:bodyPr anchor="t" rtlCol="false" tIns="0" lIns="0" bIns="0" rIns="0">
            <a:spAutoFit/>
          </a:bodyPr>
          <a:lstStyle/>
          <a:p>
            <a:pPr algn="ctr">
              <a:lnSpc>
                <a:spcPts val="2273"/>
              </a:lnSpc>
              <a:spcBef>
                <a:spcPct val="0"/>
              </a:spcBef>
            </a:pPr>
            <a:r>
              <a:rPr lang="en-US" sz="1515">
                <a:solidFill>
                  <a:srgbClr val="000000"/>
                </a:solidFill>
                <a:latin typeface="DM Sans"/>
              </a:rPr>
              <a:t>Regional variations in customer behavior and account balances necessitate tailored strategies to address distinct market dynamics and cater to diverse customer needs effectively</a:t>
            </a:r>
          </a:p>
        </p:txBody>
      </p:sp>
      <p:sp>
        <p:nvSpPr>
          <p:cNvPr name="TextBox 45" id="45"/>
          <p:cNvSpPr txBox="true"/>
          <p:nvPr/>
        </p:nvSpPr>
        <p:spPr>
          <a:xfrm rot="0">
            <a:off x="1909441" y="8092234"/>
            <a:ext cx="2819814" cy="1980613"/>
          </a:xfrm>
          <a:prstGeom prst="rect">
            <a:avLst/>
          </a:prstGeom>
        </p:spPr>
        <p:txBody>
          <a:bodyPr anchor="t" rtlCol="false" tIns="0" lIns="0" bIns="0" rIns="0">
            <a:spAutoFit/>
          </a:bodyPr>
          <a:lstStyle/>
          <a:p>
            <a:pPr algn="ctr">
              <a:lnSpc>
                <a:spcPts val="2273"/>
              </a:lnSpc>
              <a:spcBef>
                <a:spcPct val="0"/>
              </a:spcBef>
            </a:pPr>
            <a:r>
              <a:rPr lang="en-US" sz="1515">
                <a:solidFill>
                  <a:srgbClr val="000000"/>
                </a:solidFill>
                <a:latin typeface="DM Sans"/>
              </a:rPr>
              <a:t>Analysis of average tenure and account balances offers valuable insights into customer lifetime value, empowering businesses to devise targeted retention strategies for maximum profitability</a:t>
            </a:r>
          </a:p>
        </p:txBody>
      </p:sp>
      <p:sp>
        <p:nvSpPr>
          <p:cNvPr name="TextBox 46" id="46"/>
          <p:cNvSpPr txBox="true"/>
          <p:nvPr/>
        </p:nvSpPr>
        <p:spPr>
          <a:xfrm rot="0">
            <a:off x="1981800" y="7150716"/>
            <a:ext cx="2643300" cy="602054"/>
          </a:xfrm>
          <a:prstGeom prst="rect">
            <a:avLst/>
          </a:prstGeom>
        </p:spPr>
        <p:txBody>
          <a:bodyPr anchor="t" rtlCol="false" tIns="0" lIns="0" bIns="0" rIns="0">
            <a:spAutoFit/>
          </a:bodyPr>
          <a:lstStyle/>
          <a:p>
            <a:pPr algn="ctr" marL="0" indent="0" lvl="0">
              <a:lnSpc>
                <a:spcPts val="2399"/>
              </a:lnSpc>
              <a:spcBef>
                <a:spcPct val="0"/>
              </a:spcBef>
            </a:pPr>
            <a:r>
              <a:rPr lang="en-US" sz="1999" strike="noStrike" u="none">
                <a:solidFill>
                  <a:srgbClr val="FFFAEB"/>
                </a:solidFill>
                <a:latin typeface="DM Sans Bold"/>
              </a:rPr>
              <a:t>Unlocking Customer Lifetime Value</a:t>
            </a:r>
          </a:p>
        </p:txBody>
      </p:sp>
      <p:sp>
        <p:nvSpPr>
          <p:cNvPr name="TextBox 47" id="47"/>
          <p:cNvSpPr txBox="true"/>
          <p:nvPr/>
        </p:nvSpPr>
        <p:spPr>
          <a:xfrm rot="0">
            <a:off x="5896657" y="7150716"/>
            <a:ext cx="2643300" cy="903081"/>
          </a:xfrm>
          <a:prstGeom prst="rect">
            <a:avLst/>
          </a:prstGeom>
        </p:spPr>
        <p:txBody>
          <a:bodyPr anchor="t" rtlCol="false" tIns="0" lIns="0" bIns="0" rIns="0">
            <a:spAutoFit/>
          </a:bodyPr>
          <a:lstStyle/>
          <a:p>
            <a:pPr algn="ctr" marL="0" indent="0" lvl="0">
              <a:lnSpc>
                <a:spcPts val="2399"/>
              </a:lnSpc>
              <a:spcBef>
                <a:spcPct val="0"/>
              </a:spcBef>
            </a:pPr>
            <a:r>
              <a:rPr lang="en-US" sz="1999" strike="noStrike" u="none">
                <a:solidFill>
                  <a:srgbClr val="FFFAEB"/>
                </a:solidFill>
                <a:latin typeface="DM Sans Bold"/>
              </a:rPr>
              <a:t>Decoupling Income from Account Balance</a:t>
            </a:r>
          </a:p>
        </p:txBody>
      </p:sp>
      <p:sp>
        <p:nvSpPr>
          <p:cNvPr name="TextBox 48" id="48"/>
          <p:cNvSpPr txBox="true"/>
          <p:nvPr/>
        </p:nvSpPr>
        <p:spPr>
          <a:xfrm rot="0">
            <a:off x="9626849" y="7150716"/>
            <a:ext cx="2643300" cy="602054"/>
          </a:xfrm>
          <a:prstGeom prst="rect">
            <a:avLst/>
          </a:prstGeom>
        </p:spPr>
        <p:txBody>
          <a:bodyPr anchor="t" rtlCol="false" tIns="0" lIns="0" bIns="0" rIns="0">
            <a:spAutoFit/>
          </a:bodyPr>
          <a:lstStyle/>
          <a:p>
            <a:pPr algn="ctr" marL="0" indent="0" lvl="0">
              <a:lnSpc>
                <a:spcPts val="2399"/>
              </a:lnSpc>
              <a:spcBef>
                <a:spcPct val="0"/>
              </a:spcBef>
            </a:pPr>
            <a:r>
              <a:rPr lang="en-US" sz="1999" strike="noStrike" u="none">
                <a:solidFill>
                  <a:srgbClr val="FFFAEB"/>
                </a:solidFill>
                <a:latin typeface="DM Sans Bold"/>
              </a:rPr>
              <a:t>Age, Tenure, and Retention Strategies</a:t>
            </a:r>
          </a:p>
        </p:txBody>
      </p:sp>
      <p:sp>
        <p:nvSpPr>
          <p:cNvPr name="TextBox 49" id="49"/>
          <p:cNvSpPr txBox="true"/>
          <p:nvPr/>
        </p:nvSpPr>
        <p:spPr>
          <a:xfrm rot="0">
            <a:off x="5804325" y="8092234"/>
            <a:ext cx="2912146" cy="1694863"/>
          </a:xfrm>
          <a:prstGeom prst="rect">
            <a:avLst/>
          </a:prstGeom>
        </p:spPr>
        <p:txBody>
          <a:bodyPr anchor="t" rtlCol="false" tIns="0" lIns="0" bIns="0" rIns="0">
            <a:spAutoFit/>
          </a:bodyPr>
          <a:lstStyle/>
          <a:p>
            <a:pPr algn="ctr">
              <a:lnSpc>
                <a:spcPts val="2273"/>
              </a:lnSpc>
              <a:spcBef>
                <a:spcPct val="0"/>
              </a:spcBef>
            </a:pPr>
            <a:r>
              <a:rPr lang="en-US" sz="1515">
                <a:solidFill>
                  <a:srgbClr val="000000"/>
                </a:solidFill>
                <a:latin typeface="DM Sans"/>
              </a:rPr>
              <a:t>Limited correlation between income and account balance suggests that factors beyond income significantly influence balance, such as spending habits and financial priorities</a:t>
            </a:r>
          </a:p>
        </p:txBody>
      </p:sp>
      <p:sp>
        <p:nvSpPr>
          <p:cNvPr name="TextBox 50" id="50"/>
          <p:cNvSpPr txBox="true"/>
          <p:nvPr/>
        </p:nvSpPr>
        <p:spPr>
          <a:xfrm rot="0">
            <a:off x="9538592" y="8028731"/>
            <a:ext cx="2819814" cy="1980613"/>
          </a:xfrm>
          <a:prstGeom prst="rect">
            <a:avLst/>
          </a:prstGeom>
        </p:spPr>
        <p:txBody>
          <a:bodyPr anchor="t" rtlCol="false" tIns="0" lIns="0" bIns="0" rIns="0">
            <a:spAutoFit/>
          </a:bodyPr>
          <a:lstStyle/>
          <a:p>
            <a:pPr algn="ctr">
              <a:lnSpc>
                <a:spcPts val="2273"/>
              </a:lnSpc>
              <a:spcBef>
                <a:spcPct val="0"/>
              </a:spcBef>
            </a:pPr>
            <a:r>
              <a:rPr lang="en-US" sz="1515">
                <a:solidFill>
                  <a:srgbClr val="000000"/>
                </a:solidFill>
                <a:latin typeface="DM Sans"/>
              </a:rPr>
              <a:t>Analysis of age and tenure patterns reveals nuanced insights, guiding the development of personalized retention strategies to address the diverse needs of different customer segments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2687361" y="-3210146"/>
            <a:ext cx="8477692" cy="847769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5" id="5"/>
          <p:cNvGrpSpPr/>
          <p:nvPr/>
        </p:nvGrpSpPr>
        <p:grpSpPr>
          <a:xfrm rot="0">
            <a:off x="1028700" y="2100002"/>
            <a:ext cx="8911381" cy="1163460"/>
            <a:chOff x="0" y="0"/>
            <a:chExt cx="2347030" cy="306426"/>
          </a:xfrm>
        </p:grpSpPr>
        <p:sp>
          <p:nvSpPr>
            <p:cNvPr name="Freeform 6" id="6"/>
            <p:cNvSpPr/>
            <p:nvPr/>
          </p:nvSpPr>
          <p:spPr>
            <a:xfrm flipH="false" flipV="false" rot="0">
              <a:off x="0" y="0"/>
              <a:ext cx="2347030" cy="306426"/>
            </a:xfrm>
            <a:custGeom>
              <a:avLst/>
              <a:gdLst/>
              <a:ahLst/>
              <a:cxnLst/>
              <a:rect r="r" b="b" t="t" l="l"/>
              <a:pathLst>
                <a:path h="306426" w="2347030">
                  <a:moveTo>
                    <a:pt x="10425" y="0"/>
                  </a:moveTo>
                  <a:lnTo>
                    <a:pt x="2336605" y="0"/>
                  </a:lnTo>
                  <a:cubicBezTo>
                    <a:pt x="2342363" y="0"/>
                    <a:pt x="2347030" y="4668"/>
                    <a:pt x="2347030" y="10425"/>
                  </a:cubicBezTo>
                  <a:lnTo>
                    <a:pt x="2347030" y="296000"/>
                  </a:lnTo>
                  <a:cubicBezTo>
                    <a:pt x="2347030" y="301758"/>
                    <a:pt x="2342363" y="306426"/>
                    <a:pt x="2336605" y="306426"/>
                  </a:cubicBezTo>
                  <a:lnTo>
                    <a:pt x="10425" y="306426"/>
                  </a:lnTo>
                  <a:cubicBezTo>
                    <a:pt x="4668" y="306426"/>
                    <a:pt x="0" y="301758"/>
                    <a:pt x="0" y="296000"/>
                  </a:cubicBezTo>
                  <a:lnTo>
                    <a:pt x="0" y="10425"/>
                  </a:lnTo>
                  <a:cubicBezTo>
                    <a:pt x="0" y="4668"/>
                    <a:pt x="4668" y="0"/>
                    <a:pt x="10425" y="0"/>
                  </a:cubicBezTo>
                  <a:close/>
                </a:path>
              </a:pathLst>
            </a:custGeom>
            <a:solidFill>
              <a:srgbClr val="FFFFFF"/>
            </a:solidFill>
            <a:ln cap="sq">
              <a:noFill/>
              <a:prstDash val="solid"/>
              <a:miter/>
            </a:ln>
          </p:spPr>
        </p:sp>
        <p:sp>
          <p:nvSpPr>
            <p:cNvPr name="TextBox 7" id="7"/>
            <p:cNvSpPr txBox="true"/>
            <p:nvPr/>
          </p:nvSpPr>
          <p:spPr>
            <a:xfrm>
              <a:off x="0" y="-66675"/>
              <a:ext cx="2347030" cy="373101"/>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Customer Segmentation Analysis</a:t>
              </a:r>
            </a:p>
          </p:txBody>
        </p:sp>
      </p:grpSp>
      <p:sp>
        <p:nvSpPr>
          <p:cNvPr name="Freeform 8" id="8"/>
          <p:cNvSpPr/>
          <p:nvPr/>
        </p:nvSpPr>
        <p:spPr>
          <a:xfrm flipH="false" flipV="false" rot="0">
            <a:off x="14947680" y="4692973"/>
            <a:ext cx="901055" cy="901055"/>
          </a:xfrm>
          <a:custGeom>
            <a:avLst/>
            <a:gdLst/>
            <a:ahLst/>
            <a:cxnLst/>
            <a:rect r="r" b="b" t="t" l="l"/>
            <a:pathLst>
              <a:path h="901055" w="901055">
                <a:moveTo>
                  <a:pt x="0" y="0"/>
                </a:moveTo>
                <a:lnTo>
                  <a:pt x="901054" y="0"/>
                </a:lnTo>
                <a:lnTo>
                  <a:pt x="901054" y="901054"/>
                </a:lnTo>
                <a:lnTo>
                  <a:pt x="0" y="901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5848734" y="8098728"/>
            <a:ext cx="3616106" cy="361610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12" id="12"/>
          <p:cNvGrpSpPr/>
          <p:nvPr/>
        </p:nvGrpSpPr>
        <p:grpSpPr>
          <a:xfrm rot="0">
            <a:off x="9672186" y="347657"/>
            <a:ext cx="8347919" cy="5246370"/>
            <a:chOff x="0" y="0"/>
            <a:chExt cx="1293311" cy="812800"/>
          </a:xfrm>
        </p:grpSpPr>
        <p:sp>
          <p:nvSpPr>
            <p:cNvPr name="Freeform 13" id="13"/>
            <p:cNvSpPr/>
            <p:nvPr/>
          </p:nvSpPr>
          <p:spPr>
            <a:xfrm flipH="false" flipV="false" rot="0">
              <a:off x="0" y="0"/>
              <a:ext cx="1293311" cy="812800"/>
            </a:xfrm>
            <a:custGeom>
              <a:avLst/>
              <a:gdLst/>
              <a:ahLst/>
              <a:cxnLst/>
              <a:rect r="r" b="b" t="t" l="l"/>
              <a:pathLst>
                <a:path h="812800" w="1293311">
                  <a:moveTo>
                    <a:pt x="21330" y="0"/>
                  </a:moveTo>
                  <a:lnTo>
                    <a:pt x="1271981" y="0"/>
                  </a:lnTo>
                  <a:cubicBezTo>
                    <a:pt x="1283761" y="0"/>
                    <a:pt x="1293311" y="9550"/>
                    <a:pt x="1293311" y="21330"/>
                  </a:cubicBezTo>
                  <a:lnTo>
                    <a:pt x="1293311" y="791470"/>
                  </a:lnTo>
                  <a:cubicBezTo>
                    <a:pt x="1293311" y="797127"/>
                    <a:pt x="1291064" y="802552"/>
                    <a:pt x="1287064" y="806552"/>
                  </a:cubicBezTo>
                  <a:cubicBezTo>
                    <a:pt x="1283063" y="810553"/>
                    <a:pt x="1277638" y="812800"/>
                    <a:pt x="1271981" y="812800"/>
                  </a:cubicBezTo>
                  <a:lnTo>
                    <a:pt x="21330" y="812800"/>
                  </a:lnTo>
                  <a:cubicBezTo>
                    <a:pt x="15673" y="812800"/>
                    <a:pt x="10248" y="810553"/>
                    <a:pt x="6248" y="806552"/>
                  </a:cubicBezTo>
                  <a:cubicBezTo>
                    <a:pt x="2247" y="802552"/>
                    <a:pt x="0" y="797127"/>
                    <a:pt x="0" y="791470"/>
                  </a:cubicBezTo>
                  <a:lnTo>
                    <a:pt x="0" y="21330"/>
                  </a:lnTo>
                  <a:cubicBezTo>
                    <a:pt x="0" y="15673"/>
                    <a:pt x="2247" y="10248"/>
                    <a:pt x="6248" y="6248"/>
                  </a:cubicBezTo>
                  <a:cubicBezTo>
                    <a:pt x="10248" y="2247"/>
                    <a:pt x="15673" y="0"/>
                    <a:pt x="21330" y="0"/>
                  </a:cubicBezTo>
                  <a:close/>
                </a:path>
              </a:pathLst>
            </a:custGeom>
            <a:blipFill>
              <a:blip r:embed="rId4"/>
              <a:stretch>
                <a:fillRect l="-202" t="0" r="-202" b="0"/>
              </a:stretch>
            </a:blipFill>
          </p:spPr>
        </p:sp>
      </p:grpSp>
      <p:grpSp>
        <p:nvGrpSpPr>
          <p:cNvPr name="Group 14" id="14"/>
          <p:cNvGrpSpPr/>
          <p:nvPr/>
        </p:nvGrpSpPr>
        <p:grpSpPr>
          <a:xfrm rot="0">
            <a:off x="8805439" y="5789150"/>
            <a:ext cx="9460440" cy="4497850"/>
            <a:chOff x="0" y="0"/>
            <a:chExt cx="1361013" cy="647077"/>
          </a:xfrm>
        </p:grpSpPr>
        <p:sp>
          <p:nvSpPr>
            <p:cNvPr name="Freeform 15" id="15"/>
            <p:cNvSpPr/>
            <p:nvPr/>
          </p:nvSpPr>
          <p:spPr>
            <a:xfrm flipH="false" flipV="false" rot="0">
              <a:off x="0" y="0"/>
              <a:ext cx="1361012" cy="647077"/>
            </a:xfrm>
            <a:custGeom>
              <a:avLst/>
              <a:gdLst/>
              <a:ahLst/>
              <a:cxnLst/>
              <a:rect r="r" b="b" t="t" l="l"/>
              <a:pathLst>
                <a:path h="647077" w="1361012">
                  <a:moveTo>
                    <a:pt x="18822" y="0"/>
                  </a:moveTo>
                  <a:lnTo>
                    <a:pt x="1342190" y="0"/>
                  </a:lnTo>
                  <a:cubicBezTo>
                    <a:pt x="1347182" y="0"/>
                    <a:pt x="1351970" y="1983"/>
                    <a:pt x="1355500" y="5513"/>
                  </a:cubicBezTo>
                  <a:cubicBezTo>
                    <a:pt x="1359029" y="9043"/>
                    <a:pt x="1361012" y="13830"/>
                    <a:pt x="1361012" y="18822"/>
                  </a:cubicBezTo>
                  <a:lnTo>
                    <a:pt x="1361012" y="628255"/>
                  </a:lnTo>
                  <a:cubicBezTo>
                    <a:pt x="1361012" y="638650"/>
                    <a:pt x="1352586" y="647077"/>
                    <a:pt x="1342190" y="647077"/>
                  </a:cubicBezTo>
                  <a:lnTo>
                    <a:pt x="18822" y="647077"/>
                  </a:lnTo>
                  <a:cubicBezTo>
                    <a:pt x="13830" y="647077"/>
                    <a:pt x="9043" y="645094"/>
                    <a:pt x="5513" y="641564"/>
                  </a:cubicBezTo>
                  <a:cubicBezTo>
                    <a:pt x="1983" y="638034"/>
                    <a:pt x="0" y="633247"/>
                    <a:pt x="0" y="628255"/>
                  </a:cubicBezTo>
                  <a:lnTo>
                    <a:pt x="0" y="18822"/>
                  </a:lnTo>
                  <a:cubicBezTo>
                    <a:pt x="0" y="8427"/>
                    <a:pt x="8427" y="0"/>
                    <a:pt x="18822" y="0"/>
                  </a:cubicBezTo>
                  <a:close/>
                </a:path>
              </a:pathLst>
            </a:custGeom>
            <a:blipFill>
              <a:blip r:embed="rId5"/>
              <a:stretch>
                <a:fillRect l="-474" t="0" r="-474" b="0"/>
              </a:stretch>
            </a:blipFill>
          </p:spPr>
        </p:sp>
      </p:grpSp>
      <p:sp>
        <p:nvSpPr>
          <p:cNvPr name="TextBox 16" id="16"/>
          <p:cNvSpPr txBox="true"/>
          <p:nvPr/>
        </p:nvSpPr>
        <p:spPr>
          <a:xfrm rot="0">
            <a:off x="1640003" y="3444387"/>
            <a:ext cx="7165436" cy="6462395"/>
          </a:xfrm>
          <a:prstGeom prst="rect">
            <a:avLst/>
          </a:prstGeom>
        </p:spPr>
        <p:txBody>
          <a:bodyPr anchor="t" rtlCol="false" tIns="0" lIns="0" bIns="0" rIns="0">
            <a:spAutoFit/>
          </a:bodyPr>
          <a:lstStyle/>
          <a:p>
            <a:pPr algn="l" marL="431801" indent="-215900" lvl="1">
              <a:lnSpc>
                <a:spcPts val="3040"/>
              </a:lnSpc>
              <a:buFont typeface="Arial"/>
              <a:buChar char="•"/>
            </a:pPr>
            <a:r>
              <a:rPr lang="en-US" sz="2000">
                <a:solidFill>
                  <a:srgbClr val="000000"/>
                </a:solidFill>
                <a:latin typeface="DM Sans Bold"/>
              </a:rPr>
              <a:t>Balance Distribution:</a:t>
            </a:r>
            <a:r>
              <a:rPr lang="en-US" sz="2000">
                <a:solidFill>
                  <a:srgbClr val="000000"/>
                </a:solidFill>
                <a:latin typeface="DM Sans"/>
              </a:rPr>
              <a:t> Majority of customers in "Very Low" and "Medium" balance categories.</a:t>
            </a:r>
          </a:p>
          <a:p>
            <a:pPr algn="l" marL="431801" indent="-215900" lvl="1">
              <a:lnSpc>
                <a:spcPts val="3040"/>
              </a:lnSpc>
              <a:buFont typeface="Arial"/>
              <a:buChar char="•"/>
            </a:pPr>
            <a:r>
              <a:rPr lang="en-US" sz="2000">
                <a:solidFill>
                  <a:srgbClr val="000000"/>
                </a:solidFill>
                <a:latin typeface="DM Sans Bold"/>
              </a:rPr>
              <a:t>Age Distribution: </a:t>
            </a:r>
            <a:r>
              <a:rPr lang="en-US" sz="2000">
                <a:solidFill>
                  <a:srgbClr val="000000"/>
                </a:solidFill>
                <a:latin typeface="DM Sans"/>
              </a:rPr>
              <a:t>Significant number of "Adult" customers across all balance ranges.</a:t>
            </a:r>
          </a:p>
          <a:p>
            <a:pPr algn="l" marL="431801" indent="-215900" lvl="1">
              <a:lnSpc>
                <a:spcPts val="3040"/>
              </a:lnSpc>
              <a:buFont typeface="Arial"/>
              <a:buChar char="•"/>
            </a:pPr>
            <a:r>
              <a:rPr lang="en-US" sz="2000">
                <a:solidFill>
                  <a:srgbClr val="000000"/>
                </a:solidFill>
                <a:latin typeface="DM Sans Bold"/>
              </a:rPr>
              <a:t>Insights:</a:t>
            </a:r>
          </a:p>
          <a:p>
            <a:pPr algn="l" marL="863601" indent="-287867" lvl="2">
              <a:lnSpc>
                <a:spcPts val="3040"/>
              </a:lnSpc>
              <a:buFont typeface="Arial"/>
              <a:buChar char="⚬"/>
            </a:pPr>
            <a:r>
              <a:rPr lang="en-US" sz="2000">
                <a:solidFill>
                  <a:srgbClr val="000000"/>
                </a:solidFill>
                <a:latin typeface="DM Sans Bold"/>
              </a:rPr>
              <a:t>Very Low Balance:</a:t>
            </a:r>
            <a:r>
              <a:rPr lang="en-US" sz="2000">
                <a:solidFill>
                  <a:srgbClr val="000000"/>
                </a:solidFill>
                <a:latin typeface="DM Sans"/>
              </a:rPr>
              <a:t> Largest customer segment, indicating predominance of low account balances.</a:t>
            </a:r>
          </a:p>
          <a:p>
            <a:pPr algn="l" marL="863601" indent="-287867" lvl="2">
              <a:lnSpc>
                <a:spcPts val="3040"/>
              </a:lnSpc>
              <a:buFont typeface="Arial"/>
              <a:buChar char="⚬"/>
            </a:pPr>
            <a:r>
              <a:rPr lang="en-US" sz="2000">
                <a:solidFill>
                  <a:srgbClr val="000000"/>
                </a:solidFill>
                <a:latin typeface="DM Sans Bold"/>
              </a:rPr>
              <a:t>Medium Balance:</a:t>
            </a:r>
            <a:r>
              <a:rPr lang="en-US" sz="2000">
                <a:solidFill>
                  <a:srgbClr val="000000"/>
                </a:solidFill>
                <a:latin typeface="DM Sans"/>
              </a:rPr>
              <a:t> Second-largest segment, representing a financially stable group.</a:t>
            </a:r>
          </a:p>
          <a:p>
            <a:pPr algn="l" marL="863601" indent="-287867" lvl="2">
              <a:lnSpc>
                <a:spcPts val="3040"/>
              </a:lnSpc>
              <a:buFont typeface="Arial"/>
              <a:buChar char="⚬"/>
            </a:pPr>
            <a:r>
              <a:rPr lang="en-US" sz="2000">
                <a:solidFill>
                  <a:srgbClr val="000000"/>
                </a:solidFill>
                <a:latin typeface="DM Sans Bold"/>
              </a:rPr>
              <a:t>High Balance: </a:t>
            </a:r>
            <a:r>
              <a:rPr lang="en-US" sz="2000">
                <a:solidFill>
                  <a:srgbClr val="000000"/>
                </a:solidFill>
                <a:latin typeface="DM Sans"/>
              </a:rPr>
              <a:t>Moderate number of customers, showing potential for growth.</a:t>
            </a:r>
          </a:p>
          <a:p>
            <a:pPr algn="l" marL="863601" indent="-287867" lvl="2">
              <a:lnSpc>
                <a:spcPts val="3040"/>
              </a:lnSpc>
              <a:buFont typeface="Arial"/>
              <a:buChar char="⚬"/>
            </a:pPr>
            <a:r>
              <a:rPr lang="en-US" sz="2000">
                <a:solidFill>
                  <a:srgbClr val="000000"/>
                </a:solidFill>
                <a:latin typeface="DM Sans Bold"/>
              </a:rPr>
              <a:t>Very High Balance:</a:t>
            </a:r>
            <a:r>
              <a:rPr lang="en-US" sz="2000">
                <a:solidFill>
                  <a:srgbClr val="000000"/>
                </a:solidFill>
                <a:latin typeface="DM Sans"/>
              </a:rPr>
              <a:t> Exclusive segment with few customers, signifying high net-worth individuals.</a:t>
            </a:r>
          </a:p>
          <a:p>
            <a:pPr algn="l" marL="431801" indent="-215900" lvl="1">
              <a:lnSpc>
                <a:spcPts val="3040"/>
              </a:lnSpc>
              <a:buFont typeface="Arial"/>
              <a:buChar char="•"/>
            </a:pPr>
            <a:r>
              <a:rPr lang="en-US" sz="2000">
                <a:solidFill>
                  <a:srgbClr val="000000"/>
                </a:solidFill>
                <a:latin typeface="DM Sans Bold"/>
              </a:rPr>
              <a:t>Conclusion:</a:t>
            </a:r>
            <a:r>
              <a:rPr lang="en-US" sz="2000">
                <a:solidFill>
                  <a:srgbClr val="000000"/>
                </a:solidFill>
                <a:latin typeface="DM Sans"/>
              </a:rPr>
              <a:t> Understanding customer segments based on balance and age helps tailor marketing strategies and financial products for diverse needs.</a:t>
            </a:r>
          </a:p>
          <a:p>
            <a:pPr algn="l">
              <a:lnSpc>
                <a:spcPts val="304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533410" y="2718933"/>
            <a:ext cx="4918723" cy="4034342"/>
            <a:chOff x="0" y="0"/>
            <a:chExt cx="1295466" cy="1062543"/>
          </a:xfrm>
        </p:grpSpPr>
        <p:sp>
          <p:nvSpPr>
            <p:cNvPr name="Freeform 3" id="3"/>
            <p:cNvSpPr/>
            <p:nvPr/>
          </p:nvSpPr>
          <p:spPr>
            <a:xfrm flipH="false" flipV="false" rot="0">
              <a:off x="0" y="0"/>
              <a:ext cx="1295466" cy="1062543"/>
            </a:xfrm>
            <a:custGeom>
              <a:avLst/>
              <a:gdLst/>
              <a:ahLst/>
              <a:cxnLst/>
              <a:rect r="r" b="b" t="t" l="l"/>
              <a:pathLst>
                <a:path h="1062543" w="1295466">
                  <a:moveTo>
                    <a:pt x="17314" y="0"/>
                  </a:moveTo>
                  <a:lnTo>
                    <a:pt x="1278152" y="0"/>
                  </a:lnTo>
                  <a:cubicBezTo>
                    <a:pt x="1287715" y="0"/>
                    <a:pt x="1295466" y="7752"/>
                    <a:pt x="1295466" y="17314"/>
                  </a:cubicBezTo>
                  <a:lnTo>
                    <a:pt x="1295466" y="1045229"/>
                  </a:lnTo>
                  <a:cubicBezTo>
                    <a:pt x="1295466" y="1054791"/>
                    <a:pt x="1287715" y="1062543"/>
                    <a:pt x="1278152" y="1062543"/>
                  </a:cubicBezTo>
                  <a:lnTo>
                    <a:pt x="17314" y="1062543"/>
                  </a:lnTo>
                  <a:cubicBezTo>
                    <a:pt x="7752" y="1062543"/>
                    <a:pt x="0" y="1054791"/>
                    <a:pt x="0" y="1045229"/>
                  </a:cubicBezTo>
                  <a:lnTo>
                    <a:pt x="0" y="17314"/>
                  </a:lnTo>
                  <a:cubicBezTo>
                    <a:pt x="0" y="7752"/>
                    <a:pt x="7752" y="0"/>
                    <a:pt x="17314" y="0"/>
                  </a:cubicBezTo>
                  <a:close/>
                </a:path>
              </a:pathLst>
            </a:custGeom>
            <a:solidFill>
              <a:srgbClr val="FFFFFF"/>
            </a:solidFill>
          </p:spPr>
        </p:sp>
        <p:sp>
          <p:nvSpPr>
            <p:cNvPr name="TextBox 4" id="4"/>
            <p:cNvSpPr txBox="true"/>
            <p:nvPr/>
          </p:nvSpPr>
          <p:spPr>
            <a:xfrm>
              <a:off x="0" y="-28575"/>
              <a:ext cx="1295466" cy="109111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10800000">
            <a:off x="533410" y="1760316"/>
            <a:ext cx="4918723" cy="1473374"/>
            <a:chOff x="0" y="0"/>
            <a:chExt cx="1073340" cy="321513"/>
          </a:xfrm>
        </p:grpSpPr>
        <p:sp>
          <p:nvSpPr>
            <p:cNvPr name="Freeform 6" id="6"/>
            <p:cNvSpPr/>
            <p:nvPr/>
          </p:nvSpPr>
          <p:spPr>
            <a:xfrm flipH="false" flipV="false" rot="0">
              <a:off x="0" y="0"/>
              <a:ext cx="1073340" cy="321513"/>
            </a:xfrm>
            <a:custGeom>
              <a:avLst/>
              <a:gdLst/>
              <a:ahLst/>
              <a:cxnLst/>
              <a:rect r="r" b="b" t="t" l="l"/>
              <a:pathLst>
                <a:path h="321513" w="1073340">
                  <a:moveTo>
                    <a:pt x="1073340" y="0"/>
                  </a:moveTo>
                  <a:lnTo>
                    <a:pt x="1073340" y="207213"/>
                  </a:lnTo>
                  <a:lnTo>
                    <a:pt x="536670" y="321513"/>
                  </a:lnTo>
                  <a:lnTo>
                    <a:pt x="0" y="207213"/>
                  </a:lnTo>
                  <a:lnTo>
                    <a:pt x="0" y="0"/>
                  </a:lnTo>
                  <a:lnTo>
                    <a:pt x="1073340" y="0"/>
                  </a:lnTo>
                  <a:close/>
                </a:path>
              </a:pathLst>
            </a:custGeom>
            <a:solidFill>
              <a:srgbClr val="E0B15E"/>
            </a:solidFill>
          </p:spPr>
        </p:sp>
        <p:sp>
          <p:nvSpPr>
            <p:cNvPr name="TextBox 7" id="7"/>
            <p:cNvSpPr txBox="true"/>
            <p:nvPr/>
          </p:nvSpPr>
          <p:spPr>
            <a:xfrm>
              <a:off x="0" y="-28575"/>
              <a:ext cx="1073340" cy="235788"/>
            </a:xfrm>
            <a:prstGeom prst="rect">
              <a:avLst/>
            </a:prstGeom>
          </p:spPr>
          <p:txBody>
            <a:bodyPr anchor="ctr" rtlCol="false" tIns="50800" lIns="50800" bIns="50800" rIns="50800"/>
            <a:lstStyle/>
            <a:p>
              <a:pPr algn="ctr">
                <a:lnSpc>
                  <a:spcPts val="2590"/>
                </a:lnSpc>
              </a:pPr>
            </a:p>
          </p:txBody>
        </p:sp>
      </p:grpSp>
      <p:grpSp>
        <p:nvGrpSpPr>
          <p:cNvPr name="Group 8" id="8"/>
          <p:cNvGrpSpPr/>
          <p:nvPr/>
        </p:nvGrpSpPr>
        <p:grpSpPr>
          <a:xfrm rot="0">
            <a:off x="6448126" y="191553"/>
            <a:ext cx="5391748" cy="1163460"/>
            <a:chOff x="0" y="0"/>
            <a:chExt cx="1420049" cy="306426"/>
          </a:xfrm>
        </p:grpSpPr>
        <p:sp>
          <p:nvSpPr>
            <p:cNvPr name="Freeform 9" id="9"/>
            <p:cNvSpPr/>
            <p:nvPr/>
          </p:nvSpPr>
          <p:spPr>
            <a:xfrm flipH="false" flipV="false" rot="0">
              <a:off x="0" y="0"/>
              <a:ext cx="1420049" cy="306426"/>
            </a:xfrm>
            <a:custGeom>
              <a:avLst/>
              <a:gdLst/>
              <a:ahLst/>
              <a:cxnLst/>
              <a:rect r="r" b="b" t="t" l="l"/>
              <a:pathLst>
                <a:path h="306426" w="1420049">
                  <a:moveTo>
                    <a:pt x="17231" y="0"/>
                  </a:moveTo>
                  <a:lnTo>
                    <a:pt x="1402818" y="0"/>
                  </a:lnTo>
                  <a:cubicBezTo>
                    <a:pt x="1412334" y="0"/>
                    <a:pt x="1420049" y="7714"/>
                    <a:pt x="1420049" y="17231"/>
                  </a:cubicBezTo>
                  <a:lnTo>
                    <a:pt x="1420049" y="289195"/>
                  </a:lnTo>
                  <a:cubicBezTo>
                    <a:pt x="1420049" y="293765"/>
                    <a:pt x="1418233" y="298148"/>
                    <a:pt x="1415002" y="301379"/>
                  </a:cubicBezTo>
                  <a:cubicBezTo>
                    <a:pt x="1411771" y="304610"/>
                    <a:pt x="1407388" y="306426"/>
                    <a:pt x="1402818" y="306426"/>
                  </a:cubicBezTo>
                  <a:lnTo>
                    <a:pt x="17231" y="306426"/>
                  </a:lnTo>
                  <a:cubicBezTo>
                    <a:pt x="7714" y="306426"/>
                    <a:pt x="0" y="298711"/>
                    <a:pt x="0" y="289195"/>
                  </a:cubicBezTo>
                  <a:lnTo>
                    <a:pt x="0" y="17231"/>
                  </a:lnTo>
                  <a:cubicBezTo>
                    <a:pt x="0" y="7714"/>
                    <a:pt x="7714" y="0"/>
                    <a:pt x="17231" y="0"/>
                  </a:cubicBezTo>
                  <a:close/>
                </a:path>
              </a:pathLst>
            </a:custGeom>
            <a:solidFill>
              <a:srgbClr val="FFFFFF"/>
            </a:solidFill>
            <a:ln cap="sq">
              <a:noFill/>
              <a:prstDash val="solid"/>
              <a:miter/>
            </a:ln>
          </p:spPr>
        </p:sp>
        <p:sp>
          <p:nvSpPr>
            <p:cNvPr name="TextBox 10" id="10"/>
            <p:cNvSpPr txBox="true"/>
            <p:nvPr/>
          </p:nvSpPr>
          <p:spPr>
            <a:xfrm>
              <a:off x="0" y="-66675"/>
              <a:ext cx="1420049" cy="373101"/>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Churn Rate Analysis</a:t>
              </a:r>
            </a:p>
          </p:txBody>
        </p:sp>
      </p:grpSp>
      <p:grpSp>
        <p:nvGrpSpPr>
          <p:cNvPr name="Group 11" id="11"/>
          <p:cNvGrpSpPr/>
          <p:nvPr/>
        </p:nvGrpSpPr>
        <p:grpSpPr>
          <a:xfrm rot="0">
            <a:off x="6532027" y="2166137"/>
            <a:ext cx="4918723" cy="4034342"/>
            <a:chOff x="0" y="0"/>
            <a:chExt cx="1295466" cy="1062543"/>
          </a:xfrm>
        </p:grpSpPr>
        <p:sp>
          <p:nvSpPr>
            <p:cNvPr name="Freeform 12" id="12"/>
            <p:cNvSpPr/>
            <p:nvPr/>
          </p:nvSpPr>
          <p:spPr>
            <a:xfrm flipH="false" flipV="false" rot="0">
              <a:off x="0" y="0"/>
              <a:ext cx="1295466" cy="1062543"/>
            </a:xfrm>
            <a:custGeom>
              <a:avLst/>
              <a:gdLst/>
              <a:ahLst/>
              <a:cxnLst/>
              <a:rect r="r" b="b" t="t" l="l"/>
              <a:pathLst>
                <a:path h="1062543" w="1295466">
                  <a:moveTo>
                    <a:pt x="17314" y="0"/>
                  </a:moveTo>
                  <a:lnTo>
                    <a:pt x="1278152" y="0"/>
                  </a:lnTo>
                  <a:cubicBezTo>
                    <a:pt x="1287715" y="0"/>
                    <a:pt x="1295466" y="7752"/>
                    <a:pt x="1295466" y="17314"/>
                  </a:cubicBezTo>
                  <a:lnTo>
                    <a:pt x="1295466" y="1045229"/>
                  </a:lnTo>
                  <a:cubicBezTo>
                    <a:pt x="1295466" y="1054791"/>
                    <a:pt x="1287715" y="1062543"/>
                    <a:pt x="1278152" y="1062543"/>
                  </a:cubicBezTo>
                  <a:lnTo>
                    <a:pt x="17314" y="1062543"/>
                  </a:lnTo>
                  <a:cubicBezTo>
                    <a:pt x="7752" y="1062543"/>
                    <a:pt x="0" y="1054791"/>
                    <a:pt x="0" y="1045229"/>
                  </a:cubicBezTo>
                  <a:lnTo>
                    <a:pt x="0" y="17314"/>
                  </a:lnTo>
                  <a:cubicBezTo>
                    <a:pt x="0" y="7752"/>
                    <a:pt x="7752" y="0"/>
                    <a:pt x="17314" y="0"/>
                  </a:cubicBezTo>
                  <a:close/>
                </a:path>
              </a:pathLst>
            </a:custGeom>
            <a:solidFill>
              <a:srgbClr val="FFFFFF"/>
            </a:solidFill>
          </p:spPr>
        </p:sp>
        <p:sp>
          <p:nvSpPr>
            <p:cNvPr name="TextBox 13" id="13"/>
            <p:cNvSpPr txBox="true"/>
            <p:nvPr/>
          </p:nvSpPr>
          <p:spPr>
            <a:xfrm>
              <a:off x="0" y="-28575"/>
              <a:ext cx="1295466" cy="1091118"/>
            </a:xfrm>
            <a:prstGeom prst="rect">
              <a:avLst/>
            </a:prstGeom>
          </p:spPr>
          <p:txBody>
            <a:bodyPr anchor="ctr" rtlCol="false" tIns="50800" lIns="50800" bIns="50800" rIns="50800"/>
            <a:lstStyle/>
            <a:p>
              <a:pPr algn="ctr">
                <a:lnSpc>
                  <a:spcPts val="2590"/>
                </a:lnSpc>
              </a:pPr>
            </a:p>
          </p:txBody>
        </p:sp>
      </p:grpSp>
      <p:grpSp>
        <p:nvGrpSpPr>
          <p:cNvPr name="Group 14" id="14"/>
          <p:cNvGrpSpPr/>
          <p:nvPr/>
        </p:nvGrpSpPr>
        <p:grpSpPr>
          <a:xfrm rot="-10800000">
            <a:off x="6048077" y="1207520"/>
            <a:ext cx="5402672" cy="1473374"/>
            <a:chOff x="0" y="0"/>
            <a:chExt cx="1178946" cy="321513"/>
          </a:xfrm>
        </p:grpSpPr>
        <p:sp>
          <p:nvSpPr>
            <p:cNvPr name="Freeform 15" id="15"/>
            <p:cNvSpPr/>
            <p:nvPr/>
          </p:nvSpPr>
          <p:spPr>
            <a:xfrm flipH="false" flipV="false" rot="0">
              <a:off x="0" y="0"/>
              <a:ext cx="1178946" cy="321513"/>
            </a:xfrm>
            <a:custGeom>
              <a:avLst/>
              <a:gdLst/>
              <a:ahLst/>
              <a:cxnLst/>
              <a:rect r="r" b="b" t="t" l="l"/>
              <a:pathLst>
                <a:path h="321513" w="1178946">
                  <a:moveTo>
                    <a:pt x="1178946" y="0"/>
                  </a:moveTo>
                  <a:lnTo>
                    <a:pt x="1178946" y="207213"/>
                  </a:lnTo>
                  <a:lnTo>
                    <a:pt x="589473" y="321513"/>
                  </a:lnTo>
                  <a:lnTo>
                    <a:pt x="0" y="207213"/>
                  </a:lnTo>
                  <a:lnTo>
                    <a:pt x="0" y="0"/>
                  </a:lnTo>
                  <a:lnTo>
                    <a:pt x="1178946" y="0"/>
                  </a:lnTo>
                  <a:close/>
                </a:path>
              </a:pathLst>
            </a:custGeom>
            <a:solidFill>
              <a:srgbClr val="E0B15E"/>
            </a:solidFill>
          </p:spPr>
        </p:sp>
        <p:sp>
          <p:nvSpPr>
            <p:cNvPr name="TextBox 16" id="16"/>
            <p:cNvSpPr txBox="true"/>
            <p:nvPr/>
          </p:nvSpPr>
          <p:spPr>
            <a:xfrm>
              <a:off x="0" y="-28575"/>
              <a:ext cx="1178946" cy="235788"/>
            </a:xfrm>
            <a:prstGeom prst="rect">
              <a:avLst/>
            </a:prstGeom>
          </p:spPr>
          <p:txBody>
            <a:bodyPr anchor="ctr" rtlCol="false" tIns="50800" lIns="50800" bIns="50800" rIns="50800"/>
            <a:lstStyle/>
            <a:p>
              <a:pPr algn="ctr">
                <a:lnSpc>
                  <a:spcPts val="2590"/>
                </a:lnSpc>
              </a:pPr>
            </a:p>
          </p:txBody>
        </p:sp>
      </p:grpSp>
      <p:grpSp>
        <p:nvGrpSpPr>
          <p:cNvPr name="Group 17" id="17"/>
          <p:cNvGrpSpPr/>
          <p:nvPr/>
        </p:nvGrpSpPr>
        <p:grpSpPr>
          <a:xfrm rot="0">
            <a:off x="11839874" y="1759448"/>
            <a:ext cx="4918723" cy="4034342"/>
            <a:chOff x="0" y="0"/>
            <a:chExt cx="1295466" cy="1062543"/>
          </a:xfrm>
        </p:grpSpPr>
        <p:sp>
          <p:nvSpPr>
            <p:cNvPr name="Freeform 18" id="18"/>
            <p:cNvSpPr/>
            <p:nvPr/>
          </p:nvSpPr>
          <p:spPr>
            <a:xfrm flipH="false" flipV="false" rot="0">
              <a:off x="0" y="0"/>
              <a:ext cx="1295466" cy="1062543"/>
            </a:xfrm>
            <a:custGeom>
              <a:avLst/>
              <a:gdLst/>
              <a:ahLst/>
              <a:cxnLst/>
              <a:rect r="r" b="b" t="t" l="l"/>
              <a:pathLst>
                <a:path h="1062543" w="1295466">
                  <a:moveTo>
                    <a:pt x="17314" y="0"/>
                  </a:moveTo>
                  <a:lnTo>
                    <a:pt x="1278152" y="0"/>
                  </a:lnTo>
                  <a:cubicBezTo>
                    <a:pt x="1287715" y="0"/>
                    <a:pt x="1295466" y="7752"/>
                    <a:pt x="1295466" y="17314"/>
                  </a:cubicBezTo>
                  <a:lnTo>
                    <a:pt x="1295466" y="1045229"/>
                  </a:lnTo>
                  <a:cubicBezTo>
                    <a:pt x="1295466" y="1054791"/>
                    <a:pt x="1287715" y="1062543"/>
                    <a:pt x="1278152" y="1062543"/>
                  </a:cubicBezTo>
                  <a:lnTo>
                    <a:pt x="17314" y="1062543"/>
                  </a:lnTo>
                  <a:cubicBezTo>
                    <a:pt x="7752" y="1062543"/>
                    <a:pt x="0" y="1054791"/>
                    <a:pt x="0" y="1045229"/>
                  </a:cubicBezTo>
                  <a:lnTo>
                    <a:pt x="0" y="17314"/>
                  </a:lnTo>
                  <a:cubicBezTo>
                    <a:pt x="0" y="7752"/>
                    <a:pt x="7752" y="0"/>
                    <a:pt x="17314" y="0"/>
                  </a:cubicBezTo>
                  <a:close/>
                </a:path>
              </a:pathLst>
            </a:custGeom>
            <a:solidFill>
              <a:srgbClr val="FFFFFF"/>
            </a:solidFill>
          </p:spPr>
        </p:sp>
        <p:sp>
          <p:nvSpPr>
            <p:cNvPr name="TextBox 19" id="19"/>
            <p:cNvSpPr txBox="true"/>
            <p:nvPr/>
          </p:nvSpPr>
          <p:spPr>
            <a:xfrm>
              <a:off x="0" y="-28575"/>
              <a:ext cx="1295466" cy="1091118"/>
            </a:xfrm>
            <a:prstGeom prst="rect">
              <a:avLst/>
            </a:prstGeom>
          </p:spPr>
          <p:txBody>
            <a:bodyPr anchor="ctr" rtlCol="false" tIns="50800" lIns="50800" bIns="50800" rIns="50800"/>
            <a:lstStyle/>
            <a:p>
              <a:pPr algn="ctr">
                <a:lnSpc>
                  <a:spcPts val="2590"/>
                </a:lnSpc>
              </a:pPr>
            </a:p>
          </p:txBody>
        </p:sp>
      </p:grpSp>
      <p:grpSp>
        <p:nvGrpSpPr>
          <p:cNvPr name="Group 20" id="20"/>
          <p:cNvGrpSpPr/>
          <p:nvPr/>
        </p:nvGrpSpPr>
        <p:grpSpPr>
          <a:xfrm rot="-10800000">
            <a:off x="11839874" y="800831"/>
            <a:ext cx="6007242" cy="1473374"/>
            <a:chOff x="0" y="0"/>
            <a:chExt cx="1310872" cy="321513"/>
          </a:xfrm>
        </p:grpSpPr>
        <p:sp>
          <p:nvSpPr>
            <p:cNvPr name="Freeform 21" id="21"/>
            <p:cNvSpPr/>
            <p:nvPr/>
          </p:nvSpPr>
          <p:spPr>
            <a:xfrm flipH="false" flipV="false" rot="0">
              <a:off x="0" y="0"/>
              <a:ext cx="1310872" cy="321513"/>
            </a:xfrm>
            <a:custGeom>
              <a:avLst/>
              <a:gdLst/>
              <a:ahLst/>
              <a:cxnLst/>
              <a:rect r="r" b="b" t="t" l="l"/>
              <a:pathLst>
                <a:path h="321513" w="1310872">
                  <a:moveTo>
                    <a:pt x="1310872" y="0"/>
                  </a:moveTo>
                  <a:lnTo>
                    <a:pt x="1310872" y="207213"/>
                  </a:lnTo>
                  <a:lnTo>
                    <a:pt x="655436" y="321513"/>
                  </a:lnTo>
                  <a:lnTo>
                    <a:pt x="0" y="207213"/>
                  </a:lnTo>
                  <a:lnTo>
                    <a:pt x="0" y="0"/>
                  </a:lnTo>
                  <a:lnTo>
                    <a:pt x="1310872" y="0"/>
                  </a:lnTo>
                  <a:close/>
                </a:path>
              </a:pathLst>
            </a:custGeom>
            <a:solidFill>
              <a:srgbClr val="E0B15E"/>
            </a:solidFill>
          </p:spPr>
        </p:sp>
        <p:sp>
          <p:nvSpPr>
            <p:cNvPr name="TextBox 22" id="22"/>
            <p:cNvSpPr txBox="true"/>
            <p:nvPr/>
          </p:nvSpPr>
          <p:spPr>
            <a:xfrm>
              <a:off x="0" y="-28575"/>
              <a:ext cx="1310872" cy="235788"/>
            </a:xfrm>
            <a:prstGeom prst="rect">
              <a:avLst/>
            </a:prstGeom>
          </p:spPr>
          <p:txBody>
            <a:bodyPr anchor="ctr" rtlCol="false" tIns="50800" lIns="50800" bIns="50800" rIns="50800"/>
            <a:lstStyle/>
            <a:p>
              <a:pPr algn="ctr">
                <a:lnSpc>
                  <a:spcPts val="2590"/>
                </a:lnSpc>
              </a:pPr>
            </a:p>
          </p:txBody>
        </p:sp>
      </p:grpSp>
      <p:grpSp>
        <p:nvGrpSpPr>
          <p:cNvPr name="Group 23" id="23"/>
          <p:cNvGrpSpPr/>
          <p:nvPr/>
        </p:nvGrpSpPr>
        <p:grpSpPr>
          <a:xfrm rot="0">
            <a:off x="15112735" y="8140435"/>
            <a:ext cx="4293129" cy="429312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grpSp>
        <p:nvGrpSpPr>
          <p:cNvPr name="Group 26" id="26"/>
          <p:cNvGrpSpPr/>
          <p:nvPr/>
        </p:nvGrpSpPr>
        <p:grpSpPr>
          <a:xfrm rot="0">
            <a:off x="-1613155" y="-2146565"/>
            <a:ext cx="4293129" cy="429312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a:ln cap="sq">
              <a:noFill/>
              <a:prstDash val="solid"/>
              <a:miter/>
            </a:ln>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marL="0" indent="0" lvl="0">
                <a:lnSpc>
                  <a:spcPts val="2590"/>
                </a:lnSpc>
                <a:spcBef>
                  <a:spcPct val="0"/>
                </a:spcBef>
              </a:pPr>
            </a:p>
          </p:txBody>
        </p:sp>
      </p:grpSp>
      <p:sp>
        <p:nvSpPr>
          <p:cNvPr name="Freeform 29" id="29"/>
          <p:cNvSpPr/>
          <p:nvPr/>
        </p:nvSpPr>
        <p:spPr>
          <a:xfrm flipH="false" flipV="false" rot="0">
            <a:off x="15389711" y="-1175164"/>
            <a:ext cx="4016153" cy="2203864"/>
          </a:xfrm>
          <a:custGeom>
            <a:avLst/>
            <a:gdLst/>
            <a:ahLst/>
            <a:cxnLst/>
            <a:rect r="r" b="b" t="t" l="l"/>
            <a:pathLst>
              <a:path h="2203864" w="4016153">
                <a:moveTo>
                  <a:pt x="0" y="0"/>
                </a:moveTo>
                <a:lnTo>
                  <a:pt x="4016154" y="0"/>
                </a:lnTo>
                <a:lnTo>
                  <a:pt x="4016154"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474667" y="9379003"/>
            <a:ext cx="4016153" cy="2203864"/>
          </a:xfrm>
          <a:custGeom>
            <a:avLst/>
            <a:gdLst/>
            <a:ahLst/>
            <a:cxnLst/>
            <a:rect r="r" b="b" t="t" l="l"/>
            <a:pathLst>
              <a:path h="2203864" w="4016153">
                <a:moveTo>
                  <a:pt x="0" y="0"/>
                </a:moveTo>
                <a:lnTo>
                  <a:pt x="4016153" y="0"/>
                </a:lnTo>
                <a:lnTo>
                  <a:pt x="4016153" y="2203864"/>
                </a:lnTo>
                <a:lnTo>
                  <a:pt x="0" y="220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1" id="31"/>
          <p:cNvGrpSpPr/>
          <p:nvPr/>
        </p:nvGrpSpPr>
        <p:grpSpPr>
          <a:xfrm rot="0">
            <a:off x="0" y="6091190"/>
            <a:ext cx="8670674" cy="4470130"/>
            <a:chOff x="0" y="0"/>
            <a:chExt cx="1343314" cy="692540"/>
          </a:xfrm>
        </p:grpSpPr>
        <p:sp>
          <p:nvSpPr>
            <p:cNvPr name="Freeform 32" id="32"/>
            <p:cNvSpPr/>
            <p:nvPr/>
          </p:nvSpPr>
          <p:spPr>
            <a:xfrm flipH="false" flipV="false" rot="0">
              <a:off x="0" y="0"/>
              <a:ext cx="1343314" cy="692540"/>
            </a:xfrm>
            <a:custGeom>
              <a:avLst/>
              <a:gdLst/>
              <a:ahLst/>
              <a:cxnLst/>
              <a:rect r="r" b="b" t="t" l="l"/>
              <a:pathLst>
                <a:path h="692540" w="1343314">
                  <a:moveTo>
                    <a:pt x="20536" y="0"/>
                  </a:moveTo>
                  <a:lnTo>
                    <a:pt x="1322778" y="0"/>
                  </a:lnTo>
                  <a:cubicBezTo>
                    <a:pt x="1328225" y="0"/>
                    <a:pt x="1333448" y="2164"/>
                    <a:pt x="1337299" y="6015"/>
                  </a:cubicBezTo>
                  <a:cubicBezTo>
                    <a:pt x="1341151" y="9866"/>
                    <a:pt x="1343314" y="15090"/>
                    <a:pt x="1343314" y="20536"/>
                  </a:cubicBezTo>
                  <a:lnTo>
                    <a:pt x="1343314" y="672004"/>
                  </a:lnTo>
                  <a:cubicBezTo>
                    <a:pt x="1343314" y="677450"/>
                    <a:pt x="1341151" y="682674"/>
                    <a:pt x="1337299" y="686525"/>
                  </a:cubicBezTo>
                  <a:cubicBezTo>
                    <a:pt x="1333448" y="690377"/>
                    <a:pt x="1328225" y="692540"/>
                    <a:pt x="1322778" y="692540"/>
                  </a:cubicBezTo>
                  <a:lnTo>
                    <a:pt x="20536" y="692540"/>
                  </a:lnTo>
                  <a:cubicBezTo>
                    <a:pt x="15090" y="692540"/>
                    <a:pt x="9866" y="690377"/>
                    <a:pt x="6015" y="686525"/>
                  </a:cubicBezTo>
                  <a:cubicBezTo>
                    <a:pt x="2164" y="682674"/>
                    <a:pt x="0" y="677450"/>
                    <a:pt x="0" y="672004"/>
                  </a:cubicBezTo>
                  <a:lnTo>
                    <a:pt x="0" y="20536"/>
                  </a:lnTo>
                  <a:cubicBezTo>
                    <a:pt x="0" y="15090"/>
                    <a:pt x="2164" y="9866"/>
                    <a:pt x="6015" y="6015"/>
                  </a:cubicBezTo>
                  <a:cubicBezTo>
                    <a:pt x="9866" y="2164"/>
                    <a:pt x="15090" y="0"/>
                    <a:pt x="20536" y="0"/>
                  </a:cubicBezTo>
                  <a:close/>
                </a:path>
              </a:pathLst>
            </a:custGeom>
            <a:blipFill>
              <a:blip r:embed="rId4"/>
              <a:stretch>
                <a:fillRect l="0" t="-2177" r="0" b="-2177"/>
              </a:stretch>
            </a:blipFill>
          </p:spPr>
        </p:sp>
      </p:grpSp>
      <p:sp>
        <p:nvSpPr>
          <p:cNvPr name="TextBox 33" id="33"/>
          <p:cNvSpPr txBox="true"/>
          <p:nvPr/>
        </p:nvSpPr>
        <p:spPr>
          <a:xfrm rot="0">
            <a:off x="957184" y="2471600"/>
            <a:ext cx="4071174" cy="447040"/>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Churn Rate</a:t>
            </a:r>
          </a:p>
        </p:txBody>
      </p:sp>
      <p:sp>
        <p:nvSpPr>
          <p:cNvPr name="TextBox 34" id="34"/>
          <p:cNvSpPr txBox="true"/>
          <p:nvPr/>
        </p:nvSpPr>
        <p:spPr>
          <a:xfrm rot="0">
            <a:off x="5872096" y="3099994"/>
            <a:ext cx="5817055" cy="3653281"/>
          </a:xfrm>
          <a:prstGeom prst="rect">
            <a:avLst/>
          </a:prstGeom>
        </p:spPr>
        <p:txBody>
          <a:bodyPr anchor="t" rtlCol="false" tIns="0" lIns="0" bIns="0" rIns="0">
            <a:spAutoFit/>
          </a:bodyPr>
          <a:lstStyle/>
          <a:p>
            <a:pPr algn="l" marL="348323" indent="-174162" lvl="1">
              <a:lnSpc>
                <a:spcPts val="2420"/>
              </a:lnSpc>
              <a:buFont typeface="Arial"/>
              <a:buChar char="•"/>
            </a:pPr>
            <a:r>
              <a:rPr lang="en-US" sz="1613">
                <a:solidFill>
                  <a:srgbClr val="000000"/>
                </a:solidFill>
                <a:latin typeface="DM Sans Bold"/>
              </a:rPr>
              <a:t>Single Product Users</a:t>
            </a:r>
            <a:r>
              <a:rPr lang="en-US" sz="1613">
                <a:solidFill>
                  <a:srgbClr val="000000"/>
                </a:solidFill>
                <a:latin typeface="DM Sans"/>
              </a:rPr>
              <a:t>: Customers who only use one product might not perceive sufficient value compared to competitors offering a broader range of services.</a:t>
            </a:r>
          </a:p>
          <a:p>
            <a:pPr algn="l" marL="348323" indent="-174162" lvl="1">
              <a:lnSpc>
                <a:spcPts val="2420"/>
              </a:lnSpc>
              <a:buFont typeface="Arial"/>
              <a:buChar char="•"/>
            </a:pPr>
            <a:r>
              <a:rPr lang="en-US" sz="1613">
                <a:solidFill>
                  <a:srgbClr val="000000"/>
                </a:solidFill>
                <a:latin typeface="DM Sans Bold"/>
              </a:rPr>
              <a:t>Credit Card Holders:</a:t>
            </a:r>
            <a:r>
              <a:rPr lang="en-US" sz="1613">
                <a:solidFill>
                  <a:srgbClr val="000000"/>
                </a:solidFill>
                <a:latin typeface="DM Sans"/>
              </a:rPr>
              <a:t> Possible reasons for churn include insufficient credit limits, lack of appealing rewards programs, and high fees.</a:t>
            </a:r>
          </a:p>
          <a:p>
            <a:pPr algn="l" marL="348323" indent="-174162" lvl="1">
              <a:lnSpc>
                <a:spcPts val="2420"/>
              </a:lnSpc>
              <a:buFont typeface="Arial"/>
              <a:buChar char="•"/>
            </a:pPr>
            <a:r>
              <a:rPr lang="en-US" sz="1613">
                <a:solidFill>
                  <a:srgbClr val="000000"/>
                </a:solidFill>
                <a:latin typeface="DM Sans Bold"/>
              </a:rPr>
              <a:t>Tenure of 4-5 Years: </a:t>
            </a:r>
            <a:r>
              <a:rPr lang="en-US" sz="1613">
                <a:solidFill>
                  <a:srgbClr val="000000"/>
                </a:solidFill>
                <a:latin typeface="DM Sans"/>
              </a:rPr>
              <a:t>Customers with this tenure might be losing introductory offers or discounts, making them more susceptible to better offers from competitors.</a:t>
            </a:r>
          </a:p>
          <a:p>
            <a:pPr algn="l" marL="348323" indent="-174162" lvl="1">
              <a:lnSpc>
                <a:spcPts val="2420"/>
              </a:lnSpc>
              <a:buFont typeface="Arial"/>
              <a:buChar char="•"/>
            </a:pPr>
            <a:r>
              <a:rPr lang="en-US" sz="1613">
                <a:solidFill>
                  <a:srgbClr val="000000"/>
                </a:solidFill>
                <a:latin typeface="DM Sans Bold"/>
              </a:rPr>
              <a:t>High Salary Earners: </a:t>
            </a:r>
            <a:r>
              <a:rPr lang="en-US" sz="1613">
                <a:solidFill>
                  <a:srgbClr val="000000"/>
                </a:solidFill>
                <a:latin typeface="DM Sans"/>
              </a:rPr>
              <a:t>These customers may have more options and might switch for slightly better rates or benefits.</a:t>
            </a:r>
          </a:p>
        </p:txBody>
      </p:sp>
      <p:sp>
        <p:nvSpPr>
          <p:cNvPr name="TextBox 35" id="35"/>
          <p:cNvSpPr txBox="true"/>
          <p:nvPr/>
        </p:nvSpPr>
        <p:spPr>
          <a:xfrm rot="0">
            <a:off x="6605552" y="1685442"/>
            <a:ext cx="4494948" cy="913765"/>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Customer Segments Prone to Churn</a:t>
            </a:r>
          </a:p>
        </p:txBody>
      </p:sp>
      <p:sp>
        <p:nvSpPr>
          <p:cNvPr name="TextBox 36" id="36"/>
          <p:cNvSpPr txBox="true"/>
          <p:nvPr/>
        </p:nvSpPr>
        <p:spPr>
          <a:xfrm rot="0">
            <a:off x="12918886" y="1260316"/>
            <a:ext cx="4071174" cy="913765"/>
          </a:xfrm>
          <a:prstGeom prst="rect">
            <a:avLst/>
          </a:prstGeom>
        </p:spPr>
        <p:txBody>
          <a:bodyPr anchor="t" rtlCol="false" tIns="0" lIns="0" bIns="0" rIns="0">
            <a:spAutoFit/>
          </a:bodyPr>
          <a:lstStyle/>
          <a:p>
            <a:pPr algn="ctr">
              <a:lnSpc>
                <a:spcPts val="3709"/>
              </a:lnSpc>
              <a:spcBef>
                <a:spcPct val="0"/>
              </a:spcBef>
            </a:pPr>
            <a:r>
              <a:rPr lang="en-US" sz="2649">
                <a:solidFill>
                  <a:srgbClr val="FFFAEB"/>
                </a:solidFill>
                <a:latin typeface="DM Sans Bold"/>
              </a:rPr>
              <a:t>Recommendations to Reduce Churn</a:t>
            </a:r>
          </a:p>
        </p:txBody>
      </p:sp>
      <p:sp>
        <p:nvSpPr>
          <p:cNvPr name="TextBox 37" id="37"/>
          <p:cNvSpPr txBox="true"/>
          <p:nvPr/>
        </p:nvSpPr>
        <p:spPr>
          <a:xfrm rot="0">
            <a:off x="12181205" y="2693305"/>
            <a:ext cx="5665911" cy="4872481"/>
          </a:xfrm>
          <a:prstGeom prst="rect">
            <a:avLst/>
          </a:prstGeom>
        </p:spPr>
        <p:txBody>
          <a:bodyPr anchor="t" rtlCol="false" tIns="0" lIns="0" bIns="0" rIns="0">
            <a:spAutoFit/>
          </a:bodyPr>
          <a:lstStyle/>
          <a:p>
            <a:pPr algn="l" marL="348323" indent="-174162" lvl="1">
              <a:lnSpc>
                <a:spcPts val="2420"/>
              </a:lnSpc>
              <a:buFont typeface="Arial"/>
              <a:buChar char="•"/>
            </a:pPr>
            <a:r>
              <a:rPr lang="en-US" sz="1613">
                <a:solidFill>
                  <a:srgbClr val="000000"/>
                </a:solidFill>
                <a:latin typeface="DM Sans Bold"/>
              </a:rPr>
              <a:t>Targeted Product Bundles:</a:t>
            </a:r>
            <a:r>
              <a:rPr lang="en-US" sz="1613">
                <a:solidFill>
                  <a:srgbClr val="000000"/>
                </a:solidFill>
                <a:latin typeface="DM Sans"/>
              </a:rPr>
              <a:t> Customize bundles to meet individual needs, particularly for single-product users, highlighting added benefits and cost savings.</a:t>
            </a:r>
          </a:p>
          <a:p>
            <a:pPr algn="l" marL="348323" indent="-174162" lvl="1">
              <a:lnSpc>
                <a:spcPts val="2420"/>
              </a:lnSpc>
              <a:buFont typeface="Arial"/>
              <a:buChar char="•"/>
            </a:pPr>
            <a:r>
              <a:rPr lang="en-US" sz="1613">
                <a:solidFill>
                  <a:srgbClr val="000000"/>
                </a:solidFill>
                <a:latin typeface="DM Sans Bold"/>
              </a:rPr>
              <a:t>Enhanced Credit Card Rewards:</a:t>
            </a:r>
            <a:r>
              <a:rPr lang="en-US" sz="1613">
                <a:solidFill>
                  <a:srgbClr val="000000"/>
                </a:solidFill>
                <a:latin typeface="DM Sans"/>
              </a:rPr>
              <a:t> Adjust credit limits based on customer history, align rewards with spending habits (e.g., travel, cash back), and consider fee reductions for loyal customers.</a:t>
            </a:r>
          </a:p>
          <a:p>
            <a:pPr algn="l" marL="348323" indent="-174162" lvl="1">
              <a:lnSpc>
                <a:spcPts val="2420"/>
              </a:lnSpc>
              <a:buFont typeface="Arial"/>
              <a:buChar char="•"/>
            </a:pPr>
            <a:r>
              <a:rPr lang="en-US" sz="1613">
                <a:solidFill>
                  <a:srgbClr val="000000"/>
                </a:solidFill>
                <a:latin typeface="DM Sans Bold"/>
              </a:rPr>
              <a:t>Retention Offers for Existing Customers:</a:t>
            </a:r>
            <a:r>
              <a:rPr lang="en-US" sz="1613">
                <a:solidFill>
                  <a:srgbClr val="000000"/>
                </a:solidFill>
                <a:latin typeface="DM Sans"/>
              </a:rPr>
              <a:t> Provide personalized retention deals, such as extended introductory rates or discounts on additional products/services, to customers approaching the end of their offers.</a:t>
            </a:r>
          </a:p>
          <a:p>
            <a:pPr algn="l" marL="348323" indent="-174162" lvl="1">
              <a:lnSpc>
                <a:spcPts val="2420"/>
              </a:lnSpc>
              <a:buFont typeface="Arial"/>
              <a:buChar char="•"/>
            </a:pPr>
            <a:r>
              <a:rPr lang="en-US" sz="1613">
                <a:solidFill>
                  <a:srgbClr val="000000"/>
                </a:solidFill>
                <a:latin typeface="DM Sans Bold"/>
              </a:rPr>
              <a:t>Customer Satisfaction Surveys: </a:t>
            </a:r>
            <a:r>
              <a:rPr lang="en-US" sz="1613">
                <a:solidFill>
                  <a:srgbClr val="000000"/>
                </a:solidFill>
                <a:latin typeface="DM Sans"/>
              </a:rPr>
              <a:t>Conduct regular surveys to pinpoint reasons for churn, allowing for tailored retention strategies and continuous improvement.</a:t>
            </a:r>
          </a:p>
        </p:txBody>
      </p:sp>
      <p:sp>
        <p:nvSpPr>
          <p:cNvPr name="TextBox 38" id="38"/>
          <p:cNvSpPr txBox="true"/>
          <p:nvPr/>
        </p:nvSpPr>
        <p:spPr>
          <a:xfrm rot="0">
            <a:off x="902610" y="3405140"/>
            <a:ext cx="4236060" cy="2276475"/>
          </a:xfrm>
          <a:prstGeom prst="rect">
            <a:avLst/>
          </a:prstGeom>
        </p:spPr>
        <p:txBody>
          <a:bodyPr anchor="t" rtlCol="false" tIns="0" lIns="0" bIns="0" rIns="0">
            <a:spAutoFit/>
          </a:bodyPr>
          <a:lstStyle/>
          <a:p>
            <a:pPr algn="l" marL="431801" indent="-215900" lvl="1">
              <a:lnSpc>
                <a:spcPts val="3000"/>
              </a:lnSpc>
              <a:buFont typeface="Arial"/>
              <a:buChar char="•"/>
            </a:pPr>
            <a:r>
              <a:rPr lang="en-US" sz="2000">
                <a:solidFill>
                  <a:srgbClr val="000000"/>
                </a:solidFill>
                <a:latin typeface="DM Sans"/>
              </a:rPr>
              <a:t>Overall Churn Rate: 20.37%</a:t>
            </a:r>
          </a:p>
          <a:p>
            <a:pPr algn="l" marL="431801" indent="-215900" lvl="1">
              <a:lnSpc>
                <a:spcPts val="3000"/>
              </a:lnSpc>
              <a:buFont typeface="Arial"/>
              <a:buChar char="•"/>
            </a:pPr>
            <a:r>
              <a:rPr lang="en-US" sz="2000">
                <a:solidFill>
                  <a:srgbClr val="000000"/>
                </a:solidFill>
                <a:latin typeface="DM Sans"/>
              </a:rPr>
              <a:t>Year-on-Year Churn Rates:</a:t>
            </a:r>
          </a:p>
          <a:p>
            <a:pPr algn="l" marL="863601" indent="-287867" lvl="2">
              <a:lnSpc>
                <a:spcPts val="3000"/>
              </a:lnSpc>
              <a:buFont typeface="Arial"/>
              <a:buChar char="⚬"/>
            </a:pPr>
            <a:r>
              <a:rPr lang="en-US" sz="2000">
                <a:solidFill>
                  <a:srgbClr val="000000"/>
                </a:solidFill>
                <a:latin typeface="DM Sans"/>
              </a:rPr>
              <a:t>2016: 19.27% (lowest)</a:t>
            </a:r>
          </a:p>
          <a:p>
            <a:pPr algn="l" marL="863601" indent="-287867" lvl="2">
              <a:lnSpc>
                <a:spcPts val="3000"/>
              </a:lnSpc>
              <a:buFont typeface="Arial"/>
              <a:buChar char="⚬"/>
            </a:pPr>
            <a:r>
              <a:rPr lang="en-US" sz="2000">
                <a:solidFill>
                  <a:srgbClr val="000000"/>
                </a:solidFill>
                <a:latin typeface="DM Sans"/>
              </a:rPr>
              <a:t>2017: 22.35% (highest)</a:t>
            </a:r>
          </a:p>
          <a:p>
            <a:pPr algn="l" marL="863601" indent="-287867" lvl="2">
              <a:lnSpc>
                <a:spcPts val="3000"/>
              </a:lnSpc>
              <a:buFont typeface="Arial"/>
              <a:buChar char="⚬"/>
            </a:pPr>
            <a:r>
              <a:rPr lang="en-US" sz="2000">
                <a:solidFill>
                  <a:srgbClr val="000000"/>
                </a:solidFill>
                <a:latin typeface="DM Sans"/>
              </a:rPr>
              <a:t>2018: 20.21%</a:t>
            </a:r>
          </a:p>
          <a:p>
            <a:pPr algn="l" marL="863601" indent="-287867" lvl="2">
              <a:lnSpc>
                <a:spcPts val="3000"/>
              </a:lnSpc>
              <a:buFont typeface="Arial"/>
              <a:buChar char="⚬"/>
            </a:pPr>
            <a:r>
              <a:rPr lang="en-US" sz="2000">
                <a:solidFill>
                  <a:srgbClr val="000000"/>
                </a:solidFill>
                <a:latin typeface="DM Sans"/>
              </a:rPr>
              <a:t>2019: 19.86%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grpSp>
        <p:nvGrpSpPr>
          <p:cNvPr name="Group 2" id="2"/>
          <p:cNvGrpSpPr/>
          <p:nvPr/>
        </p:nvGrpSpPr>
        <p:grpSpPr>
          <a:xfrm rot="0">
            <a:off x="-422460" y="-509784"/>
            <a:ext cx="19132920" cy="2701944"/>
            <a:chOff x="0" y="0"/>
            <a:chExt cx="5039123" cy="711623"/>
          </a:xfrm>
        </p:grpSpPr>
        <p:sp>
          <p:nvSpPr>
            <p:cNvPr name="Freeform 3" id="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4" id="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5708489" y="0"/>
            <a:ext cx="6731462" cy="1306335"/>
            <a:chOff x="0" y="0"/>
            <a:chExt cx="1772895" cy="344055"/>
          </a:xfrm>
        </p:grpSpPr>
        <p:sp>
          <p:nvSpPr>
            <p:cNvPr name="Freeform 6" id="6"/>
            <p:cNvSpPr/>
            <p:nvPr/>
          </p:nvSpPr>
          <p:spPr>
            <a:xfrm flipH="false" flipV="false" rot="0">
              <a:off x="0" y="0"/>
              <a:ext cx="1772895" cy="344055"/>
            </a:xfrm>
            <a:custGeom>
              <a:avLst/>
              <a:gdLst/>
              <a:ahLst/>
              <a:cxnLst/>
              <a:rect r="r" b="b" t="t" l="l"/>
              <a:pathLst>
                <a:path h="344055" w="1772895">
                  <a:moveTo>
                    <a:pt x="13801" y="0"/>
                  </a:moveTo>
                  <a:lnTo>
                    <a:pt x="1759094" y="0"/>
                  </a:lnTo>
                  <a:cubicBezTo>
                    <a:pt x="1766716" y="0"/>
                    <a:pt x="1772895" y="6179"/>
                    <a:pt x="1772895" y="13801"/>
                  </a:cubicBezTo>
                  <a:lnTo>
                    <a:pt x="1772895" y="330254"/>
                  </a:lnTo>
                  <a:cubicBezTo>
                    <a:pt x="1772895" y="337876"/>
                    <a:pt x="1766716" y="344055"/>
                    <a:pt x="1759094" y="344055"/>
                  </a:cubicBezTo>
                  <a:lnTo>
                    <a:pt x="13801" y="344055"/>
                  </a:lnTo>
                  <a:cubicBezTo>
                    <a:pt x="6179" y="344055"/>
                    <a:pt x="0" y="337876"/>
                    <a:pt x="0" y="330254"/>
                  </a:cubicBezTo>
                  <a:lnTo>
                    <a:pt x="0" y="13801"/>
                  </a:lnTo>
                  <a:cubicBezTo>
                    <a:pt x="0" y="6179"/>
                    <a:pt x="6179" y="0"/>
                    <a:pt x="13801" y="0"/>
                  </a:cubicBezTo>
                  <a:close/>
                </a:path>
              </a:pathLst>
            </a:custGeom>
            <a:solidFill>
              <a:srgbClr val="FFFFFF"/>
            </a:solidFill>
            <a:ln cap="sq">
              <a:noFill/>
              <a:prstDash val="solid"/>
              <a:miter/>
            </a:ln>
          </p:spPr>
        </p:sp>
        <p:sp>
          <p:nvSpPr>
            <p:cNvPr name="TextBox 7" id="7"/>
            <p:cNvSpPr txBox="true"/>
            <p:nvPr/>
          </p:nvSpPr>
          <p:spPr>
            <a:xfrm>
              <a:off x="0" y="-66675"/>
              <a:ext cx="1772895" cy="410730"/>
            </a:xfrm>
            <a:prstGeom prst="rect">
              <a:avLst/>
            </a:prstGeom>
          </p:spPr>
          <p:txBody>
            <a:bodyPr anchor="ctr" rtlCol="false" tIns="215900" lIns="215900" bIns="215900" rIns="215900"/>
            <a:lstStyle/>
            <a:p>
              <a:pPr algn="ctr" marL="0" indent="0" lvl="0">
                <a:lnSpc>
                  <a:spcPts val="5179"/>
                </a:lnSpc>
                <a:spcBef>
                  <a:spcPct val="0"/>
                </a:spcBef>
              </a:pPr>
              <a:r>
                <a:rPr lang="en-US" sz="3699">
                  <a:solidFill>
                    <a:srgbClr val="2B1511"/>
                  </a:solidFill>
                  <a:latin typeface="Canva Sans Bold"/>
                </a:rPr>
                <a:t>Key Insights</a:t>
              </a:r>
            </a:p>
          </p:txBody>
        </p:sp>
      </p:grpSp>
      <p:grpSp>
        <p:nvGrpSpPr>
          <p:cNvPr name="Group 8" id="8"/>
          <p:cNvGrpSpPr/>
          <p:nvPr/>
        </p:nvGrpSpPr>
        <p:grpSpPr>
          <a:xfrm rot="0">
            <a:off x="1234373" y="2840459"/>
            <a:ext cx="2827793" cy="2530145"/>
            <a:chOff x="0" y="0"/>
            <a:chExt cx="1168680" cy="1045667"/>
          </a:xfrm>
        </p:grpSpPr>
        <p:sp>
          <p:nvSpPr>
            <p:cNvPr name="Freeform 9" id="9"/>
            <p:cNvSpPr/>
            <p:nvPr/>
          </p:nvSpPr>
          <p:spPr>
            <a:xfrm flipH="false" flipV="false" rot="0">
              <a:off x="0" y="0"/>
              <a:ext cx="1168681" cy="1045667"/>
            </a:xfrm>
            <a:custGeom>
              <a:avLst/>
              <a:gdLst/>
              <a:ahLst/>
              <a:cxnLst/>
              <a:rect r="r" b="b" t="t" l="l"/>
              <a:pathLst>
                <a:path h="1045667" w="1168681">
                  <a:moveTo>
                    <a:pt x="54756" y="0"/>
                  </a:moveTo>
                  <a:lnTo>
                    <a:pt x="1113925" y="0"/>
                  </a:lnTo>
                  <a:cubicBezTo>
                    <a:pt x="1144165" y="0"/>
                    <a:pt x="1168681" y="24515"/>
                    <a:pt x="1168681" y="54756"/>
                  </a:cubicBezTo>
                  <a:lnTo>
                    <a:pt x="1168681" y="990911"/>
                  </a:lnTo>
                  <a:cubicBezTo>
                    <a:pt x="1168681" y="1021152"/>
                    <a:pt x="1144165" y="1045667"/>
                    <a:pt x="1113925" y="1045667"/>
                  </a:cubicBezTo>
                  <a:lnTo>
                    <a:pt x="54756" y="1045667"/>
                  </a:lnTo>
                  <a:cubicBezTo>
                    <a:pt x="24515" y="1045667"/>
                    <a:pt x="0" y="1021152"/>
                    <a:pt x="0" y="990911"/>
                  </a:cubicBezTo>
                  <a:lnTo>
                    <a:pt x="0" y="54756"/>
                  </a:lnTo>
                  <a:cubicBezTo>
                    <a:pt x="0" y="24515"/>
                    <a:pt x="24515" y="0"/>
                    <a:pt x="54756" y="0"/>
                  </a:cubicBezTo>
                  <a:close/>
                </a:path>
              </a:pathLst>
            </a:custGeom>
            <a:solidFill>
              <a:srgbClr val="FFF0A2"/>
            </a:solidFill>
            <a:ln w="19050" cap="sq">
              <a:solidFill>
                <a:srgbClr val="E0B15E"/>
              </a:solidFill>
              <a:prstDash val="solid"/>
              <a:miter/>
            </a:ln>
          </p:spPr>
        </p:sp>
        <p:sp>
          <p:nvSpPr>
            <p:cNvPr name="TextBox 10" id="10"/>
            <p:cNvSpPr txBox="true"/>
            <p:nvPr/>
          </p:nvSpPr>
          <p:spPr>
            <a:xfrm>
              <a:off x="0" y="-28575"/>
              <a:ext cx="1168680" cy="1074242"/>
            </a:xfrm>
            <a:prstGeom prst="rect">
              <a:avLst/>
            </a:prstGeom>
          </p:spPr>
          <p:txBody>
            <a:bodyPr anchor="ctr" rtlCol="false" tIns="254000" lIns="254000" bIns="254000" rIns="254000"/>
            <a:lstStyle/>
            <a:p>
              <a:pPr algn="l" marL="259082" indent="-129541" lvl="1">
                <a:lnSpc>
                  <a:spcPts val="1680"/>
                </a:lnSpc>
                <a:buFont typeface="Arial"/>
                <a:buChar char="•"/>
              </a:pPr>
              <a:r>
                <a:rPr lang="en-US" sz="1200">
                  <a:solidFill>
                    <a:srgbClr val="000000"/>
                  </a:solidFill>
                  <a:latin typeface="DM Sans"/>
                </a:rPr>
                <a:t>Majority of customers fall into "Very Low" and "Medium" balance categories.</a:t>
              </a:r>
            </a:p>
            <a:p>
              <a:pPr algn="l" marL="259082" indent="-129541" lvl="1">
                <a:lnSpc>
                  <a:spcPts val="1680"/>
                </a:lnSpc>
                <a:buFont typeface="Arial"/>
                <a:buChar char="•"/>
              </a:pPr>
              <a:r>
                <a:rPr lang="en-US" sz="1200">
                  <a:solidFill>
                    <a:srgbClr val="000000"/>
                  </a:solidFill>
                  <a:latin typeface="DM Sans"/>
                </a:rPr>
                <a:t>Significant representation of "Adult" and "Old" age groups across all balance ranges.</a:t>
              </a:r>
            </a:p>
            <a:p>
              <a:pPr algn="l" marL="259082" indent="-129541" lvl="1">
                <a:lnSpc>
                  <a:spcPts val="1680"/>
                </a:lnSpc>
                <a:spcBef>
                  <a:spcPct val="0"/>
                </a:spcBef>
                <a:buFont typeface="Arial"/>
                <a:buChar char="•"/>
              </a:pPr>
              <a:r>
                <a:rPr lang="en-US" sz="1200">
                  <a:solidFill>
                    <a:srgbClr val="000000"/>
                  </a:solidFill>
                  <a:latin typeface="DM Sans"/>
                </a:rPr>
                <a:t>Insights suggest a need for tailored strategies based on age and balance segments.</a:t>
              </a:r>
            </a:p>
            <a:p>
              <a:pPr algn="l" marL="0" indent="0" lvl="0">
                <a:lnSpc>
                  <a:spcPts val="1680"/>
                </a:lnSpc>
                <a:spcBef>
                  <a:spcPct val="0"/>
                </a:spcBef>
              </a:pPr>
            </a:p>
          </p:txBody>
        </p:sp>
      </p:grpSp>
      <p:grpSp>
        <p:nvGrpSpPr>
          <p:cNvPr name="Group 11" id="11"/>
          <p:cNvGrpSpPr/>
          <p:nvPr/>
        </p:nvGrpSpPr>
        <p:grpSpPr>
          <a:xfrm rot="0">
            <a:off x="4758671" y="2742102"/>
            <a:ext cx="2506383" cy="3158795"/>
            <a:chOff x="0" y="0"/>
            <a:chExt cx="1035847" cy="1305478"/>
          </a:xfrm>
        </p:grpSpPr>
        <p:sp>
          <p:nvSpPr>
            <p:cNvPr name="Freeform 12" id="12"/>
            <p:cNvSpPr/>
            <p:nvPr/>
          </p:nvSpPr>
          <p:spPr>
            <a:xfrm flipH="false" flipV="false" rot="0">
              <a:off x="0" y="0"/>
              <a:ext cx="1035847" cy="1305478"/>
            </a:xfrm>
            <a:custGeom>
              <a:avLst/>
              <a:gdLst/>
              <a:ahLst/>
              <a:cxnLst/>
              <a:rect r="r" b="b" t="t" l="l"/>
              <a:pathLst>
                <a:path h="1305478" w="1035847">
                  <a:moveTo>
                    <a:pt x="61778" y="0"/>
                  </a:moveTo>
                  <a:lnTo>
                    <a:pt x="974070" y="0"/>
                  </a:lnTo>
                  <a:cubicBezTo>
                    <a:pt x="990454" y="0"/>
                    <a:pt x="1006167" y="6509"/>
                    <a:pt x="1017753" y="18094"/>
                  </a:cubicBezTo>
                  <a:cubicBezTo>
                    <a:pt x="1029338" y="29680"/>
                    <a:pt x="1035847" y="45393"/>
                    <a:pt x="1035847" y="61778"/>
                  </a:cubicBezTo>
                  <a:lnTo>
                    <a:pt x="1035847" y="1243700"/>
                  </a:lnTo>
                  <a:cubicBezTo>
                    <a:pt x="1035847" y="1277819"/>
                    <a:pt x="1008188" y="1305478"/>
                    <a:pt x="974070" y="1305478"/>
                  </a:cubicBezTo>
                  <a:lnTo>
                    <a:pt x="61778" y="1305478"/>
                  </a:lnTo>
                  <a:cubicBezTo>
                    <a:pt x="45393" y="1305478"/>
                    <a:pt x="29680" y="1298969"/>
                    <a:pt x="18094" y="1287384"/>
                  </a:cubicBezTo>
                  <a:cubicBezTo>
                    <a:pt x="6509" y="1275798"/>
                    <a:pt x="0" y="1260085"/>
                    <a:pt x="0" y="1243700"/>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13" id="13"/>
            <p:cNvSpPr txBox="true"/>
            <p:nvPr/>
          </p:nvSpPr>
          <p:spPr>
            <a:xfrm>
              <a:off x="0" y="-28575"/>
              <a:ext cx="1035847" cy="1334053"/>
            </a:xfrm>
            <a:prstGeom prst="rect">
              <a:avLst/>
            </a:prstGeom>
          </p:spPr>
          <p:txBody>
            <a:bodyPr anchor="ctr" rtlCol="false" tIns="254000" lIns="254000" bIns="254000" rIns="254000"/>
            <a:lstStyle/>
            <a:p>
              <a:pPr algn="l" marL="259082" indent="-129541" lvl="1">
                <a:lnSpc>
                  <a:spcPts val="1680"/>
                </a:lnSpc>
                <a:buFont typeface="Arial"/>
                <a:buChar char="•"/>
              </a:pPr>
              <a:r>
                <a:rPr lang="en-US" sz="1200" strike="noStrike" u="none">
                  <a:solidFill>
                    <a:srgbClr val="000000"/>
                  </a:solidFill>
                  <a:latin typeface="DM Sans"/>
                </a:rPr>
                <a:t>Overall churn rate is 20.37%, with fluctuations observed across years.</a:t>
              </a:r>
            </a:p>
            <a:p>
              <a:pPr algn="l" marL="259082" indent="-129541" lvl="1">
                <a:lnSpc>
                  <a:spcPts val="1680"/>
                </a:lnSpc>
                <a:buFont typeface="Arial"/>
                <a:buChar char="•"/>
              </a:pPr>
              <a:r>
                <a:rPr lang="en-US" sz="1200" strike="noStrike" u="none">
                  <a:solidFill>
                    <a:srgbClr val="000000"/>
                  </a:solidFill>
                  <a:latin typeface="DM Sans"/>
                </a:rPr>
                <a:t>Customers with "Poor" credit scores and those with shorter tenure are more likely to churn.</a:t>
              </a:r>
            </a:p>
            <a:p>
              <a:pPr algn="l" marL="259082" indent="-129541" lvl="1">
                <a:lnSpc>
                  <a:spcPts val="1680"/>
                </a:lnSpc>
                <a:buFont typeface="Arial"/>
                <a:buChar char="•"/>
              </a:pPr>
              <a:r>
                <a:rPr lang="en-US" sz="1200" strike="noStrike" u="none">
                  <a:solidFill>
                    <a:srgbClr val="000000"/>
                  </a:solidFill>
                  <a:latin typeface="DM Sans"/>
                </a:rPr>
                <a:t>Targeted strategies such as product bundles and enhanced credit card rewards can help mitigate churn.</a:t>
              </a:r>
            </a:p>
            <a:p>
              <a:pPr algn="l" marL="259082" indent="-129541" lvl="1">
                <a:lnSpc>
                  <a:spcPts val="1680"/>
                </a:lnSpc>
                <a:buFont typeface="Arial"/>
                <a:buChar char="•"/>
              </a:pPr>
            </a:p>
          </p:txBody>
        </p:sp>
      </p:grpSp>
      <p:sp>
        <p:nvSpPr>
          <p:cNvPr name="AutoShape 14" id="14"/>
          <p:cNvSpPr/>
          <p:nvPr/>
        </p:nvSpPr>
        <p:spPr>
          <a:xfrm>
            <a:off x="4062166" y="4105531"/>
            <a:ext cx="696505" cy="215968"/>
          </a:xfrm>
          <a:prstGeom prst="line">
            <a:avLst/>
          </a:prstGeom>
          <a:ln cap="flat" w="38100">
            <a:solidFill>
              <a:srgbClr val="000000"/>
            </a:solidFill>
            <a:prstDash val="solid"/>
            <a:headEnd type="none" len="sm" w="sm"/>
            <a:tailEnd type="arrow" len="sm" w="med"/>
          </a:ln>
        </p:spPr>
      </p:sp>
      <p:grpSp>
        <p:nvGrpSpPr>
          <p:cNvPr name="Group 15" id="15"/>
          <p:cNvGrpSpPr/>
          <p:nvPr/>
        </p:nvGrpSpPr>
        <p:grpSpPr>
          <a:xfrm rot="0">
            <a:off x="2133108" y="2209662"/>
            <a:ext cx="733836" cy="73383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18" id="18"/>
          <p:cNvSpPr/>
          <p:nvPr/>
        </p:nvSpPr>
        <p:spPr>
          <a:xfrm flipH="false" flipV="false" rot="0">
            <a:off x="2275258" y="2399377"/>
            <a:ext cx="432867" cy="392729"/>
          </a:xfrm>
          <a:custGeom>
            <a:avLst/>
            <a:gdLst/>
            <a:ahLst/>
            <a:cxnLst/>
            <a:rect r="r" b="b" t="t" l="l"/>
            <a:pathLst>
              <a:path h="392729" w="432867">
                <a:moveTo>
                  <a:pt x="0" y="0"/>
                </a:moveTo>
                <a:lnTo>
                  <a:pt x="432867" y="0"/>
                </a:lnTo>
                <a:lnTo>
                  <a:pt x="432867" y="392729"/>
                </a:lnTo>
                <a:lnTo>
                  <a:pt x="0" y="3927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0">
            <a:off x="5537273" y="2192160"/>
            <a:ext cx="733836" cy="73383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22" id="22"/>
          <p:cNvSpPr/>
          <p:nvPr/>
        </p:nvSpPr>
        <p:spPr>
          <a:xfrm flipH="false" flipV="false" rot="0">
            <a:off x="5677636" y="2313413"/>
            <a:ext cx="453110" cy="441577"/>
          </a:xfrm>
          <a:custGeom>
            <a:avLst/>
            <a:gdLst/>
            <a:ahLst/>
            <a:cxnLst/>
            <a:rect r="r" b="b" t="t" l="l"/>
            <a:pathLst>
              <a:path h="441577" w="453110">
                <a:moveTo>
                  <a:pt x="0" y="0"/>
                </a:moveTo>
                <a:lnTo>
                  <a:pt x="453111" y="0"/>
                </a:lnTo>
                <a:lnTo>
                  <a:pt x="453111" y="441577"/>
                </a:lnTo>
                <a:lnTo>
                  <a:pt x="0" y="4415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3" id="23"/>
          <p:cNvGrpSpPr/>
          <p:nvPr/>
        </p:nvGrpSpPr>
        <p:grpSpPr>
          <a:xfrm rot="0">
            <a:off x="1600017" y="5048523"/>
            <a:ext cx="1826193" cy="954824"/>
            <a:chOff x="0" y="0"/>
            <a:chExt cx="2022699" cy="1057567"/>
          </a:xfrm>
        </p:grpSpPr>
        <p:sp>
          <p:nvSpPr>
            <p:cNvPr name="Freeform 24" id="24"/>
            <p:cNvSpPr/>
            <p:nvPr/>
          </p:nvSpPr>
          <p:spPr>
            <a:xfrm flipH="false" flipV="false" rot="0">
              <a:off x="0" y="0"/>
              <a:ext cx="2022699" cy="1057567"/>
            </a:xfrm>
            <a:custGeom>
              <a:avLst/>
              <a:gdLst/>
              <a:ahLst/>
              <a:cxnLst/>
              <a:rect r="r" b="b" t="t" l="l"/>
              <a:pathLst>
                <a:path h="1057567" w="2022699">
                  <a:moveTo>
                    <a:pt x="51034" y="0"/>
                  </a:moveTo>
                  <a:lnTo>
                    <a:pt x="1971666" y="0"/>
                  </a:lnTo>
                  <a:cubicBezTo>
                    <a:pt x="1985200" y="0"/>
                    <a:pt x="1998181" y="5377"/>
                    <a:pt x="2007752" y="14947"/>
                  </a:cubicBezTo>
                  <a:cubicBezTo>
                    <a:pt x="2017322" y="24518"/>
                    <a:pt x="2022699" y="37499"/>
                    <a:pt x="2022699" y="51034"/>
                  </a:cubicBezTo>
                  <a:lnTo>
                    <a:pt x="2022699" y="1006534"/>
                  </a:lnTo>
                  <a:cubicBezTo>
                    <a:pt x="2022699" y="1034719"/>
                    <a:pt x="1999850" y="1057567"/>
                    <a:pt x="1971666" y="1057567"/>
                  </a:cubicBezTo>
                  <a:lnTo>
                    <a:pt x="51034" y="1057567"/>
                  </a:lnTo>
                  <a:cubicBezTo>
                    <a:pt x="37499" y="1057567"/>
                    <a:pt x="24518" y="1052191"/>
                    <a:pt x="14947" y="1042620"/>
                  </a:cubicBezTo>
                  <a:cubicBezTo>
                    <a:pt x="5377" y="1033049"/>
                    <a:pt x="0" y="1020069"/>
                    <a:pt x="0" y="1006534"/>
                  </a:cubicBezTo>
                  <a:lnTo>
                    <a:pt x="0" y="51034"/>
                  </a:lnTo>
                  <a:cubicBezTo>
                    <a:pt x="0" y="37499"/>
                    <a:pt x="5377" y="24518"/>
                    <a:pt x="14947" y="14947"/>
                  </a:cubicBezTo>
                  <a:cubicBezTo>
                    <a:pt x="24518" y="5377"/>
                    <a:pt x="37499" y="0"/>
                    <a:pt x="51034" y="0"/>
                  </a:cubicBezTo>
                  <a:close/>
                </a:path>
              </a:pathLst>
            </a:custGeom>
            <a:solidFill>
              <a:srgbClr val="E0B15E"/>
            </a:solidFill>
          </p:spPr>
        </p:sp>
        <p:sp>
          <p:nvSpPr>
            <p:cNvPr name="TextBox 25" id="25"/>
            <p:cNvSpPr txBox="true"/>
            <p:nvPr/>
          </p:nvSpPr>
          <p:spPr>
            <a:xfrm>
              <a:off x="0" y="-28575"/>
              <a:ext cx="2022699" cy="1086142"/>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Customer Segmentation Analysis</a:t>
              </a:r>
            </a:p>
          </p:txBody>
        </p:sp>
      </p:grpSp>
      <p:grpSp>
        <p:nvGrpSpPr>
          <p:cNvPr name="Group 26" id="26"/>
          <p:cNvGrpSpPr/>
          <p:nvPr/>
        </p:nvGrpSpPr>
        <p:grpSpPr>
          <a:xfrm rot="0">
            <a:off x="5040425" y="5419999"/>
            <a:ext cx="1942875" cy="669074"/>
            <a:chOff x="0" y="0"/>
            <a:chExt cx="2151936" cy="741069"/>
          </a:xfrm>
        </p:grpSpPr>
        <p:sp>
          <p:nvSpPr>
            <p:cNvPr name="Freeform 27" id="27"/>
            <p:cNvSpPr/>
            <p:nvPr/>
          </p:nvSpPr>
          <p:spPr>
            <a:xfrm flipH="false" flipV="false" rot="0">
              <a:off x="0" y="0"/>
              <a:ext cx="2151936" cy="741069"/>
            </a:xfrm>
            <a:custGeom>
              <a:avLst/>
              <a:gdLst/>
              <a:ahLst/>
              <a:cxnLst/>
              <a:rect r="r" b="b" t="t" l="l"/>
              <a:pathLst>
                <a:path h="741069" w="2151936">
                  <a:moveTo>
                    <a:pt x="47969" y="0"/>
                  </a:moveTo>
                  <a:lnTo>
                    <a:pt x="2103968" y="0"/>
                  </a:lnTo>
                  <a:cubicBezTo>
                    <a:pt x="2116690" y="0"/>
                    <a:pt x="2128891" y="5054"/>
                    <a:pt x="2137887" y="14050"/>
                  </a:cubicBezTo>
                  <a:cubicBezTo>
                    <a:pt x="2146883" y="23046"/>
                    <a:pt x="2151936" y="35247"/>
                    <a:pt x="2151936" y="47969"/>
                  </a:cubicBezTo>
                  <a:lnTo>
                    <a:pt x="2151936" y="693101"/>
                  </a:lnTo>
                  <a:cubicBezTo>
                    <a:pt x="2151936" y="705823"/>
                    <a:pt x="2146883" y="718024"/>
                    <a:pt x="2137887" y="727020"/>
                  </a:cubicBezTo>
                  <a:cubicBezTo>
                    <a:pt x="2128891" y="736016"/>
                    <a:pt x="2116690" y="741069"/>
                    <a:pt x="2103968" y="741069"/>
                  </a:cubicBezTo>
                  <a:lnTo>
                    <a:pt x="47969" y="741069"/>
                  </a:lnTo>
                  <a:cubicBezTo>
                    <a:pt x="35247" y="741069"/>
                    <a:pt x="23046" y="736016"/>
                    <a:pt x="14050" y="727020"/>
                  </a:cubicBezTo>
                  <a:cubicBezTo>
                    <a:pt x="5054" y="718024"/>
                    <a:pt x="0" y="705823"/>
                    <a:pt x="0" y="693101"/>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28" id="28"/>
            <p:cNvSpPr txBox="true"/>
            <p:nvPr/>
          </p:nvSpPr>
          <p:spPr>
            <a:xfrm>
              <a:off x="0" y="-28575"/>
              <a:ext cx="2151936" cy="769644"/>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Churn Rate Analysis</a:t>
              </a:r>
            </a:p>
          </p:txBody>
        </p:sp>
      </p:grpSp>
      <p:grpSp>
        <p:nvGrpSpPr>
          <p:cNvPr name="Group 29" id="29"/>
          <p:cNvGrpSpPr/>
          <p:nvPr/>
        </p:nvGrpSpPr>
        <p:grpSpPr>
          <a:xfrm rot="0">
            <a:off x="7960379" y="2754990"/>
            <a:ext cx="2506383" cy="2530145"/>
            <a:chOff x="0" y="0"/>
            <a:chExt cx="1035847" cy="1045667"/>
          </a:xfrm>
        </p:grpSpPr>
        <p:sp>
          <p:nvSpPr>
            <p:cNvPr name="Freeform 30" id="30"/>
            <p:cNvSpPr/>
            <p:nvPr/>
          </p:nvSpPr>
          <p:spPr>
            <a:xfrm flipH="false" flipV="false" rot="0">
              <a:off x="0" y="0"/>
              <a:ext cx="1035847" cy="1045667"/>
            </a:xfrm>
            <a:custGeom>
              <a:avLst/>
              <a:gdLst/>
              <a:ahLst/>
              <a:cxnLst/>
              <a:rect r="r" b="b" t="t" l="l"/>
              <a:pathLst>
                <a:path h="1045667" w="1035847">
                  <a:moveTo>
                    <a:pt x="61778" y="0"/>
                  </a:moveTo>
                  <a:lnTo>
                    <a:pt x="974070" y="0"/>
                  </a:lnTo>
                  <a:cubicBezTo>
                    <a:pt x="990454" y="0"/>
                    <a:pt x="1006167" y="6509"/>
                    <a:pt x="1017753" y="18094"/>
                  </a:cubicBezTo>
                  <a:cubicBezTo>
                    <a:pt x="1029338" y="29680"/>
                    <a:pt x="1035847" y="45393"/>
                    <a:pt x="1035847" y="61778"/>
                  </a:cubicBezTo>
                  <a:lnTo>
                    <a:pt x="1035847" y="983890"/>
                  </a:lnTo>
                  <a:cubicBezTo>
                    <a:pt x="1035847" y="1018009"/>
                    <a:pt x="1008188" y="1045667"/>
                    <a:pt x="974070" y="1045667"/>
                  </a:cubicBezTo>
                  <a:lnTo>
                    <a:pt x="61778" y="1045667"/>
                  </a:lnTo>
                  <a:cubicBezTo>
                    <a:pt x="45393" y="1045667"/>
                    <a:pt x="29680" y="1039159"/>
                    <a:pt x="18094" y="1027573"/>
                  </a:cubicBezTo>
                  <a:cubicBezTo>
                    <a:pt x="6509" y="1015988"/>
                    <a:pt x="0" y="1000274"/>
                    <a:pt x="0" y="983890"/>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31" id="31"/>
            <p:cNvSpPr txBox="true"/>
            <p:nvPr/>
          </p:nvSpPr>
          <p:spPr>
            <a:xfrm>
              <a:off x="0" y="-28575"/>
              <a:ext cx="1035847" cy="1074242"/>
            </a:xfrm>
            <a:prstGeom prst="rect">
              <a:avLst/>
            </a:prstGeom>
          </p:spPr>
          <p:txBody>
            <a:bodyPr anchor="ctr" rtlCol="false" tIns="254000" lIns="254000" bIns="254000" rIns="254000"/>
            <a:lstStyle/>
            <a:p>
              <a:pPr algn="l" marL="259082" indent="-129541" lvl="1">
                <a:lnSpc>
                  <a:spcPts val="1680"/>
                </a:lnSpc>
                <a:spcBef>
                  <a:spcPct val="0"/>
                </a:spcBef>
                <a:buFont typeface="Arial"/>
                <a:buChar char="•"/>
              </a:pPr>
              <a:r>
                <a:rPr lang="en-US" sz="1200" strike="noStrike" u="none">
                  <a:solidFill>
                    <a:srgbClr val="000000"/>
                  </a:solidFill>
                  <a:latin typeface="DM Sans"/>
                </a:rPr>
                <a:t>Customers with lower salaries and fair to poor credit scores pose higher financial risks.</a:t>
              </a:r>
            </a:p>
            <a:p>
              <a:pPr algn="l" marL="259082" indent="-129541" lvl="1">
                <a:lnSpc>
                  <a:spcPts val="1680"/>
                </a:lnSpc>
                <a:spcBef>
                  <a:spcPct val="0"/>
                </a:spcBef>
                <a:buFont typeface="Arial"/>
                <a:buChar char="•"/>
              </a:pPr>
              <a:r>
                <a:rPr lang="en-US" sz="1200" strike="noStrike" u="none">
                  <a:solidFill>
                    <a:srgbClr val="000000"/>
                  </a:solidFill>
                  <a:latin typeface="DM Sans"/>
                </a:rPr>
                <a:t>Tailored retention strategies and financial education programs can help mitigate risks associated with these segments.</a:t>
              </a:r>
            </a:p>
          </p:txBody>
        </p:sp>
      </p:grpSp>
      <p:sp>
        <p:nvSpPr>
          <p:cNvPr name="AutoShape 32" id="32"/>
          <p:cNvSpPr/>
          <p:nvPr/>
        </p:nvSpPr>
        <p:spPr>
          <a:xfrm flipV="true">
            <a:off x="7265054" y="4020062"/>
            <a:ext cx="695325" cy="301437"/>
          </a:xfrm>
          <a:prstGeom prst="line">
            <a:avLst/>
          </a:prstGeom>
          <a:ln cap="flat" w="38100">
            <a:solidFill>
              <a:srgbClr val="000000"/>
            </a:solidFill>
            <a:prstDash val="solid"/>
            <a:headEnd type="none" len="sm" w="sm"/>
            <a:tailEnd type="arrow" len="sm" w="med"/>
          </a:ln>
        </p:spPr>
      </p:sp>
      <p:grpSp>
        <p:nvGrpSpPr>
          <p:cNvPr name="Group 33" id="33"/>
          <p:cNvGrpSpPr/>
          <p:nvPr/>
        </p:nvGrpSpPr>
        <p:grpSpPr>
          <a:xfrm rot="0">
            <a:off x="8777082" y="2192160"/>
            <a:ext cx="733836" cy="73383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36" id="36"/>
          <p:cNvSpPr/>
          <p:nvPr/>
        </p:nvSpPr>
        <p:spPr>
          <a:xfrm flipH="false" flipV="false" rot="0">
            <a:off x="8950492" y="2326702"/>
            <a:ext cx="387017" cy="442535"/>
          </a:xfrm>
          <a:custGeom>
            <a:avLst/>
            <a:gdLst/>
            <a:ahLst/>
            <a:cxnLst/>
            <a:rect r="r" b="b" t="t" l="l"/>
            <a:pathLst>
              <a:path h="442535" w="387017">
                <a:moveTo>
                  <a:pt x="0" y="0"/>
                </a:moveTo>
                <a:lnTo>
                  <a:pt x="387016" y="0"/>
                </a:lnTo>
                <a:lnTo>
                  <a:pt x="387016" y="442535"/>
                </a:lnTo>
                <a:lnTo>
                  <a:pt x="0" y="4425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7" id="37"/>
          <p:cNvGrpSpPr/>
          <p:nvPr/>
        </p:nvGrpSpPr>
        <p:grpSpPr>
          <a:xfrm rot="0">
            <a:off x="8280233" y="5191398"/>
            <a:ext cx="1942875" cy="669074"/>
            <a:chOff x="0" y="0"/>
            <a:chExt cx="2151936" cy="741069"/>
          </a:xfrm>
        </p:grpSpPr>
        <p:sp>
          <p:nvSpPr>
            <p:cNvPr name="Freeform 38" id="38"/>
            <p:cNvSpPr/>
            <p:nvPr/>
          </p:nvSpPr>
          <p:spPr>
            <a:xfrm flipH="false" flipV="false" rot="0">
              <a:off x="0" y="0"/>
              <a:ext cx="2151936" cy="741069"/>
            </a:xfrm>
            <a:custGeom>
              <a:avLst/>
              <a:gdLst/>
              <a:ahLst/>
              <a:cxnLst/>
              <a:rect r="r" b="b" t="t" l="l"/>
              <a:pathLst>
                <a:path h="741069" w="2151936">
                  <a:moveTo>
                    <a:pt x="47969" y="0"/>
                  </a:moveTo>
                  <a:lnTo>
                    <a:pt x="2103968" y="0"/>
                  </a:lnTo>
                  <a:cubicBezTo>
                    <a:pt x="2116690" y="0"/>
                    <a:pt x="2128891" y="5054"/>
                    <a:pt x="2137887" y="14050"/>
                  </a:cubicBezTo>
                  <a:cubicBezTo>
                    <a:pt x="2146883" y="23046"/>
                    <a:pt x="2151936" y="35247"/>
                    <a:pt x="2151936" y="47969"/>
                  </a:cubicBezTo>
                  <a:lnTo>
                    <a:pt x="2151936" y="693101"/>
                  </a:lnTo>
                  <a:cubicBezTo>
                    <a:pt x="2151936" y="705823"/>
                    <a:pt x="2146883" y="718024"/>
                    <a:pt x="2137887" y="727020"/>
                  </a:cubicBezTo>
                  <a:cubicBezTo>
                    <a:pt x="2128891" y="736016"/>
                    <a:pt x="2116690" y="741069"/>
                    <a:pt x="2103968" y="741069"/>
                  </a:cubicBezTo>
                  <a:lnTo>
                    <a:pt x="47969" y="741069"/>
                  </a:lnTo>
                  <a:cubicBezTo>
                    <a:pt x="35247" y="741069"/>
                    <a:pt x="23046" y="736016"/>
                    <a:pt x="14050" y="727020"/>
                  </a:cubicBezTo>
                  <a:cubicBezTo>
                    <a:pt x="5054" y="718024"/>
                    <a:pt x="0" y="705823"/>
                    <a:pt x="0" y="693101"/>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39" id="39"/>
            <p:cNvSpPr txBox="true"/>
            <p:nvPr/>
          </p:nvSpPr>
          <p:spPr>
            <a:xfrm>
              <a:off x="0" y="-28575"/>
              <a:ext cx="2151936" cy="769644"/>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Risk Management Assessment</a:t>
              </a:r>
            </a:p>
          </p:txBody>
        </p:sp>
      </p:grpSp>
      <p:grpSp>
        <p:nvGrpSpPr>
          <p:cNvPr name="Group 40" id="40"/>
          <p:cNvGrpSpPr/>
          <p:nvPr/>
        </p:nvGrpSpPr>
        <p:grpSpPr>
          <a:xfrm rot="0">
            <a:off x="11307435" y="2877992"/>
            <a:ext cx="2506383" cy="2530145"/>
            <a:chOff x="0" y="0"/>
            <a:chExt cx="1035847" cy="1045667"/>
          </a:xfrm>
        </p:grpSpPr>
        <p:sp>
          <p:nvSpPr>
            <p:cNvPr name="Freeform 41" id="41"/>
            <p:cNvSpPr/>
            <p:nvPr/>
          </p:nvSpPr>
          <p:spPr>
            <a:xfrm flipH="false" flipV="false" rot="0">
              <a:off x="0" y="0"/>
              <a:ext cx="1035847" cy="1045667"/>
            </a:xfrm>
            <a:custGeom>
              <a:avLst/>
              <a:gdLst/>
              <a:ahLst/>
              <a:cxnLst/>
              <a:rect r="r" b="b" t="t" l="l"/>
              <a:pathLst>
                <a:path h="1045667" w="1035847">
                  <a:moveTo>
                    <a:pt x="61778" y="0"/>
                  </a:moveTo>
                  <a:lnTo>
                    <a:pt x="974070" y="0"/>
                  </a:lnTo>
                  <a:cubicBezTo>
                    <a:pt x="990454" y="0"/>
                    <a:pt x="1006167" y="6509"/>
                    <a:pt x="1017753" y="18094"/>
                  </a:cubicBezTo>
                  <a:cubicBezTo>
                    <a:pt x="1029338" y="29680"/>
                    <a:pt x="1035847" y="45393"/>
                    <a:pt x="1035847" y="61778"/>
                  </a:cubicBezTo>
                  <a:lnTo>
                    <a:pt x="1035847" y="983890"/>
                  </a:lnTo>
                  <a:cubicBezTo>
                    <a:pt x="1035847" y="1018009"/>
                    <a:pt x="1008188" y="1045667"/>
                    <a:pt x="974070" y="1045667"/>
                  </a:cubicBezTo>
                  <a:lnTo>
                    <a:pt x="61778" y="1045667"/>
                  </a:lnTo>
                  <a:cubicBezTo>
                    <a:pt x="45393" y="1045667"/>
                    <a:pt x="29680" y="1039159"/>
                    <a:pt x="18094" y="1027573"/>
                  </a:cubicBezTo>
                  <a:cubicBezTo>
                    <a:pt x="6509" y="1015988"/>
                    <a:pt x="0" y="1000274"/>
                    <a:pt x="0" y="983890"/>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42" id="42"/>
            <p:cNvSpPr txBox="true"/>
            <p:nvPr/>
          </p:nvSpPr>
          <p:spPr>
            <a:xfrm>
              <a:off x="0" y="-28575"/>
              <a:ext cx="1035847" cy="1074242"/>
            </a:xfrm>
            <a:prstGeom prst="rect">
              <a:avLst/>
            </a:prstGeom>
          </p:spPr>
          <p:txBody>
            <a:bodyPr anchor="ctr" rtlCol="false" tIns="254000" lIns="254000" bIns="254000" rIns="254000"/>
            <a:lstStyle/>
            <a:p>
              <a:pPr algn="l" marL="259082" indent="-129541" lvl="1">
                <a:lnSpc>
                  <a:spcPts val="1680"/>
                </a:lnSpc>
                <a:spcBef>
                  <a:spcPct val="0"/>
                </a:spcBef>
                <a:buFont typeface="Arial"/>
                <a:buChar char="•"/>
              </a:pPr>
              <a:r>
                <a:rPr lang="en-US" sz="1200" strike="noStrike" u="none">
                  <a:solidFill>
                    <a:srgbClr val="000000"/>
                  </a:solidFill>
                  <a:latin typeface="DM Sans"/>
                </a:rPr>
                <a:t>Customers with medium balances and high salaries exhibit the highest average tenure.</a:t>
              </a:r>
            </a:p>
            <a:p>
              <a:pPr algn="l" marL="259082" indent="-129541" lvl="1">
                <a:lnSpc>
                  <a:spcPts val="1680"/>
                </a:lnSpc>
                <a:spcBef>
                  <a:spcPct val="0"/>
                </a:spcBef>
                <a:buFont typeface="Arial"/>
                <a:buChar char="•"/>
              </a:pPr>
              <a:r>
                <a:rPr lang="en-US" sz="1200" strike="noStrike" u="none">
                  <a:solidFill>
                    <a:srgbClr val="000000"/>
                  </a:solidFill>
                  <a:latin typeface="DM Sans"/>
                </a:rPr>
                <a:t>Tailored services and perks are essential to maintain loyalty among this segment and enhance overall customer lifetime value.</a:t>
              </a:r>
            </a:p>
          </p:txBody>
        </p:sp>
      </p:grpSp>
      <p:sp>
        <p:nvSpPr>
          <p:cNvPr name="AutoShape 43" id="43"/>
          <p:cNvSpPr/>
          <p:nvPr/>
        </p:nvSpPr>
        <p:spPr>
          <a:xfrm>
            <a:off x="10466763" y="4020062"/>
            <a:ext cx="840673" cy="123002"/>
          </a:xfrm>
          <a:prstGeom prst="line">
            <a:avLst/>
          </a:prstGeom>
          <a:ln cap="flat" w="38100">
            <a:solidFill>
              <a:srgbClr val="000000"/>
            </a:solidFill>
            <a:prstDash val="solid"/>
            <a:headEnd type="none" len="sm" w="sm"/>
            <a:tailEnd type="arrow" len="sm" w="med"/>
          </a:ln>
        </p:spPr>
      </p:sp>
      <p:grpSp>
        <p:nvGrpSpPr>
          <p:cNvPr name="Group 44" id="44"/>
          <p:cNvGrpSpPr/>
          <p:nvPr/>
        </p:nvGrpSpPr>
        <p:grpSpPr>
          <a:xfrm rot="0">
            <a:off x="11675172" y="5231822"/>
            <a:ext cx="1942875" cy="669074"/>
            <a:chOff x="0" y="0"/>
            <a:chExt cx="2151936" cy="741069"/>
          </a:xfrm>
        </p:grpSpPr>
        <p:sp>
          <p:nvSpPr>
            <p:cNvPr name="Freeform 45" id="45"/>
            <p:cNvSpPr/>
            <p:nvPr/>
          </p:nvSpPr>
          <p:spPr>
            <a:xfrm flipH="false" flipV="false" rot="0">
              <a:off x="0" y="0"/>
              <a:ext cx="2151936" cy="741069"/>
            </a:xfrm>
            <a:custGeom>
              <a:avLst/>
              <a:gdLst/>
              <a:ahLst/>
              <a:cxnLst/>
              <a:rect r="r" b="b" t="t" l="l"/>
              <a:pathLst>
                <a:path h="741069" w="2151936">
                  <a:moveTo>
                    <a:pt x="47969" y="0"/>
                  </a:moveTo>
                  <a:lnTo>
                    <a:pt x="2103968" y="0"/>
                  </a:lnTo>
                  <a:cubicBezTo>
                    <a:pt x="2116690" y="0"/>
                    <a:pt x="2128891" y="5054"/>
                    <a:pt x="2137887" y="14050"/>
                  </a:cubicBezTo>
                  <a:cubicBezTo>
                    <a:pt x="2146883" y="23046"/>
                    <a:pt x="2151936" y="35247"/>
                    <a:pt x="2151936" y="47969"/>
                  </a:cubicBezTo>
                  <a:lnTo>
                    <a:pt x="2151936" y="693101"/>
                  </a:lnTo>
                  <a:cubicBezTo>
                    <a:pt x="2151936" y="705823"/>
                    <a:pt x="2146883" y="718024"/>
                    <a:pt x="2137887" y="727020"/>
                  </a:cubicBezTo>
                  <a:cubicBezTo>
                    <a:pt x="2128891" y="736016"/>
                    <a:pt x="2116690" y="741069"/>
                    <a:pt x="2103968" y="741069"/>
                  </a:cubicBezTo>
                  <a:lnTo>
                    <a:pt x="47969" y="741069"/>
                  </a:lnTo>
                  <a:cubicBezTo>
                    <a:pt x="35247" y="741069"/>
                    <a:pt x="23046" y="736016"/>
                    <a:pt x="14050" y="727020"/>
                  </a:cubicBezTo>
                  <a:cubicBezTo>
                    <a:pt x="5054" y="718024"/>
                    <a:pt x="0" y="705823"/>
                    <a:pt x="0" y="693101"/>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46" id="46"/>
            <p:cNvSpPr txBox="true"/>
            <p:nvPr/>
          </p:nvSpPr>
          <p:spPr>
            <a:xfrm>
              <a:off x="0" y="-28575"/>
              <a:ext cx="2151936" cy="769644"/>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Customer Tenure Value Forecast</a:t>
              </a:r>
            </a:p>
          </p:txBody>
        </p:sp>
      </p:grpSp>
      <p:grpSp>
        <p:nvGrpSpPr>
          <p:cNvPr name="Group 47" id="47"/>
          <p:cNvGrpSpPr/>
          <p:nvPr/>
        </p:nvGrpSpPr>
        <p:grpSpPr>
          <a:xfrm rot="0">
            <a:off x="12045465" y="2228823"/>
            <a:ext cx="733836" cy="733836"/>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49" id="49"/>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50" id="50"/>
          <p:cNvSpPr/>
          <p:nvPr/>
        </p:nvSpPr>
        <p:spPr>
          <a:xfrm flipH="false" flipV="false" rot="0">
            <a:off x="12173296" y="2363040"/>
            <a:ext cx="429017" cy="465403"/>
          </a:xfrm>
          <a:custGeom>
            <a:avLst/>
            <a:gdLst/>
            <a:ahLst/>
            <a:cxnLst/>
            <a:rect r="r" b="b" t="t" l="l"/>
            <a:pathLst>
              <a:path h="465403" w="429017">
                <a:moveTo>
                  <a:pt x="0" y="0"/>
                </a:moveTo>
                <a:lnTo>
                  <a:pt x="429017" y="0"/>
                </a:lnTo>
                <a:lnTo>
                  <a:pt x="429017" y="465403"/>
                </a:lnTo>
                <a:lnTo>
                  <a:pt x="0" y="4654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51" id="51"/>
          <p:cNvGrpSpPr/>
          <p:nvPr/>
        </p:nvGrpSpPr>
        <p:grpSpPr>
          <a:xfrm rot="0">
            <a:off x="14547244" y="2877992"/>
            <a:ext cx="2506383" cy="2530145"/>
            <a:chOff x="0" y="0"/>
            <a:chExt cx="1035847" cy="1045667"/>
          </a:xfrm>
        </p:grpSpPr>
        <p:sp>
          <p:nvSpPr>
            <p:cNvPr name="Freeform 52" id="52"/>
            <p:cNvSpPr/>
            <p:nvPr/>
          </p:nvSpPr>
          <p:spPr>
            <a:xfrm flipH="false" flipV="false" rot="0">
              <a:off x="0" y="0"/>
              <a:ext cx="1035847" cy="1045667"/>
            </a:xfrm>
            <a:custGeom>
              <a:avLst/>
              <a:gdLst/>
              <a:ahLst/>
              <a:cxnLst/>
              <a:rect r="r" b="b" t="t" l="l"/>
              <a:pathLst>
                <a:path h="1045667" w="1035847">
                  <a:moveTo>
                    <a:pt x="61778" y="0"/>
                  </a:moveTo>
                  <a:lnTo>
                    <a:pt x="974070" y="0"/>
                  </a:lnTo>
                  <a:cubicBezTo>
                    <a:pt x="990454" y="0"/>
                    <a:pt x="1006167" y="6509"/>
                    <a:pt x="1017753" y="18094"/>
                  </a:cubicBezTo>
                  <a:cubicBezTo>
                    <a:pt x="1029338" y="29680"/>
                    <a:pt x="1035847" y="45393"/>
                    <a:pt x="1035847" y="61778"/>
                  </a:cubicBezTo>
                  <a:lnTo>
                    <a:pt x="1035847" y="983890"/>
                  </a:lnTo>
                  <a:cubicBezTo>
                    <a:pt x="1035847" y="1018009"/>
                    <a:pt x="1008188" y="1045667"/>
                    <a:pt x="974070" y="1045667"/>
                  </a:cubicBezTo>
                  <a:lnTo>
                    <a:pt x="61778" y="1045667"/>
                  </a:lnTo>
                  <a:cubicBezTo>
                    <a:pt x="45393" y="1045667"/>
                    <a:pt x="29680" y="1039159"/>
                    <a:pt x="18094" y="1027573"/>
                  </a:cubicBezTo>
                  <a:cubicBezTo>
                    <a:pt x="6509" y="1015988"/>
                    <a:pt x="0" y="1000274"/>
                    <a:pt x="0" y="983890"/>
                  </a:cubicBezTo>
                  <a:lnTo>
                    <a:pt x="0" y="61778"/>
                  </a:lnTo>
                  <a:cubicBezTo>
                    <a:pt x="0" y="45393"/>
                    <a:pt x="6509" y="29680"/>
                    <a:pt x="18094" y="18094"/>
                  </a:cubicBezTo>
                  <a:cubicBezTo>
                    <a:pt x="29680" y="6509"/>
                    <a:pt x="45393" y="0"/>
                    <a:pt x="61778" y="0"/>
                  </a:cubicBezTo>
                  <a:close/>
                </a:path>
              </a:pathLst>
            </a:custGeom>
            <a:solidFill>
              <a:srgbClr val="FFF0A2"/>
            </a:solidFill>
            <a:ln w="19050" cap="sq">
              <a:solidFill>
                <a:srgbClr val="E0B15E"/>
              </a:solidFill>
              <a:prstDash val="solid"/>
              <a:miter/>
            </a:ln>
          </p:spPr>
        </p:sp>
        <p:sp>
          <p:nvSpPr>
            <p:cNvPr name="TextBox 53" id="53"/>
            <p:cNvSpPr txBox="true"/>
            <p:nvPr/>
          </p:nvSpPr>
          <p:spPr>
            <a:xfrm>
              <a:off x="0" y="-28575"/>
              <a:ext cx="1035847" cy="1074242"/>
            </a:xfrm>
            <a:prstGeom prst="rect">
              <a:avLst/>
            </a:prstGeom>
          </p:spPr>
          <p:txBody>
            <a:bodyPr anchor="ctr" rtlCol="false" tIns="254000" lIns="254000" bIns="254000" rIns="254000"/>
            <a:lstStyle/>
            <a:p>
              <a:pPr algn="l" marL="259082" indent="-129541" lvl="1">
                <a:lnSpc>
                  <a:spcPts val="1680"/>
                </a:lnSpc>
                <a:spcBef>
                  <a:spcPct val="0"/>
                </a:spcBef>
                <a:buFont typeface="Arial"/>
                <a:buChar char="•"/>
              </a:pPr>
              <a:r>
                <a:rPr lang="en-US" sz="1200" strike="noStrike" u="none">
                  <a:solidFill>
                    <a:srgbClr val="000000"/>
                  </a:solidFill>
                  <a:latin typeface="DM Sans"/>
                </a:rPr>
                <a:t>Effectiveness of marketing campaigns varies across channels and demographics.</a:t>
              </a:r>
            </a:p>
            <a:p>
              <a:pPr algn="l" marL="259082" indent="-129541" lvl="1">
                <a:lnSpc>
                  <a:spcPts val="1680"/>
                </a:lnSpc>
                <a:spcBef>
                  <a:spcPct val="0"/>
                </a:spcBef>
                <a:buFont typeface="Arial"/>
                <a:buChar char="•"/>
              </a:pPr>
              <a:r>
                <a:rPr lang="en-US" sz="1200" strike="noStrike" u="none">
                  <a:solidFill>
                    <a:srgbClr val="000000"/>
                  </a:solidFill>
                  <a:latin typeface="DM Sans"/>
                </a:rPr>
                <a:t>Targeted campaigns based on customer segments and preferences can improve retention and acquisition rates.</a:t>
              </a:r>
            </a:p>
          </p:txBody>
        </p:sp>
      </p:grpSp>
      <p:sp>
        <p:nvSpPr>
          <p:cNvPr name="AutoShape 54" id="54"/>
          <p:cNvSpPr/>
          <p:nvPr/>
        </p:nvSpPr>
        <p:spPr>
          <a:xfrm>
            <a:off x="13813819" y="4143065"/>
            <a:ext cx="733425" cy="0"/>
          </a:xfrm>
          <a:prstGeom prst="line">
            <a:avLst/>
          </a:prstGeom>
          <a:ln cap="flat" w="38100">
            <a:solidFill>
              <a:srgbClr val="000000"/>
            </a:solidFill>
            <a:prstDash val="solid"/>
            <a:headEnd type="none" len="sm" w="sm"/>
            <a:tailEnd type="arrow" len="sm" w="med"/>
          </a:ln>
        </p:spPr>
      </p:sp>
      <p:grpSp>
        <p:nvGrpSpPr>
          <p:cNvPr name="Group 55" id="55"/>
          <p:cNvGrpSpPr/>
          <p:nvPr/>
        </p:nvGrpSpPr>
        <p:grpSpPr>
          <a:xfrm rot="0">
            <a:off x="15313400" y="2226774"/>
            <a:ext cx="733836" cy="733836"/>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0B15E"/>
            </a:solidFill>
          </p:spPr>
        </p:sp>
        <p:sp>
          <p:nvSpPr>
            <p:cNvPr name="TextBox 57" id="57"/>
            <p:cNvSpPr txBox="true"/>
            <p:nvPr/>
          </p:nvSpPr>
          <p:spPr>
            <a:xfrm>
              <a:off x="76200" y="47625"/>
              <a:ext cx="660400" cy="688975"/>
            </a:xfrm>
            <a:prstGeom prst="rect">
              <a:avLst/>
            </a:prstGeom>
          </p:spPr>
          <p:txBody>
            <a:bodyPr anchor="ctr" rtlCol="false" tIns="50800" lIns="50800" bIns="50800" rIns="50800"/>
            <a:lstStyle/>
            <a:p>
              <a:pPr algn="ctr">
                <a:lnSpc>
                  <a:spcPts val="2590"/>
                </a:lnSpc>
              </a:pPr>
            </a:p>
          </p:txBody>
        </p:sp>
      </p:grpSp>
      <p:sp>
        <p:nvSpPr>
          <p:cNvPr name="Freeform 58" id="58"/>
          <p:cNvSpPr/>
          <p:nvPr/>
        </p:nvSpPr>
        <p:spPr>
          <a:xfrm flipH="false" flipV="false" rot="0">
            <a:off x="15491742" y="2359479"/>
            <a:ext cx="456504" cy="468428"/>
          </a:xfrm>
          <a:custGeom>
            <a:avLst/>
            <a:gdLst/>
            <a:ahLst/>
            <a:cxnLst/>
            <a:rect r="r" b="b" t="t" l="l"/>
            <a:pathLst>
              <a:path h="468428" w="456504">
                <a:moveTo>
                  <a:pt x="0" y="0"/>
                </a:moveTo>
                <a:lnTo>
                  <a:pt x="456505" y="0"/>
                </a:lnTo>
                <a:lnTo>
                  <a:pt x="456505" y="468428"/>
                </a:lnTo>
                <a:lnTo>
                  <a:pt x="0" y="46842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59" id="59"/>
          <p:cNvGrpSpPr/>
          <p:nvPr/>
        </p:nvGrpSpPr>
        <p:grpSpPr>
          <a:xfrm rot="0">
            <a:off x="14976809" y="5191398"/>
            <a:ext cx="1942875" cy="954824"/>
            <a:chOff x="0" y="0"/>
            <a:chExt cx="2151936" cy="1057567"/>
          </a:xfrm>
        </p:grpSpPr>
        <p:sp>
          <p:nvSpPr>
            <p:cNvPr name="Freeform 60" id="60"/>
            <p:cNvSpPr/>
            <p:nvPr/>
          </p:nvSpPr>
          <p:spPr>
            <a:xfrm flipH="false" flipV="false" rot="0">
              <a:off x="0" y="0"/>
              <a:ext cx="2151936" cy="1057567"/>
            </a:xfrm>
            <a:custGeom>
              <a:avLst/>
              <a:gdLst/>
              <a:ahLst/>
              <a:cxnLst/>
              <a:rect r="r" b="b" t="t" l="l"/>
              <a:pathLst>
                <a:path h="1057567" w="2151936">
                  <a:moveTo>
                    <a:pt x="47969" y="0"/>
                  </a:moveTo>
                  <a:lnTo>
                    <a:pt x="2103968" y="0"/>
                  </a:lnTo>
                  <a:cubicBezTo>
                    <a:pt x="2116690" y="0"/>
                    <a:pt x="2128891" y="5054"/>
                    <a:pt x="2137887" y="14050"/>
                  </a:cubicBezTo>
                  <a:cubicBezTo>
                    <a:pt x="2146883" y="23046"/>
                    <a:pt x="2151936" y="35247"/>
                    <a:pt x="2151936" y="47969"/>
                  </a:cubicBezTo>
                  <a:lnTo>
                    <a:pt x="2151936" y="1009599"/>
                  </a:lnTo>
                  <a:cubicBezTo>
                    <a:pt x="2151936" y="1036091"/>
                    <a:pt x="2130460" y="1057567"/>
                    <a:pt x="2103968" y="1057567"/>
                  </a:cubicBezTo>
                  <a:lnTo>
                    <a:pt x="47969" y="1057567"/>
                  </a:lnTo>
                  <a:cubicBezTo>
                    <a:pt x="35247" y="1057567"/>
                    <a:pt x="23046" y="1052513"/>
                    <a:pt x="14050" y="1043518"/>
                  </a:cubicBezTo>
                  <a:cubicBezTo>
                    <a:pt x="5054" y="1034522"/>
                    <a:pt x="0" y="1022321"/>
                    <a:pt x="0" y="1009599"/>
                  </a:cubicBezTo>
                  <a:lnTo>
                    <a:pt x="0" y="47969"/>
                  </a:lnTo>
                  <a:cubicBezTo>
                    <a:pt x="0" y="35247"/>
                    <a:pt x="5054" y="23046"/>
                    <a:pt x="14050" y="14050"/>
                  </a:cubicBezTo>
                  <a:cubicBezTo>
                    <a:pt x="23046" y="5054"/>
                    <a:pt x="35247" y="0"/>
                    <a:pt x="47969" y="0"/>
                  </a:cubicBezTo>
                  <a:close/>
                </a:path>
              </a:pathLst>
            </a:custGeom>
            <a:solidFill>
              <a:srgbClr val="E0B15E"/>
            </a:solidFill>
          </p:spPr>
        </p:sp>
        <p:sp>
          <p:nvSpPr>
            <p:cNvPr name="TextBox 61" id="61"/>
            <p:cNvSpPr txBox="true"/>
            <p:nvPr/>
          </p:nvSpPr>
          <p:spPr>
            <a:xfrm>
              <a:off x="0" y="-28575"/>
              <a:ext cx="2151936" cy="1086142"/>
            </a:xfrm>
            <a:prstGeom prst="rect">
              <a:avLst/>
            </a:prstGeom>
          </p:spPr>
          <p:txBody>
            <a:bodyPr anchor="ctr" rtlCol="false" tIns="50800" lIns="50800" bIns="50800" rIns="50800"/>
            <a:lstStyle/>
            <a:p>
              <a:pPr algn="ctr">
                <a:lnSpc>
                  <a:spcPts val="2310"/>
                </a:lnSpc>
              </a:pPr>
              <a:r>
                <a:rPr lang="en-US" sz="1650">
                  <a:solidFill>
                    <a:srgbClr val="FFFAEB"/>
                  </a:solidFill>
                  <a:latin typeface="DM Sans Bold"/>
                </a:rPr>
                <a:t>Marketing Campaign Effectiveness</a:t>
              </a:r>
            </a:p>
          </p:txBody>
        </p:sp>
      </p:grpSp>
      <p:grpSp>
        <p:nvGrpSpPr>
          <p:cNvPr name="Group 62" id="62"/>
          <p:cNvGrpSpPr/>
          <p:nvPr/>
        </p:nvGrpSpPr>
        <p:grpSpPr>
          <a:xfrm rot="0">
            <a:off x="-641135" y="9258300"/>
            <a:ext cx="19132920" cy="2701944"/>
            <a:chOff x="0" y="0"/>
            <a:chExt cx="5039123" cy="711623"/>
          </a:xfrm>
        </p:grpSpPr>
        <p:sp>
          <p:nvSpPr>
            <p:cNvPr name="Freeform 63" id="63"/>
            <p:cNvSpPr/>
            <p:nvPr/>
          </p:nvSpPr>
          <p:spPr>
            <a:xfrm flipH="false" flipV="false" rot="0">
              <a:off x="0" y="0"/>
              <a:ext cx="5039123" cy="711623"/>
            </a:xfrm>
            <a:custGeom>
              <a:avLst/>
              <a:gdLst/>
              <a:ahLst/>
              <a:cxnLst/>
              <a:rect r="r" b="b" t="t" l="l"/>
              <a:pathLst>
                <a:path h="711623" w="5039123">
                  <a:moveTo>
                    <a:pt x="0" y="0"/>
                  </a:moveTo>
                  <a:lnTo>
                    <a:pt x="5039123" y="0"/>
                  </a:lnTo>
                  <a:lnTo>
                    <a:pt x="5039123" y="711623"/>
                  </a:lnTo>
                  <a:lnTo>
                    <a:pt x="0" y="711623"/>
                  </a:lnTo>
                  <a:close/>
                </a:path>
              </a:pathLst>
            </a:custGeom>
            <a:solidFill>
              <a:srgbClr val="E0B15E"/>
            </a:solidFill>
          </p:spPr>
        </p:sp>
        <p:sp>
          <p:nvSpPr>
            <p:cNvPr name="TextBox 64" id="64"/>
            <p:cNvSpPr txBox="true"/>
            <p:nvPr/>
          </p:nvSpPr>
          <p:spPr>
            <a:xfrm>
              <a:off x="0" y="-28575"/>
              <a:ext cx="5039123" cy="740198"/>
            </a:xfrm>
            <a:prstGeom prst="rect">
              <a:avLst/>
            </a:prstGeom>
          </p:spPr>
          <p:txBody>
            <a:bodyPr anchor="ctr" rtlCol="false" tIns="50800" lIns="50800" bIns="50800" rIns="50800"/>
            <a:lstStyle/>
            <a:p>
              <a:pPr algn="ctr">
                <a:lnSpc>
                  <a:spcPts val="2590"/>
                </a:lnSpc>
              </a:pPr>
            </a:p>
          </p:txBody>
        </p:sp>
      </p:grpSp>
      <p:sp>
        <p:nvSpPr>
          <p:cNvPr name="Freeform 65" id="65"/>
          <p:cNvSpPr/>
          <p:nvPr/>
        </p:nvSpPr>
        <p:spPr>
          <a:xfrm flipH="false" flipV="false" rot="0">
            <a:off x="0" y="6736773"/>
            <a:ext cx="9144000" cy="3300560"/>
          </a:xfrm>
          <a:custGeom>
            <a:avLst/>
            <a:gdLst/>
            <a:ahLst/>
            <a:cxnLst/>
            <a:rect r="r" b="b" t="t" l="l"/>
            <a:pathLst>
              <a:path h="3300560" w="9144000">
                <a:moveTo>
                  <a:pt x="0" y="0"/>
                </a:moveTo>
                <a:lnTo>
                  <a:pt x="9144000" y="0"/>
                </a:lnTo>
                <a:lnTo>
                  <a:pt x="9144000" y="3300560"/>
                </a:lnTo>
                <a:lnTo>
                  <a:pt x="0" y="3300560"/>
                </a:lnTo>
                <a:lnTo>
                  <a:pt x="0" y="0"/>
                </a:lnTo>
                <a:close/>
              </a:path>
            </a:pathLst>
          </a:custGeom>
          <a:blipFill>
            <a:blip r:embed="rId12"/>
            <a:stretch>
              <a:fillRect l="0" t="-1011" r="0" b="0"/>
            </a:stretch>
          </a:blipFill>
        </p:spPr>
      </p:sp>
      <p:sp>
        <p:nvSpPr>
          <p:cNvPr name="Freeform 66" id="66"/>
          <p:cNvSpPr/>
          <p:nvPr/>
        </p:nvSpPr>
        <p:spPr>
          <a:xfrm flipH="false" flipV="false" rot="0">
            <a:off x="9213571" y="6403398"/>
            <a:ext cx="8980867" cy="3816869"/>
          </a:xfrm>
          <a:custGeom>
            <a:avLst/>
            <a:gdLst/>
            <a:ahLst/>
            <a:cxnLst/>
            <a:rect r="r" b="b" t="t" l="l"/>
            <a:pathLst>
              <a:path h="3816869" w="8980867">
                <a:moveTo>
                  <a:pt x="0" y="0"/>
                </a:moveTo>
                <a:lnTo>
                  <a:pt x="8980867" y="0"/>
                </a:lnTo>
                <a:lnTo>
                  <a:pt x="8980867" y="3816868"/>
                </a:lnTo>
                <a:lnTo>
                  <a:pt x="0" y="3816868"/>
                </a:lnTo>
                <a:lnTo>
                  <a:pt x="0" y="0"/>
                </a:lnTo>
                <a:close/>
              </a:path>
            </a:pathLst>
          </a:custGeom>
          <a:blipFill>
            <a:blip r:embed="rId13"/>
            <a:stretch>
              <a:fillRect l="0" t="0" r="0" b="0"/>
            </a:stretch>
          </a:blipFill>
        </p:spPr>
      </p:sp>
      <p:sp>
        <p:nvSpPr>
          <p:cNvPr name="TextBox 67" id="67"/>
          <p:cNvSpPr txBox="true"/>
          <p:nvPr/>
        </p:nvSpPr>
        <p:spPr>
          <a:xfrm rot="0">
            <a:off x="3871974" y="1376726"/>
            <a:ext cx="10931069" cy="697418"/>
          </a:xfrm>
          <a:prstGeom prst="rect">
            <a:avLst/>
          </a:prstGeom>
        </p:spPr>
        <p:txBody>
          <a:bodyPr anchor="t" rtlCol="false" tIns="0" lIns="0" bIns="0" rIns="0">
            <a:spAutoFit/>
          </a:bodyPr>
          <a:lstStyle/>
          <a:p>
            <a:pPr algn="ctr">
              <a:lnSpc>
                <a:spcPts val="2917"/>
              </a:lnSpc>
              <a:spcBef>
                <a:spcPct val="0"/>
              </a:spcBef>
            </a:pPr>
            <a:r>
              <a:rPr lang="en-US" sz="1945">
                <a:solidFill>
                  <a:srgbClr val="FFFAEB"/>
                </a:solidFill>
                <a:latin typeface="DM Sans Bold"/>
              </a:rPr>
              <a:t>There insights offer valuable guidance for strategic decision-making and customer-centric approaches to enhance retention, reduce churn, and maximize profitability.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DAGHEmBceqA</dc:identifier>
  <dcterms:modified xsi:type="dcterms:W3CDTF">2011-08-01T06:04:30Z</dcterms:modified>
  <cp:revision>1</cp:revision>
  <dc:title>Beige Minimal Professional Business Project Presentation</dc:title>
</cp:coreProperties>
</file>