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Aileron" panose="020B0604020202020204" charset="0"/>
      <p:regular r:id="rId16"/>
    </p:embeddedFont>
    <p:embeddedFont>
      <p:font typeface="Aileron Bold" panose="020B0604020202020204" charset="0"/>
      <p:regular r:id="rId17"/>
    </p:embeddedFont>
    <p:embeddedFont>
      <p:font typeface="Calibri" panose="020F0502020204030204" pitchFamily="34" charset="0"/>
      <p:regular r:id="rId18"/>
      <p:bold r:id="rId19"/>
      <p:italic r:id="rId20"/>
      <p:boldItalic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48" d="100"/>
          <a:sy n="48" d="100"/>
        </p:scale>
        <p:origin x="123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5/21/2025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5/21/2025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5/21/2025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7.sv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17.sv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7.sv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5.sv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7.svg"/><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9F3"/>
        </a:solidFill>
        <a:effectLst/>
      </p:bgPr>
    </p:bg>
    <p:spTree>
      <p:nvGrpSpPr>
        <p:cNvPr id="1" name=""/>
        <p:cNvGrpSpPr/>
        <p:nvPr/>
      </p:nvGrpSpPr>
      <p:grpSpPr>
        <a:xfrm>
          <a:off x="0" y="0"/>
          <a:ext cx="0" cy="0"/>
          <a:chOff x="0" y="0"/>
          <a:chExt cx="0" cy="0"/>
        </a:xfrm>
      </p:grpSpPr>
      <p:sp>
        <p:nvSpPr>
          <p:cNvPr id="2" name="Freeform 2"/>
          <p:cNvSpPr/>
          <p:nvPr/>
        </p:nvSpPr>
        <p:spPr>
          <a:xfrm rot="-1535495" flipH="1">
            <a:off x="-3660355" y="-8489650"/>
            <a:ext cx="15118904" cy="15229665"/>
          </a:xfrm>
          <a:custGeom>
            <a:avLst/>
            <a:gdLst/>
            <a:ahLst/>
            <a:cxnLst/>
            <a:rect l="l" t="t" r="r" b="b"/>
            <a:pathLst>
              <a:path w="15118904" h="15229665">
                <a:moveTo>
                  <a:pt x="15118904" y="0"/>
                </a:moveTo>
                <a:lnTo>
                  <a:pt x="0" y="0"/>
                </a:lnTo>
                <a:lnTo>
                  <a:pt x="0" y="15229665"/>
                </a:lnTo>
                <a:lnTo>
                  <a:pt x="15118904" y="15229665"/>
                </a:lnTo>
                <a:lnTo>
                  <a:pt x="15118904" y="0"/>
                </a:lnTo>
                <a:close/>
              </a:path>
            </a:pathLst>
          </a:custGeom>
          <a:blipFill>
            <a:blip r:embed="rId2">
              <a:alphaModFix amt="31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1487572" y="3664588"/>
            <a:ext cx="5771728" cy="3396654"/>
            <a:chOff x="0" y="0"/>
            <a:chExt cx="894192" cy="526231"/>
          </a:xfrm>
        </p:grpSpPr>
        <p:sp>
          <p:nvSpPr>
            <p:cNvPr id="4" name="Freeform 4"/>
            <p:cNvSpPr/>
            <p:nvPr/>
          </p:nvSpPr>
          <p:spPr>
            <a:xfrm>
              <a:off x="0" y="0"/>
              <a:ext cx="894192" cy="526231"/>
            </a:xfrm>
            <a:custGeom>
              <a:avLst/>
              <a:gdLst/>
              <a:ahLst/>
              <a:cxnLst/>
              <a:rect l="l" t="t" r="r" b="b"/>
              <a:pathLst>
                <a:path w="894192" h="526231">
                  <a:moveTo>
                    <a:pt x="0" y="0"/>
                  </a:moveTo>
                  <a:lnTo>
                    <a:pt x="894192" y="0"/>
                  </a:lnTo>
                  <a:lnTo>
                    <a:pt x="894192" y="526231"/>
                  </a:lnTo>
                  <a:lnTo>
                    <a:pt x="0" y="526231"/>
                  </a:lnTo>
                  <a:close/>
                </a:path>
              </a:pathLst>
            </a:custGeom>
            <a:blipFill>
              <a:blip r:embed="rId4"/>
              <a:stretch>
                <a:fillRect t="-34961" b="-34961"/>
              </a:stretch>
            </a:blipFill>
          </p:spPr>
        </p:sp>
      </p:grpSp>
      <p:grpSp>
        <p:nvGrpSpPr>
          <p:cNvPr id="5" name="Group 5"/>
          <p:cNvGrpSpPr/>
          <p:nvPr/>
        </p:nvGrpSpPr>
        <p:grpSpPr>
          <a:xfrm>
            <a:off x="1028700" y="1028700"/>
            <a:ext cx="1026652" cy="940652"/>
            <a:chOff x="0" y="0"/>
            <a:chExt cx="270394" cy="247744"/>
          </a:xfrm>
        </p:grpSpPr>
        <p:sp>
          <p:nvSpPr>
            <p:cNvPr id="6" name="Freeform 6"/>
            <p:cNvSpPr/>
            <p:nvPr/>
          </p:nvSpPr>
          <p:spPr>
            <a:xfrm>
              <a:off x="0" y="0"/>
              <a:ext cx="270394" cy="247744"/>
            </a:xfrm>
            <a:custGeom>
              <a:avLst/>
              <a:gdLst/>
              <a:ahLst/>
              <a:cxnLst/>
              <a:rect l="l" t="t" r="r" b="b"/>
              <a:pathLst>
                <a:path w="270394" h="247744">
                  <a:moveTo>
                    <a:pt x="0" y="0"/>
                  </a:moveTo>
                  <a:lnTo>
                    <a:pt x="270394" y="0"/>
                  </a:lnTo>
                  <a:lnTo>
                    <a:pt x="270394" y="247744"/>
                  </a:lnTo>
                  <a:lnTo>
                    <a:pt x="0" y="247744"/>
                  </a:lnTo>
                  <a:close/>
                </a:path>
              </a:pathLst>
            </a:custGeom>
            <a:solidFill>
              <a:srgbClr val="1F509F"/>
            </a:solidFill>
          </p:spPr>
        </p:sp>
        <p:sp>
          <p:nvSpPr>
            <p:cNvPr id="7" name="TextBox 7"/>
            <p:cNvSpPr txBox="1"/>
            <p:nvPr/>
          </p:nvSpPr>
          <p:spPr>
            <a:xfrm>
              <a:off x="0" y="-47625"/>
              <a:ext cx="270394" cy="295369"/>
            </a:xfrm>
            <a:prstGeom prst="rect">
              <a:avLst/>
            </a:prstGeom>
          </p:spPr>
          <p:txBody>
            <a:bodyPr lIns="50800" tIns="50800" rIns="50800" bIns="50800" rtlCol="0" anchor="ctr"/>
            <a:lstStyle/>
            <a:p>
              <a:pPr algn="ctr">
                <a:lnSpc>
                  <a:spcPts val="2953"/>
                </a:lnSpc>
              </a:pPr>
              <a:endParaRPr/>
            </a:p>
          </p:txBody>
        </p:sp>
      </p:grpSp>
      <p:sp>
        <p:nvSpPr>
          <p:cNvPr id="8" name="Freeform 8"/>
          <p:cNvSpPr/>
          <p:nvPr/>
        </p:nvSpPr>
        <p:spPr>
          <a:xfrm>
            <a:off x="1181407" y="1138408"/>
            <a:ext cx="721237" cy="721237"/>
          </a:xfrm>
          <a:custGeom>
            <a:avLst/>
            <a:gdLst/>
            <a:ahLst/>
            <a:cxnLst/>
            <a:rect l="l" t="t" r="r" b="b"/>
            <a:pathLst>
              <a:path w="721237" h="721237">
                <a:moveTo>
                  <a:pt x="0" y="0"/>
                </a:moveTo>
                <a:lnTo>
                  <a:pt x="721237" y="0"/>
                </a:lnTo>
                <a:lnTo>
                  <a:pt x="721237" y="721237"/>
                </a:lnTo>
                <a:lnTo>
                  <a:pt x="0" y="721237"/>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TextBox 9"/>
          <p:cNvSpPr txBox="1"/>
          <p:nvPr/>
        </p:nvSpPr>
        <p:spPr>
          <a:xfrm>
            <a:off x="10753078" y="8804103"/>
            <a:ext cx="6506222" cy="454197"/>
          </a:xfrm>
          <a:prstGeom prst="rect">
            <a:avLst/>
          </a:prstGeom>
        </p:spPr>
        <p:txBody>
          <a:bodyPr lIns="0" tIns="0" rIns="0" bIns="0" rtlCol="0" anchor="t">
            <a:spAutoFit/>
          </a:bodyPr>
          <a:lstStyle/>
          <a:p>
            <a:pPr marL="0" lvl="0" indent="0" algn="r">
              <a:lnSpc>
                <a:spcPts val="3471"/>
              </a:lnSpc>
              <a:spcBef>
                <a:spcPct val="0"/>
              </a:spcBef>
            </a:pPr>
            <a:r>
              <a:rPr lang="en-US" sz="3306" b="1" spc="-128">
                <a:solidFill>
                  <a:srgbClr val="343434"/>
                </a:solidFill>
                <a:latin typeface="Aileron Bold"/>
                <a:ea typeface="Aileron Bold"/>
                <a:cs typeface="Aileron Bold"/>
                <a:sym typeface="Aileron Bold"/>
              </a:rPr>
              <a:t>PRESENTED BY KAJAL SINGH</a:t>
            </a:r>
          </a:p>
        </p:txBody>
      </p:sp>
      <p:sp>
        <p:nvSpPr>
          <p:cNvPr id="10" name="AutoShape 10"/>
          <p:cNvSpPr/>
          <p:nvPr/>
        </p:nvSpPr>
        <p:spPr>
          <a:xfrm>
            <a:off x="5962092" y="9026780"/>
            <a:ext cx="5119011" cy="0"/>
          </a:xfrm>
          <a:prstGeom prst="line">
            <a:avLst/>
          </a:prstGeom>
          <a:ln w="38100" cap="flat">
            <a:solidFill>
              <a:srgbClr val="1F509F"/>
            </a:solidFill>
            <a:prstDash val="solid"/>
            <a:headEnd type="none" w="sm" len="sm"/>
            <a:tailEnd type="none" w="sm" len="sm"/>
          </a:ln>
        </p:spPr>
      </p:sp>
      <p:sp>
        <p:nvSpPr>
          <p:cNvPr id="11" name="AutoShape 11"/>
          <p:cNvSpPr/>
          <p:nvPr/>
        </p:nvSpPr>
        <p:spPr>
          <a:xfrm>
            <a:off x="1028700" y="2244488"/>
            <a:ext cx="16230600" cy="0"/>
          </a:xfrm>
          <a:prstGeom prst="line">
            <a:avLst/>
          </a:prstGeom>
          <a:ln w="38100" cap="flat">
            <a:solidFill>
              <a:srgbClr val="1F509F"/>
            </a:solidFill>
            <a:prstDash val="solid"/>
            <a:headEnd type="none" w="sm" len="sm"/>
            <a:tailEnd type="none" w="sm" len="sm"/>
          </a:ln>
        </p:spPr>
      </p:sp>
      <p:sp>
        <p:nvSpPr>
          <p:cNvPr id="12" name="TextBox 12"/>
          <p:cNvSpPr txBox="1"/>
          <p:nvPr/>
        </p:nvSpPr>
        <p:spPr>
          <a:xfrm>
            <a:off x="1028700" y="4278605"/>
            <a:ext cx="9210734" cy="928471"/>
          </a:xfrm>
          <a:prstGeom prst="rect">
            <a:avLst/>
          </a:prstGeom>
        </p:spPr>
        <p:txBody>
          <a:bodyPr lIns="0" tIns="0" rIns="0" bIns="0" rtlCol="0" anchor="t">
            <a:spAutoFit/>
          </a:bodyPr>
          <a:lstStyle/>
          <a:p>
            <a:pPr marL="0" lvl="0" indent="0" algn="l">
              <a:lnSpc>
                <a:spcPts val="7008"/>
              </a:lnSpc>
              <a:spcBef>
                <a:spcPct val="0"/>
              </a:spcBef>
            </a:pPr>
            <a:r>
              <a:rPr lang="en-US" sz="6674" b="1" spc="-260">
                <a:solidFill>
                  <a:srgbClr val="1F509F"/>
                </a:solidFill>
                <a:latin typeface="Aileron Bold"/>
                <a:ea typeface="Aileron Bold"/>
                <a:cs typeface="Aileron Bold"/>
                <a:sym typeface="Aileron Bold"/>
              </a:rPr>
              <a:t>TWIT</a:t>
            </a:r>
            <a:r>
              <a:rPr lang="en-US" sz="6674" b="1" u="none" strike="noStrike" spc="-260">
                <a:solidFill>
                  <a:srgbClr val="1F509F"/>
                </a:solidFill>
                <a:latin typeface="Aileron Bold"/>
                <a:ea typeface="Aileron Bold"/>
                <a:cs typeface="Aileron Bold"/>
                <a:sym typeface="Aileron Bold"/>
              </a:rPr>
              <a:t>TER A/B TESTING</a:t>
            </a:r>
          </a:p>
        </p:txBody>
      </p:sp>
      <p:sp>
        <p:nvSpPr>
          <p:cNvPr id="13" name="TextBox 13"/>
          <p:cNvSpPr txBox="1"/>
          <p:nvPr/>
        </p:nvSpPr>
        <p:spPr>
          <a:xfrm>
            <a:off x="14241577" y="1076325"/>
            <a:ext cx="3017723" cy="893027"/>
          </a:xfrm>
          <a:prstGeom prst="rect">
            <a:avLst/>
          </a:prstGeom>
        </p:spPr>
        <p:txBody>
          <a:bodyPr lIns="0" tIns="0" rIns="0" bIns="0" rtlCol="0" anchor="t">
            <a:spAutoFit/>
          </a:bodyPr>
          <a:lstStyle/>
          <a:p>
            <a:pPr marL="0" lvl="0" indent="0" algn="r">
              <a:lnSpc>
                <a:spcPts val="3471"/>
              </a:lnSpc>
              <a:spcBef>
                <a:spcPct val="0"/>
              </a:spcBef>
            </a:pPr>
            <a:r>
              <a:rPr lang="en-US" sz="3306" b="1" spc="-128">
                <a:solidFill>
                  <a:srgbClr val="343434"/>
                </a:solidFill>
                <a:latin typeface="Aileron Bold"/>
                <a:ea typeface="Aileron Bold"/>
                <a:cs typeface="Aileron Bold"/>
                <a:sym typeface="Aileron Bold"/>
              </a:rPr>
              <a:t>NEWTON SCHOOL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F509F"/>
        </a:solidFill>
        <a:effectLst/>
      </p:bgPr>
    </p:bg>
    <p:spTree>
      <p:nvGrpSpPr>
        <p:cNvPr id="1" name=""/>
        <p:cNvGrpSpPr/>
        <p:nvPr/>
      </p:nvGrpSpPr>
      <p:grpSpPr>
        <a:xfrm>
          <a:off x="0" y="0"/>
          <a:ext cx="0" cy="0"/>
          <a:chOff x="0" y="0"/>
          <a:chExt cx="0" cy="0"/>
        </a:xfrm>
      </p:grpSpPr>
      <p:sp>
        <p:nvSpPr>
          <p:cNvPr id="2" name="Freeform 2"/>
          <p:cNvSpPr/>
          <p:nvPr/>
        </p:nvSpPr>
        <p:spPr>
          <a:xfrm rot="-1535495">
            <a:off x="7743340" y="-7460950"/>
            <a:ext cx="15118904" cy="15229665"/>
          </a:xfrm>
          <a:custGeom>
            <a:avLst/>
            <a:gdLst/>
            <a:ahLst/>
            <a:cxnLst/>
            <a:rect l="l" t="t" r="r" b="b"/>
            <a:pathLst>
              <a:path w="15118904" h="15229665">
                <a:moveTo>
                  <a:pt x="0" y="0"/>
                </a:moveTo>
                <a:lnTo>
                  <a:pt x="15118904" y="0"/>
                </a:lnTo>
                <a:lnTo>
                  <a:pt x="15118904" y="15229665"/>
                </a:lnTo>
                <a:lnTo>
                  <a:pt x="0" y="15229665"/>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28700" y="1028700"/>
            <a:ext cx="1026652" cy="940652"/>
            <a:chOff x="0" y="0"/>
            <a:chExt cx="270394" cy="247744"/>
          </a:xfrm>
        </p:grpSpPr>
        <p:sp>
          <p:nvSpPr>
            <p:cNvPr id="4" name="Freeform 4"/>
            <p:cNvSpPr/>
            <p:nvPr/>
          </p:nvSpPr>
          <p:spPr>
            <a:xfrm>
              <a:off x="0" y="0"/>
              <a:ext cx="270394" cy="247744"/>
            </a:xfrm>
            <a:custGeom>
              <a:avLst/>
              <a:gdLst/>
              <a:ahLst/>
              <a:cxnLst/>
              <a:rect l="l" t="t" r="r" b="b"/>
              <a:pathLst>
                <a:path w="270394" h="247744">
                  <a:moveTo>
                    <a:pt x="0" y="0"/>
                  </a:moveTo>
                  <a:lnTo>
                    <a:pt x="270394" y="0"/>
                  </a:lnTo>
                  <a:lnTo>
                    <a:pt x="270394" y="247744"/>
                  </a:lnTo>
                  <a:lnTo>
                    <a:pt x="0" y="247744"/>
                  </a:lnTo>
                  <a:close/>
                </a:path>
              </a:pathLst>
            </a:custGeom>
            <a:solidFill>
              <a:srgbClr val="FFF9F3"/>
            </a:solidFill>
          </p:spPr>
        </p:sp>
        <p:sp>
          <p:nvSpPr>
            <p:cNvPr id="5" name="TextBox 5"/>
            <p:cNvSpPr txBox="1"/>
            <p:nvPr/>
          </p:nvSpPr>
          <p:spPr>
            <a:xfrm>
              <a:off x="0" y="-47625"/>
              <a:ext cx="270394" cy="295369"/>
            </a:xfrm>
            <a:prstGeom prst="rect">
              <a:avLst/>
            </a:prstGeom>
          </p:spPr>
          <p:txBody>
            <a:bodyPr lIns="50800" tIns="50800" rIns="50800" bIns="50800" rtlCol="0" anchor="ctr"/>
            <a:lstStyle/>
            <a:p>
              <a:pPr algn="ctr">
                <a:lnSpc>
                  <a:spcPts val="2953"/>
                </a:lnSpc>
              </a:pPr>
              <a:endParaRPr/>
            </a:p>
          </p:txBody>
        </p:sp>
      </p:grpSp>
      <p:sp>
        <p:nvSpPr>
          <p:cNvPr id="6" name="Freeform 6"/>
          <p:cNvSpPr/>
          <p:nvPr/>
        </p:nvSpPr>
        <p:spPr>
          <a:xfrm>
            <a:off x="1181407" y="1138408"/>
            <a:ext cx="721237" cy="721237"/>
          </a:xfrm>
          <a:custGeom>
            <a:avLst/>
            <a:gdLst/>
            <a:ahLst/>
            <a:cxnLst/>
            <a:rect l="l" t="t" r="r" b="b"/>
            <a:pathLst>
              <a:path w="721237" h="721237">
                <a:moveTo>
                  <a:pt x="0" y="0"/>
                </a:moveTo>
                <a:lnTo>
                  <a:pt x="721237" y="0"/>
                </a:lnTo>
                <a:lnTo>
                  <a:pt x="721237" y="721237"/>
                </a:lnTo>
                <a:lnTo>
                  <a:pt x="0" y="72123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AutoShape 7"/>
          <p:cNvSpPr/>
          <p:nvPr/>
        </p:nvSpPr>
        <p:spPr>
          <a:xfrm>
            <a:off x="11446684" y="9056529"/>
            <a:ext cx="5812616" cy="0"/>
          </a:xfrm>
          <a:prstGeom prst="line">
            <a:avLst/>
          </a:prstGeom>
          <a:ln w="38100" cap="flat">
            <a:solidFill>
              <a:srgbClr val="E4D9CE"/>
            </a:solidFill>
            <a:prstDash val="solid"/>
            <a:headEnd type="none" w="sm" len="sm"/>
            <a:tailEnd type="none" w="sm" len="sm"/>
          </a:ln>
        </p:spPr>
      </p:sp>
      <p:sp>
        <p:nvSpPr>
          <p:cNvPr id="8" name="AutoShape 8"/>
          <p:cNvSpPr/>
          <p:nvPr/>
        </p:nvSpPr>
        <p:spPr>
          <a:xfrm>
            <a:off x="1028700" y="9056529"/>
            <a:ext cx="5812616" cy="0"/>
          </a:xfrm>
          <a:prstGeom prst="line">
            <a:avLst/>
          </a:prstGeom>
          <a:ln w="38100" cap="flat">
            <a:solidFill>
              <a:srgbClr val="E4D9CE"/>
            </a:solidFill>
            <a:prstDash val="solid"/>
            <a:headEnd type="none" w="sm" len="sm"/>
            <a:tailEnd type="none" w="sm" len="sm"/>
          </a:ln>
        </p:spPr>
      </p:sp>
      <p:sp>
        <p:nvSpPr>
          <p:cNvPr id="9" name="Freeform 9"/>
          <p:cNvSpPr/>
          <p:nvPr/>
        </p:nvSpPr>
        <p:spPr>
          <a:xfrm>
            <a:off x="7526402" y="4906201"/>
            <a:ext cx="10761598" cy="5380799"/>
          </a:xfrm>
          <a:custGeom>
            <a:avLst/>
            <a:gdLst/>
            <a:ahLst/>
            <a:cxnLst/>
            <a:rect l="l" t="t" r="r" b="b"/>
            <a:pathLst>
              <a:path w="10761598" h="5380799">
                <a:moveTo>
                  <a:pt x="0" y="0"/>
                </a:moveTo>
                <a:lnTo>
                  <a:pt x="10761598" y="0"/>
                </a:lnTo>
                <a:lnTo>
                  <a:pt x="10761598" y="5380799"/>
                </a:lnTo>
                <a:lnTo>
                  <a:pt x="0" y="5380799"/>
                </a:lnTo>
                <a:lnTo>
                  <a:pt x="0" y="0"/>
                </a:lnTo>
                <a:close/>
              </a:path>
            </a:pathLst>
          </a:custGeom>
          <a:blipFill>
            <a:blip r:embed="rId6"/>
            <a:stretch>
              <a:fillRect/>
            </a:stretch>
          </a:blipFill>
        </p:spPr>
      </p:sp>
      <p:sp>
        <p:nvSpPr>
          <p:cNvPr id="10" name="TextBox 10"/>
          <p:cNvSpPr txBox="1"/>
          <p:nvPr/>
        </p:nvSpPr>
        <p:spPr>
          <a:xfrm>
            <a:off x="3050527" y="696735"/>
            <a:ext cx="13062661" cy="861632"/>
          </a:xfrm>
          <a:prstGeom prst="rect">
            <a:avLst/>
          </a:prstGeom>
        </p:spPr>
        <p:txBody>
          <a:bodyPr lIns="0" tIns="0" rIns="0" bIns="0" rtlCol="0" anchor="t">
            <a:spAutoFit/>
          </a:bodyPr>
          <a:lstStyle/>
          <a:p>
            <a:pPr marL="0" lvl="0" indent="0" algn="ctr">
              <a:lnSpc>
                <a:spcPts val="6541"/>
              </a:lnSpc>
              <a:spcBef>
                <a:spcPct val="0"/>
              </a:spcBef>
            </a:pPr>
            <a:r>
              <a:rPr lang="en-US" sz="6230" b="1" spc="-242">
                <a:solidFill>
                  <a:srgbClr val="FFF9F3"/>
                </a:solidFill>
                <a:latin typeface="Aileron Bold"/>
                <a:ea typeface="Aileron Bold"/>
                <a:cs typeface="Aileron Bold"/>
                <a:sym typeface="Aileron Bold"/>
              </a:rPr>
              <a:t>BUDGET UTILIZATION TRENDS</a:t>
            </a:r>
          </a:p>
        </p:txBody>
      </p:sp>
      <p:sp>
        <p:nvSpPr>
          <p:cNvPr id="11" name="TextBox 11"/>
          <p:cNvSpPr txBox="1"/>
          <p:nvPr/>
        </p:nvSpPr>
        <p:spPr>
          <a:xfrm>
            <a:off x="1028700" y="2307179"/>
            <a:ext cx="13434999" cy="2227547"/>
          </a:xfrm>
          <a:prstGeom prst="rect">
            <a:avLst/>
          </a:prstGeom>
        </p:spPr>
        <p:txBody>
          <a:bodyPr lIns="0" tIns="0" rIns="0" bIns="0" rtlCol="0" anchor="t">
            <a:spAutoFit/>
          </a:bodyPr>
          <a:lstStyle/>
          <a:p>
            <a:pPr algn="l">
              <a:lnSpc>
                <a:spcPts val="2953"/>
              </a:lnSpc>
            </a:pPr>
            <a:r>
              <a:rPr lang="en-US" sz="2140" spc="-83">
                <a:solidFill>
                  <a:srgbClr val="FFF9F3"/>
                </a:solidFill>
                <a:latin typeface="Aileron"/>
                <a:ea typeface="Aileron"/>
                <a:cs typeface="Aileron"/>
                <a:sym typeface="Aileron"/>
              </a:rPr>
              <a:t>KEY FINDINGS:</a:t>
            </a:r>
          </a:p>
          <a:p>
            <a:pPr marL="462098" lvl="1" indent="-231049" algn="l">
              <a:lnSpc>
                <a:spcPts val="2953"/>
              </a:lnSpc>
              <a:buFont typeface="Arial"/>
              <a:buChar char="•"/>
            </a:pPr>
            <a:r>
              <a:rPr lang="en-US" sz="2140" spc="-83">
                <a:solidFill>
                  <a:srgbClr val="FFF9F3"/>
                </a:solidFill>
                <a:latin typeface="Aileron"/>
                <a:ea typeface="Aileron"/>
                <a:cs typeface="Aileron"/>
                <a:sym typeface="Aileron"/>
              </a:rPr>
              <a:t>TREATMENT GROUP SHOWED HIGHER VARIANCE IN BUDGET USAGE.</a:t>
            </a:r>
          </a:p>
          <a:p>
            <a:pPr marL="924197" lvl="2" indent="-308066" algn="l">
              <a:lnSpc>
                <a:spcPts val="2953"/>
              </a:lnSpc>
              <a:buFont typeface="Arial"/>
              <a:buChar char="⚬"/>
            </a:pPr>
            <a:r>
              <a:rPr lang="en-US" sz="2140" spc="-83">
                <a:solidFill>
                  <a:srgbClr val="FFF9F3"/>
                </a:solidFill>
                <a:latin typeface="Aileron"/>
                <a:ea typeface="Aileron"/>
                <a:cs typeface="Aileron"/>
                <a:sym typeface="Aileron"/>
              </a:rPr>
              <a:t>REFLECTS DIVERSE SPENDING BEHAVIORS AND POSSIBLY GREATER ADVERTISER CAUTION.</a:t>
            </a:r>
          </a:p>
          <a:p>
            <a:pPr marL="462098" lvl="1" indent="-231049" algn="l">
              <a:lnSpc>
                <a:spcPts val="2953"/>
              </a:lnSpc>
              <a:buFont typeface="Arial"/>
              <a:buChar char="•"/>
            </a:pPr>
            <a:r>
              <a:rPr lang="en-US" sz="2140" spc="-83">
                <a:solidFill>
                  <a:srgbClr val="FFF9F3"/>
                </a:solidFill>
                <a:latin typeface="Aileron"/>
                <a:ea typeface="Aileron"/>
                <a:cs typeface="Aileron"/>
                <a:sym typeface="Aileron"/>
              </a:rPr>
              <a:t>CONTROL GROUP EXHIBITED MORE CONSISTENT SPENDING:</a:t>
            </a:r>
          </a:p>
          <a:p>
            <a:pPr marL="924197" lvl="2" indent="-308066" algn="l">
              <a:lnSpc>
                <a:spcPts val="2953"/>
              </a:lnSpc>
              <a:buFont typeface="Arial"/>
              <a:buChar char="⚬"/>
            </a:pPr>
            <a:r>
              <a:rPr lang="en-US" sz="2140" spc="-83">
                <a:solidFill>
                  <a:srgbClr val="FFF9F3"/>
                </a:solidFill>
                <a:latin typeface="Aileron"/>
                <a:ea typeface="Aileron"/>
                <a:cs typeface="Aileron"/>
                <a:sym typeface="Aileron"/>
              </a:rPr>
              <a:t>INDICATES STABLE BUT POTENTIALLY OVERSPENDING BEHAVIOR.</a:t>
            </a:r>
          </a:p>
          <a:p>
            <a:pPr marL="0" lvl="0" indent="0" algn="l">
              <a:lnSpc>
                <a:spcPts val="2953"/>
              </a:lnSpc>
            </a:pPr>
            <a:endParaRPr lang="en-US" sz="2140" spc="-83">
              <a:solidFill>
                <a:srgbClr val="FFF9F3"/>
              </a:solidFill>
              <a:latin typeface="Aileron"/>
              <a:ea typeface="Aileron"/>
              <a:cs typeface="Aileron"/>
              <a:sym typeface="Ailero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9F3"/>
        </a:solidFill>
        <a:effectLst/>
      </p:bgPr>
    </p:bg>
    <p:spTree>
      <p:nvGrpSpPr>
        <p:cNvPr id="1" name=""/>
        <p:cNvGrpSpPr/>
        <p:nvPr/>
      </p:nvGrpSpPr>
      <p:grpSpPr>
        <a:xfrm>
          <a:off x="0" y="0"/>
          <a:ext cx="0" cy="0"/>
          <a:chOff x="0" y="0"/>
          <a:chExt cx="0" cy="0"/>
        </a:xfrm>
      </p:grpSpPr>
      <p:sp>
        <p:nvSpPr>
          <p:cNvPr id="2" name="Freeform 2"/>
          <p:cNvSpPr/>
          <p:nvPr/>
        </p:nvSpPr>
        <p:spPr>
          <a:xfrm rot="-1535495" flipH="1">
            <a:off x="1584548" y="-6072661"/>
            <a:ext cx="15118904" cy="15229665"/>
          </a:xfrm>
          <a:custGeom>
            <a:avLst/>
            <a:gdLst/>
            <a:ahLst/>
            <a:cxnLst/>
            <a:rect l="l" t="t" r="r" b="b"/>
            <a:pathLst>
              <a:path w="15118904" h="15229665">
                <a:moveTo>
                  <a:pt x="15118904" y="0"/>
                </a:moveTo>
                <a:lnTo>
                  <a:pt x="0" y="0"/>
                </a:lnTo>
                <a:lnTo>
                  <a:pt x="0" y="15229665"/>
                </a:lnTo>
                <a:lnTo>
                  <a:pt x="15118904" y="15229665"/>
                </a:lnTo>
                <a:lnTo>
                  <a:pt x="15118904"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3" name="Freeform 3"/>
          <p:cNvSpPr/>
          <p:nvPr/>
        </p:nvSpPr>
        <p:spPr>
          <a:xfrm>
            <a:off x="0" y="6303306"/>
            <a:ext cx="11301259" cy="3983694"/>
          </a:xfrm>
          <a:custGeom>
            <a:avLst/>
            <a:gdLst/>
            <a:ahLst/>
            <a:cxnLst/>
            <a:rect l="l" t="t" r="r" b="b"/>
            <a:pathLst>
              <a:path w="11301259" h="3983694">
                <a:moveTo>
                  <a:pt x="0" y="0"/>
                </a:moveTo>
                <a:lnTo>
                  <a:pt x="11301259" y="0"/>
                </a:lnTo>
                <a:lnTo>
                  <a:pt x="11301259" y="3983694"/>
                </a:lnTo>
                <a:lnTo>
                  <a:pt x="0" y="3983694"/>
                </a:lnTo>
                <a:lnTo>
                  <a:pt x="0" y="0"/>
                </a:lnTo>
                <a:close/>
              </a:path>
            </a:pathLst>
          </a:custGeom>
          <a:blipFill>
            <a:blip r:embed="rId4"/>
            <a:stretch>
              <a:fillRect/>
            </a:stretch>
          </a:blipFill>
        </p:spPr>
      </p:sp>
      <p:sp>
        <p:nvSpPr>
          <p:cNvPr id="4" name="TextBox 4"/>
          <p:cNvSpPr txBox="1"/>
          <p:nvPr/>
        </p:nvSpPr>
        <p:spPr>
          <a:xfrm>
            <a:off x="1028700" y="882827"/>
            <a:ext cx="16230600" cy="861632"/>
          </a:xfrm>
          <a:prstGeom prst="rect">
            <a:avLst/>
          </a:prstGeom>
        </p:spPr>
        <p:txBody>
          <a:bodyPr lIns="0" tIns="0" rIns="0" bIns="0" rtlCol="0" anchor="t">
            <a:spAutoFit/>
          </a:bodyPr>
          <a:lstStyle/>
          <a:p>
            <a:pPr marL="0" lvl="0" indent="0" algn="l">
              <a:lnSpc>
                <a:spcPts val="6541"/>
              </a:lnSpc>
              <a:spcBef>
                <a:spcPct val="0"/>
              </a:spcBef>
            </a:pPr>
            <a:r>
              <a:rPr lang="en-US" sz="6230" b="1" spc="-242">
                <a:solidFill>
                  <a:srgbClr val="1F509F"/>
                </a:solidFill>
                <a:latin typeface="Aileron Bold"/>
                <a:ea typeface="Aileron Bold"/>
                <a:cs typeface="Aileron Bold"/>
                <a:sym typeface="Aileron Bold"/>
              </a:rPr>
              <a:t>CONSISTENCY IN CAMPAIGN SPEND</a:t>
            </a:r>
          </a:p>
        </p:txBody>
      </p:sp>
      <p:sp>
        <p:nvSpPr>
          <p:cNvPr id="5" name="TextBox 5"/>
          <p:cNvSpPr txBox="1"/>
          <p:nvPr/>
        </p:nvSpPr>
        <p:spPr>
          <a:xfrm>
            <a:off x="39629" y="1706358"/>
            <a:ext cx="18208742" cy="4529343"/>
          </a:xfrm>
          <a:prstGeom prst="rect">
            <a:avLst/>
          </a:prstGeom>
        </p:spPr>
        <p:txBody>
          <a:bodyPr lIns="0" tIns="0" rIns="0" bIns="0" rtlCol="0" anchor="t">
            <a:spAutoFit/>
          </a:bodyPr>
          <a:lstStyle/>
          <a:p>
            <a:pPr algn="l">
              <a:lnSpc>
                <a:spcPts val="3008"/>
              </a:lnSpc>
            </a:pPr>
            <a:r>
              <a:rPr lang="en-US" sz="2180" spc="-85">
                <a:solidFill>
                  <a:srgbClr val="343434"/>
                </a:solidFill>
                <a:latin typeface="Aileron"/>
                <a:ea typeface="Aileron"/>
                <a:cs typeface="Aileron"/>
                <a:sym typeface="Aileron"/>
              </a:rPr>
              <a:t>STATISTICAL TEST USED:</a:t>
            </a:r>
          </a:p>
          <a:p>
            <a:pPr algn="l">
              <a:lnSpc>
                <a:spcPts val="3008"/>
              </a:lnSpc>
            </a:pPr>
            <a:r>
              <a:rPr lang="en-US" sz="2180" spc="-85">
                <a:solidFill>
                  <a:srgbClr val="343434"/>
                </a:solidFill>
                <a:latin typeface="Aileron"/>
                <a:ea typeface="Aileron"/>
                <a:cs typeface="Aileron"/>
                <a:sym typeface="Aileron"/>
              </a:rPr>
              <a:t>LEVENE’S TEST FOR EQUALITY OF VARIANCES</a:t>
            </a:r>
          </a:p>
          <a:p>
            <a:pPr marL="470742" lvl="1" indent="-235371" algn="l">
              <a:lnSpc>
                <a:spcPts val="3008"/>
              </a:lnSpc>
              <a:buFont typeface="Arial"/>
              <a:buChar char="•"/>
            </a:pPr>
            <a:r>
              <a:rPr lang="en-US" sz="2180" spc="-85">
                <a:solidFill>
                  <a:srgbClr val="343434"/>
                </a:solidFill>
                <a:latin typeface="Aileron"/>
                <a:ea typeface="Aileron"/>
                <a:cs typeface="Aileron"/>
                <a:sym typeface="Aileron"/>
              </a:rPr>
              <a:t>NULL HYPOTHESIS (H₀): VARIANCES IN CAMPAIGN SPEND ARE EQUAL BETWEEN THE TWO GROUPS.</a:t>
            </a:r>
          </a:p>
          <a:p>
            <a:pPr marL="470742" lvl="1" indent="-235371" algn="l">
              <a:lnSpc>
                <a:spcPts val="3008"/>
              </a:lnSpc>
              <a:buFont typeface="Arial"/>
              <a:buChar char="•"/>
            </a:pPr>
            <a:r>
              <a:rPr lang="en-US" sz="2180" spc="-85">
                <a:solidFill>
                  <a:srgbClr val="343434"/>
                </a:solidFill>
                <a:latin typeface="Aileron"/>
                <a:ea typeface="Aileron"/>
                <a:cs typeface="Aileron"/>
                <a:sym typeface="Aileron"/>
              </a:rPr>
              <a:t>RESULT:</a:t>
            </a:r>
          </a:p>
          <a:p>
            <a:pPr marL="941485" lvl="2" indent="-313828" algn="l">
              <a:lnSpc>
                <a:spcPts val="3008"/>
              </a:lnSpc>
              <a:buFont typeface="Arial"/>
              <a:buChar char="⚬"/>
            </a:pPr>
            <a:r>
              <a:rPr lang="en-US" sz="2180" spc="-85">
                <a:solidFill>
                  <a:srgbClr val="343434"/>
                </a:solidFill>
                <a:latin typeface="Aileron"/>
                <a:ea typeface="Aileron"/>
                <a:cs typeface="Aileron"/>
                <a:sym typeface="Aileron"/>
              </a:rPr>
              <a:t>P-VALUE &gt; 0.05 → FAIL TO REJECT H₀</a:t>
            </a:r>
          </a:p>
          <a:p>
            <a:pPr marL="941485" lvl="2" indent="-313828" algn="l">
              <a:lnSpc>
                <a:spcPts val="3008"/>
              </a:lnSpc>
              <a:buFont typeface="Arial"/>
              <a:buChar char="⚬"/>
            </a:pPr>
            <a:r>
              <a:rPr lang="en-US" sz="2180" spc="-85">
                <a:solidFill>
                  <a:srgbClr val="343434"/>
                </a:solidFill>
                <a:latin typeface="Aileron"/>
                <a:ea typeface="Aileron"/>
                <a:cs typeface="Aileron"/>
                <a:sym typeface="Aileron"/>
              </a:rPr>
              <a:t>NO STATISTICALLY SIGNIFICANT DIFFERENCE IN VARIANCE.</a:t>
            </a:r>
          </a:p>
          <a:p>
            <a:pPr algn="l">
              <a:lnSpc>
                <a:spcPts val="3008"/>
              </a:lnSpc>
            </a:pPr>
            <a:r>
              <a:rPr lang="en-US" sz="2180" spc="-85">
                <a:solidFill>
                  <a:srgbClr val="343434"/>
                </a:solidFill>
                <a:latin typeface="Aileron"/>
                <a:ea typeface="Aileron"/>
                <a:cs typeface="Aileron"/>
                <a:sym typeface="Aileron"/>
              </a:rPr>
              <a:t>INTERPRETATION:</a:t>
            </a:r>
          </a:p>
          <a:p>
            <a:pPr marL="470742" lvl="1" indent="-235371" algn="l">
              <a:lnSpc>
                <a:spcPts val="3008"/>
              </a:lnSpc>
              <a:buFont typeface="Arial"/>
              <a:buChar char="•"/>
            </a:pPr>
            <a:r>
              <a:rPr lang="en-US" sz="2180" spc="-85">
                <a:solidFill>
                  <a:srgbClr val="343434"/>
                </a:solidFill>
                <a:latin typeface="Aileron"/>
                <a:ea typeface="Aileron"/>
                <a:cs typeface="Aileron"/>
                <a:sym typeface="Aileron"/>
              </a:rPr>
              <a:t>DESPITE THE REDUCTION IN OVERSPEND PERCENTAGE SEEN IN THE TREATMENT GROUP,</a:t>
            </a:r>
          </a:p>
          <a:p>
            <a:pPr marL="470742" lvl="1" indent="-235371" algn="l">
              <a:lnSpc>
                <a:spcPts val="3008"/>
              </a:lnSpc>
              <a:buFont typeface="Arial"/>
              <a:buChar char="•"/>
            </a:pPr>
            <a:r>
              <a:rPr lang="en-US" sz="2180" spc="-85">
                <a:solidFill>
                  <a:srgbClr val="343434"/>
                </a:solidFill>
                <a:latin typeface="Aileron"/>
                <a:ea typeface="Aileron"/>
                <a:cs typeface="Aileron"/>
                <a:sym typeface="Aileron"/>
              </a:rPr>
              <a:t> THE VARIANCE IN TOTAL SPEND REMAINS STATISTICALLY CONSISTENT WITH THE CONTROL GROUP.</a:t>
            </a:r>
          </a:p>
          <a:p>
            <a:pPr marL="470742" lvl="1" indent="-235371" algn="l">
              <a:lnSpc>
                <a:spcPts val="3008"/>
              </a:lnSpc>
              <a:buFont typeface="Arial"/>
              <a:buChar char="•"/>
            </a:pPr>
            <a:r>
              <a:rPr lang="en-US" sz="2180" spc="-85">
                <a:solidFill>
                  <a:srgbClr val="343434"/>
                </a:solidFill>
                <a:latin typeface="Aileron"/>
                <a:ea typeface="Aileron"/>
                <a:cs typeface="Aileron"/>
                <a:sym typeface="Aileron"/>
              </a:rPr>
              <a:t>THIS IMPLIES ADVERTISERS ARE:</a:t>
            </a:r>
          </a:p>
          <a:p>
            <a:pPr marL="941485" lvl="2" indent="-313828" algn="l">
              <a:lnSpc>
                <a:spcPts val="3008"/>
              </a:lnSpc>
              <a:buFont typeface="Arial"/>
              <a:buChar char="⚬"/>
            </a:pPr>
            <a:r>
              <a:rPr lang="en-US" sz="2180" spc="-85">
                <a:solidFill>
                  <a:srgbClr val="343434"/>
                </a:solidFill>
                <a:latin typeface="Aileron"/>
                <a:ea typeface="Aileron"/>
                <a:cs typeface="Aileron"/>
                <a:sym typeface="Aileron"/>
              </a:rPr>
              <a:t>ADOPTING THE NEW IMPRESSION-BASED PRODUCT CAUTIOUSLY.</a:t>
            </a:r>
          </a:p>
          <a:p>
            <a:pPr marL="941485" lvl="2" indent="-313828" algn="l">
              <a:lnSpc>
                <a:spcPts val="3008"/>
              </a:lnSpc>
              <a:buFont typeface="Arial"/>
              <a:buChar char="⚬"/>
            </a:pPr>
            <a:r>
              <a:rPr lang="en-US" sz="2180" spc="-85">
                <a:solidFill>
                  <a:srgbClr val="343434"/>
                </a:solidFill>
                <a:latin typeface="Aileron"/>
                <a:ea typeface="Aileron"/>
                <a:cs typeface="Aileron"/>
                <a:sym typeface="Aileron"/>
              </a:rPr>
              <a:t>NOT SIGNIFICANTLY ALTERING THEIR OVERALL BUDGET ALLOCATION BEHAVIOR</a:t>
            </a:r>
          </a:p>
        </p:txBody>
      </p:sp>
      <p:sp>
        <p:nvSpPr>
          <p:cNvPr id="6" name="TextBox 6"/>
          <p:cNvSpPr txBox="1"/>
          <p:nvPr/>
        </p:nvSpPr>
        <p:spPr>
          <a:xfrm>
            <a:off x="11394020" y="6265206"/>
            <a:ext cx="6893980" cy="2274257"/>
          </a:xfrm>
          <a:prstGeom prst="rect">
            <a:avLst/>
          </a:prstGeom>
        </p:spPr>
        <p:txBody>
          <a:bodyPr lIns="0" tIns="0" rIns="0" bIns="0" rtlCol="0" anchor="t">
            <a:spAutoFit/>
          </a:bodyPr>
          <a:lstStyle/>
          <a:p>
            <a:pPr algn="l">
              <a:lnSpc>
                <a:spcPts val="3008"/>
              </a:lnSpc>
              <a:spcBef>
                <a:spcPct val="0"/>
              </a:spcBef>
            </a:pPr>
            <a:r>
              <a:rPr lang="en-US" sz="2180" u="none" strike="noStrike" spc="-85">
                <a:solidFill>
                  <a:srgbClr val="343434"/>
                </a:solidFill>
                <a:latin typeface="Aileron"/>
                <a:ea typeface="Aileron"/>
                <a:cs typeface="Aileron"/>
                <a:sym typeface="Aileron"/>
              </a:rPr>
              <a:t>STRATEGIC TAKEAWAY:</a:t>
            </a:r>
          </a:p>
          <a:p>
            <a:pPr marL="941484" lvl="2" indent="-313828" algn="l">
              <a:lnSpc>
                <a:spcPts val="3008"/>
              </a:lnSpc>
              <a:spcBef>
                <a:spcPct val="0"/>
              </a:spcBef>
              <a:buFont typeface="Arial"/>
              <a:buChar char="⚬"/>
            </a:pPr>
            <a:r>
              <a:rPr lang="en-US" sz="2180" u="none" strike="noStrike" spc="-85">
                <a:solidFill>
                  <a:srgbClr val="343434"/>
                </a:solidFill>
                <a:latin typeface="Aileron"/>
                <a:ea typeface="Aileron"/>
                <a:cs typeface="Aileron"/>
                <a:sym typeface="Aileron"/>
              </a:rPr>
              <a:t>WHILE THE PRODUCT EFFECTIVELY REDUCES UNNECESSARY SPEND, MORE TARGETED EFFORTS (ESPECIALLY FOR LARGE COMPANIES) MAY HELP ALIGN SPENDING PATTERNS FOR GREATER ADOPTION AND IMPACT.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F509F"/>
        </a:solidFill>
        <a:effectLst/>
      </p:bgPr>
    </p:bg>
    <p:spTree>
      <p:nvGrpSpPr>
        <p:cNvPr id="1" name=""/>
        <p:cNvGrpSpPr/>
        <p:nvPr/>
      </p:nvGrpSpPr>
      <p:grpSpPr>
        <a:xfrm>
          <a:off x="0" y="0"/>
          <a:ext cx="0" cy="0"/>
          <a:chOff x="0" y="0"/>
          <a:chExt cx="0" cy="0"/>
        </a:xfrm>
      </p:grpSpPr>
      <p:sp>
        <p:nvSpPr>
          <p:cNvPr id="2" name="Freeform 2"/>
          <p:cNvSpPr/>
          <p:nvPr/>
        </p:nvSpPr>
        <p:spPr>
          <a:xfrm rot="-1535495">
            <a:off x="7743340" y="-7460950"/>
            <a:ext cx="15118904" cy="15229665"/>
          </a:xfrm>
          <a:custGeom>
            <a:avLst/>
            <a:gdLst/>
            <a:ahLst/>
            <a:cxnLst/>
            <a:rect l="l" t="t" r="r" b="b"/>
            <a:pathLst>
              <a:path w="15118904" h="15229665">
                <a:moveTo>
                  <a:pt x="0" y="0"/>
                </a:moveTo>
                <a:lnTo>
                  <a:pt x="15118904" y="0"/>
                </a:lnTo>
                <a:lnTo>
                  <a:pt x="15118904" y="15229665"/>
                </a:lnTo>
                <a:lnTo>
                  <a:pt x="0" y="15229665"/>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28700" y="1028700"/>
            <a:ext cx="1026652" cy="940652"/>
            <a:chOff x="0" y="0"/>
            <a:chExt cx="270394" cy="247744"/>
          </a:xfrm>
        </p:grpSpPr>
        <p:sp>
          <p:nvSpPr>
            <p:cNvPr id="4" name="Freeform 4"/>
            <p:cNvSpPr/>
            <p:nvPr/>
          </p:nvSpPr>
          <p:spPr>
            <a:xfrm>
              <a:off x="0" y="0"/>
              <a:ext cx="270394" cy="247744"/>
            </a:xfrm>
            <a:custGeom>
              <a:avLst/>
              <a:gdLst/>
              <a:ahLst/>
              <a:cxnLst/>
              <a:rect l="l" t="t" r="r" b="b"/>
              <a:pathLst>
                <a:path w="270394" h="247744">
                  <a:moveTo>
                    <a:pt x="0" y="0"/>
                  </a:moveTo>
                  <a:lnTo>
                    <a:pt x="270394" y="0"/>
                  </a:lnTo>
                  <a:lnTo>
                    <a:pt x="270394" y="247744"/>
                  </a:lnTo>
                  <a:lnTo>
                    <a:pt x="0" y="247744"/>
                  </a:lnTo>
                  <a:close/>
                </a:path>
              </a:pathLst>
            </a:custGeom>
            <a:solidFill>
              <a:srgbClr val="FFF9F3"/>
            </a:solidFill>
          </p:spPr>
        </p:sp>
        <p:sp>
          <p:nvSpPr>
            <p:cNvPr id="5" name="TextBox 5"/>
            <p:cNvSpPr txBox="1"/>
            <p:nvPr/>
          </p:nvSpPr>
          <p:spPr>
            <a:xfrm>
              <a:off x="0" y="-47625"/>
              <a:ext cx="270394" cy="295369"/>
            </a:xfrm>
            <a:prstGeom prst="rect">
              <a:avLst/>
            </a:prstGeom>
          </p:spPr>
          <p:txBody>
            <a:bodyPr lIns="50800" tIns="50800" rIns="50800" bIns="50800" rtlCol="0" anchor="ctr"/>
            <a:lstStyle/>
            <a:p>
              <a:pPr algn="ctr">
                <a:lnSpc>
                  <a:spcPts val="2953"/>
                </a:lnSpc>
              </a:pPr>
              <a:endParaRPr/>
            </a:p>
          </p:txBody>
        </p:sp>
      </p:grpSp>
      <p:sp>
        <p:nvSpPr>
          <p:cNvPr id="6" name="Freeform 6"/>
          <p:cNvSpPr/>
          <p:nvPr/>
        </p:nvSpPr>
        <p:spPr>
          <a:xfrm>
            <a:off x="1181407" y="1138408"/>
            <a:ext cx="721237" cy="721237"/>
          </a:xfrm>
          <a:custGeom>
            <a:avLst/>
            <a:gdLst/>
            <a:ahLst/>
            <a:cxnLst/>
            <a:rect l="l" t="t" r="r" b="b"/>
            <a:pathLst>
              <a:path w="721237" h="721237">
                <a:moveTo>
                  <a:pt x="0" y="0"/>
                </a:moveTo>
                <a:lnTo>
                  <a:pt x="721237" y="0"/>
                </a:lnTo>
                <a:lnTo>
                  <a:pt x="721237" y="721237"/>
                </a:lnTo>
                <a:lnTo>
                  <a:pt x="0" y="72123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AutoShape 7"/>
          <p:cNvSpPr/>
          <p:nvPr/>
        </p:nvSpPr>
        <p:spPr>
          <a:xfrm>
            <a:off x="11446684" y="9056529"/>
            <a:ext cx="5812616" cy="0"/>
          </a:xfrm>
          <a:prstGeom prst="line">
            <a:avLst/>
          </a:prstGeom>
          <a:ln w="38100" cap="flat">
            <a:solidFill>
              <a:srgbClr val="E4D9CE"/>
            </a:solidFill>
            <a:prstDash val="solid"/>
            <a:headEnd type="none" w="sm" len="sm"/>
            <a:tailEnd type="none" w="sm" len="sm"/>
          </a:ln>
        </p:spPr>
      </p:sp>
      <p:sp>
        <p:nvSpPr>
          <p:cNvPr id="8" name="AutoShape 8"/>
          <p:cNvSpPr/>
          <p:nvPr/>
        </p:nvSpPr>
        <p:spPr>
          <a:xfrm>
            <a:off x="1028700" y="9056529"/>
            <a:ext cx="5812616" cy="0"/>
          </a:xfrm>
          <a:prstGeom prst="line">
            <a:avLst/>
          </a:prstGeom>
          <a:ln w="38100" cap="flat">
            <a:solidFill>
              <a:srgbClr val="E4D9CE"/>
            </a:solidFill>
            <a:prstDash val="solid"/>
            <a:headEnd type="none" w="sm" len="sm"/>
            <a:tailEnd type="none" w="sm" len="sm"/>
          </a:ln>
        </p:spPr>
      </p:sp>
      <p:sp>
        <p:nvSpPr>
          <p:cNvPr id="9" name="TextBox 9"/>
          <p:cNvSpPr txBox="1"/>
          <p:nvPr/>
        </p:nvSpPr>
        <p:spPr>
          <a:xfrm>
            <a:off x="3050527" y="696735"/>
            <a:ext cx="13985142" cy="1690307"/>
          </a:xfrm>
          <a:prstGeom prst="rect">
            <a:avLst/>
          </a:prstGeom>
        </p:spPr>
        <p:txBody>
          <a:bodyPr lIns="0" tIns="0" rIns="0" bIns="0" rtlCol="0" anchor="t">
            <a:spAutoFit/>
          </a:bodyPr>
          <a:lstStyle/>
          <a:p>
            <a:pPr marL="0" lvl="0" indent="0" algn="ctr">
              <a:lnSpc>
                <a:spcPts val="6541"/>
              </a:lnSpc>
              <a:spcBef>
                <a:spcPct val="0"/>
              </a:spcBef>
            </a:pPr>
            <a:r>
              <a:rPr lang="en-US" sz="6230" b="1" spc="-242">
                <a:solidFill>
                  <a:srgbClr val="FFF9F3"/>
                </a:solidFill>
                <a:latin typeface="Aileron Bold"/>
                <a:ea typeface="Aileron Bold"/>
                <a:cs typeface="Aileron Bold"/>
                <a:sym typeface="Aileron Bold"/>
              </a:rPr>
              <a:t>OVERALL EFFECTIVENESS OF THE NEW AD PRODUCT</a:t>
            </a:r>
          </a:p>
        </p:txBody>
      </p:sp>
      <p:sp>
        <p:nvSpPr>
          <p:cNvPr id="10" name="TextBox 10"/>
          <p:cNvSpPr txBox="1"/>
          <p:nvPr/>
        </p:nvSpPr>
        <p:spPr>
          <a:xfrm>
            <a:off x="1028700" y="2307179"/>
            <a:ext cx="16871143" cy="6050471"/>
          </a:xfrm>
          <a:prstGeom prst="rect">
            <a:avLst/>
          </a:prstGeom>
        </p:spPr>
        <p:txBody>
          <a:bodyPr lIns="0" tIns="0" rIns="0" bIns="0" rtlCol="0" anchor="t">
            <a:spAutoFit/>
          </a:bodyPr>
          <a:lstStyle/>
          <a:p>
            <a:pPr algn="l">
              <a:lnSpc>
                <a:spcPts val="3709"/>
              </a:lnSpc>
            </a:pPr>
            <a:r>
              <a:rPr lang="en-US" sz="2687" spc="-104">
                <a:solidFill>
                  <a:srgbClr val="FFF9F3"/>
                </a:solidFill>
                <a:latin typeface="Aileron"/>
                <a:ea typeface="Aileron"/>
                <a:cs typeface="Aileron"/>
                <a:sym typeface="Aileron"/>
              </a:rPr>
              <a:t>KEY FINDINGS:</a:t>
            </a:r>
          </a:p>
          <a:p>
            <a:pPr marL="580285" lvl="1" indent="-290142" algn="l">
              <a:lnSpc>
                <a:spcPts val="3709"/>
              </a:lnSpc>
              <a:buFont typeface="Arial"/>
              <a:buChar char="•"/>
            </a:pPr>
            <a:r>
              <a:rPr lang="en-US" sz="2687" spc="-104">
                <a:solidFill>
                  <a:srgbClr val="FFF9F3"/>
                </a:solidFill>
                <a:latin typeface="Aileron"/>
                <a:ea typeface="Aileron"/>
                <a:cs typeface="Aileron"/>
                <a:sym typeface="Aileron"/>
              </a:rPr>
              <a:t>✅ TREATMENT GROUP DEMONSTRATED REDUCED OVERSPEND RATES COMPARED TO CONTROL.</a:t>
            </a:r>
          </a:p>
          <a:p>
            <a:pPr marL="580285" lvl="1" indent="-290142" algn="l">
              <a:lnSpc>
                <a:spcPts val="3709"/>
              </a:lnSpc>
              <a:buFont typeface="Arial"/>
              <a:buChar char="•"/>
            </a:pPr>
            <a:r>
              <a:rPr lang="en-US" sz="2687" spc="-104">
                <a:solidFill>
                  <a:srgbClr val="FFF9F3"/>
                </a:solidFill>
                <a:latin typeface="Aileron"/>
                <a:ea typeface="Aileron"/>
                <a:cs typeface="Aileron"/>
                <a:sym typeface="Aileron"/>
              </a:rPr>
              <a:t>⚖️ MIXED ADOPTION ACROSS COMPANY SIZES:</a:t>
            </a:r>
          </a:p>
          <a:p>
            <a:pPr marL="1160570" lvl="2" indent="-386857" algn="l">
              <a:lnSpc>
                <a:spcPts val="3709"/>
              </a:lnSpc>
              <a:buFont typeface="Arial"/>
              <a:buChar char="⚬"/>
            </a:pPr>
            <a:r>
              <a:rPr lang="en-US" sz="2687" spc="-104">
                <a:solidFill>
                  <a:srgbClr val="FFF9F3"/>
                </a:solidFill>
                <a:latin typeface="Aileron"/>
                <a:ea typeface="Aileron"/>
                <a:cs typeface="Aileron"/>
                <a:sym typeface="Aileron"/>
              </a:rPr>
              <a:t>SMALL &amp; MEDIUM COMPANIES SHOWED POSITIVE RESPONSE.</a:t>
            </a:r>
          </a:p>
          <a:p>
            <a:pPr marL="1160570" lvl="2" indent="-386857" algn="l">
              <a:lnSpc>
                <a:spcPts val="3709"/>
              </a:lnSpc>
              <a:buFont typeface="Arial"/>
              <a:buChar char="⚬"/>
            </a:pPr>
            <a:r>
              <a:rPr lang="en-US" sz="2687" spc="-104">
                <a:solidFill>
                  <a:srgbClr val="FFF9F3"/>
                </a:solidFill>
                <a:latin typeface="Aileron"/>
                <a:ea typeface="Aileron"/>
                <a:cs typeface="Aileron"/>
                <a:sym typeface="Aileron"/>
              </a:rPr>
              <a:t>LARGE FIRMS EXHIBITED HIGHER OVERSPEND AND SLOWER ADAPTATION.</a:t>
            </a:r>
          </a:p>
          <a:p>
            <a:pPr algn="l">
              <a:lnSpc>
                <a:spcPts val="3709"/>
              </a:lnSpc>
            </a:pPr>
            <a:r>
              <a:rPr lang="en-US" sz="2687" spc="-104">
                <a:solidFill>
                  <a:srgbClr val="FFF9F3"/>
                </a:solidFill>
                <a:latin typeface="Aileron"/>
                <a:ea typeface="Aileron"/>
                <a:cs typeface="Aileron"/>
                <a:sym typeface="Aileron"/>
              </a:rPr>
              <a:t>STRATEGIC IMPLICATIONS:</a:t>
            </a:r>
          </a:p>
          <a:p>
            <a:pPr marL="580285" lvl="1" indent="-290142" algn="l">
              <a:lnSpc>
                <a:spcPts val="3709"/>
              </a:lnSpc>
              <a:buFont typeface="Arial"/>
              <a:buChar char="•"/>
            </a:pPr>
            <a:r>
              <a:rPr lang="en-US" sz="2687" spc="-104">
                <a:solidFill>
                  <a:srgbClr val="FFF9F3"/>
                </a:solidFill>
                <a:latin typeface="Aileron"/>
                <a:ea typeface="Aileron"/>
                <a:cs typeface="Aileron"/>
                <a:sym typeface="Aileron"/>
              </a:rPr>
              <a:t>THE NEW PRODUCT IS A PROMISING INITIATIVE, BUT:</a:t>
            </a:r>
          </a:p>
          <a:p>
            <a:pPr marL="1160570" lvl="2" indent="-386857" algn="l">
              <a:lnSpc>
                <a:spcPts val="3709"/>
              </a:lnSpc>
              <a:buFont typeface="Arial"/>
              <a:buChar char="⚬"/>
            </a:pPr>
            <a:r>
              <a:rPr lang="en-US" sz="2687" spc="-104">
                <a:solidFill>
                  <a:srgbClr val="FFF9F3"/>
                </a:solidFill>
                <a:latin typeface="Aileron"/>
                <a:ea typeface="Aileron"/>
                <a:cs typeface="Aileron"/>
                <a:sym typeface="Aileron"/>
              </a:rPr>
              <a:t>REQUIRES TARGETED ONBOARDING OR EDUCATION STRATEGIES FOR LARGE ADVERTISERS.</a:t>
            </a:r>
          </a:p>
          <a:p>
            <a:pPr marL="1160570" lvl="2" indent="-386857" algn="l">
              <a:lnSpc>
                <a:spcPts val="3709"/>
              </a:lnSpc>
              <a:buFont typeface="Arial"/>
              <a:buChar char="⚬"/>
            </a:pPr>
            <a:r>
              <a:rPr lang="en-US" sz="2687" spc="-104">
                <a:solidFill>
                  <a:srgbClr val="FFF9F3"/>
                </a:solidFill>
                <a:latin typeface="Aileron"/>
                <a:ea typeface="Aileron"/>
                <a:cs typeface="Aileron"/>
                <a:sym typeface="Aileron"/>
              </a:rPr>
              <a:t>FURTHER PRODUCT REFINEMENT MAY BE NECESSARY TO FIT VARIED ADVERTISER BEHAVIORS.</a:t>
            </a:r>
          </a:p>
          <a:p>
            <a:pPr algn="l">
              <a:lnSpc>
                <a:spcPts val="3709"/>
              </a:lnSpc>
            </a:pPr>
            <a:r>
              <a:rPr lang="en-US" sz="2687" spc="-104">
                <a:solidFill>
                  <a:srgbClr val="FFF9F3"/>
                </a:solidFill>
                <a:latin typeface="Aileron"/>
                <a:ea typeface="Aileron"/>
                <a:cs typeface="Aileron"/>
                <a:sym typeface="Aileron"/>
              </a:rPr>
              <a:t>CONCLUSION:</a:t>
            </a:r>
          </a:p>
          <a:p>
            <a:pPr algn="l">
              <a:lnSpc>
                <a:spcPts val="3709"/>
              </a:lnSpc>
            </a:pPr>
            <a:r>
              <a:rPr lang="en-US" sz="2687" spc="-104">
                <a:solidFill>
                  <a:srgbClr val="FFF9F3"/>
                </a:solidFill>
                <a:latin typeface="Aileron"/>
                <a:ea typeface="Aileron"/>
                <a:cs typeface="Aileron"/>
                <a:sym typeface="Aileron"/>
              </a:rPr>
              <a:t>📈 POSITIVE INITIAL IMPACT, WITH CLEAR OPPORTUNITIES FOR OPTIMIZATION TO ENSURE WIDESPREAD AND EFFECTIVE ADOPTION ACROSS ALL ADVERTISER SEGMENTS.</a:t>
            </a:r>
          </a:p>
          <a:p>
            <a:pPr marL="0" lvl="0" indent="0" algn="l">
              <a:lnSpc>
                <a:spcPts val="3709"/>
              </a:lnSpc>
            </a:pPr>
            <a:endParaRPr lang="en-US" sz="2687" spc="-104">
              <a:solidFill>
                <a:srgbClr val="FFF9F3"/>
              </a:solidFill>
              <a:latin typeface="Aileron"/>
              <a:ea typeface="Aileron"/>
              <a:cs typeface="Aileron"/>
              <a:sym typeface="Ailero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9F3"/>
        </a:solidFill>
        <a:effectLst/>
      </p:bgPr>
    </p:bg>
    <p:spTree>
      <p:nvGrpSpPr>
        <p:cNvPr id="1" name=""/>
        <p:cNvGrpSpPr/>
        <p:nvPr/>
      </p:nvGrpSpPr>
      <p:grpSpPr>
        <a:xfrm>
          <a:off x="0" y="0"/>
          <a:ext cx="0" cy="0"/>
          <a:chOff x="0" y="0"/>
          <a:chExt cx="0" cy="0"/>
        </a:xfrm>
      </p:grpSpPr>
      <p:sp>
        <p:nvSpPr>
          <p:cNvPr id="2" name="Freeform 2"/>
          <p:cNvSpPr/>
          <p:nvPr/>
        </p:nvSpPr>
        <p:spPr>
          <a:xfrm rot="-1535495" flipH="1">
            <a:off x="1584548" y="-6072661"/>
            <a:ext cx="15118904" cy="15229665"/>
          </a:xfrm>
          <a:custGeom>
            <a:avLst/>
            <a:gdLst/>
            <a:ahLst/>
            <a:cxnLst/>
            <a:rect l="l" t="t" r="r" b="b"/>
            <a:pathLst>
              <a:path w="15118904" h="15229665">
                <a:moveTo>
                  <a:pt x="15118904" y="0"/>
                </a:moveTo>
                <a:lnTo>
                  <a:pt x="0" y="0"/>
                </a:lnTo>
                <a:lnTo>
                  <a:pt x="0" y="15229665"/>
                </a:lnTo>
                <a:lnTo>
                  <a:pt x="15118904" y="15229665"/>
                </a:lnTo>
                <a:lnTo>
                  <a:pt x="15118904"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028700" y="2069759"/>
            <a:ext cx="15413347" cy="4150919"/>
          </a:xfrm>
          <a:prstGeom prst="rect">
            <a:avLst/>
          </a:prstGeom>
        </p:spPr>
        <p:txBody>
          <a:bodyPr lIns="0" tIns="0" rIns="0" bIns="0" rtlCol="0" anchor="t">
            <a:spAutoFit/>
          </a:bodyPr>
          <a:lstStyle/>
          <a:p>
            <a:pPr algn="l">
              <a:lnSpc>
                <a:spcPts val="3008"/>
              </a:lnSpc>
            </a:pPr>
            <a:r>
              <a:rPr lang="en-US" sz="2180" spc="-85">
                <a:solidFill>
                  <a:srgbClr val="343434"/>
                </a:solidFill>
                <a:latin typeface="Aileron"/>
                <a:ea typeface="Aileron"/>
                <a:cs typeface="Aileron"/>
                <a:sym typeface="Aileron"/>
              </a:rPr>
              <a:t>ACTIONABLE STEPS:</a:t>
            </a:r>
          </a:p>
          <a:p>
            <a:pPr marL="470742" lvl="1" indent="-235371" algn="l">
              <a:lnSpc>
                <a:spcPts val="3008"/>
              </a:lnSpc>
              <a:buAutoNum type="arabicPeriod"/>
            </a:pPr>
            <a:r>
              <a:rPr lang="en-US" sz="2180" spc="-85">
                <a:solidFill>
                  <a:srgbClr val="343434"/>
                </a:solidFill>
                <a:latin typeface="Aileron"/>
                <a:ea typeface="Aileron"/>
                <a:cs typeface="Aileron"/>
                <a:sym typeface="Aileron"/>
              </a:rPr>
              <a:t>TAILORED SUPPORT FOR LARGE ADVERTISERS</a:t>
            </a:r>
          </a:p>
          <a:p>
            <a:pPr marL="470742" lvl="1" indent="-235371" algn="l">
              <a:lnSpc>
                <a:spcPts val="3008"/>
              </a:lnSpc>
              <a:buAutoNum type="arabicPeriod"/>
            </a:pPr>
            <a:r>
              <a:rPr lang="en-US" sz="2180" spc="-85">
                <a:solidFill>
                  <a:srgbClr val="343434"/>
                </a:solidFill>
                <a:latin typeface="Aileron"/>
                <a:ea typeface="Aileron"/>
                <a:cs typeface="Aileron"/>
                <a:sym typeface="Aileron"/>
              </a:rPr>
              <a:t> → OFFER DEDICATED GUIDANCE TO HELP LARGE COMPANIES BETTER OPTIMIZE THEIR BUDGETS.</a:t>
            </a:r>
          </a:p>
          <a:p>
            <a:pPr marL="470742" lvl="1" indent="-235371" algn="l">
              <a:lnSpc>
                <a:spcPts val="3008"/>
              </a:lnSpc>
              <a:buAutoNum type="arabicPeriod"/>
            </a:pPr>
            <a:r>
              <a:rPr lang="en-US" sz="2180" spc="-85">
                <a:solidFill>
                  <a:srgbClr val="343434"/>
                </a:solidFill>
                <a:latin typeface="Aileron"/>
                <a:ea typeface="Aileron"/>
                <a:cs typeface="Aileron"/>
                <a:sym typeface="Aileron"/>
              </a:rPr>
              <a:t>INCREASE TRANSPARENCY &amp; TRUST</a:t>
            </a:r>
          </a:p>
          <a:p>
            <a:pPr marL="470742" lvl="1" indent="-235371" algn="l">
              <a:lnSpc>
                <a:spcPts val="3008"/>
              </a:lnSpc>
              <a:buAutoNum type="arabicPeriod"/>
            </a:pPr>
            <a:r>
              <a:rPr lang="en-US" sz="2180" spc="-85">
                <a:solidFill>
                  <a:srgbClr val="343434"/>
                </a:solidFill>
                <a:latin typeface="Aileron"/>
                <a:ea typeface="Aileron"/>
                <a:cs typeface="Aileron"/>
                <a:sym typeface="Aileron"/>
              </a:rPr>
              <a:t> → SHARE CLEAR PRODUCT PERFORMANCE METRICS AND REAL CASE STUDIES TO BUILD ADVERTISER CONFIDENCE.</a:t>
            </a:r>
          </a:p>
          <a:p>
            <a:pPr marL="470742" lvl="1" indent="-235371" algn="l">
              <a:lnSpc>
                <a:spcPts val="3008"/>
              </a:lnSpc>
              <a:buAutoNum type="arabicPeriod"/>
            </a:pPr>
            <a:r>
              <a:rPr lang="en-US" sz="2180" spc="-85">
                <a:solidFill>
                  <a:srgbClr val="343434"/>
                </a:solidFill>
                <a:latin typeface="Aileron"/>
                <a:ea typeface="Aileron"/>
                <a:cs typeface="Aileron"/>
                <a:sym typeface="Aileron"/>
              </a:rPr>
              <a:t>CONTINUE CONTROLLED EXPERIMENTATION</a:t>
            </a:r>
          </a:p>
          <a:p>
            <a:pPr marL="470742" lvl="1" indent="-235371" algn="l">
              <a:lnSpc>
                <a:spcPts val="3008"/>
              </a:lnSpc>
              <a:buAutoNum type="arabicPeriod"/>
            </a:pPr>
            <a:r>
              <a:rPr lang="en-US" sz="2180" spc="-85">
                <a:solidFill>
                  <a:srgbClr val="343434"/>
                </a:solidFill>
                <a:latin typeface="Aileron"/>
                <a:ea typeface="Aileron"/>
                <a:cs typeface="Aileron"/>
                <a:sym typeface="Aileron"/>
              </a:rPr>
              <a:t> → EXTEND A/B TESTING TO REFINE THE PRODUCT, ASSESS EVOLVING ADVERTISER BEHAVIOR, AND ENSURE LONG-TERM EFFECTIVENESS.</a:t>
            </a:r>
          </a:p>
          <a:p>
            <a:pPr marL="470742" lvl="1" indent="-235371" algn="l">
              <a:lnSpc>
                <a:spcPts val="3008"/>
              </a:lnSpc>
              <a:buAutoNum type="arabicPeriod"/>
            </a:pPr>
            <a:r>
              <a:rPr lang="en-US" sz="2180" spc="-85">
                <a:solidFill>
                  <a:srgbClr val="343434"/>
                </a:solidFill>
                <a:latin typeface="Aileron"/>
                <a:ea typeface="Aileron"/>
                <a:cs typeface="Aileron"/>
                <a:sym typeface="Aileron"/>
              </a:rPr>
              <a:t>ALIGN OUTREACH WITH ADVERTISER OBJECTIVES</a:t>
            </a:r>
          </a:p>
          <a:p>
            <a:pPr marL="470742" lvl="1" indent="-235371" algn="l">
              <a:lnSpc>
                <a:spcPts val="3008"/>
              </a:lnSpc>
              <a:buAutoNum type="arabicPeriod"/>
            </a:pPr>
            <a:r>
              <a:rPr lang="en-US" sz="2180" spc="-85">
                <a:solidFill>
                  <a:srgbClr val="343434"/>
                </a:solidFill>
                <a:latin typeface="Aileron"/>
                <a:ea typeface="Aileron"/>
                <a:cs typeface="Aileron"/>
                <a:sym typeface="Aileron"/>
              </a:rPr>
              <a:t> → FOCUS ENGAGEMENT EFFORTS ON HIGH-VARIANCE SECTORS WITH MESSAGING ALIGNED TO THEIR UNIQUE GOALS AND CONCERNS.</a:t>
            </a:r>
          </a:p>
        </p:txBody>
      </p:sp>
      <p:sp>
        <p:nvSpPr>
          <p:cNvPr id="4" name="Freeform 4"/>
          <p:cNvSpPr/>
          <p:nvPr/>
        </p:nvSpPr>
        <p:spPr>
          <a:xfrm>
            <a:off x="16123369" y="7922505"/>
            <a:ext cx="2057400" cy="2057400"/>
          </a:xfrm>
          <a:custGeom>
            <a:avLst/>
            <a:gdLst/>
            <a:ahLst/>
            <a:cxnLst/>
            <a:rect l="l" t="t" r="r" b="b"/>
            <a:pathLst>
              <a:path w="2057400" h="2057400">
                <a:moveTo>
                  <a:pt x="0" y="0"/>
                </a:moveTo>
                <a:lnTo>
                  <a:pt x="2057400" y="0"/>
                </a:lnTo>
                <a:lnTo>
                  <a:pt x="205740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TextBox 5"/>
          <p:cNvSpPr txBox="1"/>
          <p:nvPr/>
        </p:nvSpPr>
        <p:spPr>
          <a:xfrm>
            <a:off x="1028700" y="882827"/>
            <a:ext cx="16230600" cy="861632"/>
          </a:xfrm>
          <a:prstGeom prst="rect">
            <a:avLst/>
          </a:prstGeom>
        </p:spPr>
        <p:txBody>
          <a:bodyPr lIns="0" tIns="0" rIns="0" bIns="0" rtlCol="0" anchor="t">
            <a:spAutoFit/>
          </a:bodyPr>
          <a:lstStyle/>
          <a:p>
            <a:pPr marL="0" lvl="0" indent="0" algn="l">
              <a:lnSpc>
                <a:spcPts val="6541"/>
              </a:lnSpc>
              <a:spcBef>
                <a:spcPct val="0"/>
              </a:spcBef>
            </a:pPr>
            <a:r>
              <a:rPr lang="en-US" sz="6230" b="1" spc="-242">
                <a:solidFill>
                  <a:srgbClr val="1F509F"/>
                </a:solidFill>
                <a:latin typeface="Aileron Bold"/>
                <a:ea typeface="Aileron Bold"/>
                <a:cs typeface="Aileron Bold"/>
                <a:sym typeface="Aileron Bold"/>
              </a:rPr>
              <a:t>STRATEGIC RECOMMENDATIONS</a:t>
            </a:r>
          </a:p>
        </p:txBody>
      </p:sp>
      <p:sp>
        <p:nvSpPr>
          <p:cNvPr id="6" name="TextBox 6"/>
          <p:cNvSpPr txBox="1"/>
          <p:nvPr/>
        </p:nvSpPr>
        <p:spPr>
          <a:xfrm>
            <a:off x="1135931" y="7180858"/>
            <a:ext cx="16016139" cy="741647"/>
          </a:xfrm>
          <a:prstGeom prst="rect">
            <a:avLst/>
          </a:prstGeom>
        </p:spPr>
        <p:txBody>
          <a:bodyPr lIns="0" tIns="0" rIns="0" bIns="0" rtlCol="0" anchor="t">
            <a:spAutoFit/>
          </a:bodyPr>
          <a:lstStyle/>
          <a:p>
            <a:pPr algn="just">
              <a:lnSpc>
                <a:spcPts val="2953"/>
              </a:lnSpc>
              <a:spcBef>
                <a:spcPct val="0"/>
              </a:spcBef>
            </a:pPr>
            <a:r>
              <a:rPr lang="en-US" sz="2140" spc="-83">
                <a:solidFill>
                  <a:srgbClr val="000000"/>
                </a:solidFill>
                <a:latin typeface="Aileron"/>
                <a:ea typeface="Aileron"/>
                <a:cs typeface="Aileron"/>
                <a:sym typeface="Aileron"/>
              </a:rPr>
              <a:t>“COLLABORATION FUELS MUTUAL SUCCESS.”</a:t>
            </a:r>
          </a:p>
          <a:p>
            <a:pPr algn="just">
              <a:lnSpc>
                <a:spcPts val="2953"/>
              </a:lnSpc>
              <a:spcBef>
                <a:spcPct val="0"/>
              </a:spcBef>
            </a:pPr>
            <a:r>
              <a:rPr lang="en-US" sz="2140" spc="-83">
                <a:solidFill>
                  <a:srgbClr val="000000"/>
                </a:solidFill>
                <a:latin typeface="Aileron"/>
                <a:ea typeface="Aileron"/>
                <a:cs typeface="Aileron"/>
                <a:sym typeface="Aileron"/>
              </a:rPr>
              <a:t> PARTNERING CLOSELY WITH ADVERTISERS WILL BE ESSENTIAL TO MAXIMIZE THE PRODUCT’S POTENTIAL AND DRIVE SHARED GROWTH.</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1F509F"/>
        </a:solidFill>
        <a:effectLst/>
      </p:bgPr>
    </p:bg>
    <p:spTree>
      <p:nvGrpSpPr>
        <p:cNvPr id="1" name=""/>
        <p:cNvGrpSpPr/>
        <p:nvPr/>
      </p:nvGrpSpPr>
      <p:grpSpPr>
        <a:xfrm>
          <a:off x="0" y="0"/>
          <a:ext cx="0" cy="0"/>
          <a:chOff x="0" y="0"/>
          <a:chExt cx="0" cy="0"/>
        </a:xfrm>
      </p:grpSpPr>
      <p:sp>
        <p:nvSpPr>
          <p:cNvPr id="2" name="Freeform 2"/>
          <p:cNvSpPr/>
          <p:nvPr/>
        </p:nvSpPr>
        <p:spPr>
          <a:xfrm rot="-345451">
            <a:off x="6064623" y="-6251362"/>
            <a:ext cx="15118904" cy="15229665"/>
          </a:xfrm>
          <a:custGeom>
            <a:avLst/>
            <a:gdLst/>
            <a:ahLst/>
            <a:cxnLst/>
            <a:rect l="l" t="t" r="r" b="b"/>
            <a:pathLst>
              <a:path w="15118904" h="15229665">
                <a:moveTo>
                  <a:pt x="0" y="0"/>
                </a:moveTo>
                <a:lnTo>
                  <a:pt x="15118904" y="0"/>
                </a:lnTo>
                <a:lnTo>
                  <a:pt x="15118904" y="15229665"/>
                </a:lnTo>
                <a:lnTo>
                  <a:pt x="0" y="15229665"/>
                </a:lnTo>
                <a:lnTo>
                  <a:pt x="0" y="0"/>
                </a:lnTo>
                <a:close/>
              </a:path>
            </a:pathLst>
          </a:custGeom>
          <a:blipFill>
            <a:blip r:embed="rId2">
              <a:alphaModFix amt="12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3292970" y="3647613"/>
            <a:ext cx="10062086" cy="1862117"/>
          </a:xfrm>
          <a:prstGeom prst="rect">
            <a:avLst/>
          </a:prstGeom>
        </p:spPr>
        <p:txBody>
          <a:bodyPr lIns="0" tIns="0" rIns="0" bIns="0" rtlCol="0" anchor="t">
            <a:spAutoFit/>
          </a:bodyPr>
          <a:lstStyle/>
          <a:p>
            <a:pPr marL="0" lvl="0" indent="0" algn="l">
              <a:lnSpc>
                <a:spcPts val="14118"/>
              </a:lnSpc>
              <a:spcBef>
                <a:spcPct val="0"/>
              </a:spcBef>
            </a:pPr>
            <a:r>
              <a:rPr lang="en-US" sz="13446" b="1" spc="-524">
                <a:solidFill>
                  <a:srgbClr val="FFF9F3"/>
                </a:solidFill>
                <a:latin typeface="Aileron Bold"/>
                <a:ea typeface="Aileron Bold"/>
                <a:cs typeface="Aileron Bold"/>
                <a:sym typeface="Aileron Bold"/>
              </a:rPr>
              <a:t>THANK YOU</a:t>
            </a:r>
          </a:p>
        </p:txBody>
      </p:sp>
      <p:grpSp>
        <p:nvGrpSpPr>
          <p:cNvPr id="4" name="Group 4"/>
          <p:cNvGrpSpPr/>
          <p:nvPr/>
        </p:nvGrpSpPr>
        <p:grpSpPr>
          <a:xfrm>
            <a:off x="16232648" y="1028700"/>
            <a:ext cx="1026652" cy="940652"/>
            <a:chOff x="0" y="0"/>
            <a:chExt cx="270394" cy="247744"/>
          </a:xfrm>
        </p:grpSpPr>
        <p:sp>
          <p:nvSpPr>
            <p:cNvPr id="5" name="Freeform 5"/>
            <p:cNvSpPr/>
            <p:nvPr/>
          </p:nvSpPr>
          <p:spPr>
            <a:xfrm>
              <a:off x="0" y="0"/>
              <a:ext cx="270394" cy="247744"/>
            </a:xfrm>
            <a:custGeom>
              <a:avLst/>
              <a:gdLst/>
              <a:ahLst/>
              <a:cxnLst/>
              <a:rect l="l" t="t" r="r" b="b"/>
              <a:pathLst>
                <a:path w="270394" h="247744">
                  <a:moveTo>
                    <a:pt x="0" y="0"/>
                  </a:moveTo>
                  <a:lnTo>
                    <a:pt x="270394" y="0"/>
                  </a:lnTo>
                  <a:lnTo>
                    <a:pt x="270394" y="247744"/>
                  </a:lnTo>
                  <a:lnTo>
                    <a:pt x="0" y="247744"/>
                  </a:lnTo>
                  <a:close/>
                </a:path>
              </a:pathLst>
            </a:custGeom>
            <a:solidFill>
              <a:srgbClr val="FFF9F3"/>
            </a:solidFill>
          </p:spPr>
        </p:sp>
        <p:sp>
          <p:nvSpPr>
            <p:cNvPr id="6" name="TextBox 6"/>
            <p:cNvSpPr txBox="1"/>
            <p:nvPr/>
          </p:nvSpPr>
          <p:spPr>
            <a:xfrm>
              <a:off x="0" y="-47625"/>
              <a:ext cx="270394" cy="295369"/>
            </a:xfrm>
            <a:prstGeom prst="rect">
              <a:avLst/>
            </a:prstGeom>
          </p:spPr>
          <p:txBody>
            <a:bodyPr lIns="50800" tIns="50800" rIns="50800" bIns="50800" rtlCol="0" anchor="ctr"/>
            <a:lstStyle/>
            <a:p>
              <a:pPr algn="ctr">
                <a:lnSpc>
                  <a:spcPts val="2953"/>
                </a:lnSpc>
              </a:pPr>
              <a:endParaRPr/>
            </a:p>
          </p:txBody>
        </p:sp>
      </p:grpSp>
      <p:sp>
        <p:nvSpPr>
          <p:cNvPr id="7" name="Freeform 7"/>
          <p:cNvSpPr/>
          <p:nvPr/>
        </p:nvSpPr>
        <p:spPr>
          <a:xfrm>
            <a:off x="16385356" y="1138408"/>
            <a:ext cx="721237" cy="721237"/>
          </a:xfrm>
          <a:custGeom>
            <a:avLst/>
            <a:gdLst/>
            <a:ahLst/>
            <a:cxnLst/>
            <a:rect l="l" t="t" r="r" b="b"/>
            <a:pathLst>
              <a:path w="721237" h="721237">
                <a:moveTo>
                  <a:pt x="0" y="0"/>
                </a:moveTo>
                <a:lnTo>
                  <a:pt x="721237" y="0"/>
                </a:lnTo>
                <a:lnTo>
                  <a:pt x="721237" y="721237"/>
                </a:lnTo>
                <a:lnTo>
                  <a:pt x="0" y="72123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AutoShape 8"/>
          <p:cNvSpPr/>
          <p:nvPr/>
        </p:nvSpPr>
        <p:spPr>
          <a:xfrm>
            <a:off x="11320292" y="8579671"/>
            <a:ext cx="5939008" cy="0"/>
          </a:xfrm>
          <a:prstGeom prst="line">
            <a:avLst/>
          </a:prstGeom>
          <a:ln w="38100" cap="flat">
            <a:solidFill>
              <a:srgbClr val="E4D9CE"/>
            </a:solidFill>
            <a:prstDash val="solid"/>
            <a:headEnd type="none" w="sm" len="sm"/>
            <a:tailEnd type="none" w="sm"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F509F"/>
        </a:solidFill>
        <a:effectLst/>
      </p:bgPr>
    </p:bg>
    <p:spTree>
      <p:nvGrpSpPr>
        <p:cNvPr id="1" name=""/>
        <p:cNvGrpSpPr/>
        <p:nvPr/>
      </p:nvGrpSpPr>
      <p:grpSpPr>
        <a:xfrm>
          <a:off x="0" y="0"/>
          <a:ext cx="0" cy="0"/>
          <a:chOff x="0" y="0"/>
          <a:chExt cx="0" cy="0"/>
        </a:xfrm>
      </p:grpSpPr>
      <p:sp>
        <p:nvSpPr>
          <p:cNvPr id="2" name="Freeform 2"/>
          <p:cNvSpPr/>
          <p:nvPr/>
        </p:nvSpPr>
        <p:spPr>
          <a:xfrm rot="-1535495" flipV="1">
            <a:off x="9055440" y="-2714273"/>
            <a:ext cx="15118904" cy="15229665"/>
          </a:xfrm>
          <a:custGeom>
            <a:avLst/>
            <a:gdLst/>
            <a:ahLst/>
            <a:cxnLst/>
            <a:rect l="l" t="t" r="r" b="b"/>
            <a:pathLst>
              <a:path w="15118904" h="15229665">
                <a:moveTo>
                  <a:pt x="0" y="15229665"/>
                </a:moveTo>
                <a:lnTo>
                  <a:pt x="15118904" y="15229665"/>
                </a:lnTo>
                <a:lnTo>
                  <a:pt x="15118904" y="0"/>
                </a:lnTo>
                <a:lnTo>
                  <a:pt x="0" y="0"/>
                </a:lnTo>
                <a:lnTo>
                  <a:pt x="0" y="15229665"/>
                </a:lnTo>
                <a:close/>
              </a:path>
            </a:pathLst>
          </a:custGeom>
          <a:blipFill>
            <a:blip r:embed="rId2">
              <a:alphaModFix amt="6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1204069" y="536502"/>
            <a:ext cx="16813289" cy="1079646"/>
          </a:xfrm>
          <a:prstGeom prst="rect">
            <a:avLst/>
          </a:prstGeom>
        </p:spPr>
        <p:txBody>
          <a:bodyPr lIns="0" tIns="0" rIns="0" bIns="0" rtlCol="0" anchor="t">
            <a:spAutoFit/>
          </a:bodyPr>
          <a:lstStyle/>
          <a:p>
            <a:pPr marL="0" lvl="0" indent="0" algn="l">
              <a:lnSpc>
                <a:spcPts val="8118"/>
              </a:lnSpc>
              <a:spcBef>
                <a:spcPct val="0"/>
              </a:spcBef>
            </a:pPr>
            <a:r>
              <a:rPr lang="en-US" sz="7732" b="1" spc="-301">
                <a:solidFill>
                  <a:srgbClr val="FFF9F3"/>
                </a:solidFill>
                <a:latin typeface="Aileron Bold"/>
                <a:ea typeface="Aileron Bold"/>
                <a:cs typeface="Aileron Bold"/>
                <a:sym typeface="Aileron Bold"/>
              </a:rPr>
              <a:t>INTRODUCTION AND OBJECTIVES</a:t>
            </a:r>
          </a:p>
        </p:txBody>
      </p:sp>
      <p:sp>
        <p:nvSpPr>
          <p:cNvPr id="4" name="TextBox 4"/>
          <p:cNvSpPr txBox="1"/>
          <p:nvPr/>
        </p:nvSpPr>
        <p:spPr>
          <a:xfrm>
            <a:off x="1204069" y="2427976"/>
            <a:ext cx="14665346" cy="1856072"/>
          </a:xfrm>
          <a:prstGeom prst="rect">
            <a:avLst/>
          </a:prstGeom>
        </p:spPr>
        <p:txBody>
          <a:bodyPr lIns="0" tIns="0" rIns="0" bIns="0" rtlCol="0" anchor="t">
            <a:spAutoFit/>
          </a:bodyPr>
          <a:lstStyle/>
          <a:p>
            <a:pPr algn="l">
              <a:lnSpc>
                <a:spcPts val="2953"/>
              </a:lnSpc>
            </a:pPr>
            <a:r>
              <a:rPr lang="en-US" sz="2140" spc="-83">
                <a:solidFill>
                  <a:srgbClr val="FFF9F3"/>
                </a:solidFill>
                <a:latin typeface="Aileron"/>
                <a:ea typeface="Aileron"/>
                <a:cs typeface="Aileron"/>
                <a:sym typeface="Aileron"/>
              </a:rPr>
              <a:t>OBJECTIVE:</a:t>
            </a:r>
          </a:p>
          <a:p>
            <a:pPr marL="0" lvl="0" indent="0" algn="l">
              <a:lnSpc>
                <a:spcPts val="2953"/>
              </a:lnSpc>
            </a:pPr>
            <a:r>
              <a:rPr lang="en-US" sz="2140" spc="-83">
                <a:solidFill>
                  <a:srgbClr val="FFF9F3"/>
                </a:solidFill>
                <a:latin typeface="Aileron"/>
                <a:ea typeface="Aileron"/>
                <a:cs typeface="Aileron"/>
                <a:sym typeface="Aileron"/>
              </a:rPr>
              <a:t> EVALUATE THE EFFECTIVENESS OF THE NEW IMPRESSION-BASED AD MODEL IN MINIMIZING CAMPAIGN OVERSPEND. THIS INCLUDES UNDERSTANDING WHETHER IT REDUCES OVERSPENDING OVERALL, HOW COMPANY SIZE MAY INFLUENCE SPENDING BEHAVIOR, AND WHETHER ADVERTISERS ARE ADAPTING TO THE NEW BILLING STRUCTURE.</a:t>
            </a:r>
          </a:p>
          <a:p>
            <a:pPr marL="0" lvl="0" indent="0" algn="l">
              <a:lnSpc>
                <a:spcPts val="2953"/>
              </a:lnSpc>
            </a:pPr>
            <a:endParaRPr lang="en-US" sz="2140" spc="-83">
              <a:solidFill>
                <a:srgbClr val="FFF9F3"/>
              </a:solidFill>
              <a:latin typeface="Aileron"/>
              <a:ea typeface="Aileron"/>
              <a:cs typeface="Aileron"/>
              <a:sym typeface="Aileron"/>
            </a:endParaRPr>
          </a:p>
        </p:txBody>
      </p:sp>
      <p:sp>
        <p:nvSpPr>
          <p:cNvPr id="5" name="TextBox 5"/>
          <p:cNvSpPr txBox="1"/>
          <p:nvPr/>
        </p:nvSpPr>
        <p:spPr>
          <a:xfrm>
            <a:off x="1249087" y="4236423"/>
            <a:ext cx="14346555" cy="1856072"/>
          </a:xfrm>
          <a:prstGeom prst="rect">
            <a:avLst/>
          </a:prstGeom>
        </p:spPr>
        <p:txBody>
          <a:bodyPr lIns="0" tIns="0" rIns="0" bIns="0" rtlCol="0" anchor="t">
            <a:spAutoFit/>
          </a:bodyPr>
          <a:lstStyle/>
          <a:p>
            <a:pPr algn="l">
              <a:lnSpc>
                <a:spcPts val="2953"/>
              </a:lnSpc>
            </a:pPr>
            <a:r>
              <a:rPr lang="en-US" sz="2140" spc="-83">
                <a:solidFill>
                  <a:srgbClr val="FFF9F3"/>
                </a:solidFill>
                <a:latin typeface="Aileron"/>
                <a:ea typeface="Aileron"/>
                <a:cs typeface="Aileron"/>
                <a:sym typeface="Aileron"/>
              </a:rPr>
              <a:t>FOCUS AREAS:</a:t>
            </a:r>
          </a:p>
          <a:p>
            <a:pPr marL="462098" lvl="1" indent="-231049" algn="l">
              <a:lnSpc>
                <a:spcPts val="2953"/>
              </a:lnSpc>
              <a:buFont typeface="Arial"/>
              <a:buChar char="•"/>
            </a:pPr>
            <a:r>
              <a:rPr lang="en-US" sz="2140" spc="-83">
                <a:solidFill>
                  <a:srgbClr val="FFF9F3"/>
                </a:solidFill>
                <a:latin typeface="Aileron"/>
                <a:ea typeface="Aileron"/>
                <a:cs typeface="Aileron"/>
                <a:sym typeface="Aileron"/>
              </a:rPr>
              <a:t>REDUCTION IN CAMPAIGN OVERSPEND</a:t>
            </a:r>
          </a:p>
          <a:p>
            <a:pPr marL="462098" lvl="1" indent="-231049" algn="l">
              <a:lnSpc>
                <a:spcPts val="2953"/>
              </a:lnSpc>
              <a:buFont typeface="Arial"/>
              <a:buChar char="•"/>
            </a:pPr>
            <a:r>
              <a:rPr lang="en-US" sz="2140" spc="-83">
                <a:solidFill>
                  <a:srgbClr val="FFF9F3"/>
                </a:solidFill>
                <a:latin typeface="Aileron"/>
                <a:ea typeface="Aileron"/>
                <a:cs typeface="Aileron"/>
                <a:sym typeface="Aileron"/>
              </a:rPr>
              <a:t>SPENDING PATTERNS ACROSS DIFFERENT ADVERTISER SIZES</a:t>
            </a:r>
          </a:p>
          <a:p>
            <a:pPr marL="462098" lvl="1" indent="-231049" algn="l">
              <a:lnSpc>
                <a:spcPts val="2953"/>
              </a:lnSpc>
              <a:buFont typeface="Arial"/>
              <a:buChar char="•"/>
            </a:pPr>
            <a:r>
              <a:rPr lang="en-US" sz="2140" spc="-83">
                <a:solidFill>
                  <a:srgbClr val="FFF9F3"/>
                </a:solidFill>
                <a:latin typeface="Aileron"/>
                <a:ea typeface="Aileron"/>
                <a:cs typeface="Aileron"/>
                <a:sym typeface="Aileron"/>
              </a:rPr>
              <a:t>BEHAVIORAL ADAPTATION TO THE NEW AD MODEL</a:t>
            </a:r>
          </a:p>
          <a:p>
            <a:pPr marL="0" lvl="0" indent="0" algn="l">
              <a:lnSpc>
                <a:spcPts val="2953"/>
              </a:lnSpc>
            </a:pPr>
            <a:endParaRPr lang="en-US" sz="2140" spc="-83">
              <a:solidFill>
                <a:srgbClr val="FFF9F3"/>
              </a:solidFill>
              <a:latin typeface="Aileron"/>
              <a:ea typeface="Aileron"/>
              <a:cs typeface="Aileron"/>
              <a:sym typeface="Aileron"/>
            </a:endParaRPr>
          </a:p>
        </p:txBody>
      </p:sp>
      <p:grpSp>
        <p:nvGrpSpPr>
          <p:cNvPr id="6" name="Group 6"/>
          <p:cNvGrpSpPr/>
          <p:nvPr/>
        </p:nvGrpSpPr>
        <p:grpSpPr>
          <a:xfrm>
            <a:off x="9097388" y="8317648"/>
            <a:ext cx="1026652" cy="940652"/>
            <a:chOff x="0" y="0"/>
            <a:chExt cx="270394" cy="247744"/>
          </a:xfrm>
        </p:grpSpPr>
        <p:sp>
          <p:nvSpPr>
            <p:cNvPr id="7" name="Freeform 7"/>
            <p:cNvSpPr/>
            <p:nvPr/>
          </p:nvSpPr>
          <p:spPr>
            <a:xfrm>
              <a:off x="0" y="0"/>
              <a:ext cx="270394" cy="247744"/>
            </a:xfrm>
            <a:custGeom>
              <a:avLst/>
              <a:gdLst/>
              <a:ahLst/>
              <a:cxnLst/>
              <a:rect l="l" t="t" r="r" b="b"/>
              <a:pathLst>
                <a:path w="270394" h="247744">
                  <a:moveTo>
                    <a:pt x="0" y="0"/>
                  </a:moveTo>
                  <a:lnTo>
                    <a:pt x="270394" y="0"/>
                  </a:lnTo>
                  <a:lnTo>
                    <a:pt x="270394" y="247744"/>
                  </a:lnTo>
                  <a:lnTo>
                    <a:pt x="0" y="247744"/>
                  </a:lnTo>
                  <a:close/>
                </a:path>
              </a:pathLst>
            </a:custGeom>
            <a:solidFill>
              <a:srgbClr val="FFF9F3"/>
            </a:solidFill>
          </p:spPr>
        </p:sp>
        <p:sp>
          <p:nvSpPr>
            <p:cNvPr id="8" name="TextBox 8"/>
            <p:cNvSpPr txBox="1"/>
            <p:nvPr/>
          </p:nvSpPr>
          <p:spPr>
            <a:xfrm>
              <a:off x="0" y="-47625"/>
              <a:ext cx="270394" cy="295369"/>
            </a:xfrm>
            <a:prstGeom prst="rect">
              <a:avLst/>
            </a:prstGeom>
          </p:spPr>
          <p:txBody>
            <a:bodyPr lIns="50800" tIns="50800" rIns="50800" bIns="50800" rtlCol="0" anchor="ctr"/>
            <a:lstStyle/>
            <a:p>
              <a:pPr algn="ctr">
                <a:lnSpc>
                  <a:spcPts val="2953"/>
                </a:lnSpc>
              </a:pPr>
              <a:endParaRPr/>
            </a:p>
          </p:txBody>
        </p:sp>
      </p:grpSp>
      <p:sp>
        <p:nvSpPr>
          <p:cNvPr id="9" name="Freeform 9"/>
          <p:cNvSpPr/>
          <p:nvPr/>
        </p:nvSpPr>
        <p:spPr>
          <a:xfrm>
            <a:off x="9250095" y="8427355"/>
            <a:ext cx="721237" cy="721237"/>
          </a:xfrm>
          <a:custGeom>
            <a:avLst/>
            <a:gdLst/>
            <a:ahLst/>
            <a:cxnLst/>
            <a:rect l="l" t="t" r="r" b="b"/>
            <a:pathLst>
              <a:path w="721237" h="721237">
                <a:moveTo>
                  <a:pt x="0" y="0"/>
                </a:moveTo>
                <a:lnTo>
                  <a:pt x="721237" y="0"/>
                </a:lnTo>
                <a:lnTo>
                  <a:pt x="721237" y="721237"/>
                </a:lnTo>
                <a:lnTo>
                  <a:pt x="0" y="72123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0" name="AutoShape 10"/>
          <p:cNvSpPr/>
          <p:nvPr/>
        </p:nvSpPr>
        <p:spPr>
          <a:xfrm>
            <a:off x="10521650" y="8446405"/>
            <a:ext cx="6737650" cy="0"/>
          </a:xfrm>
          <a:prstGeom prst="line">
            <a:avLst/>
          </a:prstGeom>
          <a:ln w="38100" cap="flat">
            <a:solidFill>
              <a:srgbClr val="E4D9CE"/>
            </a:solidFill>
            <a:prstDash val="solid"/>
            <a:headEnd type="none" w="sm" len="sm"/>
            <a:tailEnd type="none" w="sm" len="sm"/>
          </a:ln>
        </p:spPr>
      </p:sp>
      <p:sp>
        <p:nvSpPr>
          <p:cNvPr id="11" name="TextBox 11"/>
          <p:cNvSpPr txBox="1"/>
          <p:nvPr/>
        </p:nvSpPr>
        <p:spPr>
          <a:xfrm>
            <a:off x="1204069" y="6337084"/>
            <a:ext cx="14346555" cy="1113122"/>
          </a:xfrm>
          <a:prstGeom prst="rect">
            <a:avLst/>
          </a:prstGeom>
        </p:spPr>
        <p:txBody>
          <a:bodyPr lIns="0" tIns="0" rIns="0" bIns="0" rtlCol="0" anchor="t">
            <a:spAutoFit/>
          </a:bodyPr>
          <a:lstStyle/>
          <a:p>
            <a:pPr marL="0" lvl="0" indent="0" algn="l">
              <a:lnSpc>
                <a:spcPts val="2953"/>
              </a:lnSpc>
            </a:pPr>
            <a:r>
              <a:rPr lang="en-US" sz="2140" spc="-83">
                <a:solidFill>
                  <a:srgbClr val="FFF9F3"/>
                </a:solidFill>
                <a:latin typeface="Aileron"/>
                <a:ea typeface="Aileron"/>
                <a:cs typeface="Aileron"/>
                <a:sym typeface="Aileron"/>
              </a:rPr>
              <a:t>THIS ANALYSIS NOT ONLY MEASURES WHETHER THE NEW PRODUCT REDUCES OVERSPEND BUT ALSO UNCOVERS DEEPER INSIGHTS SUCH AS DIFFERENCES IN BEHAVIOR ACROSS ADVERTISER SIZES AND HOW ADVERTISERS ARE RESPONDING TO THE SHIFT IN BILLING STRUCTURE.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9F3"/>
        </a:solidFill>
        <a:effectLst/>
      </p:bgPr>
    </p:bg>
    <p:spTree>
      <p:nvGrpSpPr>
        <p:cNvPr id="1" name=""/>
        <p:cNvGrpSpPr/>
        <p:nvPr/>
      </p:nvGrpSpPr>
      <p:grpSpPr>
        <a:xfrm>
          <a:off x="0" y="0"/>
          <a:ext cx="0" cy="0"/>
          <a:chOff x="0" y="0"/>
          <a:chExt cx="0" cy="0"/>
        </a:xfrm>
      </p:grpSpPr>
      <p:sp>
        <p:nvSpPr>
          <p:cNvPr id="2" name="Freeform 2"/>
          <p:cNvSpPr/>
          <p:nvPr/>
        </p:nvSpPr>
        <p:spPr>
          <a:xfrm rot="-1535495" flipH="1">
            <a:off x="-3660355" y="-8489650"/>
            <a:ext cx="15118904" cy="15229665"/>
          </a:xfrm>
          <a:custGeom>
            <a:avLst/>
            <a:gdLst/>
            <a:ahLst/>
            <a:cxnLst/>
            <a:rect l="l" t="t" r="r" b="b"/>
            <a:pathLst>
              <a:path w="15118904" h="15229665">
                <a:moveTo>
                  <a:pt x="15118904" y="0"/>
                </a:moveTo>
                <a:lnTo>
                  <a:pt x="0" y="0"/>
                </a:lnTo>
                <a:lnTo>
                  <a:pt x="0" y="15229665"/>
                </a:lnTo>
                <a:lnTo>
                  <a:pt x="15118904" y="15229665"/>
                </a:lnTo>
                <a:lnTo>
                  <a:pt x="15118904" y="0"/>
                </a:lnTo>
                <a:close/>
              </a:path>
            </a:pathLst>
          </a:custGeom>
          <a:blipFill>
            <a:blip r:embed="rId2">
              <a:alphaModFix amt="31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4721493" y="779999"/>
            <a:ext cx="8349922" cy="1079646"/>
          </a:xfrm>
          <a:prstGeom prst="rect">
            <a:avLst/>
          </a:prstGeom>
        </p:spPr>
        <p:txBody>
          <a:bodyPr lIns="0" tIns="0" rIns="0" bIns="0" rtlCol="0" anchor="t">
            <a:spAutoFit/>
          </a:bodyPr>
          <a:lstStyle/>
          <a:p>
            <a:pPr marL="0" lvl="0" indent="0" algn="l">
              <a:lnSpc>
                <a:spcPts val="8118"/>
              </a:lnSpc>
              <a:spcBef>
                <a:spcPct val="0"/>
              </a:spcBef>
            </a:pPr>
            <a:r>
              <a:rPr lang="en-US" sz="7732" b="1" spc="-301">
                <a:solidFill>
                  <a:srgbClr val="1F509F"/>
                </a:solidFill>
                <a:latin typeface="Aileron Bold"/>
                <a:ea typeface="Aileron Bold"/>
                <a:cs typeface="Aileron Bold"/>
                <a:sym typeface="Aileron Bold"/>
              </a:rPr>
              <a:t>DATA OVERVIEW</a:t>
            </a:r>
          </a:p>
        </p:txBody>
      </p:sp>
      <p:sp>
        <p:nvSpPr>
          <p:cNvPr id="4" name="TextBox 4"/>
          <p:cNvSpPr txBox="1"/>
          <p:nvPr/>
        </p:nvSpPr>
        <p:spPr>
          <a:xfrm>
            <a:off x="2055352" y="2461900"/>
            <a:ext cx="15001344" cy="1484597"/>
          </a:xfrm>
          <a:prstGeom prst="rect">
            <a:avLst/>
          </a:prstGeom>
        </p:spPr>
        <p:txBody>
          <a:bodyPr lIns="0" tIns="0" rIns="0" bIns="0" rtlCol="0" anchor="t">
            <a:spAutoFit/>
          </a:bodyPr>
          <a:lstStyle/>
          <a:p>
            <a:pPr algn="l">
              <a:lnSpc>
                <a:spcPts val="2953"/>
              </a:lnSpc>
            </a:pPr>
            <a:r>
              <a:rPr lang="en-US" sz="2140" spc="-83">
                <a:solidFill>
                  <a:srgbClr val="343434"/>
                </a:solidFill>
                <a:latin typeface="Aileron"/>
                <a:ea typeface="Aileron"/>
                <a:cs typeface="Aileron"/>
                <a:sym typeface="Aileron"/>
              </a:rPr>
              <a:t>THE DATASET CONSISTS OF CAMPAIGN-LEVEL AD PERFORMANCE DATA FROM AN A/B EXPERIMENT. EACH ROW REPRESENTS ONE CAMPAIGN INSTANCE WITH FOUR KEY VARIABLES:</a:t>
            </a:r>
          </a:p>
          <a:p>
            <a:pPr algn="l">
              <a:lnSpc>
                <a:spcPts val="2953"/>
              </a:lnSpc>
            </a:pPr>
            <a:endParaRPr lang="en-US" sz="2140" spc="-83">
              <a:solidFill>
                <a:srgbClr val="343434"/>
              </a:solidFill>
              <a:latin typeface="Aileron"/>
              <a:ea typeface="Aileron"/>
              <a:cs typeface="Aileron"/>
              <a:sym typeface="Aileron"/>
            </a:endParaRPr>
          </a:p>
          <a:p>
            <a:pPr marL="0" lvl="0" indent="0" algn="l">
              <a:lnSpc>
                <a:spcPts val="2953"/>
              </a:lnSpc>
            </a:pPr>
            <a:endParaRPr lang="en-US" sz="2140" spc="-83">
              <a:solidFill>
                <a:srgbClr val="343434"/>
              </a:solidFill>
              <a:latin typeface="Aileron"/>
              <a:ea typeface="Aileron"/>
              <a:cs typeface="Aileron"/>
              <a:sym typeface="Aileron"/>
            </a:endParaRPr>
          </a:p>
        </p:txBody>
      </p:sp>
      <p:grpSp>
        <p:nvGrpSpPr>
          <p:cNvPr id="5" name="Group 5"/>
          <p:cNvGrpSpPr/>
          <p:nvPr/>
        </p:nvGrpSpPr>
        <p:grpSpPr>
          <a:xfrm>
            <a:off x="1028700" y="1028700"/>
            <a:ext cx="1026652" cy="940652"/>
            <a:chOff x="0" y="0"/>
            <a:chExt cx="270394" cy="247744"/>
          </a:xfrm>
        </p:grpSpPr>
        <p:sp>
          <p:nvSpPr>
            <p:cNvPr id="6" name="Freeform 6"/>
            <p:cNvSpPr/>
            <p:nvPr/>
          </p:nvSpPr>
          <p:spPr>
            <a:xfrm>
              <a:off x="0" y="0"/>
              <a:ext cx="270394" cy="247744"/>
            </a:xfrm>
            <a:custGeom>
              <a:avLst/>
              <a:gdLst/>
              <a:ahLst/>
              <a:cxnLst/>
              <a:rect l="l" t="t" r="r" b="b"/>
              <a:pathLst>
                <a:path w="270394" h="247744">
                  <a:moveTo>
                    <a:pt x="0" y="0"/>
                  </a:moveTo>
                  <a:lnTo>
                    <a:pt x="270394" y="0"/>
                  </a:lnTo>
                  <a:lnTo>
                    <a:pt x="270394" y="247744"/>
                  </a:lnTo>
                  <a:lnTo>
                    <a:pt x="0" y="247744"/>
                  </a:lnTo>
                  <a:close/>
                </a:path>
              </a:pathLst>
            </a:custGeom>
            <a:solidFill>
              <a:srgbClr val="1F509F"/>
            </a:solidFill>
          </p:spPr>
        </p:sp>
        <p:sp>
          <p:nvSpPr>
            <p:cNvPr id="7" name="TextBox 7"/>
            <p:cNvSpPr txBox="1"/>
            <p:nvPr/>
          </p:nvSpPr>
          <p:spPr>
            <a:xfrm>
              <a:off x="0" y="-47625"/>
              <a:ext cx="270394" cy="295369"/>
            </a:xfrm>
            <a:prstGeom prst="rect">
              <a:avLst/>
            </a:prstGeom>
          </p:spPr>
          <p:txBody>
            <a:bodyPr lIns="50800" tIns="50800" rIns="50800" bIns="50800" rtlCol="0" anchor="ctr"/>
            <a:lstStyle/>
            <a:p>
              <a:pPr algn="ctr">
                <a:lnSpc>
                  <a:spcPts val="2953"/>
                </a:lnSpc>
              </a:pPr>
              <a:endParaRPr/>
            </a:p>
          </p:txBody>
        </p:sp>
      </p:grpSp>
      <p:sp>
        <p:nvSpPr>
          <p:cNvPr id="8" name="Freeform 8"/>
          <p:cNvSpPr/>
          <p:nvPr/>
        </p:nvSpPr>
        <p:spPr>
          <a:xfrm>
            <a:off x="1181407" y="1138408"/>
            <a:ext cx="721237" cy="721237"/>
          </a:xfrm>
          <a:custGeom>
            <a:avLst/>
            <a:gdLst/>
            <a:ahLst/>
            <a:cxnLst/>
            <a:rect l="l" t="t" r="r" b="b"/>
            <a:pathLst>
              <a:path w="721237" h="721237">
                <a:moveTo>
                  <a:pt x="0" y="0"/>
                </a:moveTo>
                <a:lnTo>
                  <a:pt x="721237" y="0"/>
                </a:lnTo>
                <a:lnTo>
                  <a:pt x="721237" y="721237"/>
                </a:lnTo>
                <a:lnTo>
                  <a:pt x="0" y="72123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AutoShape 9"/>
          <p:cNvSpPr/>
          <p:nvPr/>
        </p:nvSpPr>
        <p:spPr>
          <a:xfrm>
            <a:off x="1028700" y="9026780"/>
            <a:ext cx="7359830" cy="0"/>
          </a:xfrm>
          <a:prstGeom prst="line">
            <a:avLst/>
          </a:prstGeom>
          <a:ln w="38100" cap="flat">
            <a:solidFill>
              <a:srgbClr val="1F509F"/>
            </a:solidFill>
            <a:prstDash val="solid"/>
            <a:headEnd type="none" w="sm" len="sm"/>
            <a:tailEnd type="none" w="sm" len="sm"/>
          </a:ln>
        </p:spPr>
      </p:sp>
      <p:graphicFrame>
        <p:nvGraphicFramePr>
          <p:cNvPr id="11" name="Table 11">
            <a:extLst>
              <a:ext uri="{FF2B5EF4-FFF2-40B4-BE49-F238E27FC236}">
                <a16:creationId xmlns:a16="http://schemas.microsoft.com/office/drawing/2014/main" id="{E63B70A6-30F2-4BFD-A5BA-15599BE88F14}"/>
              </a:ext>
            </a:extLst>
          </p:cNvPr>
          <p:cNvGraphicFramePr>
            <a:graphicFrameLocks noGrp="1"/>
          </p:cNvGraphicFramePr>
          <p:nvPr>
            <p:extLst>
              <p:ext uri="{D42A27DB-BD31-4B8C-83A1-F6EECF244321}">
                <p14:modId xmlns:p14="http://schemas.microsoft.com/office/powerpoint/2010/main" val="2952207185"/>
              </p:ext>
            </p:extLst>
          </p:nvPr>
        </p:nvGraphicFramePr>
        <p:xfrm>
          <a:off x="2514600" y="3816127"/>
          <a:ext cx="12496800" cy="3765762"/>
        </p:xfrm>
        <a:graphic>
          <a:graphicData uri="http://schemas.openxmlformats.org/drawingml/2006/table">
            <a:tbl>
              <a:tblPr firstRow="1" bandRow="1">
                <a:tableStyleId>{5C22544A-7EE6-4342-B048-85BDC9FD1C3A}</a:tableStyleId>
              </a:tblPr>
              <a:tblGrid>
                <a:gridCol w="6248400">
                  <a:extLst>
                    <a:ext uri="{9D8B030D-6E8A-4147-A177-3AD203B41FA5}">
                      <a16:colId xmlns:a16="http://schemas.microsoft.com/office/drawing/2014/main" val="2224862853"/>
                    </a:ext>
                  </a:extLst>
                </a:gridCol>
                <a:gridCol w="6248400">
                  <a:extLst>
                    <a:ext uri="{9D8B030D-6E8A-4147-A177-3AD203B41FA5}">
                      <a16:colId xmlns:a16="http://schemas.microsoft.com/office/drawing/2014/main" val="2064522124"/>
                    </a:ext>
                  </a:extLst>
                </a:gridCol>
              </a:tblGrid>
              <a:tr h="657657">
                <a:tc>
                  <a:txBody>
                    <a:bodyPr/>
                    <a:lstStyle/>
                    <a:p>
                      <a:r>
                        <a:rPr lang="en-US" b="1" dirty="0">
                          <a:effectLst/>
                        </a:rPr>
                        <a:t>Column Name</a:t>
                      </a:r>
                    </a:p>
                  </a:txBody>
                  <a:tcPr anchor="ctr"/>
                </a:tc>
                <a:tc>
                  <a:txBody>
                    <a:bodyPr/>
                    <a:lstStyle/>
                    <a:p>
                      <a:r>
                        <a:rPr lang="en-US" b="1">
                          <a:effectLst/>
                        </a:rPr>
                        <a:t>Description</a:t>
                      </a:r>
                    </a:p>
                  </a:txBody>
                  <a:tcPr anchor="ctr"/>
                </a:tc>
                <a:extLst>
                  <a:ext uri="{0D108BD9-81ED-4DB2-BD59-A6C34878D82A}">
                    <a16:rowId xmlns:a16="http://schemas.microsoft.com/office/drawing/2014/main" val="703969094"/>
                  </a:ext>
                </a:extLst>
              </a:tr>
              <a:tr h="1135134">
                <a:tc>
                  <a:txBody>
                    <a:bodyPr/>
                    <a:lstStyle/>
                    <a:p>
                      <a:r>
                        <a:rPr lang="en-US">
                          <a:effectLst/>
                        </a:rPr>
                        <a:t>treatment</a:t>
                      </a:r>
                    </a:p>
                  </a:txBody>
                  <a:tcPr anchor="ctr"/>
                </a:tc>
                <a:tc>
                  <a:txBody>
                    <a:bodyPr/>
                    <a:lstStyle/>
                    <a:p>
                      <a:r>
                        <a:rPr lang="en-US">
                          <a:effectLst/>
                        </a:rPr>
                        <a:t>Indicates whether the campaign used the new (TRUE) or old (FALSE) ad model</a:t>
                      </a:r>
                    </a:p>
                  </a:txBody>
                  <a:tcPr anchor="ctr"/>
                </a:tc>
                <a:extLst>
                  <a:ext uri="{0D108BD9-81ED-4DB2-BD59-A6C34878D82A}">
                    <a16:rowId xmlns:a16="http://schemas.microsoft.com/office/drawing/2014/main" val="4029226936"/>
                  </a:ext>
                </a:extLst>
              </a:tr>
              <a:tr h="657657">
                <a:tc>
                  <a:txBody>
                    <a:bodyPr/>
                    <a:lstStyle/>
                    <a:p>
                      <a:r>
                        <a:rPr lang="en-US">
                          <a:effectLst/>
                        </a:rPr>
                        <a:t>company_size</a:t>
                      </a:r>
                    </a:p>
                  </a:txBody>
                  <a:tcPr anchor="ctr"/>
                </a:tc>
                <a:tc>
                  <a:txBody>
                    <a:bodyPr/>
                    <a:lstStyle/>
                    <a:p>
                      <a:r>
                        <a:rPr lang="en-US">
                          <a:effectLst/>
                        </a:rPr>
                        <a:t>Categorical variable: small, medium, or large</a:t>
                      </a:r>
                    </a:p>
                  </a:txBody>
                  <a:tcPr anchor="ctr"/>
                </a:tc>
                <a:extLst>
                  <a:ext uri="{0D108BD9-81ED-4DB2-BD59-A6C34878D82A}">
                    <a16:rowId xmlns:a16="http://schemas.microsoft.com/office/drawing/2014/main" val="1794681115"/>
                  </a:ext>
                </a:extLst>
              </a:tr>
              <a:tr h="657657">
                <a:tc>
                  <a:txBody>
                    <a:bodyPr/>
                    <a:lstStyle/>
                    <a:p>
                      <a:r>
                        <a:rPr lang="en-US">
                          <a:effectLst/>
                        </a:rPr>
                        <a:t>campaign_spend</a:t>
                      </a:r>
                    </a:p>
                  </a:txBody>
                  <a:tcPr anchor="ctr"/>
                </a:tc>
                <a:tc>
                  <a:txBody>
                    <a:bodyPr/>
                    <a:lstStyle/>
                    <a:p>
                      <a:r>
                        <a:rPr lang="en-US">
                          <a:effectLst/>
                        </a:rPr>
                        <a:t>Total amount spent by the campaign</a:t>
                      </a:r>
                    </a:p>
                  </a:txBody>
                  <a:tcPr anchor="ctr"/>
                </a:tc>
                <a:extLst>
                  <a:ext uri="{0D108BD9-81ED-4DB2-BD59-A6C34878D82A}">
                    <a16:rowId xmlns:a16="http://schemas.microsoft.com/office/drawing/2014/main" val="2201549329"/>
                  </a:ext>
                </a:extLst>
              </a:tr>
              <a:tr h="657657">
                <a:tc>
                  <a:txBody>
                    <a:bodyPr/>
                    <a:lstStyle/>
                    <a:p>
                      <a:r>
                        <a:rPr lang="en-US">
                          <a:effectLst/>
                        </a:rPr>
                        <a:t>campaign_budget</a:t>
                      </a:r>
                    </a:p>
                  </a:txBody>
                  <a:tcPr anchor="ctr"/>
                </a:tc>
                <a:tc>
                  <a:txBody>
                    <a:bodyPr/>
                    <a:lstStyle/>
                    <a:p>
                      <a:r>
                        <a:rPr lang="en-US" dirty="0">
                          <a:effectLst/>
                        </a:rPr>
                        <a:t>Assigned budget for the campaign</a:t>
                      </a:r>
                    </a:p>
                  </a:txBody>
                  <a:tcPr anchor="ctr"/>
                </a:tc>
                <a:extLst>
                  <a:ext uri="{0D108BD9-81ED-4DB2-BD59-A6C34878D82A}">
                    <a16:rowId xmlns:a16="http://schemas.microsoft.com/office/drawing/2014/main" val="3892301702"/>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F509F"/>
        </a:solidFill>
        <a:effectLst/>
      </p:bgPr>
    </p:bg>
    <p:spTree>
      <p:nvGrpSpPr>
        <p:cNvPr id="1" name=""/>
        <p:cNvGrpSpPr/>
        <p:nvPr/>
      </p:nvGrpSpPr>
      <p:grpSpPr>
        <a:xfrm>
          <a:off x="0" y="0"/>
          <a:ext cx="0" cy="0"/>
          <a:chOff x="0" y="0"/>
          <a:chExt cx="0" cy="0"/>
        </a:xfrm>
      </p:grpSpPr>
      <p:sp>
        <p:nvSpPr>
          <p:cNvPr id="2" name="Freeform 2"/>
          <p:cNvSpPr/>
          <p:nvPr/>
        </p:nvSpPr>
        <p:spPr>
          <a:xfrm rot="-1535495" flipH="1">
            <a:off x="-3660355" y="-8489650"/>
            <a:ext cx="15118904" cy="15229665"/>
          </a:xfrm>
          <a:custGeom>
            <a:avLst/>
            <a:gdLst/>
            <a:ahLst/>
            <a:cxnLst/>
            <a:rect l="l" t="t" r="r" b="b"/>
            <a:pathLst>
              <a:path w="15118904" h="15229665">
                <a:moveTo>
                  <a:pt x="15118904" y="0"/>
                </a:moveTo>
                <a:lnTo>
                  <a:pt x="0" y="0"/>
                </a:lnTo>
                <a:lnTo>
                  <a:pt x="0" y="15229665"/>
                </a:lnTo>
                <a:lnTo>
                  <a:pt x="15118904" y="15229665"/>
                </a:lnTo>
                <a:lnTo>
                  <a:pt x="15118904" y="0"/>
                </a:lnTo>
                <a:close/>
              </a:path>
            </a:pathLst>
          </a:custGeom>
          <a:blipFill>
            <a:blip r:embed="rId2">
              <a:alphaModFix amt="7999"/>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515374" y="8803563"/>
            <a:ext cx="1026652" cy="940652"/>
            <a:chOff x="0" y="0"/>
            <a:chExt cx="270394" cy="247744"/>
          </a:xfrm>
        </p:grpSpPr>
        <p:sp>
          <p:nvSpPr>
            <p:cNvPr id="4" name="Freeform 4"/>
            <p:cNvSpPr/>
            <p:nvPr/>
          </p:nvSpPr>
          <p:spPr>
            <a:xfrm>
              <a:off x="0" y="0"/>
              <a:ext cx="270394" cy="247744"/>
            </a:xfrm>
            <a:custGeom>
              <a:avLst/>
              <a:gdLst/>
              <a:ahLst/>
              <a:cxnLst/>
              <a:rect l="l" t="t" r="r" b="b"/>
              <a:pathLst>
                <a:path w="270394" h="247744">
                  <a:moveTo>
                    <a:pt x="0" y="0"/>
                  </a:moveTo>
                  <a:lnTo>
                    <a:pt x="270394" y="0"/>
                  </a:lnTo>
                  <a:lnTo>
                    <a:pt x="270394" y="247744"/>
                  </a:lnTo>
                  <a:lnTo>
                    <a:pt x="0" y="247744"/>
                  </a:lnTo>
                  <a:close/>
                </a:path>
              </a:pathLst>
            </a:custGeom>
            <a:solidFill>
              <a:srgbClr val="FFF9F3"/>
            </a:solidFill>
          </p:spPr>
        </p:sp>
        <p:sp>
          <p:nvSpPr>
            <p:cNvPr id="5" name="TextBox 5"/>
            <p:cNvSpPr txBox="1"/>
            <p:nvPr/>
          </p:nvSpPr>
          <p:spPr>
            <a:xfrm>
              <a:off x="0" y="-47625"/>
              <a:ext cx="270394" cy="295369"/>
            </a:xfrm>
            <a:prstGeom prst="rect">
              <a:avLst/>
            </a:prstGeom>
          </p:spPr>
          <p:txBody>
            <a:bodyPr lIns="50800" tIns="50800" rIns="50800" bIns="50800" rtlCol="0" anchor="ctr"/>
            <a:lstStyle/>
            <a:p>
              <a:pPr algn="ctr">
                <a:lnSpc>
                  <a:spcPts val="2953"/>
                </a:lnSpc>
              </a:pPr>
              <a:endParaRPr/>
            </a:p>
          </p:txBody>
        </p:sp>
      </p:grpSp>
      <p:sp>
        <p:nvSpPr>
          <p:cNvPr id="6" name="Freeform 6"/>
          <p:cNvSpPr/>
          <p:nvPr/>
        </p:nvSpPr>
        <p:spPr>
          <a:xfrm>
            <a:off x="668081" y="8913271"/>
            <a:ext cx="721237" cy="721237"/>
          </a:xfrm>
          <a:custGeom>
            <a:avLst/>
            <a:gdLst/>
            <a:ahLst/>
            <a:cxnLst/>
            <a:rect l="l" t="t" r="r" b="b"/>
            <a:pathLst>
              <a:path w="721237" h="721237">
                <a:moveTo>
                  <a:pt x="0" y="0"/>
                </a:moveTo>
                <a:lnTo>
                  <a:pt x="721238" y="0"/>
                </a:lnTo>
                <a:lnTo>
                  <a:pt x="721238" y="721237"/>
                </a:lnTo>
                <a:lnTo>
                  <a:pt x="0" y="72123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AutoShape 7"/>
          <p:cNvSpPr/>
          <p:nvPr/>
        </p:nvSpPr>
        <p:spPr>
          <a:xfrm flipV="1">
            <a:off x="9783588" y="9744215"/>
            <a:ext cx="8445203" cy="0"/>
          </a:xfrm>
          <a:prstGeom prst="line">
            <a:avLst/>
          </a:prstGeom>
          <a:ln w="38100" cap="flat">
            <a:solidFill>
              <a:srgbClr val="E4D9CE"/>
            </a:solidFill>
            <a:prstDash val="solid"/>
            <a:headEnd type="none" w="sm" len="sm"/>
            <a:tailEnd type="none" w="sm" len="sm"/>
          </a:ln>
        </p:spPr>
      </p:sp>
      <p:sp>
        <p:nvSpPr>
          <p:cNvPr id="8" name="Freeform 8"/>
          <p:cNvSpPr/>
          <p:nvPr/>
        </p:nvSpPr>
        <p:spPr>
          <a:xfrm>
            <a:off x="9783588" y="4212433"/>
            <a:ext cx="8445203" cy="5020322"/>
          </a:xfrm>
          <a:custGeom>
            <a:avLst/>
            <a:gdLst/>
            <a:ahLst/>
            <a:cxnLst/>
            <a:rect l="l" t="t" r="r" b="b"/>
            <a:pathLst>
              <a:path w="8445203" h="5020322">
                <a:moveTo>
                  <a:pt x="0" y="0"/>
                </a:moveTo>
                <a:lnTo>
                  <a:pt x="8445202" y="0"/>
                </a:lnTo>
                <a:lnTo>
                  <a:pt x="8445202" y="5020322"/>
                </a:lnTo>
                <a:lnTo>
                  <a:pt x="0" y="5020322"/>
                </a:lnTo>
                <a:lnTo>
                  <a:pt x="0" y="0"/>
                </a:lnTo>
                <a:close/>
              </a:path>
            </a:pathLst>
          </a:custGeom>
          <a:blipFill>
            <a:blip r:embed="rId6"/>
            <a:stretch>
              <a:fillRect/>
            </a:stretch>
          </a:blipFill>
        </p:spPr>
      </p:sp>
      <p:sp>
        <p:nvSpPr>
          <p:cNvPr id="9" name="TextBox 9"/>
          <p:cNvSpPr txBox="1"/>
          <p:nvPr/>
        </p:nvSpPr>
        <p:spPr>
          <a:xfrm>
            <a:off x="1028700" y="880566"/>
            <a:ext cx="7785397" cy="1079646"/>
          </a:xfrm>
          <a:prstGeom prst="rect">
            <a:avLst/>
          </a:prstGeom>
        </p:spPr>
        <p:txBody>
          <a:bodyPr lIns="0" tIns="0" rIns="0" bIns="0" rtlCol="0" anchor="t">
            <a:spAutoFit/>
          </a:bodyPr>
          <a:lstStyle/>
          <a:p>
            <a:pPr marL="0" lvl="0" indent="0" algn="l">
              <a:lnSpc>
                <a:spcPts val="8118"/>
              </a:lnSpc>
              <a:spcBef>
                <a:spcPct val="0"/>
              </a:spcBef>
            </a:pPr>
            <a:r>
              <a:rPr lang="en-US" sz="7732" b="1" spc="-301">
                <a:solidFill>
                  <a:srgbClr val="FFF9F3"/>
                </a:solidFill>
                <a:latin typeface="Aileron Bold"/>
                <a:ea typeface="Aileron Bold"/>
                <a:cs typeface="Aileron Bold"/>
                <a:sym typeface="Aileron Bold"/>
              </a:rPr>
              <a:t>DATA CLEANING</a:t>
            </a:r>
          </a:p>
        </p:txBody>
      </p:sp>
      <p:sp>
        <p:nvSpPr>
          <p:cNvPr id="10" name="TextBox 10"/>
          <p:cNvSpPr txBox="1"/>
          <p:nvPr/>
        </p:nvSpPr>
        <p:spPr>
          <a:xfrm>
            <a:off x="1028700" y="2331897"/>
            <a:ext cx="8250282" cy="3713447"/>
          </a:xfrm>
          <a:prstGeom prst="rect">
            <a:avLst/>
          </a:prstGeom>
        </p:spPr>
        <p:txBody>
          <a:bodyPr lIns="0" tIns="0" rIns="0" bIns="0" rtlCol="0" anchor="t">
            <a:spAutoFit/>
          </a:bodyPr>
          <a:lstStyle/>
          <a:p>
            <a:pPr algn="l">
              <a:lnSpc>
                <a:spcPts val="2953"/>
              </a:lnSpc>
            </a:pPr>
            <a:r>
              <a:rPr lang="en-US" sz="2140" spc="-83">
                <a:solidFill>
                  <a:srgbClr val="FFF9F3"/>
                </a:solidFill>
                <a:latin typeface="Aileron"/>
                <a:ea typeface="Aileron"/>
                <a:cs typeface="Aileron"/>
                <a:sym typeface="Aileron"/>
              </a:rPr>
              <a:t>TO ENSURE DATA INTEGRITY AND ENABLE MEANINGFUL ANALYSIS, THE FOLLOWING PREPROCESSING STEPS WERE APPLIED:</a:t>
            </a:r>
          </a:p>
          <a:p>
            <a:pPr marL="462098" lvl="1" indent="-231049" algn="l">
              <a:lnSpc>
                <a:spcPts val="2953"/>
              </a:lnSpc>
              <a:buFont typeface="Arial"/>
              <a:buChar char="•"/>
            </a:pPr>
            <a:r>
              <a:rPr lang="en-US" sz="2140" spc="-83">
                <a:solidFill>
                  <a:srgbClr val="FFF9F3"/>
                </a:solidFill>
                <a:latin typeface="Aileron"/>
                <a:ea typeface="Aileron"/>
                <a:cs typeface="Aileron"/>
                <a:sym typeface="Aileron"/>
              </a:rPr>
              <a:t>HANDLED MISSING VALUES IN KEY VARIABLES TO MAINTAIN CONSISTENCY ACROSS RECORDS.</a:t>
            </a:r>
          </a:p>
          <a:p>
            <a:pPr marL="462098" lvl="1" indent="-231049" algn="l">
              <a:lnSpc>
                <a:spcPts val="2953"/>
              </a:lnSpc>
              <a:buFont typeface="Arial"/>
              <a:buChar char="•"/>
            </a:pPr>
            <a:r>
              <a:rPr lang="en-US" sz="2140" spc="-83">
                <a:solidFill>
                  <a:srgbClr val="FFF9F3"/>
                </a:solidFill>
                <a:latin typeface="Aileron"/>
                <a:ea typeface="Aileron"/>
                <a:cs typeface="Aileron"/>
                <a:sym typeface="Aileron"/>
              </a:rPr>
              <a:t>ELIMINATED DUPLICATES TO AVOID SKEWED METRICS OR REPEATED INFLUENCE FROM THE SAME CAMPAIGN.</a:t>
            </a:r>
          </a:p>
          <a:p>
            <a:pPr marL="462098" lvl="1" indent="-231049" algn="l">
              <a:lnSpc>
                <a:spcPts val="2953"/>
              </a:lnSpc>
              <a:buFont typeface="Arial"/>
              <a:buChar char="•"/>
            </a:pPr>
            <a:r>
              <a:rPr lang="en-US" sz="2140" spc="-83">
                <a:solidFill>
                  <a:srgbClr val="FFF9F3"/>
                </a:solidFill>
                <a:latin typeface="Aileron"/>
                <a:ea typeface="Aileron"/>
                <a:cs typeface="Aileron"/>
                <a:sym typeface="Aileron"/>
              </a:rPr>
              <a:t>PERFORMED A PRELIMINARY REVIEW OF CAMPAIGN_SPEND AND CAMPAIGN_BUDGET TO UNDERSTAND VARIABILITY AND DETECT OUTLIERS OR UNUSUAL PATTERNS</a:t>
            </a:r>
          </a:p>
          <a:p>
            <a:pPr marL="0" lvl="0" indent="0" algn="l">
              <a:lnSpc>
                <a:spcPts val="2953"/>
              </a:lnSpc>
            </a:pPr>
            <a:endParaRPr lang="en-US" sz="2140" spc="-83">
              <a:solidFill>
                <a:srgbClr val="FFF9F3"/>
              </a:solidFill>
              <a:latin typeface="Aileron"/>
              <a:ea typeface="Aileron"/>
              <a:cs typeface="Aileron"/>
              <a:sym typeface="Ailero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9F3"/>
        </a:solidFill>
        <a:effectLst/>
      </p:bgPr>
    </p:bg>
    <p:spTree>
      <p:nvGrpSpPr>
        <p:cNvPr id="1" name=""/>
        <p:cNvGrpSpPr/>
        <p:nvPr/>
      </p:nvGrpSpPr>
      <p:grpSpPr>
        <a:xfrm>
          <a:off x="0" y="0"/>
          <a:ext cx="0" cy="0"/>
          <a:chOff x="0" y="0"/>
          <a:chExt cx="0" cy="0"/>
        </a:xfrm>
      </p:grpSpPr>
      <p:sp>
        <p:nvSpPr>
          <p:cNvPr id="2" name="Freeform 2"/>
          <p:cNvSpPr/>
          <p:nvPr/>
        </p:nvSpPr>
        <p:spPr>
          <a:xfrm rot="-1535495">
            <a:off x="6547013" y="-7138959"/>
            <a:ext cx="15118904" cy="15229665"/>
          </a:xfrm>
          <a:custGeom>
            <a:avLst/>
            <a:gdLst/>
            <a:ahLst/>
            <a:cxnLst/>
            <a:rect l="l" t="t" r="r" b="b"/>
            <a:pathLst>
              <a:path w="15118904" h="15229665">
                <a:moveTo>
                  <a:pt x="0" y="0"/>
                </a:moveTo>
                <a:lnTo>
                  <a:pt x="15118904" y="0"/>
                </a:lnTo>
                <a:lnTo>
                  <a:pt x="15118904" y="15229665"/>
                </a:lnTo>
                <a:lnTo>
                  <a:pt x="0" y="15229665"/>
                </a:lnTo>
                <a:lnTo>
                  <a:pt x="0" y="0"/>
                </a:lnTo>
                <a:close/>
              </a:path>
            </a:pathLst>
          </a:custGeom>
          <a:blipFill>
            <a:blip r:embed="rId2">
              <a:alphaModFix amt="31000"/>
              <a:extLst>
                <a:ext uri="{96DAC541-7B7A-43D3-8B79-37D633B846F1}">
                  <asvg:svgBlip xmlns:asvg="http://schemas.microsoft.com/office/drawing/2016/SVG/main" r:embed="rId3"/>
                </a:ext>
              </a:extLst>
            </a:blip>
            <a:stretch>
              <a:fillRect/>
            </a:stretch>
          </a:blipFill>
        </p:spPr>
      </p:sp>
      <p:sp>
        <p:nvSpPr>
          <p:cNvPr id="3" name="TextBox 3"/>
          <p:cNvSpPr txBox="1"/>
          <p:nvPr/>
        </p:nvSpPr>
        <p:spPr>
          <a:xfrm>
            <a:off x="635168" y="1921727"/>
            <a:ext cx="9979185" cy="5570822"/>
          </a:xfrm>
          <a:prstGeom prst="rect">
            <a:avLst/>
          </a:prstGeom>
        </p:spPr>
        <p:txBody>
          <a:bodyPr lIns="0" tIns="0" rIns="0" bIns="0" rtlCol="0" anchor="t">
            <a:spAutoFit/>
          </a:bodyPr>
          <a:lstStyle/>
          <a:p>
            <a:pPr algn="l">
              <a:lnSpc>
                <a:spcPts val="2953"/>
              </a:lnSpc>
            </a:pPr>
            <a:r>
              <a:rPr lang="en-US" sz="2140" spc="-83">
                <a:solidFill>
                  <a:srgbClr val="343434"/>
                </a:solidFill>
                <a:latin typeface="Aileron"/>
                <a:ea typeface="Aileron"/>
                <a:cs typeface="Aileron"/>
                <a:sym typeface="Aileron"/>
              </a:rPr>
              <a:t>OBSERVATION:</a:t>
            </a:r>
          </a:p>
          <a:p>
            <a:pPr marL="462098" lvl="1" indent="-231049" algn="l">
              <a:lnSpc>
                <a:spcPts val="2953"/>
              </a:lnSpc>
              <a:buFont typeface="Arial"/>
              <a:buChar char="•"/>
            </a:pPr>
            <a:r>
              <a:rPr lang="en-US" sz="2140" spc="-83">
                <a:solidFill>
                  <a:srgbClr val="343434"/>
                </a:solidFill>
                <a:latin typeface="Aileron"/>
                <a:ea typeface="Aileron"/>
                <a:cs typeface="Aileron"/>
                <a:sym typeface="Aileron"/>
              </a:rPr>
              <a:t>OVERSPENDING WAS OBSERVED IN BOTH THE CONTROL AND TREATMENT GROUPS, THOUGH THE MAGNITUDE DIFFERED.</a:t>
            </a:r>
          </a:p>
          <a:p>
            <a:pPr algn="l">
              <a:lnSpc>
                <a:spcPts val="2953"/>
              </a:lnSpc>
            </a:pPr>
            <a:r>
              <a:rPr lang="en-US" sz="2140" spc="-83">
                <a:solidFill>
                  <a:srgbClr val="343434"/>
                </a:solidFill>
                <a:latin typeface="Aileron"/>
                <a:ea typeface="Aileron"/>
                <a:cs typeface="Aileron"/>
                <a:sym typeface="Aileron"/>
              </a:rPr>
              <a:t>KEY FINDINGS:</a:t>
            </a:r>
          </a:p>
          <a:p>
            <a:pPr marL="462098" lvl="1" indent="-231049" algn="l">
              <a:lnSpc>
                <a:spcPts val="2953"/>
              </a:lnSpc>
              <a:buFont typeface="Arial"/>
              <a:buChar char="•"/>
            </a:pPr>
            <a:r>
              <a:rPr lang="en-US" sz="2140" spc="-83">
                <a:solidFill>
                  <a:srgbClr val="343434"/>
                </a:solidFill>
                <a:latin typeface="Aileron"/>
                <a:ea typeface="Aileron"/>
                <a:cs typeface="Aileron"/>
                <a:sym typeface="Aileron"/>
              </a:rPr>
              <a:t>CONTROL GROUP (EXISTING PRODUCT):</a:t>
            </a:r>
          </a:p>
          <a:p>
            <a:pPr marL="462098" lvl="1" indent="-231049" algn="l">
              <a:lnSpc>
                <a:spcPts val="2953"/>
              </a:lnSpc>
              <a:buFont typeface="Arial"/>
              <a:buChar char="•"/>
            </a:pPr>
            <a:r>
              <a:rPr lang="en-US" sz="2140" spc="-83">
                <a:solidFill>
                  <a:srgbClr val="343434"/>
                </a:solidFill>
                <a:latin typeface="Aileron"/>
                <a:ea typeface="Aileron"/>
                <a:cs typeface="Aileron"/>
                <a:sym typeface="Aileron"/>
              </a:rPr>
              <a:t> 🔴 5,716 CAMPAIGNS EXCEEDED THEIR ALLOCATED BUDGETS.</a:t>
            </a:r>
          </a:p>
          <a:p>
            <a:pPr marL="462098" lvl="1" indent="-231049" algn="l">
              <a:lnSpc>
                <a:spcPts val="2953"/>
              </a:lnSpc>
              <a:buFont typeface="Arial"/>
              <a:buChar char="•"/>
            </a:pPr>
            <a:r>
              <a:rPr lang="en-US" sz="2140" spc="-83">
                <a:solidFill>
                  <a:srgbClr val="343434"/>
                </a:solidFill>
                <a:latin typeface="Aileron"/>
                <a:ea typeface="Aileron"/>
                <a:cs typeface="Aileron"/>
                <a:sym typeface="Aileron"/>
              </a:rPr>
              <a:t>TREATMENT GROUP (NEW PRODUCT):</a:t>
            </a:r>
          </a:p>
          <a:p>
            <a:pPr marL="462098" lvl="1" indent="-231049" algn="l">
              <a:lnSpc>
                <a:spcPts val="2953"/>
              </a:lnSpc>
              <a:buFont typeface="Arial"/>
              <a:buChar char="•"/>
            </a:pPr>
            <a:r>
              <a:rPr lang="en-US" sz="2140" spc="-83">
                <a:solidFill>
                  <a:srgbClr val="343434"/>
                </a:solidFill>
                <a:latin typeface="Aileron"/>
                <a:ea typeface="Aileron"/>
                <a:cs typeface="Aileron"/>
                <a:sym typeface="Aileron"/>
              </a:rPr>
              <a:t> 🟢 5,180 CAMPAIGNS OVERSPENT — INDICATING IMPROVEMENT IN MANAGING OVERSPEND.</a:t>
            </a:r>
          </a:p>
          <a:p>
            <a:pPr algn="l">
              <a:lnSpc>
                <a:spcPts val="2953"/>
              </a:lnSpc>
            </a:pPr>
            <a:r>
              <a:rPr lang="en-US" sz="2140" spc="-83">
                <a:solidFill>
                  <a:srgbClr val="343434"/>
                </a:solidFill>
                <a:latin typeface="Aileron"/>
                <a:ea typeface="Aileron"/>
                <a:cs typeface="Aileron"/>
                <a:sym typeface="Aileron"/>
              </a:rPr>
              <a:t>INTERPRETATION:</a:t>
            </a:r>
          </a:p>
          <a:p>
            <a:pPr marL="462098" lvl="1" indent="-231049" algn="l">
              <a:lnSpc>
                <a:spcPts val="2953"/>
              </a:lnSpc>
              <a:buFont typeface="Arial"/>
              <a:buChar char="•"/>
            </a:pPr>
            <a:r>
              <a:rPr lang="en-US" sz="2140" spc="-83">
                <a:solidFill>
                  <a:srgbClr val="343434"/>
                </a:solidFill>
                <a:latin typeface="Aileron"/>
                <a:ea typeface="Aileron"/>
                <a:cs typeface="Aileron"/>
                <a:sym typeface="Aileron"/>
              </a:rPr>
              <a:t>THE NEW IMPRESSION-BASED PRODUCT REDUCED OVERSPENDING COMPARED TO THE CLICK-BASED MODEL.</a:t>
            </a:r>
          </a:p>
          <a:p>
            <a:pPr marL="462098" lvl="1" indent="-231049" algn="l">
              <a:lnSpc>
                <a:spcPts val="2953"/>
              </a:lnSpc>
              <a:buFont typeface="Arial"/>
              <a:buChar char="•"/>
            </a:pPr>
            <a:r>
              <a:rPr lang="en-US" sz="2140" spc="-83">
                <a:solidFill>
                  <a:srgbClr val="343434"/>
                </a:solidFill>
                <a:latin typeface="Aileron"/>
                <a:ea typeface="Aileron"/>
                <a:cs typeface="Aileron"/>
                <a:sym typeface="Aileron"/>
              </a:rPr>
              <a:t>THIS SUGGESTS A POSITIVE IMPACT OF THE TREATMENT IN TERMS OF BUDGET CONTROL.</a:t>
            </a:r>
          </a:p>
          <a:p>
            <a:pPr marL="0" lvl="0" indent="0" algn="l">
              <a:lnSpc>
                <a:spcPts val="2953"/>
              </a:lnSpc>
            </a:pPr>
            <a:endParaRPr lang="en-US" sz="2140" spc="-83">
              <a:solidFill>
                <a:srgbClr val="343434"/>
              </a:solidFill>
              <a:latin typeface="Aileron"/>
              <a:ea typeface="Aileron"/>
              <a:cs typeface="Aileron"/>
              <a:sym typeface="Aileron"/>
            </a:endParaRPr>
          </a:p>
        </p:txBody>
      </p:sp>
      <p:grpSp>
        <p:nvGrpSpPr>
          <p:cNvPr id="4" name="Group 4"/>
          <p:cNvGrpSpPr/>
          <p:nvPr/>
        </p:nvGrpSpPr>
        <p:grpSpPr>
          <a:xfrm>
            <a:off x="16232648" y="1028700"/>
            <a:ext cx="1026652" cy="940652"/>
            <a:chOff x="0" y="0"/>
            <a:chExt cx="270394" cy="247744"/>
          </a:xfrm>
        </p:grpSpPr>
        <p:sp>
          <p:nvSpPr>
            <p:cNvPr id="5" name="Freeform 5"/>
            <p:cNvSpPr/>
            <p:nvPr/>
          </p:nvSpPr>
          <p:spPr>
            <a:xfrm>
              <a:off x="0" y="0"/>
              <a:ext cx="270394" cy="247744"/>
            </a:xfrm>
            <a:custGeom>
              <a:avLst/>
              <a:gdLst/>
              <a:ahLst/>
              <a:cxnLst/>
              <a:rect l="l" t="t" r="r" b="b"/>
              <a:pathLst>
                <a:path w="270394" h="247744">
                  <a:moveTo>
                    <a:pt x="0" y="0"/>
                  </a:moveTo>
                  <a:lnTo>
                    <a:pt x="270394" y="0"/>
                  </a:lnTo>
                  <a:lnTo>
                    <a:pt x="270394" y="247744"/>
                  </a:lnTo>
                  <a:lnTo>
                    <a:pt x="0" y="247744"/>
                  </a:lnTo>
                  <a:close/>
                </a:path>
              </a:pathLst>
            </a:custGeom>
            <a:solidFill>
              <a:srgbClr val="1F509F"/>
            </a:solidFill>
          </p:spPr>
        </p:sp>
        <p:sp>
          <p:nvSpPr>
            <p:cNvPr id="6" name="TextBox 6"/>
            <p:cNvSpPr txBox="1"/>
            <p:nvPr/>
          </p:nvSpPr>
          <p:spPr>
            <a:xfrm>
              <a:off x="0" y="-47625"/>
              <a:ext cx="270394" cy="295369"/>
            </a:xfrm>
            <a:prstGeom prst="rect">
              <a:avLst/>
            </a:prstGeom>
          </p:spPr>
          <p:txBody>
            <a:bodyPr lIns="50800" tIns="50800" rIns="50800" bIns="50800" rtlCol="0" anchor="ctr"/>
            <a:lstStyle/>
            <a:p>
              <a:pPr algn="ctr">
                <a:lnSpc>
                  <a:spcPts val="2953"/>
                </a:lnSpc>
              </a:pPr>
              <a:endParaRPr/>
            </a:p>
          </p:txBody>
        </p:sp>
      </p:grpSp>
      <p:sp>
        <p:nvSpPr>
          <p:cNvPr id="7" name="Freeform 7"/>
          <p:cNvSpPr/>
          <p:nvPr/>
        </p:nvSpPr>
        <p:spPr>
          <a:xfrm>
            <a:off x="16385356" y="1138408"/>
            <a:ext cx="721237" cy="721237"/>
          </a:xfrm>
          <a:custGeom>
            <a:avLst/>
            <a:gdLst/>
            <a:ahLst/>
            <a:cxnLst/>
            <a:rect l="l" t="t" r="r" b="b"/>
            <a:pathLst>
              <a:path w="721237" h="721237">
                <a:moveTo>
                  <a:pt x="0" y="0"/>
                </a:moveTo>
                <a:lnTo>
                  <a:pt x="721237" y="0"/>
                </a:lnTo>
                <a:lnTo>
                  <a:pt x="721237" y="721237"/>
                </a:lnTo>
                <a:lnTo>
                  <a:pt x="0" y="72123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AutoShape 8"/>
          <p:cNvSpPr/>
          <p:nvPr/>
        </p:nvSpPr>
        <p:spPr>
          <a:xfrm>
            <a:off x="10614353" y="9026780"/>
            <a:ext cx="6492240" cy="0"/>
          </a:xfrm>
          <a:prstGeom prst="line">
            <a:avLst/>
          </a:prstGeom>
          <a:ln w="38100" cap="flat">
            <a:solidFill>
              <a:srgbClr val="1F509F"/>
            </a:solidFill>
            <a:prstDash val="solid"/>
            <a:headEnd type="none" w="sm" len="sm"/>
            <a:tailEnd type="none" w="sm" len="sm"/>
          </a:ln>
        </p:spPr>
      </p:sp>
      <p:sp>
        <p:nvSpPr>
          <p:cNvPr id="9" name="Freeform 9"/>
          <p:cNvSpPr/>
          <p:nvPr/>
        </p:nvSpPr>
        <p:spPr>
          <a:xfrm>
            <a:off x="10813607" y="3833185"/>
            <a:ext cx="7059799" cy="4431597"/>
          </a:xfrm>
          <a:custGeom>
            <a:avLst/>
            <a:gdLst/>
            <a:ahLst/>
            <a:cxnLst/>
            <a:rect l="l" t="t" r="r" b="b"/>
            <a:pathLst>
              <a:path w="7059799" h="4431597">
                <a:moveTo>
                  <a:pt x="0" y="0"/>
                </a:moveTo>
                <a:lnTo>
                  <a:pt x="7059799" y="0"/>
                </a:lnTo>
                <a:lnTo>
                  <a:pt x="7059799" y="4431596"/>
                </a:lnTo>
                <a:lnTo>
                  <a:pt x="0" y="4431596"/>
                </a:lnTo>
                <a:lnTo>
                  <a:pt x="0" y="0"/>
                </a:lnTo>
                <a:close/>
              </a:path>
            </a:pathLst>
          </a:custGeom>
          <a:blipFill>
            <a:blip r:embed="rId6"/>
            <a:stretch>
              <a:fillRect/>
            </a:stretch>
          </a:blipFill>
        </p:spPr>
      </p:sp>
      <p:sp>
        <p:nvSpPr>
          <p:cNvPr id="10" name="TextBox 10"/>
          <p:cNvSpPr txBox="1"/>
          <p:nvPr/>
        </p:nvSpPr>
        <p:spPr>
          <a:xfrm>
            <a:off x="1028700" y="796419"/>
            <a:ext cx="15203948" cy="861678"/>
          </a:xfrm>
          <a:prstGeom prst="rect">
            <a:avLst/>
          </a:prstGeom>
        </p:spPr>
        <p:txBody>
          <a:bodyPr lIns="0" tIns="0" rIns="0" bIns="0" rtlCol="0" anchor="t">
            <a:spAutoFit/>
          </a:bodyPr>
          <a:lstStyle/>
          <a:p>
            <a:pPr marL="0" lvl="0" indent="0" algn="l">
              <a:lnSpc>
                <a:spcPts val="6544"/>
              </a:lnSpc>
              <a:spcBef>
                <a:spcPct val="0"/>
              </a:spcBef>
            </a:pPr>
            <a:r>
              <a:rPr lang="en-US" sz="6232" b="1" spc="-243">
                <a:solidFill>
                  <a:srgbClr val="1F509F"/>
                </a:solidFill>
                <a:latin typeface="Aileron Bold"/>
                <a:ea typeface="Aileron Bold"/>
                <a:cs typeface="Aileron Bold"/>
                <a:sym typeface="Aileron Bold"/>
              </a:rPr>
              <a:t>CAMPAIGN OVERSPENDING ANALYSIS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F509F"/>
        </a:solidFill>
        <a:effectLst/>
      </p:bgPr>
    </p:bg>
    <p:spTree>
      <p:nvGrpSpPr>
        <p:cNvPr id="1" name=""/>
        <p:cNvGrpSpPr/>
        <p:nvPr/>
      </p:nvGrpSpPr>
      <p:grpSpPr>
        <a:xfrm>
          <a:off x="0" y="0"/>
          <a:ext cx="0" cy="0"/>
          <a:chOff x="0" y="0"/>
          <a:chExt cx="0" cy="0"/>
        </a:xfrm>
      </p:grpSpPr>
      <p:sp>
        <p:nvSpPr>
          <p:cNvPr id="2" name="Freeform 2"/>
          <p:cNvSpPr/>
          <p:nvPr/>
        </p:nvSpPr>
        <p:spPr>
          <a:xfrm rot="-1535495" flipH="1">
            <a:off x="-3660355" y="-8489650"/>
            <a:ext cx="15118904" cy="15229665"/>
          </a:xfrm>
          <a:custGeom>
            <a:avLst/>
            <a:gdLst/>
            <a:ahLst/>
            <a:cxnLst/>
            <a:rect l="l" t="t" r="r" b="b"/>
            <a:pathLst>
              <a:path w="15118904" h="15229665">
                <a:moveTo>
                  <a:pt x="15118904" y="0"/>
                </a:moveTo>
                <a:lnTo>
                  <a:pt x="0" y="0"/>
                </a:lnTo>
                <a:lnTo>
                  <a:pt x="0" y="15229665"/>
                </a:lnTo>
                <a:lnTo>
                  <a:pt x="15118904" y="15229665"/>
                </a:lnTo>
                <a:lnTo>
                  <a:pt x="15118904" y="0"/>
                </a:lnTo>
                <a:close/>
              </a:path>
            </a:pathLst>
          </a:custGeom>
          <a:blipFill>
            <a:blip r:embed="rId2">
              <a:alphaModFix amt="6999"/>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28700" y="1028700"/>
            <a:ext cx="1026652" cy="940652"/>
            <a:chOff x="0" y="0"/>
            <a:chExt cx="270394" cy="247744"/>
          </a:xfrm>
        </p:grpSpPr>
        <p:sp>
          <p:nvSpPr>
            <p:cNvPr id="4" name="Freeform 4"/>
            <p:cNvSpPr/>
            <p:nvPr/>
          </p:nvSpPr>
          <p:spPr>
            <a:xfrm>
              <a:off x="0" y="0"/>
              <a:ext cx="270394" cy="247744"/>
            </a:xfrm>
            <a:custGeom>
              <a:avLst/>
              <a:gdLst/>
              <a:ahLst/>
              <a:cxnLst/>
              <a:rect l="l" t="t" r="r" b="b"/>
              <a:pathLst>
                <a:path w="270394" h="247744">
                  <a:moveTo>
                    <a:pt x="0" y="0"/>
                  </a:moveTo>
                  <a:lnTo>
                    <a:pt x="270394" y="0"/>
                  </a:lnTo>
                  <a:lnTo>
                    <a:pt x="270394" y="247744"/>
                  </a:lnTo>
                  <a:lnTo>
                    <a:pt x="0" y="247744"/>
                  </a:lnTo>
                  <a:close/>
                </a:path>
              </a:pathLst>
            </a:custGeom>
            <a:solidFill>
              <a:srgbClr val="FFF9F3"/>
            </a:solidFill>
          </p:spPr>
        </p:sp>
        <p:sp>
          <p:nvSpPr>
            <p:cNvPr id="5" name="TextBox 5"/>
            <p:cNvSpPr txBox="1"/>
            <p:nvPr/>
          </p:nvSpPr>
          <p:spPr>
            <a:xfrm>
              <a:off x="0" y="-47625"/>
              <a:ext cx="270394" cy="295369"/>
            </a:xfrm>
            <a:prstGeom prst="rect">
              <a:avLst/>
            </a:prstGeom>
          </p:spPr>
          <p:txBody>
            <a:bodyPr lIns="50800" tIns="50800" rIns="50800" bIns="50800" rtlCol="0" anchor="ctr"/>
            <a:lstStyle/>
            <a:p>
              <a:pPr algn="ctr">
                <a:lnSpc>
                  <a:spcPts val="2953"/>
                </a:lnSpc>
              </a:pPr>
              <a:endParaRPr/>
            </a:p>
          </p:txBody>
        </p:sp>
      </p:grpSp>
      <p:sp>
        <p:nvSpPr>
          <p:cNvPr id="6" name="Freeform 6"/>
          <p:cNvSpPr/>
          <p:nvPr/>
        </p:nvSpPr>
        <p:spPr>
          <a:xfrm>
            <a:off x="1181407" y="1138408"/>
            <a:ext cx="721237" cy="721237"/>
          </a:xfrm>
          <a:custGeom>
            <a:avLst/>
            <a:gdLst/>
            <a:ahLst/>
            <a:cxnLst/>
            <a:rect l="l" t="t" r="r" b="b"/>
            <a:pathLst>
              <a:path w="721237" h="721237">
                <a:moveTo>
                  <a:pt x="0" y="0"/>
                </a:moveTo>
                <a:lnTo>
                  <a:pt x="721237" y="0"/>
                </a:lnTo>
                <a:lnTo>
                  <a:pt x="721237" y="721237"/>
                </a:lnTo>
                <a:lnTo>
                  <a:pt x="0" y="72123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AutoShape 7"/>
          <p:cNvSpPr/>
          <p:nvPr/>
        </p:nvSpPr>
        <p:spPr>
          <a:xfrm flipV="1">
            <a:off x="1028700" y="10011034"/>
            <a:ext cx="7785397" cy="0"/>
          </a:xfrm>
          <a:prstGeom prst="line">
            <a:avLst/>
          </a:prstGeom>
          <a:ln w="38100" cap="flat">
            <a:solidFill>
              <a:srgbClr val="E4D9CE"/>
            </a:solidFill>
            <a:prstDash val="solid"/>
            <a:headEnd type="none" w="sm" len="sm"/>
            <a:tailEnd type="none" w="sm" len="sm"/>
          </a:ln>
        </p:spPr>
      </p:sp>
      <p:sp>
        <p:nvSpPr>
          <p:cNvPr id="8" name="Freeform 8"/>
          <p:cNvSpPr/>
          <p:nvPr/>
        </p:nvSpPr>
        <p:spPr>
          <a:xfrm>
            <a:off x="0" y="5351400"/>
            <a:ext cx="11409825" cy="4935600"/>
          </a:xfrm>
          <a:custGeom>
            <a:avLst/>
            <a:gdLst/>
            <a:ahLst/>
            <a:cxnLst/>
            <a:rect l="l" t="t" r="r" b="b"/>
            <a:pathLst>
              <a:path w="11409825" h="4935600">
                <a:moveTo>
                  <a:pt x="0" y="0"/>
                </a:moveTo>
                <a:lnTo>
                  <a:pt x="11409825" y="0"/>
                </a:lnTo>
                <a:lnTo>
                  <a:pt x="11409825" y="4935600"/>
                </a:lnTo>
                <a:lnTo>
                  <a:pt x="0" y="4935600"/>
                </a:lnTo>
                <a:lnTo>
                  <a:pt x="0" y="0"/>
                </a:lnTo>
                <a:close/>
              </a:path>
            </a:pathLst>
          </a:custGeom>
          <a:blipFill>
            <a:blip r:embed="rId6"/>
            <a:stretch>
              <a:fillRect t="-1142" b="-1708"/>
            </a:stretch>
          </a:blipFill>
        </p:spPr>
      </p:sp>
      <p:sp>
        <p:nvSpPr>
          <p:cNvPr id="9" name="TextBox 9"/>
          <p:cNvSpPr txBox="1"/>
          <p:nvPr/>
        </p:nvSpPr>
        <p:spPr>
          <a:xfrm>
            <a:off x="2650029" y="288831"/>
            <a:ext cx="15277057" cy="1690307"/>
          </a:xfrm>
          <a:prstGeom prst="rect">
            <a:avLst/>
          </a:prstGeom>
        </p:spPr>
        <p:txBody>
          <a:bodyPr lIns="0" tIns="0" rIns="0" bIns="0" rtlCol="0" anchor="t">
            <a:spAutoFit/>
          </a:bodyPr>
          <a:lstStyle/>
          <a:p>
            <a:pPr marL="0" lvl="0" indent="0" algn="l">
              <a:lnSpc>
                <a:spcPts val="6541"/>
              </a:lnSpc>
              <a:spcBef>
                <a:spcPct val="0"/>
              </a:spcBef>
            </a:pPr>
            <a:r>
              <a:rPr lang="en-US" sz="6230" b="1" spc="-242">
                <a:solidFill>
                  <a:srgbClr val="FFF9F3"/>
                </a:solidFill>
                <a:latin typeface="Aileron Bold"/>
                <a:ea typeface="Aileron Bold"/>
                <a:cs typeface="Aileron Bold"/>
                <a:sym typeface="Aileron Bold"/>
              </a:rPr>
              <a:t>EFFECTIVENESS OF THE NEW PRODUCT BY COMPANY SIZE</a:t>
            </a:r>
          </a:p>
        </p:txBody>
      </p:sp>
      <p:sp>
        <p:nvSpPr>
          <p:cNvPr id="10" name="TextBox 10"/>
          <p:cNvSpPr txBox="1"/>
          <p:nvPr/>
        </p:nvSpPr>
        <p:spPr>
          <a:xfrm>
            <a:off x="1181407" y="2192731"/>
            <a:ext cx="17022731" cy="2949659"/>
          </a:xfrm>
          <a:prstGeom prst="rect">
            <a:avLst/>
          </a:prstGeom>
        </p:spPr>
        <p:txBody>
          <a:bodyPr lIns="0" tIns="0" rIns="0" bIns="0" rtlCol="0" anchor="t">
            <a:spAutoFit/>
          </a:bodyPr>
          <a:lstStyle/>
          <a:p>
            <a:pPr algn="l">
              <a:lnSpc>
                <a:spcPts val="2932"/>
              </a:lnSpc>
            </a:pPr>
            <a:r>
              <a:rPr lang="en-US" sz="2125" spc="-82">
                <a:solidFill>
                  <a:srgbClr val="FFF9F3"/>
                </a:solidFill>
                <a:latin typeface="Aileron"/>
                <a:ea typeface="Aileron"/>
                <a:cs typeface="Aileron"/>
                <a:sym typeface="Aileron"/>
              </a:rPr>
              <a:t>KEY OBSERVATIONS:</a:t>
            </a:r>
          </a:p>
          <a:p>
            <a:pPr marL="458804" lvl="1" indent="-229402" algn="l">
              <a:lnSpc>
                <a:spcPts val="2932"/>
              </a:lnSpc>
              <a:buFont typeface="Arial"/>
              <a:buChar char="•"/>
            </a:pPr>
            <a:r>
              <a:rPr lang="en-US" sz="2125" spc="-82">
                <a:solidFill>
                  <a:srgbClr val="FFF9F3"/>
                </a:solidFill>
                <a:latin typeface="Aileron"/>
                <a:ea typeface="Aileron"/>
                <a:cs typeface="Aileron"/>
                <a:sym typeface="Aileron"/>
              </a:rPr>
              <a:t>LargE COMPANIES:</a:t>
            </a:r>
          </a:p>
          <a:p>
            <a:pPr marL="917608" lvl="2" indent="-305869" algn="l">
              <a:lnSpc>
                <a:spcPts val="2932"/>
              </a:lnSpc>
              <a:buFont typeface="Arial"/>
              <a:buChar char="⚬"/>
            </a:pPr>
            <a:r>
              <a:rPr lang="en-US" sz="2125" spc="-82">
                <a:solidFill>
                  <a:srgbClr val="FFF9F3"/>
                </a:solidFill>
                <a:latin typeface="Aileron"/>
                <a:ea typeface="Aileron"/>
                <a:cs typeface="Aileron"/>
                <a:sym typeface="Aileron"/>
              </a:rPr>
              <a:t>OVERSPEND IMPROVED SIGNIFICANTLY UNDER TREATMENT (FROM ₹-529 TO ₹-3,488),</a:t>
            </a:r>
          </a:p>
          <a:p>
            <a:pPr marL="917608" lvl="2" indent="-305869" algn="l">
              <a:lnSpc>
                <a:spcPts val="2932"/>
              </a:lnSpc>
              <a:buFont typeface="Arial"/>
              <a:buChar char="⚬"/>
            </a:pPr>
            <a:r>
              <a:rPr lang="en-US" sz="2125" spc="-82">
                <a:solidFill>
                  <a:srgbClr val="FFF9F3"/>
                </a:solidFill>
                <a:latin typeface="Aileron"/>
                <a:ea typeface="Aileron"/>
                <a:cs typeface="Aileron"/>
                <a:sym typeface="Aileron"/>
              </a:rPr>
              <a:t>OVERSPEND PERCENTAGE DECREASED FROM 12.3% TO 3.3%, SHOWING BETTER COST CONTROL DESPITE LARGER ABSOLUTE OVERSPEND (NEGATIVE VALUES IMPLY UNDERSPENDING HERE).</a:t>
            </a:r>
          </a:p>
          <a:p>
            <a:pPr marL="458804" lvl="1" indent="-229402" algn="l">
              <a:lnSpc>
                <a:spcPts val="2932"/>
              </a:lnSpc>
              <a:buFont typeface="Arial"/>
              <a:buChar char="•"/>
            </a:pPr>
            <a:r>
              <a:rPr lang="en-US" sz="2125" spc="-82">
                <a:solidFill>
                  <a:srgbClr val="FFF9F3"/>
                </a:solidFill>
                <a:latin typeface="Aileron"/>
                <a:ea typeface="Aileron"/>
                <a:cs typeface="Aileron"/>
                <a:sym typeface="Aileron"/>
              </a:rPr>
              <a:t>MEDIUM COMPANIES:</a:t>
            </a:r>
          </a:p>
          <a:p>
            <a:pPr marL="917608" lvl="2" indent="-305869" algn="l">
              <a:lnSpc>
                <a:spcPts val="2932"/>
              </a:lnSpc>
              <a:buFont typeface="Arial"/>
              <a:buChar char="⚬"/>
            </a:pPr>
            <a:r>
              <a:rPr lang="en-US" sz="2125" spc="-82">
                <a:solidFill>
                  <a:srgbClr val="FFF9F3"/>
                </a:solidFill>
                <a:latin typeface="Aileron"/>
                <a:ea typeface="Aileron"/>
                <a:cs typeface="Aileron"/>
                <a:sym typeface="Aileron"/>
              </a:rPr>
              <a:t>TREATMENT REDUCED ABSOLUTE OVERSPEND FROM ₹-1,869 TO ₹-938,</a:t>
            </a:r>
          </a:p>
          <a:p>
            <a:pPr marL="917608" lvl="2" indent="-305869" algn="l">
              <a:lnSpc>
                <a:spcPts val="2932"/>
              </a:lnSpc>
              <a:buFont typeface="Arial"/>
              <a:buChar char="⚬"/>
            </a:pPr>
            <a:r>
              <a:rPr lang="en-US" sz="2125" spc="-82">
                <a:solidFill>
                  <a:srgbClr val="FFF9F3"/>
                </a:solidFill>
                <a:latin typeface="Aileron"/>
                <a:ea typeface="Aileron"/>
                <a:cs typeface="Aileron"/>
                <a:sym typeface="Aileron"/>
              </a:rPr>
              <a:t>HOWEVER, OVERSPEND PERCENTAGE SLIGHTLY INCREASED FROM 4.6% TO 5.1%, INDICATING A MIXED RESPONSE.</a:t>
            </a:r>
          </a:p>
        </p:txBody>
      </p:sp>
      <p:sp>
        <p:nvSpPr>
          <p:cNvPr id="11" name="TextBox 11"/>
          <p:cNvSpPr txBox="1"/>
          <p:nvPr/>
        </p:nvSpPr>
        <p:spPr>
          <a:xfrm>
            <a:off x="11409825" y="5951731"/>
            <a:ext cx="6794314" cy="3687313"/>
          </a:xfrm>
          <a:prstGeom prst="rect">
            <a:avLst/>
          </a:prstGeom>
        </p:spPr>
        <p:txBody>
          <a:bodyPr lIns="0" tIns="0" rIns="0" bIns="0" rtlCol="0" anchor="t">
            <a:spAutoFit/>
          </a:bodyPr>
          <a:lstStyle/>
          <a:p>
            <a:pPr marL="458804" lvl="1" indent="-229402" algn="l">
              <a:lnSpc>
                <a:spcPts val="2932"/>
              </a:lnSpc>
              <a:buFont typeface="Arial"/>
              <a:buChar char="•"/>
            </a:pPr>
            <a:r>
              <a:rPr lang="en-US" sz="2125" spc="-82">
                <a:solidFill>
                  <a:srgbClr val="FFF9F3"/>
                </a:solidFill>
                <a:latin typeface="Aileron"/>
                <a:ea typeface="Aileron"/>
                <a:cs typeface="Aileron"/>
                <a:sym typeface="Aileron"/>
              </a:rPr>
              <a:t>SMALL COMPANIES:</a:t>
            </a:r>
          </a:p>
          <a:p>
            <a:pPr marL="917608" lvl="2" indent="-305869" algn="l">
              <a:lnSpc>
                <a:spcPts val="2932"/>
              </a:lnSpc>
              <a:buFont typeface="Arial"/>
              <a:buChar char="⚬"/>
            </a:pPr>
            <a:r>
              <a:rPr lang="en-US" sz="2125" spc="-82">
                <a:solidFill>
                  <a:srgbClr val="FFF9F3"/>
                </a:solidFill>
                <a:latin typeface="Aileron"/>
                <a:ea typeface="Aileron"/>
                <a:cs typeface="Aileron"/>
                <a:sym typeface="Aileron"/>
              </a:rPr>
              <a:t>TREATMENT GROUP SHOWED AN INCREASE IN ABSOLUTE OVERSPEND FROM ₹-591 TO ₹231 (INDICATING OVERSPENDING INSTEAD OF UNDERSPENDING),</a:t>
            </a:r>
          </a:p>
          <a:p>
            <a:pPr marL="917608" lvl="2" indent="-305869" algn="l">
              <a:lnSpc>
                <a:spcPts val="2932"/>
              </a:lnSpc>
              <a:buFont typeface="Arial"/>
              <a:buChar char="⚬"/>
            </a:pPr>
            <a:r>
              <a:rPr lang="en-US" sz="2125" spc="-82">
                <a:solidFill>
                  <a:srgbClr val="FFF9F3"/>
                </a:solidFill>
                <a:latin typeface="Aileron"/>
                <a:ea typeface="Aileron"/>
                <a:cs typeface="Aileron"/>
                <a:sym typeface="Aileron"/>
              </a:rPr>
              <a:t>OVERSPEND PERCENTAGE REDUCED FROM 37.1% TO 27.1%, SIGNALING BETTER BUDGET ADHERENCE BUT SOME OVERSPENDING REMAINS.</a:t>
            </a:r>
          </a:p>
          <a:p>
            <a:pPr marL="917608" lvl="2" indent="-305869" algn="l">
              <a:lnSpc>
                <a:spcPts val="2932"/>
              </a:lnSpc>
              <a:buFont typeface="Arial"/>
              <a:buChar char="⚬"/>
            </a:pPr>
            <a:endParaRPr lang="en-US" sz="2125" spc="-82">
              <a:solidFill>
                <a:srgbClr val="FFF9F3"/>
              </a:solidFill>
              <a:latin typeface="Aileron"/>
              <a:ea typeface="Aileron"/>
              <a:cs typeface="Aileron"/>
              <a:sym typeface="Ailero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9F3"/>
        </a:solidFill>
        <a:effectLst/>
      </p:bgPr>
    </p:bg>
    <p:spTree>
      <p:nvGrpSpPr>
        <p:cNvPr id="1" name=""/>
        <p:cNvGrpSpPr/>
        <p:nvPr/>
      </p:nvGrpSpPr>
      <p:grpSpPr>
        <a:xfrm>
          <a:off x="0" y="0"/>
          <a:ext cx="0" cy="0"/>
          <a:chOff x="0" y="0"/>
          <a:chExt cx="0" cy="0"/>
        </a:xfrm>
      </p:grpSpPr>
      <p:sp>
        <p:nvSpPr>
          <p:cNvPr id="2" name="Freeform 2"/>
          <p:cNvSpPr/>
          <p:nvPr/>
        </p:nvSpPr>
        <p:spPr>
          <a:xfrm rot="-1535495" flipV="1">
            <a:off x="8509732" y="-2876529"/>
            <a:ext cx="15118904" cy="15229665"/>
          </a:xfrm>
          <a:custGeom>
            <a:avLst/>
            <a:gdLst/>
            <a:ahLst/>
            <a:cxnLst/>
            <a:rect l="l" t="t" r="r" b="b"/>
            <a:pathLst>
              <a:path w="15118904" h="15229665">
                <a:moveTo>
                  <a:pt x="0" y="15229666"/>
                </a:moveTo>
                <a:lnTo>
                  <a:pt x="15118904" y="15229666"/>
                </a:lnTo>
                <a:lnTo>
                  <a:pt x="15118904" y="0"/>
                </a:lnTo>
                <a:lnTo>
                  <a:pt x="0" y="0"/>
                </a:lnTo>
                <a:lnTo>
                  <a:pt x="0" y="15229666"/>
                </a:lnTo>
                <a:close/>
              </a:path>
            </a:pathLst>
          </a:custGeom>
          <a:blipFill>
            <a:blip r:embed="rId2">
              <a:alphaModFix amt="25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515374" y="558374"/>
            <a:ext cx="1026652" cy="940652"/>
            <a:chOff x="0" y="0"/>
            <a:chExt cx="270394" cy="247744"/>
          </a:xfrm>
        </p:grpSpPr>
        <p:sp>
          <p:nvSpPr>
            <p:cNvPr id="4" name="Freeform 4"/>
            <p:cNvSpPr/>
            <p:nvPr/>
          </p:nvSpPr>
          <p:spPr>
            <a:xfrm>
              <a:off x="0" y="0"/>
              <a:ext cx="270394" cy="247744"/>
            </a:xfrm>
            <a:custGeom>
              <a:avLst/>
              <a:gdLst/>
              <a:ahLst/>
              <a:cxnLst/>
              <a:rect l="l" t="t" r="r" b="b"/>
              <a:pathLst>
                <a:path w="270394" h="247744">
                  <a:moveTo>
                    <a:pt x="0" y="0"/>
                  </a:moveTo>
                  <a:lnTo>
                    <a:pt x="270394" y="0"/>
                  </a:lnTo>
                  <a:lnTo>
                    <a:pt x="270394" y="247744"/>
                  </a:lnTo>
                  <a:lnTo>
                    <a:pt x="0" y="247744"/>
                  </a:lnTo>
                  <a:close/>
                </a:path>
              </a:pathLst>
            </a:custGeom>
            <a:solidFill>
              <a:srgbClr val="1F509F"/>
            </a:solidFill>
          </p:spPr>
        </p:sp>
        <p:sp>
          <p:nvSpPr>
            <p:cNvPr id="5" name="TextBox 5"/>
            <p:cNvSpPr txBox="1"/>
            <p:nvPr/>
          </p:nvSpPr>
          <p:spPr>
            <a:xfrm>
              <a:off x="0" y="-47625"/>
              <a:ext cx="270394" cy="295369"/>
            </a:xfrm>
            <a:prstGeom prst="rect">
              <a:avLst/>
            </a:prstGeom>
          </p:spPr>
          <p:txBody>
            <a:bodyPr lIns="50800" tIns="50800" rIns="50800" bIns="50800" rtlCol="0" anchor="ctr"/>
            <a:lstStyle/>
            <a:p>
              <a:pPr algn="ctr">
                <a:lnSpc>
                  <a:spcPts val="2953"/>
                </a:lnSpc>
              </a:pPr>
              <a:endParaRPr/>
            </a:p>
          </p:txBody>
        </p:sp>
      </p:grpSp>
      <p:sp>
        <p:nvSpPr>
          <p:cNvPr id="6" name="Freeform 6"/>
          <p:cNvSpPr/>
          <p:nvPr/>
        </p:nvSpPr>
        <p:spPr>
          <a:xfrm>
            <a:off x="668081" y="668081"/>
            <a:ext cx="721237" cy="721237"/>
          </a:xfrm>
          <a:custGeom>
            <a:avLst/>
            <a:gdLst/>
            <a:ahLst/>
            <a:cxnLst/>
            <a:rect l="l" t="t" r="r" b="b"/>
            <a:pathLst>
              <a:path w="721237" h="721237">
                <a:moveTo>
                  <a:pt x="0" y="0"/>
                </a:moveTo>
                <a:lnTo>
                  <a:pt x="721238" y="0"/>
                </a:lnTo>
                <a:lnTo>
                  <a:pt x="721238" y="721238"/>
                </a:lnTo>
                <a:lnTo>
                  <a:pt x="0" y="72123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3493371" y="6662658"/>
            <a:ext cx="11301259" cy="3234985"/>
          </a:xfrm>
          <a:custGeom>
            <a:avLst/>
            <a:gdLst/>
            <a:ahLst/>
            <a:cxnLst/>
            <a:rect l="l" t="t" r="r" b="b"/>
            <a:pathLst>
              <a:path w="11301259" h="3234985">
                <a:moveTo>
                  <a:pt x="0" y="0"/>
                </a:moveTo>
                <a:lnTo>
                  <a:pt x="11301258" y="0"/>
                </a:lnTo>
                <a:lnTo>
                  <a:pt x="11301258" y="3234986"/>
                </a:lnTo>
                <a:lnTo>
                  <a:pt x="0" y="3234986"/>
                </a:lnTo>
                <a:lnTo>
                  <a:pt x="0" y="0"/>
                </a:lnTo>
                <a:close/>
              </a:path>
            </a:pathLst>
          </a:custGeom>
          <a:blipFill>
            <a:blip r:embed="rId6"/>
            <a:stretch>
              <a:fillRect/>
            </a:stretch>
          </a:blipFill>
        </p:spPr>
      </p:sp>
      <p:sp>
        <p:nvSpPr>
          <p:cNvPr id="8" name="TextBox 8"/>
          <p:cNvSpPr txBox="1"/>
          <p:nvPr/>
        </p:nvSpPr>
        <p:spPr>
          <a:xfrm>
            <a:off x="1735161" y="644099"/>
            <a:ext cx="13614616" cy="861632"/>
          </a:xfrm>
          <a:prstGeom prst="rect">
            <a:avLst/>
          </a:prstGeom>
        </p:spPr>
        <p:txBody>
          <a:bodyPr lIns="0" tIns="0" rIns="0" bIns="0" rtlCol="0" anchor="t">
            <a:spAutoFit/>
          </a:bodyPr>
          <a:lstStyle/>
          <a:p>
            <a:pPr marL="0" lvl="0" indent="0" algn="l">
              <a:lnSpc>
                <a:spcPts val="6541"/>
              </a:lnSpc>
              <a:spcBef>
                <a:spcPct val="0"/>
              </a:spcBef>
            </a:pPr>
            <a:r>
              <a:rPr lang="en-US" sz="6230" b="1" spc="-242">
                <a:solidFill>
                  <a:srgbClr val="1F509F"/>
                </a:solidFill>
                <a:latin typeface="Aileron Bold"/>
                <a:ea typeface="Aileron Bold"/>
                <a:cs typeface="Aileron Bold"/>
                <a:sym typeface="Aileron Bold"/>
              </a:rPr>
              <a:t>SUSPICION ON CAMPAIGN BUDGETS</a:t>
            </a:r>
          </a:p>
        </p:txBody>
      </p:sp>
      <p:sp>
        <p:nvSpPr>
          <p:cNvPr id="9" name="TextBox 9"/>
          <p:cNvSpPr txBox="1"/>
          <p:nvPr/>
        </p:nvSpPr>
        <p:spPr>
          <a:xfrm>
            <a:off x="515374" y="1702987"/>
            <a:ext cx="17514288" cy="5199347"/>
          </a:xfrm>
          <a:prstGeom prst="rect">
            <a:avLst/>
          </a:prstGeom>
        </p:spPr>
        <p:txBody>
          <a:bodyPr lIns="0" tIns="0" rIns="0" bIns="0" rtlCol="0" anchor="t">
            <a:spAutoFit/>
          </a:bodyPr>
          <a:lstStyle/>
          <a:p>
            <a:pPr algn="l">
              <a:lnSpc>
                <a:spcPts val="2953"/>
              </a:lnSpc>
            </a:pPr>
            <a:r>
              <a:rPr lang="en-US" sz="2140" spc="-83">
                <a:solidFill>
                  <a:srgbClr val="343434"/>
                </a:solidFill>
                <a:latin typeface="Aileron"/>
                <a:ea typeface="Aileron"/>
                <a:cs typeface="Aileron"/>
                <a:sym typeface="Aileron"/>
              </a:rPr>
              <a:t>KEY FINDINGS:</a:t>
            </a:r>
          </a:p>
          <a:p>
            <a:pPr marL="462098" lvl="1" indent="-231049" algn="l">
              <a:lnSpc>
                <a:spcPts val="2953"/>
              </a:lnSpc>
              <a:buFont typeface="Arial"/>
              <a:buChar char="•"/>
            </a:pPr>
            <a:r>
              <a:rPr lang="en-US" sz="2140" spc="-83">
                <a:solidFill>
                  <a:srgbClr val="343434"/>
                </a:solidFill>
                <a:latin typeface="Aileron"/>
                <a:ea typeface="Aileron"/>
                <a:cs typeface="Aileron"/>
                <a:sym typeface="Aileron"/>
              </a:rPr>
              <a:t>Summary Statistics:</a:t>
            </a:r>
          </a:p>
          <a:p>
            <a:pPr marL="924197" lvl="2" indent="-308066" algn="l">
              <a:lnSpc>
                <a:spcPts val="2953"/>
              </a:lnSpc>
              <a:buFont typeface="Arial"/>
              <a:buChar char="⚬"/>
            </a:pPr>
            <a:r>
              <a:rPr lang="en-US" sz="2140" spc="-83">
                <a:solidFill>
                  <a:srgbClr val="343434"/>
                </a:solidFill>
                <a:latin typeface="Aileron"/>
                <a:ea typeface="Aileron"/>
                <a:cs typeface="Aileron"/>
                <a:sym typeface="Aileron"/>
              </a:rPr>
              <a:t>CONTROL GROUP:</a:t>
            </a:r>
          </a:p>
          <a:p>
            <a:pPr marL="1386295" lvl="3" indent="-346574" algn="l">
              <a:lnSpc>
                <a:spcPts val="2953"/>
              </a:lnSpc>
              <a:buFont typeface="Arial"/>
              <a:buChar char="￭"/>
            </a:pPr>
            <a:r>
              <a:rPr lang="en-US" sz="2140" spc="-83">
                <a:solidFill>
                  <a:srgbClr val="343434"/>
                </a:solidFill>
                <a:latin typeface="Aileron"/>
                <a:ea typeface="Aileron"/>
                <a:cs typeface="Aileron"/>
                <a:sym typeface="Aileron"/>
              </a:rPr>
              <a:t>MEAN BUDGET ≈ ₹4,642</a:t>
            </a:r>
          </a:p>
          <a:p>
            <a:pPr marL="1386295" lvl="3" indent="-346574" algn="l">
              <a:lnSpc>
                <a:spcPts val="2953"/>
              </a:lnSpc>
              <a:buFont typeface="Arial"/>
              <a:buChar char="￭"/>
            </a:pPr>
            <a:r>
              <a:rPr lang="en-US" sz="2140" spc="-83">
                <a:solidFill>
                  <a:srgbClr val="343434"/>
                </a:solidFill>
                <a:latin typeface="Aileron"/>
                <a:ea typeface="Aileron"/>
                <a:cs typeface="Aileron"/>
                <a:sym typeface="Aileron"/>
              </a:rPr>
              <a:t>MEDIAN BUDGET ≈ ₹65</a:t>
            </a:r>
          </a:p>
          <a:p>
            <a:pPr marL="1386295" lvl="3" indent="-346574" algn="l">
              <a:lnSpc>
                <a:spcPts val="2953"/>
              </a:lnSpc>
              <a:buFont typeface="Arial"/>
              <a:buChar char="￭"/>
            </a:pPr>
            <a:r>
              <a:rPr lang="en-US" sz="2140" spc="-83">
                <a:solidFill>
                  <a:srgbClr val="343434"/>
                </a:solidFill>
                <a:latin typeface="Aileron"/>
                <a:ea typeface="Aileron"/>
                <a:cs typeface="Aileron"/>
                <a:sym typeface="Aileron"/>
              </a:rPr>
              <a:t>HIGH VARIATION WITH LARGE STANDARD DEVIATION (~₹47,766)</a:t>
            </a:r>
          </a:p>
          <a:p>
            <a:pPr marL="924197" lvl="2" indent="-308066" algn="l">
              <a:lnSpc>
                <a:spcPts val="2953"/>
              </a:lnSpc>
              <a:buFont typeface="Arial"/>
              <a:buChar char="⚬"/>
            </a:pPr>
            <a:r>
              <a:rPr lang="en-US" sz="2140" spc="-83">
                <a:solidFill>
                  <a:srgbClr val="343434"/>
                </a:solidFill>
                <a:latin typeface="Aileron"/>
                <a:ea typeface="Aileron"/>
                <a:cs typeface="Aileron"/>
                <a:sym typeface="Aileron"/>
              </a:rPr>
              <a:t>TREATMENT GROUP:</a:t>
            </a:r>
          </a:p>
          <a:p>
            <a:pPr marL="1386295" lvl="3" indent="-346574" algn="l">
              <a:lnSpc>
                <a:spcPts val="2953"/>
              </a:lnSpc>
              <a:buFont typeface="Arial"/>
              <a:buChar char="￭"/>
            </a:pPr>
            <a:r>
              <a:rPr lang="en-US" sz="2140" spc="-83">
                <a:solidFill>
                  <a:srgbClr val="343434"/>
                </a:solidFill>
                <a:latin typeface="Aileron"/>
                <a:ea typeface="Aileron"/>
                <a:cs typeface="Aileron"/>
                <a:sym typeface="Aileron"/>
              </a:rPr>
              <a:t>MEAN BUDGET ≈ ₹6,902 (HIGHER THAN CONTROL)</a:t>
            </a:r>
          </a:p>
          <a:p>
            <a:pPr marL="1386295" lvl="3" indent="-346574" algn="l">
              <a:lnSpc>
                <a:spcPts val="2953"/>
              </a:lnSpc>
              <a:buFont typeface="Arial"/>
              <a:buChar char="￭"/>
            </a:pPr>
            <a:r>
              <a:rPr lang="en-US" sz="2140" spc="-83">
                <a:solidFill>
                  <a:srgbClr val="343434"/>
                </a:solidFill>
                <a:latin typeface="Aileron"/>
                <a:ea typeface="Aileron"/>
                <a:cs typeface="Aileron"/>
                <a:sym typeface="Aileron"/>
              </a:rPr>
              <a:t>MEDIAN BUDGET ≈ ₹39 (LOWER THAN CONTROL)</a:t>
            </a:r>
          </a:p>
          <a:p>
            <a:pPr marL="1386295" lvl="3" indent="-346574" algn="l">
              <a:lnSpc>
                <a:spcPts val="2953"/>
              </a:lnSpc>
              <a:buFont typeface="Arial"/>
              <a:buChar char="￭"/>
            </a:pPr>
            <a:r>
              <a:rPr lang="en-US" sz="2140" spc="-83">
                <a:solidFill>
                  <a:srgbClr val="343434"/>
                </a:solidFill>
                <a:latin typeface="Aileron"/>
                <a:ea typeface="Aileron"/>
                <a:cs typeface="Aileron"/>
                <a:sym typeface="Aileron"/>
              </a:rPr>
              <a:t>EVEN LARGER SPREAD IN BUDGETS (STD DEV ~₹131,624)</a:t>
            </a:r>
          </a:p>
          <a:p>
            <a:pPr marL="462098" lvl="1" indent="-231049" algn="l">
              <a:lnSpc>
                <a:spcPts val="2953"/>
              </a:lnSpc>
              <a:buFont typeface="Arial"/>
              <a:buChar char="•"/>
            </a:pPr>
            <a:r>
              <a:rPr lang="en-US" sz="2140" spc="-83">
                <a:solidFill>
                  <a:srgbClr val="343434"/>
                </a:solidFill>
                <a:latin typeface="Aileron"/>
                <a:ea typeface="Aileron"/>
                <a:cs typeface="Aileron"/>
                <a:sym typeface="Aileron"/>
              </a:rPr>
              <a:t>STATISTICAL TEST:</a:t>
            </a:r>
          </a:p>
          <a:p>
            <a:pPr marL="924197" lvl="2" indent="-308066" algn="l">
              <a:lnSpc>
                <a:spcPts val="2953"/>
              </a:lnSpc>
              <a:buFont typeface="Arial"/>
              <a:buChar char="⚬"/>
            </a:pPr>
            <a:r>
              <a:rPr lang="en-US" sz="2140" spc="-83">
                <a:solidFill>
                  <a:srgbClr val="343434"/>
                </a:solidFill>
                <a:latin typeface="Aileron"/>
                <a:ea typeface="Aileron"/>
                <a:cs typeface="Aileron"/>
                <a:sym typeface="Aileron"/>
              </a:rPr>
              <a:t>MANN-WHITNEY U TEST P-VALUE ≈ 1.47E-26 (VERY SIGNIFICANT)</a:t>
            </a:r>
          </a:p>
          <a:p>
            <a:pPr marL="924197" lvl="2" indent="-308066" algn="l">
              <a:lnSpc>
                <a:spcPts val="2953"/>
              </a:lnSpc>
              <a:buFont typeface="Arial"/>
              <a:buChar char="⚬"/>
            </a:pPr>
            <a:r>
              <a:rPr lang="en-US" sz="2140" spc="-83">
                <a:solidFill>
                  <a:srgbClr val="343434"/>
                </a:solidFill>
                <a:latin typeface="Aileron"/>
                <a:ea typeface="Aileron"/>
                <a:cs typeface="Aileron"/>
                <a:sym typeface="Aileron"/>
              </a:rPr>
              <a:t>INDICATES A STATISTICALLY SIGNIFICANT DIFFERENCE IN BUDGET DISTRIBUTIONS BETWEEN CONTROL AND TREATMENT.</a:t>
            </a:r>
          </a:p>
          <a:p>
            <a:pPr marL="0" lvl="0" indent="0" algn="l">
              <a:lnSpc>
                <a:spcPts val="2953"/>
              </a:lnSpc>
            </a:pPr>
            <a:endParaRPr lang="en-US" sz="2140" spc="-83">
              <a:solidFill>
                <a:srgbClr val="343434"/>
              </a:solidFill>
              <a:latin typeface="Aileron"/>
              <a:ea typeface="Aileron"/>
              <a:cs typeface="Aileron"/>
              <a:sym typeface="Ailero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F509F"/>
        </a:solidFill>
        <a:effectLst/>
      </p:bgPr>
    </p:bg>
    <p:spTree>
      <p:nvGrpSpPr>
        <p:cNvPr id="1" name=""/>
        <p:cNvGrpSpPr/>
        <p:nvPr/>
      </p:nvGrpSpPr>
      <p:grpSpPr>
        <a:xfrm>
          <a:off x="0" y="0"/>
          <a:ext cx="0" cy="0"/>
          <a:chOff x="0" y="0"/>
          <a:chExt cx="0" cy="0"/>
        </a:xfrm>
      </p:grpSpPr>
      <p:sp>
        <p:nvSpPr>
          <p:cNvPr id="2" name="Freeform 2"/>
          <p:cNvSpPr/>
          <p:nvPr/>
        </p:nvSpPr>
        <p:spPr>
          <a:xfrm rot="-1535495">
            <a:off x="7743340" y="-7460950"/>
            <a:ext cx="15118904" cy="15229665"/>
          </a:xfrm>
          <a:custGeom>
            <a:avLst/>
            <a:gdLst/>
            <a:ahLst/>
            <a:cxnLst/>
            <a:rect l="l" t="t" r="r" b="b"/>
            <a:pathLst>
              <a:path w="15118904" h="15229665">
                <a:moveTo>
                  <a:pt x="0" y="0"/>
                </a:moveTo>
                <a:lnTo>
                  <a:pt x="15118904" y="0"/>
                </a:lnTo>
                <a:lnTo>
                  <a:pt x="15118904" y="15229665"/>
                </a:lnTo>
                <a:lnTo>
                  <a:pt x="0" y="15229665"/>
                </a:lnTo>
                <a:lnTo>
                  <a:pt x="0" y="0"/>
                </a:lnTo>
                <a:close/>
              </a:path>
            </a:pathLst>
          </a:custGeom>
          <a:blipFill>
            <a:blip r:embed="rId2">
              <a:alphaModFix amt="5000"/>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28700" y="1028700"/>
            <a:ext cx="1026652" cy="940652"/>
            <a:chOff x="0" y="0"/>
            <a:chExt cx="270394" cy="247744"/>
          </a:xfrm>
        </p:grpSpPr>
        <p:sp>
          <p:nvSpPr>
            <p:cNvPr id="4" name="Freeform 4"/>
            <p:cNvSpPr/>
            <p:nvPr/>
          </p:nvSpPr>
          <p:spPr>
            <a:xfrm>
              <a:off x="0" y="0"/>
              <a:ext cx="270394" cy="247744"/>
            </a:xfrm>
            <a:custGeom>
              <a:avLst/>
              <a:gdLst/>
              <a:ahLst/>
              <a:cxnLst/>
              <a:rect l="l" t="t" r="r" b="b"/>
              <a:pathLst>
                <a:path w="270394" h="247744">
                  <a:moveTo>
                    <a:pt x="0" y="0"/>
                  </a:moveTo>
                  <a:lnTo>
                    <a:pt x="270394" y="0"/>
                  </a:lnTo>
                  <a:lnTo>
                    <a:pt x="270394" y="247744"/>
                  </a:lnTo>
                  <a:lnTo>
                    <a:pt x="0" y="247744"/>
                  </a:lnTo>
                  <a:close/>
                </a:path>
              </a:pathLst>
            </a:custGeom>
            <a:solidFill>
              <a:srgbClr val="FFF9F3"/>
            </a:solidFill>
          </p:spPr>
        </p:sp>
        <p:sp>
          <p:nvSpPr>
            <p:cNvPr id="5" name="TextBox 5"/>
            <p:cNvSpPr txBox="1"/>
            <p:nvPr/>
          </p:nvSpPr>
          <p:spPr>
            <a:xfrm>
              <a:off x="0" y="-47625"/>
              <a:ext cx="270394" cy="295369"/>
            </a:xfrm>
            <a:prstGeom prst="rect">
              <a:avLst/>
            </a:prstGeom>
          </p:spPr>
          <p:txBody>
            <a:bodyPr lIns="50800" tIns="50800" rIns="50800" bIns="50800" rtlCol="0" anchor="ctr"/>
            <a:lstStyle/>
            <a:p>
              <a:pPr algn="ctr">
                <a:lnSpc>
                  <a:spcPts val="2953"/>
                </a:lnSpc>
              </a:pPr>
              <a:endParaRPr/>
            </a:p>
          </p:txBody>
        </p:sp>
      </p:grpSp>
      <p:sp>
        <p:nvSpPr>
          <p:cNvPr id="6" name="Freeform 6"/>
          <p:cNvSpPr/>
          <p:nvPr/>
        </p:nvSpPr>
        <p:spPr>
          <a:xfrm>
            <a:off x="1181407" y="1138408"/>
            <a:ext cx="721237" cy="721237"/>
          </a:xfrm>
          <a:custGeom>
            <a:avLst/>
            <a:gdLst/>
            <a:ahLst/>
            <a:cxnLst/>
            <a:rect l="l" t="t" r="r" b="b"/>
            <a:pathLst>
              <a:path w="721237" h="721237">
                <a:moveTo>
                  <a:pt x="0" y="0"/>
                </a:moveTo>
                <a:lnTo>
                  <a:pt x="721237" y="0"/>
                </a:lnTo>
                <a:lnTo>
                  <a:pt x="721237" y="721237"/>
                </a:lnTo>
                <a:lnTo>
                  <a:pt x="0" y="72123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AutoShape 7"/>
          <p:cNvSpPr/>
          <p:nvPr/>
        </p:nvSpPr>
        <p:spPr>
          <a:xfrm>
            <a:off x="11446684" y="9056529"/>
            <a:ext cx="5812616" cy="0"/>
          </a:xfrm>
          <a:prstGeom prst="line">
            <a:avLst/>
          </a:prstGeom>
          <a:ln w="38100" cap="flat">
            <a:solidFill>
              <a:srgbClr val="E4D9CE"/>
            </a:solidFill>
            <a:prstDash val="solid"/>
            <a:headEnd type="none" w="sm" len="sm"/>
            <a:tailEnd type="none" w="sm" len="sm"/>
          </a:ln>
        </p:spPr>
      </p:sp>
      <p:sp>
        <p:nvSpPr>
          <p:cNvPr id="8" name="AutoShape 8"/>
          <p:cNvSpPr/>
          <p:nvPr/>
        </p:nvSpPr>
        <p:spPr>
          <a:xfrm>
            <a:off x="1028700" y="9056529"/>
            <a:ext cx="5812616" cy="0"/>
          </a:xfrm>
          <a:prstGeom prst="line">
            <a:avLst/>
          </a:prstGeom>
          <a:ln w="38100" cap="flat">
            <a:solidFill>
              <a:srgbClr val="E4D9CE"/>
            </a:solidFill>
            <a:prstDash val="solid"/>
            <a:headEnd type="none" w="sm" len="sm"/>
            <a:tailEnd type="none" w="sm" len="sm"/>
          </a:ln>
        </p:spPr>
      </p:sp>
      <p:sp>
        <p:nvSpPr>
          <p:cNvPr id="9" name="Freeform 9"/>
          <p:cNvSpPr/>
          <p:nvPr/>
        </p:nvSpPr>
        <p:spPr>
          <a:xfrm>
            <a:off x="11230501" y="3087340"/>
            <a:ext cx="7057499" cy="5249841"/>
          </a:xfrm>
          <a:custGeom>
            <a:avLst/>
            <a:gdLst/>
            <a:ahLst/>
            <a:cxnLst/>
            <a:rect l="l" t="t" r="r" b="b"/>
            <a:pathLst>
              <a:path w="7057499" h="5249841">
                <a:moveTo>
                  <a:pt x="0" y="0"/>
                </a:moveTo>
                <a:lnTo>
                  <a:pt x="7057499" y="0"/>
                </a:lnTo>
                <a:lnTo>
                  <a:pt x="7057499" y="5249841"/>
                </a:lnTo>
                <a:lnTo>
                  <a:pt x="0" y="5249841"/>
                </a:lnTo>
                <a:lnTo>
                  <a:pt x="0" y="0"/>
                </a:lnTo>
                <a:close/>
              </a:path>
            </a:pathLst>
          </a:custGeom>
          <a:blipFill>
            <a:blip r:embed="rId6"/>
            <a:stretch>
              <a:fillRect t="-961" r="-1856"/>
            </a:stretch>
          </a:blipFill>
        </p:spPr>
      </p:sp>
      <p:sp>
        <p:nvSpPr>
          <p:cNvPr id="10" name="TextBox 10"/>
          <p:cNvSpPr txBox="1"/>
          <p:nvPr/>
        </p:nvSpPr>
        <p:spPr>
          <a:xfrm>
            <a:off x="3050527" y="696735"/>
            <a:ext cx="13062661" cy="1690307"/>
          </a:xfrm>
          <a:prstGeom prst="rect">
            <a:avLst/>
          </a:prstGeom>
        </p:spPr>
        <p:txBody>
          <a:bodyPr lIns="0" tIns="0" rIns="0" bIns="0" rtlCol="0" anchor="t">
            <a:spAutoFit/>
          </a:bodyPr>
          <a:lstStyle/>
          <a:p>
            <a:pPr marL="0" lvl="0" indent="0" algn="ctr">
              <a:lnSpc>
                <a:spcPts val="6541"/>
              </a:lnSpc>
              <a:spcBef>
                <a:spcPct val="0"/>
              </a:spcBef>
            </a:pPr>
            <a:r>
              <a:rPr lang="en-US" sz="6230" b="1" spc="-242">
                <a:solidFill>
                  <a:srgbClr val="FFF9F3"/>
                </a:solidFill>
                <a:latin typeface="Aileron Bold"/>
                <a:ea typeface="Aileron Bold"/>
                <a:cs typeface="Aileron Bold"/>
                <a:sym typeface="Aileron Bold"/>
              </a:rPr>
              <a:t>OVERSPEND PERCENTAGE ANALYSIS</a:t>
            </a:r>
          </a:p>
        </p:txBody>
      </p:sp>
      <p:sp>
        <p:nvSpPr>
          <p:cNvPr id="11" name="TextBox 11"/>
          <p:cNvSpPr txBox="1"/>
          <p:nvPr/>
        </p:nvSpPr>
        <p:spPr>
          <a:xfrm>
            <a:off x="618851" y="2662988"/>
            <a:ext cx="10611650" cy="3713447"/>
          </a:xfrm>
          <a:prstGeom prst="rect">
            <a:avLst/>
          </a:prstGeom>
        </p:spPr>
        <p:txBody>
          <a:bodyPr lIns="0" tIns="0" rIns="0" bIns="0" rtlCol="0" anchor="t">
            <a:spAutoFit/>
          </a:bodyPr>
          <a:lstStyle/>
          <a:p>
            <a:pPr algn="l">
              <a:lnSpc>
                <a:spcPts val="2953"/>
              </a:lnSpc>
            </a:pPr>
            <a:r>
              <a:rPr lang="en-US" sz="2140" spc="-83">
                <a:solidFill>
                  <a:srgbClr val="FFF9F3"/>
                </a:solidFill>
                <a:latin typeface="Aileron"/>
                <a:ea typeface="Aileron"/>
                <a:cs typeface="Aileron"/>
                <a:sym typeface="Aileron"/>
              </a:rPr>
              <a:t>KEY METRICS:</a:t>
            </a:r>
          </a:p>
          <a:p>
            <a:pPr marL="462098" lvl="1" indent="-231049" algn="l">
              <a:lnSpc>
                <a:spcPts val="2953"/>
              </a:lnSpc>
              <a:buFont typeface="Arial"/>
              <a:buChar char="•"/>
            </a:pPr>
            <a:r>
              <a:rPr lang="en-US" sz="2140" spc="-83">
                <a:solidFill>
                  <a:srgbClr val="FFF9F3"/>
                </a:solidFill>
                <a:latin typeface="Aileron"/>
                <a:ea typeface="Aileron"/>
                <a:cs typeface="Aileron"/>
                <a:sym typeface="Aileron"/>
              </a:rPr>
              <a:t>CONTROL GROUP: AVERAGE OVERSPEND = 24.5%</a:t>
            </a:r>
          </a:p>
          <a:p>
            <a:pPr marL="462098" lvl="1" indent="-231049" algn="l">
              <a:lnSpc>
                <a:spcPts val="2953"/>
              </a:lnSpc>
              <a:buFont typeface="Arial"/>
              <a:buChar char="•"/>
            </a:pPr>
            <a:r>
              <a:rPr lang="en-US" sz="2140" spc="-83">
                <a:solidFill>
                  <a:srgbClr val="FFF9F3"/>
                </a:solidFill>
                <a:latin typeface="Aileron"/>
                <a:ea typeface="Aileron"/>
                <a:cs typeface="Aileron"/>
                <a:sym typeface="Aileron"/>
              </a:rPr>
              <a:t>TREATMENT GROUP: AVERAGE OVERSPEND = 19.3%</a:t>
            </a:r>
          </a:p>
          <a:p>
            <a:pPr marL="462098" lvl="1" indent="-231049" algn="l">
              <a:lnSpc>
                <a:spcPts val="2953"/>
              </a:lnSpc>
              <a:buFont typeface="Arial"/>
              <a:buChar char="•"/>
            </a:pPr>
            <a:r>
              <a:rPr lang="en-US" sz="2140" spc="-83">
                <a:solidFill>
                  <a:srgbClr val="FFF9F3"/>
                </a:solidFill>
                <a:latin typeface="Aileron"/>
                <a:ea typeface="Aileron"/>
                <a:cs typeface="Aileron"/>
                <a:sym typeface="Aileron"/>
              </a:rPr>
              <a:t> → IMPROVEMENT OF 5.2 PERCENTAGE POINTS</a:t>
            </a:r>
          </a:p>
          <a:p>
            <a:pPr algn="l">
              <a:lnSpc>
                <a:spcPts val="2953"/>
              </a:lnSpc>
            </a:pPr>
            <a:r>
              <a:rPr lang="en-US" sz="2140" spc="-83">
                <a:solidFill>
                  <a:srgbClr val="FFF9F3"/>
                </a:solidFill>
                <a:latin typeface="Aileron"/>
                <a:ea typeface="Aileron"/>
                <a:cs typeface="Aileron"/>
                <a:sym typeface="Aileron"/>
              </a:rPr>
              <a:t>INSIGHTS:</a:t>
            </a:r>
          </a:p>
          <a:p>
            <a:pPr marL="462098" lvl="1" indent="-231049" algn="l">
              <a:lnSpc>
                <a:spcPts val="2953"/>
              </a:lnSpc>
              <a:buFont typeface="Arial"/>
              <a:buChar char="•"/>
            </a:pPr>
            <a:r>
              <a:rPr lang="en-US" sz="2140" spc="-83">
                <a:solidFill>
                  <a:srgbClr val="FFF9F3"/>
                </a:solidFill>
                <a:latin typeface="Aileron"/>
                <a:ea typeface="Aileron"/>
                <a:cs typeface="Aileron"/>
                <a:sym typeface="Aileron"/>
              </a:rPr>
              <a:t>THE TREATMENT GROUP (NEW AD PRODUCT) HAD LOWER AVERAGE OVERSPEND, INDICATING BETTER BUDGET ADHERENCE.</a:t>
            </a:r>
          </a:p>
          <a:p>
            <a:pPr marL="462098" lvl="1" indent="-231049" algn="l">
              <a:lnSpc>
                <a:spcPts val="2953"/>
              </a:lnSpc>
              <a:buFont typeface="Arial"/>
              <a:buChar char="•"/>
            </a:pPr>
            <a:r>
              <a:rPr lang="en-US" sz="2140" spc="-83">
                <a:solidFill>
                  <a:srgbClr val="FFF9F3"/>
                </a:solidFill>
                <a:latin typeface="Aileron"/>
                <a:ea typeface="Aileron"/>
                <a:cs typeface="Aileron"/>
                <a:sym typeface="Aileron"/>
              </a:rPr>
              <a:t>SUGGESTS THAT ADVERTISERS IN THE TREATMENT GROUP SPENT CLOSER TO THEIR ALLOCATED BUDGETS.</a:t>
            </a:r>
          </a:p>
          <a:p>
            <a:pPr marL="0" lvl="0" indent="0" algn="l">
              <a:lnSpc>
                <a:spcPts val="2953"/>
              </a:lnSpc>
            </a:pPr>
            <a:endParaRPr lang="en-US" sz="2140" spc="-83">
              <a:solidFill>
                <a:srgbClr val="FFF9F3"/>
              </a:solidFill>
              <a:latin typeface="Aileron"/>
              <a:ea typeface="Aileron"/>
              <a:cs typeface="Aileron"/>
              <a:sym typeface="Ailero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9F3"/>
        </a:solidFill>
        <a:effectLst/>
      </p:bgPr>
    </p:bg>
    <p:spTree>
      <p:nvGrpSpPr>
        <p:cNvPr id="1" name=""/>
        <p:cNvGrpSpPr/>
        <p:nvPr/>
      </p:nvGrpSpPr>
      <p:grpSpPr>
        <a:xfrm>
          <a:off x="0" y="0"/>
          <a:ext cx="0" cy="0"/>
          <a:chOff x="0" y="0"/>
          <a:chExt cx="0" cy="0"/>
        </a:xfrm>
      </p:grpSpPr>
      <p:sp>
        <p:nvSpPr>
          <p:cNvPr id="2" name="Freeform 2"/>
          <p:cNvSpPr/>
          <p:nvPr/>
        </p:nvSpPr>
        <p:spPr>
          <a:xfrm rot="-1535495" flipH="1">
            <a:off x="-3660355" y="-5112922"/>
            <a:ext cx="15118904" cy="15229665"/>
          </a:xfrm>
          <a:custGeom>
            <a:avLst/>
            <a:gdLst/>
            <a:ahLst/>
            <a:cxnLst/>
            <a:rect l="l" t="t" r="r" b="b"/>
            <a:pathLst>
              <a:path w="15118904" h="15229665">
                <a:moveTo>
                  <a:pt x="15118904" y="0"/>
                </a:moveTo>
                <a:lnTo>
                  <a:pt x="0" y="0"/>
                </a:lnTo>
                <a:lnTo>
                  <a:pt x="0" y="15229665"/>
                </a:lnTo>
                <a:lnTo>
                  <a:pt x="15118904" y="15229665"/>
                </a:lnTo>
                <a:lnTo>
                  <a:pt x="15118904" y="0"/>
                </a:lnTo>
                <a:close/>
              </a:path>
            </a:pathLst>
          </a:custGeom>
          <a:blipFill>
            <a:blip r:embed="rId2">
              <a:alphaModFix amt="19999"/>
              <a:extLst>
                <a:ext uri="{96DAC541-7B7A-43D3-8B79-37D633B846F1}">
                  <asvg:svgBlip xmlns:asvg="http://schemas.microsoft.com/office/drawing/2016/SVG/main" r:embed="rId3"/>
                </a:ext>
              </a:extLst>
            </a:blip>
            <a:stretch>
              <a:fillRect/>
            </a:stretch>
          </a:blipFill>
        </p:spPr>
      </p:sp>
      <p:grpSp>
        <p:nvGrpSpPr>
          <p:cNvPr id="3" name="Group 3"/>
          <p:cNvGrpSpPr/>
          <p:nvPr/>
        </p:nvGrpSpPr>
        <p:grpSpPr>
          <a:xfrm>
            <a:off x="1028700" y="8317648"/>
            <a:ext cx="1026652" cy="940652"/>
            <a:chOff x="0" y="0"/>
            <a:chExt cx="270394" cy="247744"/>
          </a:xfrm>
        </p:grpSpPr>
        <p:sp>
          <p:nvSpPr>
            <p:cNvPr id="4" name="Freeform 4"/>
            <p:cNvSpPr/>
            <p:nvPr/>
          </p:nvSpPr>
          <p:spPr>
            <a:xfrm>
              <a:off x="0" y="0"/>
              <a:ext cx="270394" cy="247744"/>
            </a:xfrm>
            <a:custGeom>
              <a:avLst/>
              <a:gdLst/>
              <a:ahLst/>
              <a:cxnLst/>
              <a:rect l="l" t="t" r="r" b="b"/>
              <a:pathLst>
                <a:path w="270394" h="247744">
                  <a:moveTo>
                    <a:pt x="0" y="0"/>
                  </a:moveTo>
                  <a:lnTo>
                    <a:pt x="270394" y="0"/>
                  </a:lnTo>
                  <a:lnTo>
                    <a:pt x="270394" y="247744"/>
                  </a:lnTo>
                  <a:lnTo>
                    <a:pt x="0" y="247744"/>
                  </a:lnTo>
                  <a:close/>
                </a:path>
              </a:pathLst>
            </a:custGeom>
            <a:solidFill>
              <a:srgbClr val="1F509F"/>
            </a:solidFill>
          </p:spPr>
        </p:sp>
        <p:sp>
          <p:nvSpPr>
            <p:cNvPr id="5" name="TextBox 5"/>
            <p:cNvSpPr txBox="1"/>
            <p:nvPr/>
          </p:nvSpPr>
          <p:spPr>
            <a:xfrm>
              <a:off x="0" y="-47625"/>
              <a:ext cx="270394" cy="295369"/>
            </a:xfrm>
            <a:prstGeom prst="rect">
              <a:avLst/>
            </a:prstGeom>
          </p:spPr>
          <p:txBody>
            <a:bodyPr lIns="50800" tIns="50800" rIns="50800" bIns="50800" rtlCol="0" anchor="ctr"/>
            <a:lstStyle/>
            <a:p>
              <a:pPr algn="ctr">
                <a:lnSpc>
                  <a:spcPts val="2953"/>
                </a:lnSpc>
              </a:pPr>
              <a:endParaRPr/>
            </a:p>
          </p:txBody>
        </p:sp>
      </p:grpSp>
      <p:sp>
        <p:nvSpPr>
          <p:cNvPr id="6" name="Freeform 6"/>
          <p:cNvSpPr/>
          <p:nvPr/>
        </p:nvSpPr>
        <p:spPr>
          <a:xfrm>
            <a:off x="1181407" y="8427355"/>
            <a:ext cx="721237" cy="721237"/>
          </a:xfrm>
          <a:custGeom>
            <a:avLst/>
            <a:gdLst/>
            <a:ahLst/>
            <a:cxnLst/>
            <a:rect l="l" t="t" r="r" b="b"/>
            <a:pathLst>
              <a:path w="721237" h="721237">
                <a:moveTo>
                  <a:pt x="0" y="0"/>
                </a:moveTo>
                <a:lnTo>
                  <a:pt x="721237" y="0"/>
                </a:lnTo>
                <a:lnTo>
                  <a:pt x="721237" y="721237"/>
                </a:lnTo>
                <a:lnTo>
                  <a:pt x="0" y="721237"/>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Freeform 7"/>
          <p:cNvSpPr/>
          <p:nvPr/>
        </p:nvSpPr>
        <p:spPr>
          <a:xfrm>
            <a:off x="8824548" y="4578134"/>
            <a:ext cx="9463452" cy="5708866"/>
          </a:xfrm>
          <a:custGeom>
            <a:avLst/>
            <a:gdLst/>
            <a:ahLst/>
            <a:cxnLst/>
            <a:rect l="l" t="t" r="r" b="b"/>
            <a:pathLst>
              <a:path w="9463452" h="5708866">
                <a:moveTo>
                  <a:pt x="0" y="0"/>
                </a:moveTo>
                <a:lnTo>
                  <a:pt x="9463452" y="0"/>
                </a:lnTo>
                <a:lnTo>
                  <a:pt x="9463452" y="5708866"/>
                </a:lnTo>
                <a:lnTo>
                  <a:pt x="0" y="5708866"/>
                </a:lnTo>
                <a:lnTo>
                  <a:pt x="0" y="0"/>
                </a:lnTo>
                <a:close/>
              </a:path>
            </a:pathLst>
          </a:custGeom>
          <a:blipFill>
            <a:blip r:embed="rId6"/>
            <a:stretch>
              <a:fillRect/>
            </a:stretch>
          </a:blipFill>
        </p:spPr>
      </p:sp>
      <p:sp>
        <p:nvSpPr>
          <p:cNvPr id="8" name="TextBox 8"/>
          <p:cNvSpPr txBox="1"/>
          <p:nvPr/>
        </p:nvSpPr>
        <p:spPr>
          <a:xfrm>
            <a:off x="1028700" y="882827"/>
            <a:ext cx="16230600" cy="1690307"/>
          </a:xfrm>
          <a:prstGeom prst="rect">
            <a:avLst/>
          </a:prstGeom>
        </p:spPr>
        <p:txBody>
          <a:bodyPr lIns="0" tIns="0" rIns="0" bIns="0" rtlCol="0" anchor="t">
            <a:spAutoFit/>
          </a:bodyPr>
          <a:lstStyle/>
          <a:p>
            <a:pPr marL="0" lvl="0" indent="0" algn="l">
              <a:lnSpc>
                <a:spcPts val="6541"/>
              </a:lnSpc>
              <a:spcBef>
                <a:spcPct val="0"/>
              </a:spcBef>
            </a:pPr>
            <a:r>
              <a:rPr lang="en-US" sz="6230" b="1" spc="-242">
                <a:solidFill>
                  <a:srgbClr val="1F509F"/>
                </a:solidFill>
                <a:latin typeface="Aileron Bold"/>
                <a:ea typeface="Aileron Bold"/>
                <a:cs typeface="Aileron Bold"/>
                <a:sym typeface="Aileron Bold"/>
              </a:rPr>
              <a:t>DEMOGRAPHIC INSIGHTS: COMPANY SIZE VS. OVERSPEND</a:t>
            </a:r>
          </a:p>
        </p:txBody>
      </p:sp>
      <p:sp>
        <p:nvSpPr>
          <p:cNvPr id="9" name="TextBox 9"/>
          <p:cNvSpPr txBox="1"/>
          <p:nvPr/>
        </p:nvSpPr>
        <p:spPr>
          <a:xfrm>
            <a:off x="553483" y="3176871"/>
            <a:ext cx="9064742" cy="3394071"/>
          </a:xfrm>
          <a:prstGeom prst="rect">
            <a:avLst/>
          </a:prstGeom>
        </p:spPr>
        <p:txBody>
          <a:bodyPr lIns="0" tIns="0" rIns="0" bIns="0" rtlCol="0" anchor="t">
            <a:spAutoFit/>
          </a:bodyPr>
          <a:lstStyle/>
          <a:p>
            <a:pPr algn="l">
              <a:lnSpc>
                <a:spcPts val="3008"/>
              </a:lnSpc>
            </a:pPr>
            <a:r>
              <a:rPr lang="en-US" sz="2180" spc="-85">
                <a:solidFill>
                  <a:srgbClr val="343434"/>
                </a:solidFill>
                <a:latin typeface="Aileron"/>
                <a:ea typeface="Aileron"/>
                <a:cs typeface="Aileron"/>
                <a:sym typeface="Aileron"/>
              </a:rPr>
              <a:t>KEY OBSERVATIONS:</a:t>
            </a:r>
          </a:p>
          <a:p>
            <a:pPr marL="470742" lvl="1" indent="-235371" algn="l">
              <a:lnSpc>
                <a:spcPts val="3008"/>
              </a:lnSpc>
              <a:buFont typeface="Arial"/>
              <a:buChar char="•"/>
            </a:pPr>
            <a:r>
              <a:rPr lang="en-US" sz="2180" spc="-85">
                <a:solidFill>
                  <a:srgbClr val="343434"/>
                </a:solidFill>
                <a:latin typeface="Aileron"/>
                <a:ea typeface="Aileron"/>
                <a:cs typeface="Aileron"/>
                <a:sym typeface="Aileron"/>
              </a:rPr>
              <a:t>SMALL COMPANIES:</a:t>
            </a:r>
          </a:p>
          <a:p>
            <a:pPr marL="470742" lvl="1" indent="-235371" algn="l">
              <a:lnSpc>
                <a:spcPts val="3008"/>
              </a:lnSpc>
              <a:buFont typeface="Arial"/>
              <a:buChar char="•"/>
            </a:pPr>
            <a:r>
              <a:rPr lang="en-US" sz="2180" spc="-85">
                <a:solidFill>
                  <a:srgbClr val="343434"/>
                </a:solidFill>
                <a:latin typeface="Aileron"/>
                <a:ea typeface="Aileron"/>
                <a:cs typeface="Aileron"/>
                <a:sym typeface="Aileron"/>
              </a:rPr>
              <a:t> → SIGNIFICANT REDUCTION IN OVERSPEND WITH TREATMENT.</a:t>
            </a:r>
          </a:p>
          <a:p>
            <a:pPr marL="470742" lvl="1" indent="-235371" algn="l">
              <a:lnSpc>
                <a:spcPts val="3008"/>
              </a:lnSpc>
              <a:buFont typeface="Arial"/>
              <a:buChar char="•"/>
            </a:pPr>
            <a:r>
              <a:rPr lang="en-US" sz="2180" spc="-85">
                <a:solidFill>
                  <a:srgbClr val="343434"/>
                </a:solidFill>
                <a:latin typeface="Aileron"/>
                <a:ea typeface="Aileron"/>
                <a:cs typeface="Aileron"/>
                <a:sym typeface="Aileron"/>
              </a:rPr>
              <a:t>MEDIUM COMPANIES:</a:t>
            </a:r>
          </a:p>
          <a:p>
            <a:pPr marL="470742" lvl="1" indent="-235371" algn="l">
              <a:lnSpc>
                <a:spcPts val="3008"/>
              </a:lnSpc>
              <a:buFont typeface="Arial"/>
              <a:buChar char="•"/>
            </a:pPr>
            <a:r>
              <a:rPr lang="en-US" sz="2180" spc="-85">
                <a:solidFill>
                  <a:srgbClr val="343434"/>
                </a:solidFill>
                <a:latin typeface="Aileron"/>
                <a:ea typeface="Aileron"/>
                <a:cs typeface="Aileron"/>
                <a:sym typeface="Aileron"/>
              </a:rPr>
              <a:t> → MODERATE IMPROVEMENT, THOUGH RESULTS WERE MIXED.</a:t>
            </a:r>
          </a:p>
          <a:p>
            <a:pPr marL="470742" lvl="1" indent="-235371" algn="l">
              <a:lnSpc>
                <a:spcPts val="3008"/>
              </a:lnSpc>
              <a:buFont typeface="Arial"/>
              <a:buChar char="•"/>
            </a:pPr>
            <a:r>
              <a:rPr lang="en-US" sz="2180" spc="-85">
                <a:solidFill>
                  <a:srgbClr val="343434"/>
                </a:solidFill>
                <a:latin typeface="Aileron"/>
                <a:ea typeface="Aileron"/>
                <a:cs typeface="Aileron"/>
                <a:sym typeface="Aileron"/>
              </a:rPr>
              <a:t>LARGE COMPANIES:</a:t>
            </a:r>
          </a:p>
          <a:p>
            <a:pPr marL="470742" lvl="1" indent="-235371" algn="l">
              <a:lnSpc>
                <a:spcPts val="3008"/>
              </a:lnSpc>
              <a:buFont typeface="Arial"/>
              <a:buChar char="•"/>
            </a:pPr>
            <a:r>
              <a:rPr lang="en-US" sz="2180" spc="-85">
                <a:solidFill>
                  <a:srgbClr val="343434"/>
                </a:solidFill>
                <a:latin typeface="Aileron"/>
                <a:ea typeface="Aileron"/>
                <a:cs typeface="Aileron"/>
                <a:sym typeface="Aileron"/>
              </a:rPr>
              <a:t> → INCREASE IN OVERSPEND UNDER TREATMENT, INDICATING DIFFICULTY ADAPTING.</a:t>
            </a:r>
          </a:p>
          <a:p>
            <a:pPr marL="0" lvl="0" indent="0" algn="l">
              <a:lnSpc>
                <a:spcPts val="3008"/>
              </a:lnSpc>
            </a:pPr>
            <a:endParaRPr lang="en-US" sz="2180" spc="-85">
              <a:solidFill>
                <a:srgbClr val="343434"/>
              </a:solidFill>
              <a:latin typeface="Aileron"/>
              <a:ea typeface="Aileron"/>
              <a:cs typeface="Aileron"/>
              <a:sym typeface="Ailero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1068</Words>
  <Application>Microsoft Office PowerPoint</Application>
  <PresentationFormat>Custom</PresentationFormat>
  <Paragraphs>126</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Aileron</vt:lpstr>
      <vt:lpstr>Aileron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Cream Modern Construction Presentation</dc:title>
  <cp:lastModifiedBy>Gaurav Singh</cp:lastModifiedBy>
  <cp:revision>2</cp:revision>
  <dcterms:created xsi:type="dcterms:W3CDTF">2006-08-16T00:00:00Z</dcterms:created>
  <dcterms:modified xsi:type="dcterms:W3CDTF">2025-05-21T15:13:37Z</dcterms:modified>
  <dc:identifier>DAGoFSAsIKg</dc:identifier>
</cp:coreProperties>
</file>