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0" r:id="rId16"/>
    <p:sldId id="279" r:id="rId17"/>
    <p:sldId id="278" r:id="rId18"/>
    <p:sldId id="271" r:id="rId19"/>
    <p:sldId id="272" r:id="rId20"/>
    <p:sldId id="273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C12C8E-D8DF-4682-912C-524A5BAD999D}">
          <p14:sldIdLst>
            <p14:sldId id="284"/>
            <p14:sldId id="257"/>
            <p14:sldId id="258"/>
          </p14:sldIdLst>
        </p14:section>
        <p14:section name="home" id="{CA813593-E2B5-45F2-A754-F1C064DCB038}">
          <p14:sldIdLst>
            <p14:sldId id="259"/>
          </p14:sldIdLst>
        </p14:section>
        <p14:section name="introduction" id="{FA540B97-66EA-4B40-9352-3C50C15B7694}">
          <p14:sldIdLst>
            <p14:sldId id="260"/>
            <p14:sldId id="261"/>
          </p14:sldIdLst>
        </p14:section>
        <p14:section name="abstract" id="{89CAA0C8-6DD7-4506-A90E-AB02257667AC}">
          <p14:sldIdLst>
            <p14:sldId id="262"/>
            <p14:sldId id="263"/>
          </p14:sldIdLst>
        </p14:section>
        <p14:section name="types of chatbot" id="{E85D32D2-FF68-4C64-82F9-6662650FF4FE}">
          <p14:sldIdLst>
            <p14:sldId id="264"/>
            <p14:sldId id="265"/>
          </p14:sldIdLst>
        </p14:section>
        <p14:section name="time line" id="{0E46E1EF-6380-45E6-8150-B87A6C1B9A54}">
          <p14:sldIdLst>
            <p14:sldId id="266"/>
            <p14:sldId id="267"/>
          </p14:sldIdLst>
        </p14:section>
        <p14:section name="literature survey" id="{776C2495-E08B-4DFB-B280-E878FB5D376A}">
          <p14:sldIdLst>
            <p14:sldId id="268"/>
            <p14:sldId id="269"/>
          </p14:sldIdLst>
        </p14:section>
        <p14:section name="end" id="{63605155-FA20-4785-80E6-C20AD75E394D}">
          <p14:sldIdLst>
            <p14:sldId id="280"/>
            <p14:sldId id="279"/>
            <p14:sldId id="278"/>
            <p14:sldId id="271"/>
            <p14:sldId id="272"/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2FBB"/>
    <a:srgbClr val="5030C1"/>
    <a:srgbClr val="412DB0"/>
    <a:srgbClr val="245BC0"/>
    <a:srgbClr val="2158BC"/>
    <a:srgbClr val="255CC1"/>
    <a:srgbClr val="316AD3"/>
    <a:srgbClr val="326BD4"/>
    <a:srgbClr val="2057BB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250" autoAdjust="0"/>
  </p:normalViewPr>
  <p:slideViewPr>
    <p:cSldViewPr snapToGrid="0">
      <p:cViewPr varScale="1">
        <p:scale>
          <a:sx n="89" d="100"/>
          <a:sy n="89" d="100"/>
        </p:scale>
        <p:origin x="235" y="-2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0FAC-2621-45BD-9348-E1EB7E6886CF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9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9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9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A8F30-9883-4A1C-A5F5-D2EFF51671B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3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8F30-9883-4A1C-A5F5-D2EFF51671BE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5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A8F30-9883-4A1C-A5F5-D2EFF51671BE}" type="slidenum">
              <a:rPr lang="en-IN" smtClean="0"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6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6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8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8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fld id="{079A8F30-9883-4A1C-A5F5-D2EFF51671BE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6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6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7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7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85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86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8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8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5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D7926-326A-4A93-8927-C26E00BC10E9}" type="datetimeFigureOut">
              <a:rPr lang="en-IN" smtClean="0"/>
              <a:t>21-07-2024</a:t>
            </a:fld>
            <a:endParaRPr lang="en-I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8CBD3-90FF-4CC1-BDFC-AD3820DC332A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rrester_Research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60.png"/><Relationship Id="rId3" Type="http://schemas.openxmlformats.org/officeDocument/2006/relationships/slide" Target="slide5.xml"/><Relationship Id="rId7" Type="http://schemas.openxmlformats.org/officeDocument/2006/relationships/image" Target="../media/image40.png"/><Relationship Id="rId12" Type="http://schemas.openxmlformats.org/officeDocument/2006/relationships/slide" Target="slide11.xml"/><Relationship Id="rId2" Type="http://schemas.openxmlformats.org/officeDocument/2006/relationships/image" Target="../media/image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6.png"/><Relationship Id="rId5" Type="http://schemas.openxmlformats.org/officeDocument/2006/relationships/image" Target="../media/image4.png"/><Relationship Id="rId15" Type="http://schemas.openxmlformats.org/officeDocument/2006/relationships/slide" Target="slide13.xml"/><Relationship Id="rId10" Type="http://schemas.openxmlformats.org/officeDocument/2006/relationships/image" Target="../media/image50.png"/><Relationship Id="rId4" Type="http://schemas.openxmlformats.org/officeDocument/2006/relationships/image" Target="../media/image30.png"/><Relationship Id="rId9" Type="http://schemas.openxmlformats.org/officeDocument/2006/relationships/slide" Target="slide9.xml"/><Relationship Id="rId1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50EE-9703-4260-C1CC-A7E491E7C9C8}"/>
              </a:ext>
            </a:extLst>
          </p:cNvPr>
          <p:cNvSpPr txBox="1">
            <a:spLocks/>
          </p:cNvSpPr>
          <p:nvPr/>
        </p:nvSpPr>
        <p:spPr>
          <a:xfrm>
            <a:off x="1836174" y="270387"/>
            <a:ext cx="8153400" cy="1828800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b="1" dirty="0"/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 </a:t>
            </a: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Technical Seminar</a:t>
            </a:r>
            <a:br>
              <a:rPr lang="en-US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Enterprise Resource Planning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47CF-E180-BCAE-0470-AB66CE81F996}"/>
              </a:ext>
            </a:extLst>
          </p:cNvPr>
          <p:cNvSpPr txBox="1">
            <a:spLocks/>
          </p:cNvSpPr>
          <p:nvPr/>
        </p:nvSpPr>
        <p:spPr>
          <a:xfrm>
            <a:off x="1836174" y="2091813"/>
            <a:ext cx="8153400" cy="4495800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By</a:t>
            </a: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Name: Ajay Singh </a:t>
            </a: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Hall Ticket No: (21X01A6602)</a:t>
            </a: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endParaRPr lang="en-US" b="1" dirty="0"/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Under the guidance of</a:t>
            </a: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Mr. M R Chaitanya, M. Tech</a:t>
            </a: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Assistant Professor</a:t>
            </a:r>
            <a:endParaRPr lang="en-US" dirty="0"/>
          </a:p>
          <a:p>
            <a:pPr algn="ctr">
              <a:buFont typeface="Arial" panose="020B0604020202020204" pitchFamily="34" charset="0"/>
              <a:buNone/>
            </a:pPr>
            <a:endParaRPr lang="en-US" b="1" dirty="0"/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 DEPARTMENT OF COMPUTER SCIENCE AND ENGINEERING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	NARSIMHA REDDY ENGINEERING COLLEGE (UGC-AUTONOMOUS)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(Approved by AICTE, Affiliated to JNTUH, Accredited by NBA &amp; NAAC with A-Grade)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 err="1"/>
              <a:t>Maisammaguda</a:t>
            </a:r>
            <a:r>
              <a:rPr lang="en-US" b="1" dirty="0"/>
              <a:t> (V), </a:t>
            </a:r>
            <a:r>
              <a:rPr lang="en-US" b="1" dirty="0" err="1"/>
              <a:t>Kompally</a:t>
            </a:r>
            <a:r>
              <a:rPr lang="en-US" b="1" dirty="0"/>
              <a:t>, </a:t>
            </a:r>
            <a:r>
              <a:rPr lang="en-US" b="1" dirty="0" err="1"/>
              <a:t>Secunderabad</a:t>
            </a:r>
            <a:r>
              <a:rPr lang="en-US" b="1" dirty="0"/>
              <a:t>, Telangana-500100.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b="1" dirty="0"/>
              <a:t>2021-2025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018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11"/>
          <p:cNvSpPr/>
          <p:nvPr/>
        </p:nvSpPr>
        <p:spPr>
          <a:xfrm>
            <a:off x="-272902" y="-310100"/>
            <a:ext cx="12737804" cy="7389628"/>
          </a:xfrm>
          <a:prstGeom prst="rect">
            <a:avLst/>
          </a:prstGeom>
          <a:solidFill>
            <a:srgbClr val="5850D0">
              <a:alpha val="7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42" name="Oval 2"/>
          <p:cNvSpPr/>
          <p:nvPr/>
        </p:nvSpPr>
        <p:spPr>
          <a:xfrm>
            <a:off x="-1364147" y="-3013154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43" name="TextBox 3"/>
          <p:cNvSpPr txBox="1"/>
          <p:nvPr/>
        </p:nvSpPr>
        <p:spPr>
          <a:xfrm>
            <a:off x="2847250" y="1762817"/>
            <a:ext cx="6497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5400" b="1" dirty="0">
                <a:solidFill>
                  <a:prstClr val="white"/>
                </a:solidFill>
                <a:latin typeface="Montserrat" panose="00000500000000000000" pitchFamily="2" charset="0"/>
              </a:rPr>
              <a:t>Types of chatbot</a:t>
            </a:r>
            <a:endParaRPr kumimoji="0" lang="en-IN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 useBgFill="1">
        <p:nvSpPr>
          <p:cNvPr id="1048644" name="Oval 14"/>
          <p:cNvSpPr/>
          <p:nvPr/>
        </p:nvSpPr>
        <p:spPr>
          <a:xfrm>
            <a:off x="8510618" y="3113781"/>
            <a:ext cx="796390" cy="8309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45" name="Oval 15"/>
          <p:cNvSpPr/>
          <p:nvPr/>
        </p:nvSpPr>
        <p:spPr>
          <a:xfrm>
            <a:off x="9385626" y="3481371"/>
            <a:ext cx="1000219" cy="11405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46" name="TextBox 6"/>
          <p:cNvSpPr txBox="1"/>
          <p:nvPr/>
        </p:nvSpPr>
        <p:spPr>
          <a:xfrm>
            <a:off x="1201478" y="2971695"/>
            <a:ext cx="10061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Menu-Based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Offer predefined options for users to choose from.</a:t>
            </a:r>
          </a:p>
        </p:txBody>
      </p:sp>
      <p:sp>
        <p:nvSpPr>
          <p:cNvPr id="1048647" name="TextBox 7"/>
          <p:cNvSpPr txBox="1"/>
          <p:nvPr/>
        </p:nvSpPr>
        <p:spPr>
          <a:xfrm>
            <a:off x="1201479" y="3494428"/>
            <a:ext cx="97890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Rule-Based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Follow predefined rules or keywords to provide responses.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 Light" panose="020B0502040204020203" pitchFamily="34" charset="-122"/>
              <a:ea typeface="Microsoft YaHei Light" panose="020B0502040204020203" pitchFamily="34" charset="-122"/>
              <a:cs typeface="-apple-system"/>
            </a:endParaRPr>
          </a:p>
        </p:txBody>
      </p:sp>
      <p:sp>
        <p:nvSpPr>
          <p:cNvPr id="1048648" name="TextBox 8"/>
          <p:cNvSpPr txBox="1"/>
          <p:nvPr/>
        </p:nvSpPr>
        <p:spPr>
          <a:xfrm>
            <a:off x="1201479" y="4285153"/>
            <a:ext cx="94877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NLP (Natural Language Processing)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Use AI to understand natural language and context.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 ML (Machine Learning)</a:t>
            </a:r>
            <a:r>
              <a:rPr lang="en-US" sz="2400" b="1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Adapt based on user interactions and learn over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Hybrid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Combine rule-based and AI approaches.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Voice Bots</a:t>
            </a:r>
            <a:r>
              <a:rPr lang="en-US" sz="2400" dirty="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-apple-system"/>
              </a:rPr>
              <a:t>: Interact via voice commands.</a:t>
            </a:r>
            <a:endParaRPr lang="en-US" sz="2400" dirty="0">
              <a:solidFill>
                <a:schemeClr val="bg1"/>
              </a:solidFill>
              <a:latin typeface="Microsoft YaHei Light" panose="020B0502040204020203" pitchFamily="34" charset="-122"/>
              <a:ea typeface="Microsoft YaHei Light" panose="020B0502040204020203" pitchFamily="34" charset="-122"/>
            </a:endParaRPr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5FE00ED1-D8D9-46FC-982F-233CCBF3A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2582" y="79747"/>
            <a:ext cx="1864618" cy="1864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039 0.17315 L -0.00195 -0.00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879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0.00287 0.27801 L 2.70833E-6 -7.40741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" y="-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04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1" grpId="0" animBg="1"/>
      <p:bldP spid="1048644" grpId="0" animBg="1"/>
      <p:bldP spid="10486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val 7"/>
          <p:cNvSpPr/>
          <p:nvPr/>
        </p:nvSpPr>
        <p:spPr>
          <a:xfrm>
            <a:off x="2780414" y="229748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48654" name="TextBox 3"/>
          <p:cNvSpPr txBox="1"/>
          <p:nvPr/>
        </p:nvSpPr>
        <p:spPr>
          <a:xfrm>
            <a:off x="3977828" y="4270599"/>
            <a:ext cx="4236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Timeline</a:t>
            </a:r>
            <a:endParaRPr kumimoji="0" lang="en-IN" sz="6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097167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780" y="830502"/>
            <a:ext cx="3298437" cy="32984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Oval 2"/>
          <p:cNvSpPr/>
          <p:nvPr/>
        </p:nvSpPr>
        <p:spPr>
          <a:xfrm>
            <a:off x="-1458363" y="-3157719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59" name="Rectangle 1"/>
          <p:cNvSpPr/>
          <p:nvPr/>
        </p:nvSpPr>
        <p:spPr>
          <a:xfrm>
            <a:off x="-272902" y="-310100"/>
            <a:ext cx="12737804" cy="7389628"/>
          </a:xfrm>
          <a:prstGeom prst="rect">
            <a:avLst/>
          </a:prstGeom>
          <a:gradFill flip="none" rotWithShape="1">
            <a:gsLst>
              <a:gs pos="37000">
                <a:srgbClr val="245BC0"/>
              </a:gs>
              <a:gs pos="68000">
                <a:srgbClr val="4B2FBB"/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660" name="Rectangle: Rounded Corners 24"/>
          <p:cNvSpPr/>
          <p:nvPr/>
        </p:nvSpPr>
        <p:spPr>
          <a:xfrm rot="1597230">
            <a:off x="9214888" y="1380740"/>
            <a:ext cx="468803" cy="38864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61" name="Rectangle: Rounded Corners 25"/>
          <p:cNvSpPr/>
          <p:nvPr/>
        </p:nvSpPr>
        <p:spPr>
          <a:xfrm rot="1597230">
            <a:off x="9752545" y="2358565"/>
            <a:ext cx="490664" cy="27601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62" name="TextBox 3"/>
          <p:cNvSpPr txBox="1"/>
          <p:nvPr/>
        </p:nvSpPr>
        <p:spPr>
          <a:xfrm>
            <a:off x="7271307" y="3947113"/>
            <a:ext cx="3777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6000" b="1" dirty="0">
                <a:solidFill>
                  <a:prstClr val="white"/>
                </a:solidFill>
                <a:latin typeface="Montserrat" panose="00000500000000000000" pitchFamily="2" charset="0"/>
              </a:rPr>
              <a:t>Timeline </a:t>
            </a:r>
            <a:endParaRPr kumimoji="0" lang="en-IN" sz="6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ontserrat" panose="00000500000000000000" pitchFamily="2" charset="0"/>
            </a:endParaRPr>
          </a:p>
        </p:txBody>
      </p:sp>
      <p:pic>
        <p:nvPicPr>
          <p:cNvPr id="2097168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039" y="1323230"/>
            <a:ext cx="2579300" cy="25793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B43FF5-1368-40D7-AB48-9132A55DB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26" y="0"/>
            <a:ext cx="3239893" cy="6789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 -2.22222E-6 L 0.0388 -0.1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1.875E-6 1.11111E-6 L 0.0388 -0.153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60" grpId="0" animBg="1"/>
      <p:bldP spid="10486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val 7"/>
          <p:cNvSpPr/>
          <p:nvPr/>
        </p:nvSpPr>
        <p:spPr>
          <a:xfrm>
            <a:off x="2639737" y="459497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sp>
        <p:nvSpPr>
          <p:cNvPr id="1048667" name="TextBox 3"/>
          <p:cNvSpPr txBox="1"/>
          <p:nvPr/>
        </p:nvSpPr>
        <p:spPr>
          <a:xfrm>
            <a:off x="3400519" y="4314920"/>
            <a:ext cx="5555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Literature survey </a:t>
            </a:r>
          </a:p>
        </p:txBody>
      </p:sp>
      <p:pic>
        <p:nvPicPr>
          <p:cNvPr id="209717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7107"/>
          <a:stretch/>
        </p:blipFill>
        <p:spPr>
          <a:xfrm>
            <a:off x="4231850" y="1376313"/>
            <a:ext cx="4139154" cy="27229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val 2"/>
          <p:cNvSpPr/>
          <p:nvPr/>
        </p:nvSpPr>
        <p:spPr>
          <a:xfrm>
            <a:off x="-1458363" y="-3157719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72" name="Rectangle 1"/>
          <p:cNvSpPr/>
          <p:nvPr/>
        </p:nvSpPr>
        <p:spPr>
          <a:xfrm>
            <a:off x="-206035" y="-188180"/>
            <a:ext cx="12737804" cy="7389628"/>
          </a:xfrm>
          <a:prstGeom prst="rect">
            <a:avLst/>
          </a:prstGeom>
          <a:solidFill>
            <a:srgbClr val="5850D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73" name="TextBox 3"/>
          <p:cNvSpPr txBox="1"/>
          <p:nvPr/>
        </p:nvSpPr>
        <p:spPr>
          <a:xfrm>
            <a:off x="3042432" y="2160034"/>
            <a:ext cx="5773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L</a:t>
            </a:r>
            <a:r>
              <a:rPr kumimoji="0" lang="en-IN" sz="4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iterature</a:t>
            </a: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  <a:ea typeface="+mn-ea"/>
                <a:cs typeface="+mn-cs"/>
              </a:rPr>
              <a:t> survey</a:t>
            </a:r>
          </a:p>
        </p:txBody>
      </p:sp>
      <p:sp useBgFill="1">
        <p:nvSpPr>
          <p:cNvPr id="1048674" name="Rectangle 4"/>
          <p:cNvSpPr/>
          <p:nvPr/>
        </p:nvSpPr>
        <p:spPr>
          <a:xfrm>
            <a:off x="948070" y="2967733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675" name="Rectangle 13"/>
          <p:cNvSpPr/>
          <p:nvPr/>
        </p:nvSpPr>
        <p:spPr>
          <a:xfrm>
            <a:off x="1857741" y="2995739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76" name="TextBox 6"/>
          <p:cNvSpPr txBox="1"/>
          <p:nvPr/>
        </p:nvSpPr>
        <p:spPr>
          <a:xfrm>
            <a:off x="1153139" y="3105863"/>
            <a:ext cx="9397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Emerging Trends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: Highlighting advancements in NLP, AI integration, user-centric design, and ethical considerations.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48677" name="TextBox 7"/>
          <p:cNvSpPr txBox="1"/>
          <p:nvPr/>
        </p:nvSpPr>
        <p:spPr>
          <a:xfrm>
            <a:off x="1190845" y="4074990"/>
            <a:ext cx="9143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Methodological Insights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: Providing guidance on search strategies, inclusion criteria, and analysis methods for conducting robust literature surveys.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1190846" y="5410836"/>
            <a:ext cx="9143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Practical Implications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 pitchFamily="34" charset="0"/>
                <a:ea typeface="+mn-ea"/>
                <a:cs typeface="+mn-cs"/>
              </a:rPr>
              <a:t>: Offering insights for future research, addressing challenges, and informing the design of chatbots for specific applications.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367DB51-C10B-40CF-8CA0-E664D340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7" b="17107"/>
          <a:stretch/>
        </p:blipFill>
        <p:spPr>
          <a:xfrm>
            <a:off x="4512335" y="184723"/>
            <a:ext cx="3301064" cy="217160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91 0.07361 L 3.33333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92 0.07361 L 3.95833E-6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74" grpId="0" animBg="1"/>
      <p:bldP spid="104867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8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257977" y="2961645"/>
            <a:ext cx="2746149" cy="3829753"/>
          </a:xfrm>
          <a:prstGeom prst="roundRect">
            <a:avLst>
              <a:gd name="adj" fmla="val 10540"/>
            </a:avLst>
          </a:prstGeom>
          <a:solidFill>
            <a:srgbClr val="F1F5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06654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9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2944473" y="2855860"/>
            <a:ext cx="2746149" cy="3829753"/>
          </a:xfrm>
          <a:prstGeom prst="roundRect">
            <a:avLst>
              <a:gd name="adj" fmla="val 10540"/>
            </a:avLst>
          </a:prstGeom>
          <a:solidFill>
            <a:srgbClr val="F89F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38523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7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5458540" y="2750310"/>
            <a:ext cx="2932588" cy="3875342"/>
          </a:xfrm>
          <a:prstGeom prst="roundRect">
            <a:avLst>
              <a:gd name="adj" fmla="val 10540"/>
            </a:avLst>
          </a:prstGeom>
          <a:solidFill>
            <a:srgbClr val="E53F7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62626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552180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835DA"/>
            </a:gs>
            <a:gs pos="46000">
              <a:schemeClr val="tx1">
                <a:lumMod val="85000"/>
                <a:lumOff val="1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78B5139-C744-4FC0-8AA5-90C7EC8201B5}"/>
              </a:ext>
            </a:extLst>
          </p:cNvPr>
          <p:cNvSpPr/>
          <p:nvPr/>
        </p:nvSpPr>
        <p:spPr>
          <a:xfrm>
            <a:off x="8294910" y="2825262"/>
            <a:ext cx="3252321" cy="3856892"/>
          </a:xfrm>
          <a:prstGeom prst="roundRect">
            <a:avLst>
              <a:gd name="adj" fmla="val 10540"/>
            </a:avLst>
          </a:prstGeom>
          <a:solidFill>
            <a:srgbClr val="5EC5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62626"/>
              </a:solidFill>
            </a:endParaRPr>
          </a:p>
        </p:txBody>
      </p:sp>
      <p:sp>
        <p:nvSpPr>
          <p:cNvPr id="1048705" name="Rectangle 51"/>
          <p:cNvSpPr/>
          <p:nvPr/>
        </p:nvSpPr>
        <p:spPr>
          <a:xfrm rot="16200000">
            <a:off x="5790573" y="1112898"/>
            <a:ext cx="536424" cy="1226643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5F3A10-1F09-4D1E-9155-B707B4014B38}"/>
              </a:ext>
            </a:extLst>
          </p:cNvPr>
          <p:cNvSpPr txBox="1"/>
          <p:nvPr/>
        </p:nvSpPr>
        <p:spPr>
          <a:xfrm>
            <a:off x="399738" y="901452"/>
            <a:ext cx="83570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Elephant" panose="02020904090505020303" pitchFamily="18" charset="0"/>
              </a:rPr>
              <a:t>Existing system of chatbot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E22D00-B4B3-4625-A664-0A4FFEB13D2D}"/>
              </a:ext>
            </a:extLst>
          </p:cNvPr>
          <p:cNvSpPr txBox="1"/>
          <p:nvPr/>
        </p:nvSpPr>
        <p:spPr>
          <a:xfrm>
            <a:off x="345870" y="3002585"/>
            <a:ext cx="7395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01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113BBF-73CF-488F-A2E5-B928A7C732D6}"/>
              </a:ext>
            </a:extLst>
          </p:cNvPr>
          <p:cNvSpPr txBox="1"/>
          <p:nvPr/>
        </p:nvSpPr>
        <p:spPr>
          <a:xfrm>
            <a:off x="345870" y="3630055"/>
            <a:ext cx="2658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User Interface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Platform for interaction, like messaging apps or website widgets.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NLU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Analyzes input to understand intent and context.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FAEB6B-C81C-4CE7-990A-1F7FB312F814}"/>
              </a:ext>
            </a:extLst>
          </p:cNvPr>
          <p:cNvSpPr txBox="1"/>
          <p:nvPr/>
        </p:nvSpPr>
        <p:spPr>
          <a:xfrm>
            <a:off x="5611096" y="2939516"/>
            <a:ext cx="906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03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D68A47-1528-4D3F-8759-55E932F79126}"/>
              </a:ext>
            </a:extLst>
          </p:cNvPr>
          <p:cNvSpPr txBox="1"/>
          <p:nvPr/>
        </p:nvSpPr>
        <p:spPr>
          <a:xfrm>
            <a:off x="5657354" y="3627853"/>
            <a:ext cx="26375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Integration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Extends functionality with external services or APIs.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Analytics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: Monitors interactions to enhance performance.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00401-30B9-4C82-869B-4FC8A90EDBA6}"/>
              </a:ext>
            </a:extLst>
          </p:cNvPr>
          <p:cNvSpPr txBox="1"/>
          <p:nvPr/>
        </p:nvSpPr>
        <p:spPr>
          <a:xfrm>
            <a:off x="3004126" y="296164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Elephant" panose="02020904090505020303" pitchFamily="18" charset="0"/>
              </a:rPr>
              <a:t>02</a:t>
            </a:r>
            <a:endParaRPr lang="en-IN" sz="3200" dirty="0">
              <a:solidFill>
                <a:schemeClr val="bg1"/>
              </a:solidFill>
              <a:latin typeface="Elephant" panose="020209040905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E1AA2F-7376-4610-A9F7-EF6FE4B1076A}"/>
              </a:ext>
            </a:extLst>
          </p:cNvPr>
          <p:cNvSpPr txBox="1"/>
          <p:nvPr/>
        </p:nvSpPr>
        <p:spPr>
          <a:xfrm>
            <a:off x="3086337" y="3622181"/>
            <a:ext cx="24888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chemeClr val="bg1"/>
                </a:solidFill>
                <a:effectLst/>
                <a:latin typeface="Söhne"/>
              </a:rPr>
              <a:t>NLG</a:t>
            </a:r>
            <a:r>
              <a:rPr lang="en-IN" sz="2000" b="0" i="0" dirty="0">
                <a:solidFill>
                  <a:schemeClr val="bg1"/>
                </a:solidFill>
                <a:effectLst/>
                <a:latin typeface="Söhne"/>
              </a:rPr>
              <a:t>: Generates coherent responses based on context.</a:t>
            </a:r>
          </a:p>
          <a:p>
            <a:endParaRPr lang="en-US" sz="2000" dirty="0">
              <a:solidFill>
                <a:schemeClr val="bg1"/>
              </a:solidFill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Backend Systems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Accesses databases or APIs for tasks.</a:t>
            </a:r>
            <a:endParaRPr lang="en-US" sz="2000" dirty="0">
              <a:solidFill>
                <a:schemeClr val="bg1"/>
              </a:solidFill>
              <a:latin typeface="Söhn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AE8A42-25BA-44C0-8CF3-3950388CE0EA}"/>
              </a:ext>
            </a:extLst>
          </p:cNvPr>
          <p:cNvSpPr txBox="1"/>
          <p:nvPr/>
        </p:nvSpPr>
        <p:spPr>
          <a:xfrm>
            <a:off x="8377121" y="3002585"/>
            <a:ext cx="999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262626"/>
                </a:solidFill>
                <a:latin typeface="Elephant" panose="02020904090505020303" pitchFamily="18" charset="0"/>
              </a:rPr>
              <a:t>04</a:t>
            </a:r>
            <a:endParaRPr lang="en-IN" sz="3200" dirty="0">
              <a:solidFill>
                <a:srgbClr val="262626"/>
              </a:solidFill>
              <a:latin typeface="Elephant" panose="020209040905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0A58E7-4E36-478E-8EF3-6969E66BC88E}"/>
              </a:ext>
            </a:extLst>
          </p:cNvPr>
          <p:cNvSpPr txBox="1"/>
          <p:nvPr/>
        </p:nvSpPr>
        <p:spPr>
          <a:xfrm>
            <a:off x="8377121" y="3627853"/>
            <a:ext cx="30411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262626"/>
                </a:solidFill>
                <a:effectLst/>
                <a:latin typeface="Söhne"/>
              </a:rPr>
              <a:t>Dialogue Management</a:t>
            </a:r>
            <a:r>
              <a:rPr lang="en-IN" sz="2000" b="0" i="0" dirty="0">
                <a:solidFill>
                  <a:srgbClr val="262626"/>
                </a:solidFill>
                <a:effectLst/>
                <a:latin typeface="Söhne"/>
              </a:rPr>
              <a:t>: Controls conversation flow based on input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>
              <a:solidFill>
                <a:srgbClr val="262626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62626"/>
                </a:solidFill>
                <a:effectLst/>
                <a:latin typeface="Söhne"/>
              </a:rPr>
              <a:t>Error Handling</a:t>
            </a:r>
            <a:r>
              <a:rPr lang="en-US" sz="2000" b="0" i="0" dirty="0">
                <a:solidFill>
                  <a:srgbClr val="262626"/>
                </a:solidFill>
                <a:effectLst/>
                <a:latin typeface="Söhne"/>
              </a:rPr>
              <a:t>: Manages errors or uncertainties in user input.</a:t>
            </a:r>
            <a:endParaRPr lang="en-US" sz="2000" dirty="0">
              <a:solidFill>
                <a:srgbClr val="262626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A384E8"/>
            </a:gs>
            <a:gs pos="47000">
              <a:srgbClr val="6835DA"/>
            </a:gs>
            <a:gs pos="93000">
              <a:srgbClr val="1223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8" name="Picture 33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9862"/>
          <a:stretch>
            <a:fillRect/>
          </a:stretch>
        </p:blipFill>
        <p:spPr>
          <a:xfrm>
            <a:off x="16095822" y="1142680"/>
            <a:ext cx="3356215" cy="4181016"/>
          </a:xfrm>
          <a:prstGeom prst="rect">
            <a:avLst/>
          </a:prstGeom>
        </p:spPr>
      </p:pic>
      <p:sp>
        <p:nvSpPr>
          <p:cNvPr id="1048706" name="TextBox 1"/>
          <p:cNvSpPr txBox="1"/>
          <p:nvPr/>
        </p:nvSpPr>
        <p:spPr>
          <a:xfrm>
            <a:off x="2773990" y="586941"/>
            <a:ext cx="58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Problem </a:t>
            </a:r>
            <a:r>
              <a:rPr lang="en-US" sz="4000" b="1" dirty="0" err="1">
                <a:solidFill>
                  <a:schemeClr val="bg1"/>
                </a:solidFill>
                <a:latin typeface="Palatino Linotype" panose="02040502050505030304" pitchFamily="18" charset="0"/>
              </a:rPr>
              <a:t>Defination</a:t>
            </a:r>
            <a:endParaRPr lang="en-IN" sz="4000" b="1" dirty="0">
              <a:solidFill>
                <a:schemeClr val="bg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048707" name="TextBox 3"/>
          <p:cNvSpPr txBox="1"/>
          <p:nvPr/>
        </p:nvSpPr>
        <p:spPr>
          <a:xfrm>
            <a:off x="136451" y="1775637"/>
            <a:ext cx="1013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1"/>
                </a:solidFill>
                <a:latin typeface="Futura Lt BT" panose="020B0402020204020303" pitchFamily="34" charset="0"/>
              </a:rPr>
              <a:t> 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Limited Understanding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Chatbots struggle with accurately interpreting natural language, causing user frustration.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  <a:cs typeface="Dubai" panose="020B0503030403030204" pitchFamily="34" charset="-78"/>
            </a:endParaRPr>
          </a:p>
        </p:txBody>
      </p:sp>
      <p:sp>
        <p:nvSpPr>
          <p:cNvPr id="1048708" name="TextBox 4"/>
          <p:cNvSpPr txBox="1"/>
          <p:nvPr/>
        </p:nvSpPr>
        <p:spPr>
          <a:xfrm>
            <a:off x="118559" y="2941680"/>
            <a:ext cx="1032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Lack of Context Awareness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Chatbots often lack the ability to understand context, resulting in repetitive or irrelevant responses.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48709" name="TextBox 6"/>
          <p:cNvSpPr txBox="1"/>
          <p:nvPr/>
        </p:nvSpPr>
        <p:spPr>
          <a:xfrm>
            <a:off x="136451" y="4061193"/>
            <a:ext cx="1032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Inflexibility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Chatbots rigidly follow scripts, making them unable to handle unexpected queries.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48710" name="TextBox 8"/>
          <p:cNvSpPr txBox="1"/>
          <p:nvPr/>
        </p:nvSpPr>
        <p:spPr>
          <a:xfrm>
            <a:off x="136451" y="5196812"/>
            <a:ext cx="103242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Integration Issues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Difficulty integrating with existing systems limits their effectiveness.</a:t>
            </a:r>
            <a:endParaRPr lang="en-IN" sz="2400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  <p:sp>
        <p:nvSpPr>
          <p:cNvPr id="1048711" name="Rectangle 23"/>
          <p:cNvSpPr/>
          <p:nvPr/>
        </p:nvSpPr>
        <p:spPr>
          <a:xfrm>
            <a:off x="12535786" y="-144456"/>
            <a:ext cx="616688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712" name="TextBox 24"/>
          <p:cNvSpPr txBox="1"/>
          <p:nvPr/>
        </p:nvSpPr>
        <p:spPr>
          <a:xfrm>
            <a:off x="13152472" y="1743318"/>
            <a:ext cx="9547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Handling Complex Queries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They struggle with nuanced or complex queries, providing inadequate responses.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cs typeface="Dubai" panose="020B0503030403030204" pitchFamily="34" charset="-78"/>
            </a:endParaRPr>
          </a:p>
        </p:txBody>
      </p:sp>
      <p:sp>
        <p:nvSpPr>
          <p:cNvPr id="1048714" name="TextBox 27"/>
          <p:cNvSpPr txBox="1"/>
          <p:nvPr/>
        </p:nvSpPr>
        <p:spPr>
          <a:xfrm>
            <a:off x="13152472" y="2826188"/>
            <a:ext cx="98658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Emotional Intelligence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Lack of empathy or emotional understanding hampers user engagement</a:t>
            </a:r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15" name="TextBox 29"/>
          <p:cNvSpPr txBox="1"/>
          <p:nvPr/>
        </p:nvSpPr>
        <p:spPr>
          <a:xfrm>
            <a:off x="13152472" y="3909058"/>
            <a:ext cx="9649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Security and Privacy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Concerns arise over mishandling sensitive data or vulnerabilities.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pic>
        <p:nvPicPr>
          <p:cNvPr id="2097179" name="Picture 32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46"/>
          <a:stretch>
            <a:fillRect/>
          </a:stretch>
        </p:blipFill>
        <p:spPr>
          <a:xfrm>
            <a:off x="12754971" y="1142680"/>
            <a:ext cx="3347163" cy="4185099"/>
          </a:xfrm>
          <a:prstGeom prst="rect">
            <a:avLst/>
          </a:prstGeom>
        </p:spPr>
      </p:pic>
      <p:sp>
        <p:nvSpPr>
          <p:cNvPr id="1048716" name="TextBox 31"/>
          <p:cNvSpPr txBox="1"/>
          <p:nvPr/>
        </p:nvSpPr>
        <p:spPr>
          <a:xfrm>
            <a:off x="13152472" y="4994920"/>
            <a:ext cx="96494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US" sz="2400" b="1" i="0" dirty="0">
                <a:solidFill>
                  <a:schemeClr val="bg1"/>
                </a:solidFill>
                <a:effectLst/>
                <a:latin typeface="Söhne"/>
              </a:rPr>
              <a:t>Maintenance Challenges</a:t>
            </a:r>
            <a:r>
              <a:rPr lang="en-US" sz="2400" b="0" i="0" dirty="0">
                <a:solidFill>
                  <a:schemeClr val="bg1"/>
                </a:solidFill>
                <a:effectLst/>
                <a:latin typeface="Söhne"/>
              </a:rPr>
              <a:t>: Keeping chatbots updated with evolving needs requires ongoing resources and effort.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1"/>
          <p:cNvSpPr txBox="1"/>
          <p:nvPr/>
        </p:nvSpPr>
        <p:spPr>
          <a:xfrm>
            <a:off x="976830" y="2714410"/>
            <a:ext cx="4338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effectLst>
                  <a:outerShdw blurRad="76200" sx="102000" sy="102000" algn="ctr" rotWithShape="0">
                    <a:schemeClr val="bg1">
                      <a:alpha val="67000"/>
                    </a:schemeClr>
                  </a:outerShdw>
                </a:effectLs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Chatbot</a:t>
            </a:r>
          </a:p>
        </p:txBody>
      </p:sp>
      <p:sp>
        <p:nvSpPr>
          <p:cNvPr id="1048587" name="TextBox 8"/>
          <p:cNvSpPr txBox="1"/>
          <p:nvPr/>
        </p:nvSpPr>
        <p:spPr>
          <a:xfrm>
            <a:off x="13004969" y="320238"/>
            <a:ext cx="639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r>
              <a:rPr lang="en-IN" sz="1800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</a:p>
        </p:txBody>
      </p:sp>
      <p:sp>
        <p:nvSpPr>
          <p:cNvPr id="1048599" name="Rectangle 24"/>
          <p:cNvSpPr/>
          <p:nvPr/>
        </p:nvSpPr>
        <p:spPr>
          <a:xfrm>
            <a:off x="12349113" y="-131974"/>
            <a:ext cx="446570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 descr="Manteio - Innovate-Solution-Support">
            <a:extLst>
              <a:ext uri="{FF2B5EF4-FFF2-40B4-BE49-F238E27FC236}">
                <a16:creationId xmlns:a16="http://schemas.microsoft.com/office/drawing/2014/main" id="{41ADA4C3-1D84-48F9-AD29-503791B20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755" y="776310"/>
            <a:ext cx="5227426" cy="5203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47A7723-5AF5-4B96-AA28-329E613AFCE9}"/>
              </a:ext>
            </a:extLst>
          </p:cNvPr>
          <p:cNvSpPr txBox="1"/>
          <p:nvPr/>
        </p:nvSpPr>
        <p:spPr>
          <a:xfrm>
            <a:off x="453789" y="3635758"/>
            <a:ext cx="59470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>
                  <a:outerShdw blurRad="266700" sx="102000" sy="102000" algn="ctr" rotWithShape="0">
                    <a:schemeClr val="bg1">
                      <a:alpha val="82000"/>
                    </a:scheme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Elevating engagement, Efficiency and Satisfaction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5B031C-F4AE-41DB-AC19-2E67DEB1D505}"/>
              </a:ext>
            </a:extLst>
          </p:cNvPr>
          <p:cNvSpPr txBox="1"/>
          <p:nvPr/>
        </p:nvSpPr>
        <p:spPr>
          <a:xfrm>
            <a:off x="12359368" y="1194933"/>
            <a:ext cx="970355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Introduction to Chatbots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Abstract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Types of Chatbots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Literature survey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Existing system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Problem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defination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8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6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">
              <a:srgbClr val="A384E8"/>
            </a:gs>
            <a:gs pos="47000">
              <a:srgbClr val="6835DA"/>
            </a:gs>
            <a:gs pos="93000">
              <a:srgbClr val="12237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21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49862"/>
          <a:stretch>
            <a:fillRect/>
          </a:stretch>
        </p:blipFill>
        <p:spPr>
          <a:xfrm>
            <a:off x="5678124" y="1117020"/>
            <a:ext cx="3356215" cy="4181016"/>
          </a:xfrm>
          <a:prstGeom prst="rect">
            <a:avLst/>
          </a:prstGeom>
        </p:spPr>
      </p:pic>
      <p:pic>
        <p:nvPicPr>
          <p:cNvPr id="2097181" name="Picture 18"/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r="50046"/>
          <a:stretch>
            <a:fillRect/>
          </a:stretch>
        </p:blipFill>
        <p:spPr>
          <a:xfrm>
            <a:off x="2327873" y="1112937"/>
            <a:ext cx="3347163" cy="4185099"/>
          </a:xfrm>
          <a:prstGeom prst="rect">
            <a:avLst/>
          </a:prstGeom>
        </p:spPr>
      </p:pic>
      <p:sp>
        <p:nvSpPr>
          <p:cNvPr id="1048717" name="Rectangle 7"/>
          <p:cNvSpPr/>
          <p:nvPr/>
        </p:nvSpPr>
        <p:spPr>
          <a:xfrm>
            <a:off x="5626564" y="-144456"/>
            <a:ext cx="13288408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720" name="TextBox 4"/>
          <p:cNvSpPr txBox="1"/>
          <p:nvPr/>
        </p:nvSpPr>
        <p:spPr>
          <a:xfrm>
            <a:off x="5779189" y="2844323"/>
            <a:ext cx="60475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Emotional Intelligence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Lack of empathy or emotional understanding hampers user engagement.</a:t>
            </a:r>
            <a:endParaRPr kumimoji="0" lang="en-IN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21" name="TextBox 6"/>
          <p:cNvSpPr txBox="1"/>
          <p:nvPr/>
        </p:nvSpPr>
        <p:spPr>
          <a:xfrm>
            <a:off x="5770272" y="4007130"/>
            <a:ext cx="634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Security and Privacy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Concerns arise over mishandling sensitive data or vulnerabilities.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22" name="TextBox 8"/>
          <p:cNvSpPr txBox="1"/>
          <p:nvPr/>
        </p:nvSpPr>
        <p:spPr>
          <a:xfrm>
            <a:off x="5686444" y="5148427"/>
            <a:ext cx="61881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i="0" dirty="0">
                <a:solidFill>
                  <a:schemeClr val="bg1"/>
                </a:solidFill>
                <a:effectLst/>
                <a:latin typeface="Söhne"/>
              </a:rPr>
              <a:t>Maintenance Challenges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Söhne"/>
              </a:rPr>
              <a:t>: Keeping chatbots updated with evolving needs requires ongoing resources and effort.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1048723" name="TextBox 9"/>
          <p:cNvSpPr txBox="1"/>
          <p:nvPr/>
        </p:nvSpPr>
        <p:spPr>
          <a:xfrm>
            <a:off x="3229176" y="505433"/>
            <a:ext cx="5195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b="1" dirty="0">
                <a:latin typeface="Palatino Linotype" panose="02040502050505030304" pitchFamily="18" charset="0"/>
              </a:rPr>
              <a:t>Problem </a:t>
            </a:r>
            <a:r>
              <a:rPr lang="en-US" sz="3600" b="1" dirty="0" err="1">
                <a:latin typeface="Palatino Linotype" panose="02040502050505030304" pitchFamily="18" charset="0"/>
              </a:rPr>
              <a:t>Defination</a:t>
            </a:r>
            <a:endParaRPr lang="en-IN" sz="3600" b="1" dirty="0">
              <a:latin typeface="Palatino Linotype" panose="0204050205050503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B8E1C3-7699-40E5-BBFF-2D16BED8C616}"/>
              </a:ext>
            </a:extLst>
          </p:cNvPr>
          <p:cNvSpPr txBox="1"/>
          <p:nvPr/>
        </p:nvSpPr>
        <p:spPr>
          <a:xfrm>
            <a:off x="77854" y="1605355"/>
            <a:ext cx="55487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Futura Lt BT" panose="020B0402020204020303" pitchFamily="34" charset="0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Limited Understanding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Chatbots struggle with accurately interpreting natural language, causing user frustration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.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Dubai" panose="020B0503030403030204" pitchFamily="34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968DCB-F709-4F9B-911F-192C6A94496E}"/>
              </a:ext>
            </a:extLst>
          </p:cNvPr>
          <p:cNvSpPr txBox="1"/>
          <p:nvPr/>
        </p:nvSpPr>
        <p:spPr>
          <a:xfrm>
            <a:off x="77854" y="2828093"/>
            <a:ext cx="54445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Lack of Context Awareness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Chatbots often lack the ability to understand context, resulting in repetitive or irrelevant responses.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5D16EB-33B5-4E14-80A2-3E405C64D225}"/>
              </a:ext>
            </a:extLst>
          </p:cNvPr>
          <p:cNvSpPr txBox="1"/>
          <p:nvPr/>
        </p:nvSpPr>
        <p:spPr>
          <a:xfrm>
            <a:off x="77854" y="4024001"/>
            <a:ext cx="54534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Inflexibility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Chatbots rigidly follow scripts, making them unable to handle unexpected queries.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ADA43-D202-4011-B996-7A98EA4A5BB2}"/>
              </a:ext>
            </a:extLst>
          </p:cNvPr>
          <p:cNvSpPr txBox="1"/>
          <p:nvPr/>
        </p:nvSpPr>
        <p:spPr>
          <a:xfrm>
            <a:off x="77854" y="5147720"/>
            <a:ext cx="54445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Integration Issues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öhne"/>
                <a:ea typeface="+mn-ea"/>
                <a:cs typeface="+mn-cs"/>
              </a:rPr>
              <a:t>: Difficulty integrating with existing systems limits their effectiveness.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sto MT" panose="02040603050505030304" pitchFamily="18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A0205F-6006-4C7F-844E-13E91D16AE4F}"/>
              </a:ext>
            </a:extLst>
          </p:cNvPr>
          <p:cNvSpPr txBox="1"/>
          <p:nvPr/>
        </p:nvSpPr>
        <p:spPr>
          <a:xfrm>
            <a:off x="5827064" y="1676221"/>
            <a:ext cx="5784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Handling Complex Queries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öhne"/>
                <a:ea typeface="+mn-ea"/>
                <a:cs typeface="+mn-cs"/>
              </a:rPr>
              <a:t>: They struggle with nuanced or complex queries, providing inadequate responses.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sto MT" panose="02040603050505030304" pitchFamily="18" charset="0"/>
              <a:ea typeface="+mn-ea"/>
              <a:cs typeface="Dubai" panose="020B0503030403030204" pitchFamily="34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12237F"/>
            </a:gs>
            <a:gs pos="44000">
              <a:srgbClr val="504CAC"/>
            </a:gs>
            <a:gs pos="97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7"/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4154938" y="2300573"/>
            <a:ext cx="3778036" cy="3778036"/>
          </a:xfrm>
          <a:prstGeom prst="rect">
            <a:avLst/>
          </a:prstGeom>
        </p:spPr>
      </p:pic>
      <p:sp>
        <p:nvSpPr>
          <p:cNvPr id="1048735" name="TextBox 1"/>
          <p:cNvSpPr txBox="1"/>
          <p:nvPr/>
        </p:nvSpPr>
        <p:spPr>
          <a:xfrm>
            <a:off x="3456409" y="637287"/>
            <a:ext cx="5175095" cy="106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u="sng" dirty="0">
                <a:solidFill>
                  <a:schemeClr val="bg1"/>
                </a:solidFill>
                <a:latin typeface="Georgia" panose="02040502050405020303" pitchFamily="18" charset="0"/>
              </a:rPr>
              <a:t>Conclusion </a:t>
            </a:r>
          </a:p>
        </p:txBody>
      </p:sp>
      <p:sp>
        <p:nvSpPr>
          <p:cNvPr id="1048739" name="TextBox 5"/>
          <p:cNvSpPr txBox="1"/>
          <p:nvPr/>
        </p:nvSpPr>
        <p:spPr>
          <a:xfrm>
            <a:off x="843774" y="1887898"/>
            <a:ext cx="105044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Integration with Voice Assistants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: Chatbots will increasingly integrate with voice assistants like Siri, Alexa, and Google Assistant to provide multimodal interactions.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Chatbots are increasingly present in businesses and often are used to automate tasks that do not require skill-based talents.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Rather than replacing humans, chatbots can complement our abilities.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They handle repetitive tasks, answer common queries, and free up human agents for more complex issues.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bg1"/>
              </a:solidFill>
              <a:latin typeface="Century Gothic" panose="020B0502020202020204" pitchFamily="34" charset="0"/>
              <a:ea typeface="Cambria" panose="020405030504060302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A study by </a:t>
            </a:r>
            <a:r>
              <a:rPr lang="en-US" sz="2000" b="1" u="sng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Forrester</a:t>
            </a:r>
            <a:r>
              <a:rPr lang="en-US" sz="2000" dirty="0">
                <a:solidFill>
                  <a:schemeClr val="bg1"/>
                </a:solidFill>
                <a:latin typeface="Century Gothic" panose="020B0502020202020204" pitchFamily="34" charset="0"/>
                <a:ea typeface="Cambria" panose="02040503050406030204" pitchFamily="18" charset="0"/>
              </a:rPr>
              <a:t> (June 2017) predicted that 25% of all jobs would be impacted by AI technologies by 2019.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8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09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48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48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48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48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8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rgbClr val="12237F"/>
            </a:gs>
            <a:gs pos="44000">
              <a:srgbClr val="504CAC"/>
            </a:gs>
            <a:gs pos="97000">
              <a:srgbClr val="A384E8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8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805" y="989351"/>
            <a:ext cx="1605776" cy="1605776"/>
          </a:xfrm>
          <a:prstGeom prst="rect">
            <a:avLst/>
          </a:prstGeom>
        </p:spPr>
      </p:pic>
      <p:pic>
        <p:nvPicPr>
          <p:cNvPr id="2097189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914" y="989351"/>
            <a:ext cx="4876190" cy="4876190"/>
          </a:xfrm>
          <a:prstGeom prst="rect">
            <a:avLst/>
          </a:prstGeom>
        </p:spPr>
      </p:pic>
      <p:sp>
        <p:nvSpPr>
          <p:cNvPr id="1048740" name="TextBox 15"/>
          <p:cNvSpPr txBox="1"/>
          <p:nvPr/>
        </p:nvSpPr>
        <p:spPr>
          <a:xfrm>
            <a:off x="8818754" y="4270469"/>
            <a:ext cx="32989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Script MT Bold" panose="03040602040607080904" pitchFamily="66" charset="0"/>
              </a:rPr>
              <a:t>Presented By :</a:t>
            </a:r>
          </a:p>
        </p:txBody>
      </p:sp>
      <p:sp>
        <p:nvSpPr>
          <p:cNvPr id="1048741" name="TextBox 16"/>
          <p:cNvSpPr txBox="1"/>
          <p:nvPr/>
        </p:nvSpPr>
        <p:spPr>
          <a:xfrm>
            <a:off x="8982305" y="4978355"/>
            <a:ext cx="2971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Rockwell Extra Bold" panose="02060903040505020403" pitchFamily="18" charset="0"/>
              </a:rPr>
              <a:t>Ajay</a:t>
            </a:r>
            <a:r>
              <a:rPr lang="en-IN" sz="2400" dirty="0">
                <a:latin typeface="Script MT Bold" panose="03040602040607080904" pitchFamily="66" charset="0"/>
              </a:rPr>
              <a:t> </a:t>
            </a:r>
            <a:r>
              <a:rPr lang="en-IN" sz="2400" dirty="0">
                <a:latin typeface="Rockwell Extra Bold" panose="02060903040505020403" pitchFamily="18" charset="0"/>
              </a:rPr>
              <a:t>Singh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971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9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9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971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48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4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32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87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40" grpId="0"/>
      <p:bldP spid="1048741" grpId="0"/>
      <p:bldP spid="104874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Rectangle 20"/>
          <p:cNvSpPr/>
          <p:nvPr/>
        </p:nvSpPr>
        <p:spPr>
          <a:xfrm>
            <a:off x="3912606" y="-75413"/>
            <a:ext cx="8516645" cy="7033790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latin typeface="Arial Rounded MT Bold" panose="020F0704030504030204" pitchFamily="34" charset="0"/>
            </a:endParaRPr>
          </a:p>
        </p:txBody>
      </p:sp>
      <p:sp>
        <p:nvSpPr>
          <p:cNvPr id="1048602" name="Rectangle 6"/>
          <p:cNvSpPr/>
          <p:nvPr/>
        </p:nvSpPr>
        <p:spPr>
          <a:xfrm>
            <a:off x="12349112" y="-131974"/>
            <a:ext cx="848413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03" name="TextBox 2"/>
          <p:cNvSpPr txBox="1"/>
          <p:nvPr/>
        </p:nvSpPr>
        <p:spPr>
          <a:xfrm>
            <a:off x="7014990" y="311558"/>
            <a:ext cx="22798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bg1"/>
                </a:solidFill>
                <a:latin typeface="Arial Black" panose="020B0A04020102020204" pitchFamily="34" charset="0"/>
              </a:rPr>
              <a:t>Contents</a:t>
            </a:r>
            <a:r>
              <a:rPr lang="en-IN" sz="2800" dirty="0">
                <a:solidFill>
                  <a:schemeClr val="bg1"/>
                </a:solidFill>
                <a:latin typeface="Arial Black" panose="020B0A04020102020204" pitchFamily="34" charset="0"/>
              </a:rPr>
              <a:t> :</a:t>
            </a:r>
          </a:p>
          <a:p>
            <a:endParaRPr lang="en-IN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048604" name="TextBox 3"/>
          <p:cNvSpPr txBox="1"/>
          <p:nvPr/>
        </p:nvSpPr>
        <p:spPr>
          <a:xfrm>
            <a:off x="3795397" y="1565949"/>
            <a:ext cx="489644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to Chatbots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Abstract</a:t>
            </a: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Types of Chatbots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Literature survey</a:t>
            </a:r>
          </a:p>
          <a:p>
            <a:pPr lvl="1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Existing system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Problem definition</a:t>
            </a:r>
          </a:p>
          <a:p>
            <a:pPr lvl="1"/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System Requirements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1048614" name="TextBox 7"/>
          <p:cNvSpPr txBox="1"/>
          <p:nvPr/>
        </p:nvSpPr>
        <p:spPr>
          <a:xfrm>
            <a:off x="4190205" y="5715938"/>
            <a:ext cx="4449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29999B-B629-432E-9CB6-20210C9E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00" y="1565949"/>
            <a:ext cx="2766127" cy="27532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387A4BF-AF37-4583-B650-63FC8D6BD99E}"/>
              </a:ext>
            </a:extLst>
          </p:cNvPr>
          <p:cNvSpPr txBox="1"/>
          <p:nvPr/>
        </p:nvSpPr>
        <p:spPr>
          <a:xfrm>
            <a:off x="395200" y="4319180"/>
            <a:ext cx="3299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76200" sx="102000" sy="102000" algn="ctr" rotWithShape="0">
                    <a:prstClr val="white">
                      <a:alpha val="67000"/>
                    </a:prstClr>
                  </a:outerShdw>
                </a:effectLst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 Chatbot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4"/>
          <p:cNvSpPr/>
          <p:nvPr/>
        </p:nvSpPr>
        <p:spPr>
          <a:xfrm>
            <a:off x="-175678" y="-144457"/>
            <a:ext cx="13288408" cy="7146912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E90FB6FA-2281-4203-AE71-71A501ED48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4653025"/>
                  </p:ext>
                </p:extLst>
              </p:nvPr>
            </p:nvGraphicFramePr>
            <p:xfrm>
              <a:off x="241068" y="420289"/>
              <a:ext cx="3671493" cy="2065215"/>
            </p:xfrm>
            <a:graphic>
              <a:graphicData uri="http://schemas.microsoft.com/office/powerpoint/2016/sectionzoom">
                <psez:sectionZm>
                  <psez:sectionZmObj sectionId="{FA540B97-66EA-4B40-9352-3C50C15B7694}">
                    <psez:zmPr id="{4EDEE65D-15D4-4A57-8219-0C49120CD7D2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3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90FB6FA-2281-4203-AE71-71A501ED48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068" y="420289"/>
                <a:ext cx="3671493" cy="206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9" name="Section Zoom 18">
                <a:extLst>
                  <a:ext uri="{FF2B5EF4-FFF2-40B4-BE49-F238E27FC236}">
                    <a16:creationId xmlns:a16="http://schemas.microsoft.com/office/drawing/2014/main" id="{0590044E-6F61-484E-ADD4-0A8D328A98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6343334"/>
                  </p:ext>
                </p:extLst>
              </p:nvPr>
            </p:nvGraphicFramePr>
            <p:xfrm>
              <a:off x="241068" y="4372495"/>
              <a:ext cx="3671493" cy="2065215"/>
            </p:xfrm>
            <a:graphic>
              <a:graphicData uri="http://schemas.microsoft.com/office/powerpoint/2016/sectionzoom">
                <psez:sectionZm>
                  <psez:sectionZmObj sectionId="{89CAA0C8-6DD7-4506-A90E-AB02257667AC}">
                    <psez:zmPr id="{5739E04E-F4C2-4759-B415-19551381DF07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3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9" name="Section Zoom 1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0590044E-6F61-484E-ADD4-0A8D328A98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068" y="4372495"/>
                <a:ext cx="3671493" cy="206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45DF78E0-074B-4E7C-8735-32C315A28EB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4013982"/>
                  </p:ext>
                </p:extLst>
              </p:nvPr>
            </p:nvGraphicFramePr>
            <p:xfrm>
              <a:off x="8279438" y="407820"/>
              <a:ext cx="3671493" cy="2065215"/>
            </p:xfrm>
            <a:graphic>
              <a:graphicData uri="http://schemas.microsoft.com/office/powerpoint/2016/sectionzoom">
                <psez:sectionZm>
                  <psez:sectionZmObj sectionId="{E85D32D2-FF68-4C64-82F9-6662650FF4FE}">
                    <psez:zmPr id="{EA73ED2C-D34E-4187-9745-AA57A1FEFAF3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3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1" name="Section Zoom 2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5DF78E0-074B-4E7C-8735-32C315A28EB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279438" y="407820"/>
                <a:ext cx="3671493" cy="2065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3" name="Section Zoom 22">
                <a:extLst>
                  <a:ext uri="{FF2B5EF4-FFF2-40B4-BE49-F238E27FC236}">
                    <a16:creationId xmlns:a16="http://schemas.microsoft.com/office/drawing/2014/main" id="{0CB1BF10-76F1-4D3B-8414-0E9F5762B57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77829659"/>
                  </p:ext>
                </p:extLst>
              </p:nvPr>
            </p:nvGraphicFramePr>
            <p:xfrm>
              <a:off x="8279438" y="4372495"/>
              <a:ext cx="3671494" cy="2065216"/>
            </p:xfrm>
            <a:graphic>
              <a:graphicData uri="http://schemas.microsoft.com/office/powerpoint/2016/sectionzoom">
                <psez:sectionZm>
                  <psez:sectionZmObj sectionId="{0E46E1EF-6380-45E6-8150-B87A6C1B9A54}">
                    <psez:zmPr id="{36E05323-58DA-49FE-888A-9E75B612832B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4" cy="2065216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3" name="Section Zoom 22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0CB1BF10-76F1-4D3B-8414-0E9F5762B57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79438" y="4372495"/>
                <a:ext cx="3671494" cy="2065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25" name="Section Zoom 24">
                <a:extLst>
                  <a:ext uri="{FF2B5EF4-FFF2-40B4-BE49-F238E27FC236}">
                    <a16:creationId xmlns:a16="http://schemas.microsoft.com/office/drawing/2014/main" id="{C541498F-E65F-4347-9A76-89C06D6CADA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033843"/>
                  </p:ext>
                </p:extLst>
              </p:nvPr>
            </p:nvGraphicFramePr>
            <p:xfrm>
              <a:off x="4260253" y="2396392"/>
              <a:ext cx="3671494" cy="2065215"/>
            </p:xfrm>
            <a:graphic>
              <a:graphicData uri="http://schemas.microsoft.com/office/powerpoint/2016/sectionzoom">
                <psez:sectionZm>
                  <psez:sectionZmObj sectionId="{776C2495-E08B-4DFB-B280-E878FB5D376A}">
                    <psez:zmPr id="{333E2D37-FD23-4C93-88B8-7E8E9F1E5E34}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71494" cy="2065215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25" name="Section Zoom 24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C541498F-E65F-4347-9A76-89C06D6CADA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60253" y="2396392"/>
                <a:ext cx="3671494" cy="2065215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val 7"/>
          <p:cNvSpPr/>
          <p:nvPr/>
        </p:nvSpPr>
        <p:spPr>
          <a:xfrm>
            <a:off x="2780415" y="229749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17" name="TextBox 3"/>
          <p:cNvSpPr txBox="1"/>
          <p:nvPr/>
        </p:nvSpPr>
        <p:spPr>
          <a:xfrm>
            <a:off x="3426142" y="3858428"/>
            <a:ext cx="53397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</a:p>
        </p:txBody>
      </p:sp>
      <p:pic>
        <p:nvPicPr>
          <p:cNvPr id="2097161" name="Graphic 5" descr="Call center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677" y="911784"/>
            <a:ext cx="2946644" cy="29466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val 2"/>
          <p:cNvSpPr/>
          <p:nvPr/>
        </p:nvSpPr>
        <p:spPr>
          <a:xfrm>
            <a:off x="-1369463" y="-3113433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19" name="Rectangle 1"/>
          <p:cNvSpPr/>
          <p:nvPr/>
        </p:nvSpPr>
        <p:spPr>
          <a:xfrm>
            <a:off x="-272902" y="-443839"/>
            <a:ext cx="12737804" cy="7389628"/>
          </a:xfrm>
          <a:prstGeom prst="rect">
            <a:avLst/>
          </a:prstGeom>
          <a:solidFill>
            <a:srgbClr val="5850D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20" name="TextBox 3"/>
          <p:cNvSpPr txBox="1"/>
          <p:nvPr/>
        </p:nvSpPr>
        <p:spPr>
          <a:xfrm>
            <a:off x="3678321" y="1928131"/>
            <a:ext cx="4835356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Montserrat" panose="020B0604020202020204" pitchFamily="2" charset="0"/>
              </a:rPr>
              <a:t>Introduction</a:t>
            </a:r>
          </a:p>
        </p:txBody>
      </p:sp>
      <p:pic>
        <p:nvPicPr>
          <p:cNvPr id="2097162" name="Graphic 5" descr="Call center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315" y="201491"/>
            <a:ext cx="1597370" cy="159737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75000"/>
              </a:prstClr>
            </a:outerShdw>
          </a:effectLst>
        </p:spPr>
      </p:pic>
      <p:sp useBgFill="1">
        <p:nvSpPr>
          <p:cNvPr id="1048621" name="Rectangle: Rounded Corners 9"/>
          <p:cNvSpPr/>
          <p:nvPr/>
        </p:nvSpPr>
        <p:spPr>
          <a:xfrm rot="1597230">
            <a:off x="9439336" y="2371194"/>
            <a:ext cx="468803" cy="388641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22" name="Rectangle: Rounded Corners 10"/>
          <p:cNvSpPr/>
          <p:nvPr/>
        </p:nvSpPr>
        <p:spPr>
          <a:xfrm rot="1597230">
            <a:off x="10131924" y="3214610"/>
            <a:ext cx="490664" cy="27601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24" name="TextBox 7"/>
          <p:cNvSpPr txBox="1"/>
          <p:nvPr/>
        </p:nvSpPr>
        <p:spPr>
          <a:xfrm>
            <a:off x="1274134" y="3169271"/>
            <a:ext cx="9643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bg1"/>
                </a:solidFill>
                <a:effectLst/>
                <a:latin typeface="Futura Lt BT"/>
              </a:rPr>
              <a:t>Chatbots are computer programs that simulate human conversation, using artificial intelligence to interact with users and provide assistance.</a:t>
            </a:r>
            <a:endParaRPr lang="en-IN" sz="2400" dirty="0">
              <a:solidFill>
                <a:schemeClr val="bg1"/>
              </a:solidFill>
              <a:latin typeface="Futura Lt BT"/>
            </a:endParaRPr>
          </a:p>
        </p:txBody>
      </p:sp>
      <p:sp>
        <p:nvSpPr>
          <p:cNvPr id="1048625" name="TextBox 8"/>
          <p:cNvSpPr txBox="1"/>
          <p:nvPr/>
        </p:nvSpPr>
        <p:spPr>
          <a:xfrm>
            <a:off x="1274134" y="4714855"/>
            <a:ext cx="93305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The first chatbot, named </a:t>
            </a:r>
            <a:r>
              <a:rPr lang="en-US" sz="2400" b="1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Eliza</a:t>
            </a:r>
            <a:r>
              <a:rPr lang="en-US" sz="2400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, was created by </a:t>
            </a:r>
            <a:r>
              <a:rPr lang="en-US" sz="2400" b="1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Joseph  </a:t>
            </a:r>
            <a:r>
              <a:rPr lang="en-US" sz="2400" b="1" dirty="0" err="1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Weizenbaum</a:t>
            </a:r>
            <a:r>
              <a:rPr lang="en-US" sz="2400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 in </a:t>
            </a:r>
            <a:r>
              <a:rPr lang="en-US" sz="2400" b="1" dirty="0">
                <a:solidFill>
                  <a:schemeClr val="bg1"/>
                </a:solidFill>
                <a:latin typeface="Futura Lt BT"/>
                <a:ea typeface="+mn-lt"/>
                <a:cs typeface="+mn-lt"/>
              </a:rPr>
              <a:t>1966.</a:t>
            </a:r>
            <a:endParaRPr lang="en-IN" sz="2400" dirty="0">
              <a:solidFill>
                <a:schemeClr val="bg1"/>
              </a:solidFill>
              <a:latin typeface="Futura Lt B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1.875E-6 -2.22222E-6 L 0.0388 -0.15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54167E-6 2.22222E-6 L 0.0388 -0.153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1" grpId="0" animBg="1"/>
      <p:bldP spid="10486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val 7"/>
          <p:cNvSpPr/>
          <p:nvPr/>
        </p:nvSpPr>
        <p:spPr>
          <a:xfrm>
            <a:off x="2780415" y="229749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7" name="TextBox 3"/>
          <p:cNvSpPr txBox="1"/>
          <p:nvPr/>
        </p:nvSpPr>
        <p:spPr>
          <a:xfrm>
            <a:off x="4024409" y="3858428"/>
            <a:ext cx="4143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Abstract</a:t>
            </a:r>
          </a:p>
        </p:txBody>
      </p:sp>
      <p:pic>
        <p:nvPicPr>
          <p:cNvPr id="2097163" name="Graphic 2" descr="Internet with solid fi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5414" y="1204128"/>
            <a:ext cx="3101172" cy="310117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9000">
              <a:srgbClr val="6835DA"/>
            </a:gs>
            <a:gs pos="100000">
              <a:srgbClr val="12237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Oval 2"/>
          <p:cNvSpPr/>
          <p:nvPr/>
        </p:nvSpPr>
        <p:spPr>
          <a:xfrm>
            <a:off x="-1458363" y="-3157719"/>
            <a:ext cx="14774982" cy="13084866"/>
          </a:xfrm>
          <a:prstGeom prst="ellipse">
            <a:avLst/>
          </a:prstGeom>
          <a:solidFill>
            <a:srgbClr val="492598">
              <a:alpha val="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29" name="Rectangle 1"/>
          <p:cNvSpPr/>
          <p:nvPr/>
        </p:nvSpPr>
        <p:spPr>
          <a:xfrm>
            <a:off x="-272902" y="-282194"/>
            <a:ext cx="12737804" cy="7389628"/>
          </a:xfrm>
          <a:prstGeom prst="rect">
            <a:avLst/>
          </a:prstGeom>
          <a:solidFill>
            <a:srgbClr val="5850D0">
              <a:alpha val="7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30" name="TextBox 3"/>
          <p:cNvSpPr txBox="1"/>
          <p:nvPr/>
        </p:nvSpPr>
        <p:spPr>
          <a:xfrm>
            <a:off x="4449010" y="1842384"/>
            <a:ext cx="3293979" cy="89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IN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2" charset="0"/>
              </a:rPr>
              <a:t>Abstract</a:t>
            </a:r>
          </a:p>
        </p:txBody>
      </p:sp>
      <p:sp useBgFill="1">
        <p:nvSpPr>
          <p:cNvPr id="1048631" name="Rectangle 4"/>
          <p:cNvSpPr/>
          <p:nvPr/>
        </p:nvSpPr>
        <p:spPr>
          <a:xfrm>
            <a:off x="948070" y="2967733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 useBgFill="1">
        <p:nvSpPr>
          <p:cNvPr id="1048632" name="Rectangle 13"/>
          <p:cNvSpPr/>
          <p:nvPr/>
        </p:nvSpPr>
        <p:spPr>
          <a:xfrm>
            <a:off x="1857741" y="2995739"/>
            <a:ext cx="797441" cy="3890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48633" name="TextBox 6"/>
          <p:cNvSpPr txBox="1"/>
          <p:nvPr/>
        </p:nvSpPr>
        <p:spPr>
          <a:xfrm>
            <a:off x="1569843" y="2995739"/>
            <a:ext cx="96740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also known as conversational interfaces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getting answers from software involved search engines or form-filling.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Chatbots allow users to ask questions naturally, just like they would address a human.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The core technology behind chatbots is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Natural language processing (NLP).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2097164" name="Graphic 12" descr="Internet with solid fi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785" y="-282194"/>
            <a:ext cx="2528486" cy="2528486"/>
          </a:xfrm>
          <a:prstGeom prst="rect">
            <a:avLst/>
          </a:prstGeom>
          <a:effectLst>
            <a:outerShdw blurRad="177800" dist="38100" sx="104000" sy="104000" algn="l" rotWithShape="0">
              <a:prstClr val="black">
                <a:alpha val="74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091 0.07361 L 3.33333E-6 -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0092 0.07361 L 3.95833E-6 -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31" grpId="0" animBg="1"/>
      <p:bldP spid="10486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val 7"/>
          <p:cNvSpPr/>
          <p:nvPr/>
        </p:nvSpPr>
        <p:spPr>
          <a:xfrm>
            <a:off x="2780415" y="229749"/>
            <a:ext cx="6631170" cy="6398503"/>
          </a:xfrm>
          <a:prstGeom prst="ellipse">
            <a:avLst/>
          </a:prstGeom>
          <a:solidFill>
            <a:srgbClr val="442494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8640" name="TextBox 3"/>
          <p:cNvSpPr txBox="1"/>
          <p:nvPr/>
        </p:nvSpPr>
        <p:spPr>
          <a:xfrm>
            <a:off x="3191191" y="4032696"/>
            <a:ext cx="6119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T</a:t>
            </a:r>
            <a:r>
              <a:rPr kumimoji="0" lang="en-IN" sz="4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ypes</a:t>
            </a: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 of Chat</a:t>
            </a:r>
            <a:r>
              <a:rPr lang="en-IN" sz="4800" dirty="0">
                <a:solidFill>
                  <a:prstClr val="white"/>
                </a:solidFill>
                <a:latin typeface="Arial Black" panose="020B0A04020102020204" pitchFamily="34" charset="0"/>
              </a:rPr>
              <a:t>bot</a:t>
            </a:r>
            <a:endParaRPr kumimoji="0" lang="en-IN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pic>
        <p:nvPicPr>
          <p:cNvPr id="209716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2013" y="1372200"/>
            <a:ext cx="2372486" cy="2372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1081</Words>
  <Application>Microsoft Office PowerPoint</Application>
  <PresentationFormat>Widescreen</PresentationFormat>
  <Paragraphs>176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3" baseType="lpstr">
      <vt:lpstr>Microsoft JhengHei UI</vt:lpstr>
      <vt:lpstr>Microsoft YaHei Light</vt:lpstr>
      <vt:lpstr>Arial</vt:lpstr>
      <vt:lpstr>Arial Black</vt:lpstr>
      <vt:lpstr>Arial Rounded MT Bold</vt:lpstr>
      <vt:lpstr>Arial Unicode MS</vt:lpstr>
      <vt:lpstr>Calibri</vt:lpstr>
      <vt:lpstr>Calibri Light</vt:lpstr>
      <vt:lpstr>Calisto MT</vt:lpstr>
      <vt:lpstr>Century Gothic</vt:lpstr>
      <vt:lpstr>Corbel</vt:lpstr>
      <vt:lpstr>Elephant</vt:lpstr>
      <vt:lpstr>Futura Lt BT</vt:lpstr>
      <vt:lpstr>Georgia</vt:lpstr>
      <vt:lpstr>Montserrat</vt:lpstr>
      <vt:lpstr>Palatino Linotype</vt:lpstr>
      <vt:lpstr>Rockwell Extra Bold</vt:lpstr>
      <vt:lpstr>Script MT Bold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Sripadth</dc:creator>
  <cp:lastModifiedBy>AJAY SINGH</cp:lastModifiedBy>
  <cp:revision>55</cp:revision>
  <dcterms:created xsi:type="dcterms:W3CDTF">2023-04-15T20:38:34Z</dcterms:created>
  <dcterms:modified xsi:type="dcterms:W3CDTF">2024-07-21T15:54:14Z</dcterms:modified>
</cp:coreProperties>
</file>