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0" r:id="rId15"/>
    <p:sldId id="279" r:id="rId16"/>
    <p:sldId id="278" r:id="rId17"/>
    <p:sldId id="271" r:id="rId18"/>
    <p:sldId id="272" r:id="rId19"/>
    <p:sldId id="273" r:id="rId20"/>
    <p:sldId id="287" r:id="rId21"/>
    <p:sldId id="283" r:id="rId22"/>
    <p:sldId id="286" r:id="rId23"/>
    <p:sldId id="284" r:id="rId24"/>
    <p:sldId id="28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C12C8E-D8DF-4682-912C-524A5BAD999D}">
          <p14:sldIdLst>
            <p14:sldId id="257"/>
            <p14:sldId id="258"/>
          </p14:sldIdLst>
        </p14:section>
        <p14:section name="home" id="{CA813593-E2B5-45F2-A754-F1C064DCB038}">
          <p14:sldIdLst>
            <p14:sldId id="259"/>
          </p14:sldIdLst>
        </p14:section>
        <p14:section name="introduction" id="{FA540B97-66EA-4B40-9352-3C50C15B7694}">
          <p14:sldIdLst>
            <p14:sldId id="260"/>
            <p14:sldId id="261"/>
          </p14:sldIdLst>
        </p14:section>
        <p14:section name="abstract" id="{89CAA0C8-6DD7-4506-A90E-AB02257667AC}">
          <p14:sldIdLst>
            <p14:sldId id="262"/>
            <p14:sldId id="263"/>
          </p14:sldIdLst>
        </p14:section>
        <p14:section name="types of chatbot" id="{E85D32D2-FF68-4C64-82F9-6662650FF4FE}">
          <p14:sldIdLst>
            <p14:sldId id="264"/>
            <p14:sldId id="265"/>
          </p14:sldIdLst>
        </p14:section>
        <p14:section name="time line" id="{0E46E1EF-6380-45E6-8150-B87A6C1B9A54}">
          <p14:sldIdLst>
            <p14:sldId id="266"/>
            <p14:sldId id="267"/>
          </p14:sldIdLst>
        </p14:section>
        <p14:section name="literature survey" id="{776C2495-E08B-4DFB-B280-E878FB5D376A}">
          <p14:sldIdLst>
            <p14:sldId id="268"/>
            <p14:sldId id="269"/>
          </p14:sldIdLst>
        </p14:section>
        <p14:section name="end" id="{63605155-FA20-4785-80E6-C20AD75E394D}">
          <p14:sldIdLst>
            <p14:sldId id="280"/>
            <p14:sldId id="279"/>
            <p14:sldId id="278"/>
            <p14:sldId id="271"/>
            <p14:sldId id="272"/>
            <p14:sldId id="273"/>
            <p14:sldId id="287"/>
            <p14:sldId id="283"/>
            <p14:sldId id="286"/>
            <p14:sldId id="284"/>
            <p14:sldId id="28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35DA"/>
    <a:srgbClr val="A384E8"/>
    <a:srgbClr val="4B2FBB"/>
    <a:srgbClr val="5030C1"/>
    <a:srgbClr val="412DB0"/>
    <a:srgbClr val="245BC0"/>
    <a:srgbClr val="2158BC"/>
    <a:srgbClr val="255CC1"/>
    <a:srgbClr val="316AD3"/>
    <a:srgbClr val="326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250" autoAdjust="0"/>
  </p:normalViewPr>
  <p:slideViewPr>
    <p:cSldViewPr snapToGrid="0">
      <p:cViewPr varScale="1">
        <p:scale>
          <a:sx n="89" d="100"/>
          <a:sy n="89" d="100"/>
        </p:scale>
        <p:origin x="14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9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0FAC-2621-45BD-9348-E1EB7E6886CF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104879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9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9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9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A8F30-9883-4A1C-A5F5-D2EFF51671B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A8F30-9883-4A1C-A5F5-D2EFF51671BE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79A8F30-9883-4A1C-A5F5-D2EFF51671B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A8F30-9883-4A1C-A5F5-D2EFF51671BE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79A8F30-9883-4A1C-A5F5-D2EFF51671B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79A8F30-9883-4A1C-A5F5-D2EFF51671B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8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79A8F30-9883-4A1C-A5F5-D2EFF51671B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4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10487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6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10487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6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6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10487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7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10487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10487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10487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85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8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10487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5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487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10487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7926-326A-4A93-8927-C26E00BC10E9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rester_Research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0.png"/><Relationship Id="rId3" Type="http://schemas.openxmlformats.org/officeDocument/2006/relationships/slide" Target="slide4.xml"/><Relationship Id="rId7" Type="http://schemas.openxmlformats.org/officeDocument/2006/relationships/image" Target="../media/image40.png"/><Relationship Id="rId12" Type="http://schemas.openxmlformats.org/officeDocument/2006/relationships/slide" Target="slide10.xml"/><Relationship Id="rId2" Type="http://schemas.openxmlformats.org/officeDocument/2006/relationships/image" Target="../media/image3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slide" Target="slide12.xml"/><Relationship Id="rId10" Type="http://schemas.openxmlformats.org/officeDocument/2006/relationships/image" Target="../media/image50.png"/><Relationship Id="rId4" Type="http://schemas.openxmlformats.org/officeDocument/2006/relationships/image" Target="../media/image30.png"/><Relationship Id="rId9" Type="http://schemas.openxmlformats.org/officeDocument/2006/relationships/slide" Target="slide8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rgbClr val="6835DA"/>
            </a:gs>
            <a:gs pos="100000">
              <a:srgbClr val="12237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1"/>
          <p:cNvSpPr txBox="1"/>
          <p:nvPr/>
        </p:nvSpPr>
        <p:spPr>
          <a:xfrm>
            <a:off x="976830" y="2714410"/>
            <a:ext cx="4338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effectLst>
                  <a:outerShdw blurRad="76200" sx="102000" sy="102000" algn="ctr" rotWithShape="0">
                    <a:schemeClr val="bg1">
                      <a:alpha val="67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Chatbot</a:t>
            </a:r>
          </a:p>
        </p:txBody>
      </p:sp>
      <p:sp>
        <p:nvSpPr>
          <p:cNvPr id="1048587" name="TextBox 8"/>
          <p:cNvSpPr txBox="1"/>
          <p:nvPr/>
        </p:nvSpPr>
        <p:spPr>
          <a:xfrm>
            <a:off x="13004969" y="320238"/>
            <a:ext cx="6396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Contents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 :</a:t>
            </a:r>
          </a:p>
        </p:txBody>
      </p:sp>
      <p:sp>
        <p:nvSpPr>
          <p:cNvPr id="1048599" name="Rectangle 24"/>
          <p:cNvSpPr/>
          <p:nvPr/>
        </p:nvSpPr>
        <p:spPr>
          <a:xfrm>
            <a:off x="12349113" y="-131974"/>
            <a:ext cx="446570" cy="7146912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4" descr="Manteio - Innovate-Solution-Support">
            <a:extLst>
              <a:ext uri="{FF2B5EF4-FFF2-40B4-BE49-F238E27FC236}">
                <a16:creationId xmlns:a16="http://schemas.microsoft.com/office/drawing/2014/main" id="{41ADA4C3-1D84-48F9-AD29-503791B2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55" y="776310"/>
            <a:ext cx="5227426" cy="520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7A7723-5AF5-4B96-AA28-329E613AFCE9}"/>
              </a:ext>
            </a:extLst>
          </p:cNvPr>
          <p:cNvSpPr txBox="1"/>
          <p:nvPr/>
        </p:nvSpPr>
        <p:spPr>
          <a:xfrm>
            <a:off x="453789" y="3635758"/>
            <a:ext cx="59470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266700" sx="102000" sy="102000" algn="ctr" rotWithShape="0">
                    <a:schemeClr val="bg1">
                      <a:alpha val="82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Elevating engagement, Efficiency and Satisfaction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35A77-22BC-8A92-CD4E-95AFDCAA8276}"/>
              </a:ext>
            </a:extLst>
          </p:cNvPr>
          <p:cNvSpPr txBox="1"/>
          <p:nvPr/>
        </p:nvSpPr>
        <p:spPr>
          <a:xfrm>
            <a:off x="12572398" y="964863"/>
            <a:ext cx="969917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 to Chatbots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Abstract</a:t>
            </a:r>
            <a:endParaRPr lang="en-IN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Types of Chatbots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Literature survey</a:t>
            </a:r>
          </a:p>
          <a:p>
            <a:pPr lvl="1"/>
            <a:endParaRPr lang="en-IN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Existing system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Problem definition</a:t>
            </a:r>
          </a:p>
          <a:p>
            <a:pPr lvl="1"/>
            <a:endParaRPr lang="en-IN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System Requirements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Analysis</a:t>
            </a:r>
          </a:p>
          <a:p>
            <a:pPr lvl="1"/>
            <a:endParaRPr lang="en-IN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 of chatbot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Workflow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val 7"/>
          <p:cNvSpPr/>
          <p:nvPr/>
        </p:nvSpPr>
        <p:spPr>
          <a:xfrm>
            <a:off x="2780414" y="229748"/>
            <a:ext cx="6631170" cy="6398503"/>
          </a:xfrm>
          <a:prstGeom prst="ellipse">
            <a:avLst/>
          </a:prstGeom>
          <a:solidFill>
            <a:srgbClr val="44249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048654" name="TextBox 3"/>
          <p:cNvSpPr txBox="1"/>
          <p:nvPr/>
        </p:nvSpPr>
        <p:spPr>
          <a:xfrm>
            <a:off x="3977828" y="4270599"/>
            <a:ext cx="4236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Timeline</a:t>
            </a:r>
            <a:endParaRPr kumimoji="0" lang="en-IN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2097167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80" y="830502"/>
            <a:ext cx="3298437" cy="3298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6835DA"/>
            </a:gs>
            <a:gs pos="100000">
              <a:srgbClr val="12237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val 2"/>
          <p:cNvSpPr/>
          <p:nvPr/>
        </p:nvSpPr>
        <p:spPr>
          <a:xfrm>
            <a:off x="-1458363" y="-3157719"/>
            <a:ext cx="14774982" cy="13084866"/>
          </a:xfrm>
          <a:prstGeom prst="ellipse">
            <a:avLst/>
          </a:prstGeom>
          <a:solidFill>
            <a:srgbClr val="492598">
              <a:alpha val="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59" name="Rectangle 1"/>
          <p:cNvSpPr/>
          <p:nvPr/>
        </p:nvSpPr>
        <p:spPr>
          <a:xfrm>
            <a:off x="-272902" y="-310100"/>
            <a:ext cx="12737804" cy="7389628"/>
          </a:xfrm>
          <a:prstGeom prst="rect">
            <a:avLst/>
          </a:prstGeom>
          <a:gradFill flip="none" rotWithShape="1">
            <a:gsLst>
              <a:gs pos="37000">
                <a:srgbClr val="245BC0"/>
              </a:gs>
              <a:gs pos="68000">
                <a:srgbClr val="4B2FBB"/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660" name="Rectangle: Rounded Corners 24"/>
          <p:cNvSpPr/>
          <p:nvPr/>
        </p:nvSpPr>
        <p:spPr>
          <a:xfrm rot="1597230">
            <a:off x="9214888" y="1380740"/>
            <a:ext cx="468803" cy="388641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048661" name="Rectangle: Rounded Corners 25"/>
          <p:cNvSpPr/>
          <p:nvPr/>
        </p:nvSpPr>
        <p:spPr>
          <a:xfrm rot="1597230">
            <a:off x="9752545" y="2358565"/>
            <a:ext cx="490664" cy="27601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662" name="TextBox 3"/>
          <p:cNvSpPr txBox="1"/>
          <p:nvPr/>
        </p:nvSpPr>
        <p:spPr>
          <a:xfrm>
            <a:off x="7271307" y="3947113"/>
            <a:ext cx="3777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6000" b="1" dirty="0">
                <a:solidFill>
                  <a:prstClr val="white"/>
                </a:solidFill>
                <a:latin typeface="Montserrat" panose="00000500000000000000" pitchFamily="2" charset="0"/>
              </a:rPr>
              <a:t>Timeline 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2097168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039" y="1323230"/>
            <a:ext cx="2579300" cy="25793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B43FF5-1368-40D7-AB48-9132A55DB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26" y="0"/>
            <a:ext cx="3239893" cy="6789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-2.22222E-6 L 0.0388 -0.1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-7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875E-6 1.11111E-6 L 0.0388 -0.15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0" grpId="0" animBg="1"/>
      <p:bldP spid="10486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val 7"/>
          <p:cNvSpPr/>
          <p:nvPr/>
        </p:nvSpPr>
        <p:spPr>
          <a:xfrm>
            <a:off x="2639737" y="459497"/>
            <a:ext cx="6631170" cy="6398503"/>
          </a:xfrm>
          <a:prstGeom prst="ellipse">
            <a:avLst/>
          </a:prstGeom>
          <a:solidFill>
            <a:srgbClr val="44249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048667" name="TextBox 3"/>
          <p:cNvSpPr txBox="1"/>
          <p:nvPr/>
        </p:nvSpPr>
        <p:spPr>
          <a:xfrm>
            <a:off x="3400519" y="4314920"/>
            <a:ext cx="5555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Literature survey </a:t>
            </a:r>
          </a:p>
        </p:txBody>
      </p:sp>
      <p:pic>
        <p:nvPicPr>
          <p:cNvPr id="209717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7" b="17107"/>
          <a:stretch/>
        </p:blipFill>
        <p:spPr>
          <a:xfrm>
            <a:off x="4231850" y="1376313"/>
            <a:ext cx="4139154" cy="2722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6835DA"/>
            </a:gs>
            <a:gs pos="100000">
              <a:srgbClr val="12237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val 2"/>
          <p:cNvSpPr/>
          <p:nvPr/>
        </p:nvSpPr>
        <p:spPr>
          <a:xfrm>
            <a:off x="-1458363" y="-3157719"/>
            <a:ext cx="14774982" cy="13084866"/>
          </a:xfrm>
          <a:prstGeom prst="ellipse">
            <a:avLst/>
          </a:prstGeom>
          <a:solidFill>
            <a:srgbClr val="492598">
              <a:alpha val="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72" name="Rectangle 1"/>
          <p:cNvSpPr/>
          <p:nvPr/>
        </p:nvSpPr>
        <p:spPr>
          <a:xfrm>
            <a:off x="-206035" y="-188180"/>
            <a:ext cx="12737804" cy="7389628"/>
          </a:xfrm>
          <a:prstGeom prst="rect">
            <a:avLst/>
          </a:prstGeom>
          <a:solidFill>
            <a:srgbClr val="5850D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73" name="TextBox 3"/>
          <p:cNvSpPr txBox="1"/>
          <p:nvPr/>
        </p:nvSpPr>
        <p:spPr>
          <a:xfrm>
            <a:off x="3042432" y="2160034"/>
            <a:ext cx="5773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</a:t>
            </a:r>
            <a:r>
              <a:rPr kumimoji="0" lang="en-IN" sz="4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iterature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survey</a:t>
            </a:r>
          </a:p>
        </p:txBody>
      </p:sp>
      <p:sp useBgFill="1">
        <p:nvSpPr>
          <p:cNvPr id="1048674" name="Rectangle 4"/>
          <p:cNvSpPr/>
          <p:nvPr/>
        </p:nvSpPr>
        <p:spPr>
          <a:xfrm>
            <a:off x="948070" y="2967733"/>
            <a:ext cx="797441" cy="3890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675" name="Rectangle 13"/>
          <p:cNvSpPr/>
          <p:nvPr/>
        </p:nvSpPr>
        <p:spPr>
          <a:xfrm>
            <a:off x="1857741" y="2995739"/>
            <a:ext cx="797441" cy="3890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153139" y="3105863"/>
            <a:ext cx="9397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Emerging Trends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: Highlighting advancements in NLP, AI integration, user-centric design, and ethical considerations.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048677" name="TextBox 7"/>
          <p:cNvSpPr txBox="1"/>
          <p:nvPr/>
        </p:nvSpPr>
        <p:spPr>
          <a:xfrm>
            <a:off x="1190845" y="4074990"/>
            <a:ext cx="9143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Methodological Insights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: Providing guidance on search strategies, inclusion criteria, and analysis methods for conducting robust literature surveys.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1190846" y="5410836"/>
            <a:ext cx="9143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Practical Implications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: Offering insights for future research, addressing challenges, and informing the design of chatbots for specific applications.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367DB51-C10B-40CF-8CA0-E664D3409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7" b="17107"/>
          <a:stretch/>
        </p:blipFill>
        <p:spPr>
          <a:xfrm>
            <a:off x="4512335" y="184723"/>
            <a:ext cx="3301064" cy="2171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91 0.07361 L 3.33333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6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92 0.07361 L 3.95833E-6 -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4" grpId="0" animBg="1"/>
      <p:bldP spid="10486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835DA"/>
            </a:gs>
            <a:gs pos="48000">
              <a:schemeClr val="tx1">
                <a:lumMod val="85000"/>
                <a:lumOff val="1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8B5139-C744-4FC0-8AA5-90C7EC8201B5}"/>
              </a:ext>
            </a:extLst>
          </p:cNvPr>
          <p:cNvSpPr/>
          <p:nvPr/>
        </p:nvSpPr>
        <p:spPr>
          <a:xfrm>
            <a:off x="257977" y="2961645"/>
            <a:ext cx="2746149" cy="3829753"/>
          </a:xfrm>
          <a:prstGeom prst="roundRect">
            <a:avLst>
              <a:gd name="adj" fmla="val 10540"/>
            </a:avLst>
          </a:prstGeom>
          <a:solidFill>
            <a:srgbClr val="F1F5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62626"/>
              </a:solidFill>
            </a:endParaRPr>
          </a:p>
        </p:txBody>
      </p:sp>
      <p:sp>
        <p:nvSpPr>
          <p:cNvPr id="1048705" name="Rectangle 51"/>
          <p:cNvSpPr/>
          <p:nvPr/>
        </p:nvSpPr>
        <p:spPr>
          <a:xfrm rot="16200000">
            <a:off x="5790573" y="1112898"/>
            <a:ext cx="536424" cy="1226643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F3A10-1F09-4D1E-9155-B707B4014B38}"/>
              </a:ext>
            </a:extLst>
          </p:cNvPr>
          <p:cNvSpPr txBox="1"/>
          <p:nvPr/>
        </p:nvSpPr>
        <p:spPr>
          <a:xfrm>
            <a:off x="399738" y="901452"/>
            <a:ext cx="8357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Elephant" panose="02020904090505020303" pitchFamily="18" charset="0"/>
              </a:rPr>
              <a:t>Existing system of chatbot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E22D00-B4B3-4625-A664-0A4FFEB13D2D}"/>
              </a:ext>
            </a:extLst>
          </p:cNvPr>
          <p:cNvSpPr txBox="1"/>
          <p:nvPr/>
        </p:nvSpPr>
        <p:spPr>
          <a:xfrm>
            <a:off x="345870" y="3002585"/>
            <a:ext cx="73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01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113BBF-73CF-488F-A2E5-B928A7C732D6}"/>
              </a:ext>
            </a:extLst>
          </p:cNvPr>
          <p:cNvSpPr txBox="1"/>
          <p:nvPr/>
        </p:nvSpPr>
        <p:spPr>
          <a:xfrm>
            <a:off x="345870" y="3630055"/>
            <a:ext cx="26582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User Interface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Platform for interaction, like messaging apps or website widgets.</a:t>
            </a:r>
          </a:p>
          <a:p>
            <a:endParaRPr lang="en-US" sz="2000" dirty="0">
              <a:solidFill>
                <a:srgbClr val="262626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NLU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Analyzes input to understand intent and context.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AEB6B-C81C-4CE7-990A-1F7FB312F814}"/>
              </a:ext>
            </a:extLst>
          </p:cNvPr>
          <p:cNvSpPr txBox="1"/>
          <p:nvPr/>
        </p:nvSpPr>
        <p:spPr>
          <a:xfrm>
            <a:off x="5611096" y="2939516"/>
            <a:ext cx="906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03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68A47-1528-4D3F-8759-55E932F79126}"/>
              </a:ext>
            </a:extLst>
          </p:cNvPr>
          <p:cNvSpPr txBox="1"/>
          <p:nvPr/>
        </p:nvSpPr>
        <p:spPr>
          <a:xfrm>
            <a:off x="5657354" y="3627853"/>
            <a:ext cx="26375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Integration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Extends functionality with external services or APIs.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62626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Analytics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Monitors interactions to enhance performance.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700401-30B9-4C82-869B-4FC8A90EDBA6}"/>
              </a:ext>
            </a:extLst>
          </p:cNvPr>
          <p:cNvSpPr txBox="1"/>
          <p:nvPr/>
        </p:nvSpPr>
        <p:spPr>
          <a:xfrm>
            <a:off x="3004126" y="2961645"/>
            <a:ext cx="999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02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1AA2F-7376-4610-A9F7-EF6FE4B1076A}"/>
              </a:ext>
            </a:extLst>
          </p:cNvPr>
          <p:cNvSpPr txBox="1"/>
          <p:nvPr/>
        </p:nvSpPr>
        <p:spPr>
          <a:xfrm>
            <a:off x="3086337" y="3622181"/>
            <a:ext cx="24888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NLG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Generates coherent responses based on context.</a:t>
            </a:r>
          </a:p>
          <a:p>
            <a:endParaRPr lang="en-US" sz="2000" dirty="0">
              <a:solidFill>
                <a:srgbClr val="262626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Backend Systems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Accesses databases or APIs for tasks.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E8A42-25BA-44C0-8CF3-3950388CE0EA}"/>
              </a:ext>
            </a:extLst>
          </p:cNvPr>
          <p:cNvSpPr txBox="1"/>
          <p:nvPr/>
        </p:nvSpPr>
        <p:spPr>
          <a:xfrm>
            <a:off x="8377121" y="3002585"/>
            <a:ext cx="999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04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0A58E7-4E36-478E-8EF3-6969E66BC88E}"/>
              </a:ext>
            </a:extLst>
          </p:cNvPr>
          <p:cNvSpPr txBox="1"/>
          <p:nvPr/>
        </p:nvSpPr>
        <p:spPr>
          <a:xfrm>
            <a:off x="8377121" y="3627853"/>
            <a:ext cx="30411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Dialogue Management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Controls conversation flow based on input and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262626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Error Handling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Manages errors or uncertainties in user input.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66546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835DA"/>
            </a:gs>
            <a:gs pos="49000">
              <a:schemeClr val="tx1">
                <a:lumMod val="85000"/>
                <a:lumOff val="1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8B5139-C744-4FC0-8AA5-90C7EC8201B5}"/>
              </a:ext>
            </a:extLst>
          </p:cNvPr>
          <p:cNvSpPr/>
          <p:nvPr/>
        </p:nvSpPr>
        <p:spPr>
          <a:xfrm>
            <a:off x="2944473" y="2855860"/>
            <a:ext cx="2746149" cy="3829753"/>
          </a:xfrm>
          <a:prstGeom prst="roundRect">
            <a:avLst>
              <a:gd name="adj" fmla="val 10540"/>
            </a:avLst>
          </a:prstGeom>
          <a:solidFill>
            <a:srgbClr val="F89F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62626"/>
              </a:solidFill>
            </a:endParaRPr>
          </a:p>
        </p:txBody>
      </p:sp>
      <p:sp>
        <p:nvSpPr>
          <p:cNvPr id="1048705" name="Rectangle 51"/>
          <p:cNvSpPr/>
          <p:nvPr/>
        </p:nvSpPr>
        <p:spPr>
          <a:xfrm rot="16200000">
            <a:off x="5790573" y="1112898"/>
            <a:ext cx="536424" cy="1226643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F3A10-1F09-4D1E-9155-B707B4014B38}"/>
              </a:ext>
            </a:extLst>
          </p:cNvPr>
          <p:cNvSpPr txBox="1"/>
          <p:nvPr/>
        </p:nvSpPr>
        <p:spPr>
          <a:xfrm>
            <a:off x="399738" y="901452"/>
            <a:ext cx="8357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Elephant" panose="02020904090505020303" pitchFamily="18" charset="0"/>
              </a:rPr>
              <a:t>Existing system of chatbot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E22D00-B4B3-4625-A664-0A4FFEB13D2D}"/>
              </a:ext>
            </a:extLst>
          </p:cNvPr>
          <p:cNvSpPr txBox="1"/>
          <p:nvPr/>
        </p:nvSpPr>
        <p:spPr>
          <a:xfrm>
            <a:off x="345870" y="3002585"/>
            <a:ext cx="73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Elephant" panose="02020904090505020303" pitchFamily="18" charset="0"/>
              </a:rPr>
              <a:t>01</a:t>
            </a:r>
            <a:endParaRPr lang="en-IN" sz="32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113BBF-73CF-488F-A2E5-B928A7C732D6}"/>
              </a:ext>
            </a:extLst>
          </p:cNvPr>
          <p:cNvSpPr txBox="1"/>
          <p:nvPr/>
        </p:nvSpPr>
        <p:spPr>
          <a:xfrm>
            <a:off x="345870" y="3630055"/>
            <a:ext cx="26582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User Interface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Platform for interaction, like messaging apps or website widgets.</a:t>
            </a: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NLU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Analyzes input to understand intent and context.</a:t>
            </a:r>
            <a:endParaRPr lang="en-US" sz="20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AEB6B-C81C-4CE7-990A-1F7FB312F814}"/>
              </a:ext>
            </a:extLst>
          </p:cNvPr>
          <p:cNvSpPr txBox="1"/>
          <p:nvPr/>
        </p:nvSpPr>
        <p:spPr>
          <a:xfrm>
            <a:off x="5611096" y="2939516"/>
            <a:ext cx="906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03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68A47-1528-4D3F-8759-55E932F79126}"/>
              </a:ext>
            </a:extLst>
          </p:cNvPr>
          <p:cNvSpPr txBox="1"/>
          <p:nvPr/>
        </p:nvSpPr>
        <p:spPr>
          <a:xfrm>
            <a:off x="5657354" y="3627853"/>
            <a:ext cx="26375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Integration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Extends functionality with external services or APIs.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62626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Analytics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Monitors interactions to enhance performance.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700401-30B9-4C82-869B-4FC8A90EDBA6}"/>
              </a:ext>
            </a:extLst>
          </p:cNvPr>
          <p:cNvSpPr txBox="1"/>
          <p:nvPr/>
        </p:nvSpPr>
        <p:spPr>
          <a:xfrm>
            <a:off x="3004126" y="2961645"/>
            <a:ext cx="999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02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1AA2F-7376-4610-A9F7-EF6FE4B1076A}"/>
              </a:ext>
            </a:extLst>
          </p:cNvPr>
          <p:cNvSpPr txBox="1"/>
          <p:nvPr/>
        </p:nvSpPr>
        <p:spPr>
          <a:xfrm>
            <a:off x="3086337" y="3622181"/>
            <a:ext cx="24888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NLG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Generates coherent responses based on context.</a:t>
            </a:r>
          </a:p>
          <a:p>
            <a:endParaRPr lang="en-US" sz="2000" dirty="0">
              <a:solidFill>
                <a:srgbClr val="262626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Backend Systems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Accesses databases or APIs for tasks.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E8A42-25BA-44C0-8CF3-3950388CE0EA}"/>
              </a:ext>
            </a:extLst>
          </p:cNvPr>
          <p:cNvSpPr txBox="1"/>
          <p:nvPr/>
        </p:nvSpPr>
        <p:spPr>
          <a:xfrm>
            <a:off x="8377121" y="3002585"/>
            <a:ext cx="999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04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0A58E7-4E36-478E-8EF3-6969E66BC88E}"/>
              </a:ext>
            </a:extLst>
          </p:cNvPr>
          <p:cNvSpPr txBox="1"/>
          <p:nvPr/>
        </p:nvSpPr>
        <p:spPr>
          <a:xfrm>
            <a:off x="8377121" y="3627853"/>
            <a:ext cx="30411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Dialogue Management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Controls conversation flow based on input and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262626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Error Handling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Manages errors or uncertainties in user input.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852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835DA"/>
            </a:gs>
            <a:gs pos="47000">
              <a:schemeClr val="tx1">
                <a:lumMod val="85000"/>
                <a:lumOff val="1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8B5139-C744-4FC0-8AA5-90C7EC8201B5}"/>
              </a:ext>
            </a:extLst>
          </p:cNvPr>
          <p:cNvSpPr/>
          <p:nvPr/>
        </p:nvSpPr>
        <p:spPr>
          <a:xfrm>
            <a:off x="5458540" y="2750310"/>
            <a:ext cx="2932588" cy="3875342"/>
          </a:xfrm>
          <a:prstGeom prst="roundRect">
            <a:avLst>
              <a:gd name="adj" fmla="val 10540"/>
            </a:avLst>
          </a:prstGeom>
          <a:solidFill>
            <a:srgbClr val="E53F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62626"/>
              </a:solidFill>
            </a:endParaRPr>
          </a:p>
        </p:txBody>
      </p:sp>
      <p:sp>
        <p:nvSpPr>
          <p:cNvPr id="1048705" name="Rectangle 51"/>
          <p:cNvSpPr/>
          <p:nvPr/>
        </p:nvSpPr>
        <p:spPr>
          <a:xfrm rot="16200000">
            <a:off x="5790573" y="1112898"/>
            <a:ext cx="536424" cy="1226643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F3A10-1F09-4D1E-9155-B707B4014B38}"/>
              </a:ext>
            </a:extLst>
          </p:cNvPr>
          <p:cNvSpPr txBox="1"/>
          <p:nvPr/>
        </p:nvSpPr>
        <p:spPr>
          <a:xfrm>
            <a:off x="399738" y="901452"/>
            <a:ext cx="8357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Elephant" panose="02020904090505020303" pitchFamily="18" charset="0"/>
              </a:rPr>
              <a:t>Existing system of chatbot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E22D00-B4B3-4625-A664-0A4FFEB13D2D}"/>
              </a:ext>
            </a:extLst>
          </p:cNvPr>
          <p:cNvSpPr txBox="1"/>
          <p:nvPr/>
        </p:nvSpPr>
        <p:spPr>
          <a:xfrm>
            <a:off x="345870" y="3002585"/>
            <a:ext cx="73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Elephant" panose="02020904090505020303" pitchFamily="18" charset="0"/>
              </a:rPr>
              <a:t>01</a:t>
            </a:r>
            <a:endParaRPr lang="en-IN" sz="32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113BBF-73CF-488F-A2E5-B928A7C732D6}"/>
              </a:ext>
            </a:extLst>
          </p:cNvPr>
          <p:cNvSpPr txBox="1"/>
          <p:nvPr/>
        </p:nvSpPr>
        <p:spPr>
          <a:xfrm>
            <a:off x="345870" y="3630055"/>
            <a:ext cx="26582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User Interface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Platform for interaction, like messaging apps or website widgets.</a:t>
            </a: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NLU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Analyzes input to understand intent and context.</a:t>
            </a:r>
            <a:endParaRPr lang="en-US" sz="20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AEB6B-C81C-4CE7-990A-1F7FB312F814}"/>
              </a:ext>
            </a:extLst>
          </p:cNvPr>
          <p:cNvSpPr txBox="1"/>
          <p:nvPr/>
        </p:nvSpPr>
        <p:spPr>
          <a:xfrm>
            <a:off x="5611096" y="2939516"/>
            <a:ext cx="906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03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68A47-1528-4D3F-8759-55E932F79126}"/>
              </a:ext>
            </a:extLst>
          </p:cNvPr>
          <p:cNvSpPr txBox="1"/>
          <p:nvPr/>
        </p:nvSpPr>
        <p:spPr>
          <a:xfrm>
            <a:off x="5657354" y="3627853"/>
            <a:ext cx="26375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Integration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Extends functionality with external services or APIs.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62626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Analytics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Monitors interactions to enhance performance.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700401-30B9-4C82-869B-4FC8A90EDBA6}"/>
              </a:ext>
            </a:extLst>
          </p:cNvPr>
          <p:cNvSpPr txBox="1"/>
          <p:nvPr/>
        </p:nvSpPr>
        <p:spPr>
          <a:xfrm>
            <a:off x="3004126" y="2961645"/>
            <a:ext cx="999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Elephant" panose="02020904090505020303" pitchFamily="18" charset="0"/>
              </a:rPr>
              <a:t>02</a:t>
            </a:r>
            <a:endParaRPr lang="en-IN" sz="32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1AA2F-7376-4610-A9F7-EF6FE4B1076A}"/>
              </a:ext>
            </a:extLst>
          </p:cNvPr>
          <p:cNvSpPr txBox="1"/>
          <p:nvPr/>
        </p:nvSpPr>
        <p:spPr>
          <a:xfrm>
            <a:off x="3086337" y="3622181"/>
            <a:ext cx="24888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bg1"/>
                </a:solidFill>
                <a:effectLst/>
                <a:latin typeface="Söhne"/>
              </a:rPr>
              <a:t>NLG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Söhne"/>
              </a:rPr>
              <a:t>: Generates coherent responses based on context.</a:t>
            </a: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Backend Systems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Accesses databases or APIs for tasks.</a:t>
            </a:r>
            <a:endParaRPr lang="en-US" sz="20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E8A42-25BA-44C0-8CF3-3950388CE0EA}"/>
              </a:ext>
            </a:extLst>
          </p:cNvPr>
          <p:cNvSpPr txBox="1"/>
          <p:nvPr/>
        </p:nvSpPr>
        <p:spPr>
          <a:xfrm>
            <a:off x="8377121" y="3002585"/>
            <a:ext cx="999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04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0A58E7-4E36-478E-8EF3-6969E66BC88E}"/>
              </a:ext>
            </a:extLst>
          </p:cNvPr>
          <p:cNvSpPr txBox="1"/>
          <p:nvPr/>
        </p:nvSpPr>
        <p:spPr>
          <a:xfrm>
            <a:off x="8377121" y="3627853"/>
            <a:ext cx="30411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Dialogue Management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Controls conversation flow based on input and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262626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Error Handling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Manages errors or uncertainties in user input.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55218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835DA"/>
            </a:gs>
            <a:gs pos="46000">
              <a:schemeClr val="tx1">
                <a:lumMod val="85000"/>
                <a:lumOff val="1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8B5139-C744-4FC0-8AA5-90C7EC8201B5}"/>
              </a:ext>
            </a:extLst>
          </p:cNvPr>
          <p:cNvSpPr/>
          <p:nvPr/>
        </p:nvSpPr>
        <p:spPr>
          <a:xfrm>
            <a:off x="8294910" y="2825262"/>
            <a:ext cx="3252321" cy="3856892"/>
          </a:xfrm>
          <a:prstGeom prst="roundRect">
            <a:avLst>
              <a:gd name="adj" fmla="val 10540"/>
            </a:avLst>
          </a:prstGeom>
          <a:solidFill>
            <a:srgbClr val="5EC5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62626"/>
              </a:solidFill>
            </a:endParaRPr>
          </a:p>
        </p:txBody>
      </p:sp>
      <p:sp>
        <p:nvSpPr>
          <p:cNvPr id="1048705" name="Rectangle 51"/>
          <p:cNvSpPr/>
          <p:nvPr/>
        </p:nvSpPr>
        <p:spPr>
          <a:xfrm rot="16200000">
            <a:off x="5790573" y="1112898"/>
            <a:ext cx="536424" cy="1226643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F3A10-1F09-4D1E-9155-B707B4014B38}"/>
              </a:ext>
            </a:extLst>
          </p:cNvPr>
          <p:cNvSpPr txBox="1"/>
          <p:nvPr/>
        </p:nvSpPr>
        <p:spPr>
          <a:xfrm>
            <a:off x="399738" y="901452"/>
            <a:ext cx="8357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Elephant" panose="02020904090505020303" pitchFamily="18" charset="0"/>
              </a:rPr>
              <a:t>Existing system of chatbot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E22D00-B4B3-4625-A664-0A4FFEB13D2D}"/>
              </a:ext>
            </a:extLst>
          </p:cNvPr>
          <p:cNvSpPr txBox="1"/>
          <p:nvPr/>
        </p:nvSpPr>
        <p:spPr>
          <a:xfrm>
            <a:off x="345870" y="3002585"/>
            <a:ext cx="73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Elephant" panose="02020904090505020303" pitchFamily="18" charset="0"/>
              </a:rPr>
              <a:t>01</a:t>
            </a:r>
            <a:endParaRPr lang="en-IN" sz="32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113BBF-73CF-488F-A2E5-B928A7C732D6}"/>
              </a:ext>
            </a:extLst>
          </p:cNvPr>
          <p:cNvSpPr txBox="1"/>
          <p:nvPr/>
        </p:nvSpPr>
        <p:spPr>
          <a:xfrm>
            <a:off x="345870" y="3630055"/>
            <a:ext cx="26582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User Interface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Platform for interaction, like messaging apps or website widgets.</a:t>
            </a: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NLU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Analyzes input to understand intent and context.</a:t>
            </a:r>
            <a:endParaRPr lang="en-US" sz="20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AEB6B-C81C-4CE7-990A-1F7FB312F814}"/>
              </a:ext>
            </a:extLst>
          </p:cNvPr>
          <p:cNvSpPr txBox="1"/>
          <p:nvPr/>
        </p:nvSpPr>
        <p:spPr>
          <a:xfrm>
            <a:off x="5611096" y="2939516"/>
            <a:ext cx="906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Elephant" panose="02020904090505020303" pitchFamily="18" charset="0"/>
              </a:rPr>
              <a:t>03</a:t>
            </a:r>
            <a:endParaRPr lang="en-IN" sz="32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68A47-1528-4D3F-8759-55E932F79126}"/>
              </a:ext>
            </a:extLst>
          </p:cNvPr>
          <p:cNvSpPr txBox="1"/>
          <p:nvPr/>
        </p:nvSpPr>
        <p:spPr>
          <a:xfrm>
            <a:off x="5657354" y="3627853"/>
            <a:ext cx="26375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Integration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Extends functionality with external services or APIs.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bg1"/>
                </a:solidFill>
                <a:effectLst/>
                <a:latin typeface="Söhne"/>
              </a:rPr>
              <a:t>Analytics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Söhne"/>
              </a:rPr>
              <a:t>: Monitors interactions to enhance performance.</a:t>
            </a:r>
            <a:endParaRPr lang="en-US" sz="20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700401-30B9-4C82-869B-4FC8A90EDBA6}"/>
              </a:ext>
            </a:extLst>
          </p:cNvPr>
          <p:cNvSpPr txBox="1"/>
          <p:nvPr/>
        </p:nvSpPr>
        <p:spPr>
          <a:xfrm>
            <a:off x="3004126" y="2961645"/>
            <a:ext cx="999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Elephant" panose="02020904090505020303" pitchFamily="18" charset="0"/>
              </a:rPr>
              <a:t>02</a:t>
            </a:r>
            <a:endParaRPr lang="en-IN" sz="32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1AA2F-7376-4610-A9F7-EF6FE4B1076A}"/>
              </a:ext>
            </a:extLst>
          </p:cNvPr>
          <p:cNvSpPr txBox="1"/>
          <p:nvPr/>
        </p:nvSpPr>
        <p:spPr>
          <a:xfrm>
            <a:off x="3086337" y="3622181"/>
            <a:ext cx="24888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bg1"/>
                </a:solidFill>
                <a:effectLst/>
                <a:latin typeface="Söhne"/>
              </a:rPr>
              <a:t>NLG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Söhne"/>
              </a:rPr>
              <a:t>: Generates coherent responses based on context.</a:t>
            </a: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Backend Systems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Accesses databases or APIs for tasks.</a:t>
            </a:r>
            <a:endParaRPr lang="en-US" sz="20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E8A42-25BA-44C0-8CF3-3950388CE0EA}"/>
              </a:ext>
            </a:extLst>
          </p:cNvPr>
          <p:cNvSpPr txBox="1"/>
          <p:nvPr/>
        </p:nvSpPr>
        <p:spPr>
          <a:xfrm>
            <a:off x="8377121" y="3002585"/>
            <a:ext cx="999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04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0A58E7-4E36-478E-8EF3-6969E66BC88E}"/>
              </a:ext>
            </a:extLst>
          </p:cNvPr>
          <p:cNvSpPr txBox="1"/>
          <p:nvPr/>
        </p:nvSpPr>
        <p:spPr>
          <a:xfrm>
            <a:off x="8377121" y="3627853"/>
            <a:ext cx="30411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Dialogue Management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Controls conversation flow based on input and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262626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Error Handling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Manages errors or uncertainties in user input.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A384E8"/>
            </a:gs>
            <a:gs pos="47000">
              <a:srgbClr val="6835DA"/>
            </a:gs>
            <a:gs pos="93000">
              <a:srgbClr val="12237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33"/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49862"/>
          <a:stretch>
            <a:fillRect/>
          </a:stretch>
        </p:blipFill>
        <p:spPr>
          <a:xfrm>
            <a:off x="16095822" y="1142680"/>
            <a:ext cx="3356215" cy="4181016"/>
          </a:xfrm>
          <a:prstGeom prst="rect">
            <a:avLst/>
          </a:prstGeom>
        </p:spPr>
      </p:pic>
      <p:sp>
        <p:nvSpPr>
          <p:cNvPr id="1048706" name="TextBox 1"/>
          <p:cNvSpPr txBox="1"/>
          <p:nvPr/>
        </p:nvSpPr>
        <p:spPr>
          <a:xfrm>
            <a:off x="2773990" y="586941"/>
            <a:ext cx="58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Problem </a:t>
            </a:r>
            <a:r>
              <a:rPr lang="en-US" sz="40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Defination</a:t>
            </a:r>
            <a:endParaRPr lang="en-IN" sz="40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48707" name="TextBox 3"/>
          <p:cNvSpPr txBox="1"/>
          <p:nvPr/>
        </p:nvSpPr>
        <p:spPr>
          <a:xfrm>
            <a:off x="136451" y="1775637"/>
            <a:ext cx="1013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Futura Lt BT" panose="020B0402020204020303" pitchFamily="34" charset="0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Limited Understanding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Chatbots struggle with accurately interpreting natural language, causing user frustration.</a:t>
            </a:r>
            <a:endParaRPr lang="en-IN" sz="2400" dirty="0">
              <a:solidFill>
                <a:schemeClr val="bg1"/>
              </a:solidFill>
              <a:latin typeface="Calisto MT" panose="02040603050505030304" pitchFamily="18" charset="0"/>
              <a:cs typeface="Dubai" panose="020B0503030403030204" pitchFamily="34" charset="-78"/>
            </a:endParaRPr>
          </a:p>
        </p:txBody>
      </p:sp>
      <p:sp>
        <p:nvSpPr>
          <p:cNvPr id="1048708" name="TextBox 4"/>
          <p:cNvSpPr txBox="1"/>
          <p:nvPr/>
        </p:nvSpPr>
        <p:spPr>
          <a:xfrm>
            <a:off x="118559" y="2941680"/>
            <a:ext cx="10324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Lack of Context Awareness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Chatbots often lack the ability to understand context, resulting in repetitive or irrelevant responses.</a:t>
            </a:r>
            <a:endParaRPr lang="en-IN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048709" name="TextBox 6"/>
          <p:cNvSpPr txBox="1"/>
          <p:nvPr/>
        </p:nvSpPr>
        <p:spPr>
          <a:xfrm>
            <a:off x="136451" y="4061193"/>
            <a:ext cx="10324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Inflexibility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Chatbots rigidly follow scripts, making them unable to handle unexpected queries.</a:t>
            </a:r>
            <a:endParaRPr lang="en-IN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048710" name="TextBox 8"/>
          <p:cNvSpPr txBox="1"/>
          <p:nvPr/>
        </p:nvSpPr>
        <p:spPr>
          <a:xfrm>
            <a:off x="136451" y="5196812"/>
            <a:ext cx="10324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Integration Issues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Difficulty integrating with existing systems limits their effectiveness.</a:t>
            </a:r>
            <a:endParaRPr lang="en-IN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048711" name="Rectangle 23"/>
          <p:cNvSpPr/>
          <p:nvPr/>
        </p:nvSpPr>
        <p:spPr>
          <a:xfrm>
            <a:off x="12535786" y="-144456"/>
            <a:ext cx="616688" cy="7146912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712" name="TextBox 24"/>
          <p:cNvSpPr txBox="1"/>
          <p:nvPr/>
        </p:nvSpPr>
        <p:spPr>
          <a:xfrm>
            <a:off x="13152472" y="1743318"/>
            <a:ext cx="95478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Handling Complex Queries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They struggle with nuanced or complex queries, providing inadequate responses.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sto MT" panose="02040603050505030304" pitchFamily="18" charset="0"/>
              <a:cs typeface="Dubai" panose="020B0503030403030204" pitchFamily="34" charset="-78"/>
            </a:endParaRPr>
          </a:p>
        </p:txBody>
      </p:sp>
      <p:sp>
        <p:nvSpPr>
          <p:cNvPr id="1048714" name="TextBox 27"/>
          <p:cNvSpPr txBox="1"/>
          <p:nvPr/>
        </p:nvSpPr>
        <p:spPr>
          <a:xfrm>
            <a:off x="13152472" y="2826188"/>
            <a:ext cx="98658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Emotional Intelligence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Lack of empathy or emotional understanding hampers user engagement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1048715" name="TextBox 29"/>
          <p:cNvSpPr txBox="1"/>
          <p:nvPr/>
        </p:nvSpPr>
        <p:spPr>
          <a:xfrm>
            <a:off x="13152472" y="3909058"/>
            <a:ext cx="96494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Security and Privacy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Concerns arise over mishandling sensitive data or vulnerabilities.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pic>
        <p:nvPicPr>
          <p:cNvPr id="2097179" name="Picture 32"/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0046"/>
          <a:stretch>
            <a:fillRect/>
          </a:stretch>
        </p:blipFill>
        <p:spPr>
          <a:xfrm>
            <a:off x="12754971" y="1142680"/>
            <a:ext cx="3347163" cy="4185099"/>
          </a:xfrm>
          <a:prstGeom prst="rect">
            <a:avLst/>
          </a:prstGeom>
        </p:spPr>
      </p:pic>
      <p:sp>
        <p:nvSpPr>
          <p:cNvPr id="1048716" name="TextBox 31"/>
          <p:cNvSpPr txBox="1"/>
          <p:nvPr/>
        </p:nvSpPr>
        <p:spPr>
          <a:xfrm>
            <a:off x="13152472" y="4994920"/>
            <a:ext cx="96494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Maintenance Challenges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Keeping chatbots updated with evolving needs requires ongoing resources and effort.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A384E8"/>
            </a:gs>
            <a:gs pos="47000">
              <a:srgbClr val="6835DA"/>
            </a:gs>
            <a:gs pos="93000">
              <a:srgbClr val="12237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Picture 21"/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49862"/>
          <a:stretch>
            <a:fillRect/>
          </a:stretch>
        </p:blipFill>
        <p:spPr>
          <a:xfrm>
            <a:off x="5678124" y="1117020"/>
            <a:ext cx="3356215" cy="4181016"/>
          </a:xfrm>
          <a:prstGeom prst="rect">
            <a:avLst/>
          </a:prstGeom>
        </p:spPr>
      </p:pic>
      <p:pic>
        <p:nvPicPr>
          <p:cNvPr id="2097181" name="Picture 18"/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0046"/>
          <a:stretch>
            <a:fillRect/>
          </a:stretch>
        </p:blipFill>
        <p:spPr>
          <a:xfrm>
            <a:off x="2327873" y="1112937"/>
            <a:ext cx="3347163" cy="4185099"/>
          </a:xfrm>
          <a:prstGeom prst="rect">
            <a:avLst/>
          </a:prstGeom>
        </p:spPr>
      </p:pic>
      <p:sp>
        <p:nvSpPr>
          <p:cNvPr id="1048717" name="Rectangle 7"/>
          <p:cNvSpPr/>
          <p:nvPr/>
        </p:nvSpPr>
        <p:spPr>
          <a:xfrm>
            <a:off x="5626564" y="-144456"/>
            <a:ext cx="13288408" cy="7146912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720" name="TextBox 4"/>
          <p:cNvSpPr txBox="1"/>
          <p:nvPr/>
        </p:nvSpPr>
        <p:spPr>
          <a:xfrm>
            <a:off x="5779189" y="2844323"/>
            <a:ext cx="6047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Emotional Intelligence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Lack of empathy or emotional understanding hampers user engagement.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1048721" name="TextBox 6"/>
          <p:cNvSpPr txBox="1"/>
          <p:nvPr/>
        </p:nvSpPr>
        <p:spPr>
          <a:xfrm>
            <a:off x="5770272" y="4007130"/>
            <a:ext cx="6341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Security and Privacy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Concerns arise over mishandling sensitive data or vulnerabilities.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1048722" name="TextBox 8"/>
          <p:cNvSpPr txBox="1"/>
          <p:nvPr/>
        </p:nvSpPr>
        <p:spPr>
          <a:xfrm>
            <a:off x="5686444" y="5148427"/>
            <a:ext cx="6188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Maintenance Challenges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Keeping chatbots updated with evolving needs requires ongoing resources and effort.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1048723" name="TextBox 9"/>
          <p:cNvSpPr txBox="1"/>
          <p:nvPr/>
        </p:nvSpPr>
        <p:spPr>
          <a:xfrm>
            <a:off x="3229176" y="505433"/>
            <a:ext cx="5195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1" dirty="0">
                <a:latin typeface="Palatino Linotype" panose="02040502050505030304" pitchFamily="18" charset="0"/>
              </a:rPr>
              <a:t>Problem </a:t>
            </a:r>
            <a:r>
              <a:rPr lang="en-US" sz="3600" b="1" dirty="0" err="1">
                <a:latin typeface="Palatino Linotype" panose="02040502050505030304" pitchFamily="18" charset="0"/>
              </a:rPr>
              <a:t>Defination</a:t>
            </a:r>
            <a:endParaRPr lang="en-IN" sz="3600" b="1" dirty="0">
              <a:latin typeface="Palatino Linotype" panose="0204050205050503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8E1C3-7699-40E5-BBFF-2D16BED8C616}"/>
              </a:ext>
            </a:extLst>
          </p:cNvPr>
          <p:cNvSpPr txBox="1"/>
          <p:nvPr/>
        </p:nvSpPr>
        <p:spPr>
          <a:xfrm>
            <a:off x="77854" y="1605355"/>
            <a:ext cx="55487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utura Lt BT" panose="020B0402020204020303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Limited Understanding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: Chatbots struggle with accurately interpreting natural language, causing user frustration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 pitchFamily="18" charset="0"/>
              <a:ea typeface="+mn-ea"/>
              <a:cs typeface="Dubai" panose="020B0503030403030204" pitchFamily="34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968DCB-F709-4F9B-911F-192C6A94496E}"/>
              </a:ext>
            </a:extLst>
          </p:cNvPr>
          <p:cNvSpPr txBox="1"/>
          <p:nvPr/>
        </p:nvSpPr>
        <p:spPr>
          <a:xfrm>
            <a:off x="77854" y="2828093"/>
            <a:ext cx="54445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Lack of Context Awareness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: Chatbots often lack the ability to understand context, resulting in repetitive or irrelevant responses.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5D16EB-33B5-4E14-80A2-3E405C64D225}"/>
              </a:ext>
            </a:extLst>
          </p:cNvPr>
          <p:cNvSpPr txBox="1"/>
          <p:nvPr/>
        </p:nvSpPr>
        <p:spPr>
          <a:xfrm>
            <a:off x="77854" y="4024001"/>
            <a:ext cx="54534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Inflexibility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: Chatbots rigidly follow scripts, making them unable to handle unexpected queries.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ADA43-D202-4011-B996-7A98EA4A5BB2}"/>
              </a:ext>
            </a:extLst>
          </p:cNvPr>
          <p:cNvSpPr txBox="1"/>
          <p:nvPr/>
        </p:nvSpPr>
        <p:spPr>
          <a:xfrm>
            <a:off x="77854" y="5147720"/>
            <a:ext cx="544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Integration Issues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: Difficulty integrating with existing systems limits their effectiveness.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A0205F-6006-4C7F-844E-13E91D16AE4F}"/>
              </a:ext>
            </a:extLst>
          </p:cNvPr>
          <p:cNvSpPr txBox="1"/>
          <p:nvPr/>
        </p:nvSpPr>
        <p:spPr>
          <a:xfrm>
            <a:off x="5827064" y="1676221"/>
            <a:ext cx="57843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Handling Complex Queries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: They struggle with nuanced or complex queries, providing inadequate responses.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Dubai" panose="020B0503030403030204" pitchFamily="34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6835DA"/>
            </a:gs>
            <a:gs pos="100000">
              <a:srgbClr val="12237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20"/>
          <p:cNvSpPr/>
          <p:nvPr/>
        </p:nvSpPr>
        <p:spPr>
          <a:xfrm>
            <a:off x="3912606" y="-75413"/>
            <a:ext cx="8516645" cy="703379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1048602" name="Rectangle 6"/>
          <p:cNvSpPr/>
          <p:nvPr/>
        </p:nvSpPr>
        <p:spPr>
          <a:xfrm>
            <a:off x="12349112" y="-131974"/>
            <a:ext cx="848413" cy="7146912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03" name="TextBox 2"/>
          <p:cNvSpPr txBox="1"/>
          <p:nvPr/>
        </p:nvSpPr>
        <p:spPr>
          <a:xfrm>
            <a:off x="7014990" y="311558"/>
            <a:ext cx="2279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Contents</a:t>
            </a:r>
            <a:r>
              <a:rPr lang="en-IN" sz="2800" dirty="0">
                <a:solidFill>
                  <a:schemeClr val="bg1"/>
                </a:solidFill>
                <a:latin typeface="Arial Black" panose="020B0A04020102020204" pitchFamily="34" charset="0"/>
              </a:rPr>
              <a:t> :</a:t>
            </a:r>
          </a:p>
          <a:p>
            <a:endParaRPr lang="en-IN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48604" name="TextBox 3"/>
          <p:cNvSpPr txBox="1"/>
          <p:nvPr/>
        </p:nvSpPr>
        <p:spPr>
          <a:xfrm>
            <a:off x="4262705" y="1265665"/>
            <a:ext cx="45945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 to Chatbots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Abstract</a:t>
            </a:r>
            <a:endParaRPr lang="en-IN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Types of Chatbots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Literature survey</a:t>
            </a:r>
          </a:p>
          <a:p>
            <a:pPr lvl="1"/>
            <a:endParaRPr lang="en-IN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Existing system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Problem definition</a:t>
            </a:r>
          </a:p>
          <a:p>
            <a:pPr lvl="1"/>
            <a:endParaRPr lang="en-IN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System Requirements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Analysis</a:t>
            </a:r>
          </a:p>
          <a:p>
            <a:pPr lvl="1"/>
            <a:endParaRPr lang="en-IN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 of chatbot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Workflow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9999B-B629-432E-9CB6-20210C9E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00" y="1565949"/>
            <a:ext cx="2766127" cy="27532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87A4BF-AF37-4583-B650-63FC8D6BD99E}"/>
              </a:ext>
            </a:extLst>
          </p:cNvPr>
          <p:cNvSpPr txBox="1"/>
          <p:nvPr/>
        </p:nvSpPr>
        <p:spPr>
          <a:xfrm>
            <a:off x="395200" y="4319180"/>
            <a:ext cx="3299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76200" sx="102000" sy="102000" algn="ctr" rotWithShape="0">
                    <a:prstClr val="white">
                      <a:alpha val="67000"/>
                    </a:prstClr>
                  </a:outerShdw>
                </a:effectLst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Chatbot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000">
              <a:srgbClr val="12237F"/>
            </a:gs>
            <a:gs pos="50000">
              <a:srgbClr val="6835DA"/>
            </a:gs>
            <a:gs pos="6000">
              <a:srgbClr val="A384E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Straight Connector 28"/>
          <p:cNvCxnSpPr>
            <a:cxnSpLocks/>
          </p:cNvCxnSpPr>
          <p:nvPr/>
        </p:nvCxnSpPr>
        <p:spPr>
          <a:xfrm>
            <a:off x="6119744" y="3429000"/>
            <a:ext cx="0" cy="3040912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97175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798" y="1883381"/>
            <a:ext cx="1325563" cy="1325563"/>
          </a:xfrm>
          <a:prstGeom prst="rect">
            <a:avLst/>
          </a:prstGeom>
          <a:ln>
            <a:noFill/>
          </a:ln>
          <a:effectLst>
            <a:glow rad="101600">
              <a:srgbClr val="6B39DB">
                <a:alpha val="60000"/>
              </a:srgb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Lef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097177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91" y="1883381"/>
            <a:ext cx="1325563" cy="1325563"/>
          </a:xfrm>
          <a:prstGeom prst="rect">
            <a:avLst/>
          </a:prstGeom>
          <a:ln>
            <a:noFill/>
          </a:ln>
          <a:effectLst>
            <a:glow rad="101600">
              <a:srgbClr val="182077"/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</a:sp3d>
        </p:spPr>
      </p:pic>
      <p:sp>
        <p:nvSpPr>
          <p:cNvPr id="1048699" name="TextBox 40"/>
          <p:cNvSpPr txBox="1"/>
          <p:nvPr/>
        </p:nvSpPr>
        <p:spPr>
          <a:xfrm>
            <a:off x="341011" y="3708696"/>
            <a:ext cx="548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Hardware Requirements :</a:t>
            </a:r>
          </a:p>
        </p:txBody>
      </p:sp>
      <p:sp>
        <p:nvSpPr>
          <p:cNvPr id="1048700" name="TextBox 44"/>
          <p:cNvSpPr txBox="1"/>
          <p:nvPr/>
        </p:nvSpPr>
        <p:spPr>
          <a:xfrm>
            <a:off x="6932433" y="3677918"/>
            <a:ext cx="5347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öhne"/>
                <a:ea typeface="Times New Roman" panose="02020603050405020304" pitchFamily="18" charset="0"/>
              </a:rPr>
              <a:t>  </a:t>
            </a:r>
            <a:r>
              <a:rPr lang="en-US" sz="2800" b="1" u="sng" dirty="0">
                <a:solidFill>
                  <a:schemeClr val="bg1"/>
                </a:solidFill>
                <a:latin typeface="Futura Lt BT" panose="020B0402020204020303"/>
                <a:ea typeface="Times New Roman" panose="02020603050405020304" pitchFamily="18" charset="0"/>
              </a:rPr>
              <a:t>Software </a:t>
            </a:r>
            <a:r>
              <a:rPr lang="en-IN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/>
              </a:rPr>
              <a:t>Requirements :</a:t>
            </a:r>
          </a:p>
        </p:txBody>
      </p:sp>
      <p:sp>
        <p:nvSpPr>
          <p:cNvPr id="1048702" name="TextBox 47"/>
          <p:cNvSpPr txBox="1"/>
          <p:nvPr/>
        </p:nvSpPr>
        <p:spPr>
          <a:xfrm>
            <a:off x="838802" y="4530920"/>
            <a:ext cx="40272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Processor: Pentium IV (minimum)</a:t>
            </a:r>
            <a:endParaRPr lang="en-IN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 Disk: 40GB</a:t>
            </a:r>
            <a:endParaRPr lang="en-IN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RAM: 256MB(minimum)</a:t>
            </a:r>
            <a:endParaRPr lang="en-IN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703" name="TextBox 48"/>
          <p:cNvSpPr txBox="1"/>
          <p:nvPr/>
        </p:nvSpPr>
        <p:spPr>
          <a:xfrm>
            <a:off x="7112946" y="4265156"/>
            <a:ext cx="42402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 System : Windows or Linux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 : Visual Studio Code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Library: </a:t>
            </a:r>
            <a:r>
              <a:rPr lang="en-US" sz="20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Json, </a:t>
            </a:r>
            <a:r>
              <a:rPr lang="en-US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nltk</a:t>
            </a: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IN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820B-3254-F98F-F929-A9605FC0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420" y="182245"/>
            <a:ext cx="648716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Elephant" panose="02020904090505020303" pitchFamily="18" charset="0"/>
              </a:rPr>
              <a:t>System Requirements</a:t>
            </a:r>
            <a:endParaRPr lang="en-IN" sz="4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954561A-6C58-4392-B16B-39C936224AFB}"/>
              </a:ext>
            </a:extLst>
          </p:cNvPr>
          <p:cNvSpPr/>
          <p:nvPr/>
        </p:nvSpPr>
        <p:spPr>
          <a:xfrm>
            <a:off x="-299545" y="-1050486"/>
            <a:ext cx="12691241" cy="732979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9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8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8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48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48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8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8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9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4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48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48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48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48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48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48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9" grpId="0"/>
      <p:bldP spid="1048700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12237F"/>
            </a:gs>
            <a:gs pos="44000">
              <a:srgbClr val="504CAC"/>
            </a:gs>
            <a:gs pos="97000">
              <a:srgbClr val="A384E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2701A7-0DC7-319F-E8D1-B17F0DC91F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687574" y="1623050"/>
            <a:ext cx="4816853" cy="3999414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83354D1E-F77E-56EE-A10A-EE928900C9B4}"/>
              </a:ext>
            </a:extLst>
          </p:cNvPr>
          <p:cNvSpPr txBox="1"/>
          <p:nvPr/>
        </p:nvSpPr>
        <p:spPr>
          <a:xfrm>
            <a:off x="2773990" y="586941"/>
            <a:ext cx="58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Analysis On Chatbot</a:t>
            </a:r>
            <a:endParaRPr lang="en-IN" sz="40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8A1C2-2DBA-4D8C-5648-472B2CD556F7}"/>
              </a:ext>
            </a:extLst>
          </p:cNvPr>
          <p:cNvSpPr txBox="1"/>
          <p:nvPr/>
        </p:nvSpPr>
        <p:spPr>
          <a:xfrm>
            <a:off x="544749" y="1780162"/>
            <a:ext cx="11147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User Needs Analysis :</a:t>
            </a:r>
            <a:endParaRPr lang="en-US" sz="24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öhne"/>
              </a:rPr>
              <a:t>Identify the target audience and understand their language, skills, and interaction motives.</a:t>
            </a:r>
            <a:endParaRPr lang="en-IN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B4BFB-E3B7-4BDF-A66F-9350556E7EED}"/>
              </a:ext>
            </a:extLst>
          </p:cNvPr>
          <p:cNvSpPr txBox="1"/>
          <p:nvPr/>
        </p:nvSpPr>
        <p:spPr>
          <a:xfrm>
            <a:off x="522051" y="3425446"/>
            <a:ext cx="11147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Requirement Gathering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öhne"/>
              </a:rPr>
              <a:t>Determine all functionalities the chatbot should support, like FAQ handling or booking processes.</a:t>
            </a:r>
            <a:endParaRPr lang="en-IN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6BB74-AADC-A663-02DA-77ED838B9CF8}"/>
              </a:ext>
            </a:extLst>
          </p:cNvPr>
          <p:cNvSpPr txBox="1"/>
          <p:nvPr/>
        </p:nvSpPr>
        <p:spPr>
          <a:xfrm>
            <a:off x="544749" y="5022299"/>
            <a:ext cx="11147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Limitations Understanding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öhne"/>
              </a:rPr>
              <a:t>Acknowledge that rule-based chatbots can only respond to predefined inputs and cannot learn from interactions.</a:t>
            </a:r>
            <a:endParaRPr lang="en-IN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B563F14-AD85-B277-0AD4-43043457B0C1}"/>
              </a:ext>
            </a:extLst>
          </p:cNvPr>
          <p:cNvSpPr/>
          <p:nvPr/>
        </p:nvSpPr>
        <p:spPr>
          <a:xfrm rot="16200000">
            <a:off x="-7406331" y="4435914"/>
            <a:ext cx="12691241" cy="732979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97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A384E8"/>
            </a:gs>
            <a:gs pos="47000">
              <a:srgbClr val="6835DA"/>
            </a:gs>
            <a:gs pos="3000">
              <a:srgbClr val="12237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79D31B3F-E579-2978-C65D-322C3ABFA7A8}"/>
              </a:ext>
            </a:extLst>
          </p:cNvPr>
          <p:cNvSpPr txBox="1"/>
          <p:nvPr/>
        </p:nvSpPr>
        <p:spPr>
          <a:xfrm>
            <a:off x="2991700" y="332571"/>
            <a:ext cx="606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Design </a:t>
            </a:r>
            <a:r>
              <a:rPr lang="en-IN" sz="4000" b="1">
                <a:solidFill>
                  <a:schemeClr val="bg1"/>
                </a:solidFill>
                <a:latin typeface="Palatino Linotype" panose="02040502050505030304" pitchFamily="18" charset="0"/>
              </a:rPr>
              <a:t>of the Chatbot</a:t>
            </a:r>
            <a:endParaRPr lang="en-IN" sz="40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D9952-5065-FBE0-7B51-F9BC876941ED}"/>
              </a:ext>
            </a:extLst>
          </p:cNvPr>
          <p:cNvSpPr txBox="1"/>
          <p:nvPr/>
        </p:nvSpPr>
        <p:spPr>
          <a:xfrm>
            <a:off x="548793" y="1428098"/>
            <a:ext cx="106571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Söhne"/>
              </a:rPr>
              <a:t>1. Rule Development :</a:t>
            </a:r>
          </a:p>
          <a:p>
            <a:r>
              <a:rPr lang="en-US" sz="2400" dirty="0">
                <a:solidFill>
                  <a:schemeClr val="bg1"/>
                </a:solidFill>
                <a:latin typeface="Söhne"/>
              </a:rPr>
              <a:t>Create keyword or command-based triggers for specific responses.</a:t>
            </a:r>
            <a:endParaRPr lang="en-IN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68A78-4256-CE02-74D0-B4E6718D52BF}"/>
              </a:ext>
            </a:extLst>
          </p:cNvPr>
          <p:cNvSpPr txBox="1"/>
          <p:nvPr/>
        </p:nvSpPr>
        <p:spPr>
          <a:xfrm>
            <a:off x="548791" y="2400515"/>
            <a:ext cx="109510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öhne"/>
              </a:rPr>
              <a:t>2. System Architecture Design :</a:t>
            </a:r>
          </a:p>
          <a:p>
            <a:r>
              <a:rPr lang="en-US" sz="2400" dirty="0">
                <a:solidFill>
                  <a:schemeClr val="bg1"/>
                </a:solidFill>
                <a:latin typeface="Söhne"/>
              </a:rPr>
              <a:t>Design both the front-end user interface and the back-end processing (rule engine and databases).</a:t>
            </a:r>
            <a:endParaRPr lang="en-IN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184B6-AFE8-00BC-2B6B-D3765A2D3B70}"/>
              </a:ext>
            </a:extLst>
          </p:cNvPr>
          <p:cNvSpPr txBox="1"/>
          <p:nvPr/>
        </p:nvSpPr>
        <p:spPr>
          <a:xfrm>
            <a:off x="548792" y="3742264"/>
            <a:ext cx="109510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Söhne"/>
              </a:rPr>
              <a:t>3. User Experience Design :</a:t>
            </a:r>
          </a:p>
          <a:p>
            <a:r>
              <a:rPr lang="en-US" sz="2400" dirty="0">
                <a:solidFill>
                  <a:schemeClr val="bg1"/>
                </a:solidFill>
                <a:latin typeface="Söhne"/>
              </a:rPr>
              <a:t>Implement clear error handling protocols and options for user escalation to human support.</a:t>
            </a:r>
            <a:endParaRPr lang="en-IN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E7AB2-E038-F984-147B-76BF2C757D51}"/>
              </a:ext>
            </a:extLst>
          </p:cNvPr>
          <p:cNvSpPr txBox="1"/>
          <p:nvPr/>
        </p:nvSpPr>
        <p:spPr>
          <a:xfrm>
            <a:off x="548791" y="5084013"/>
            <a:ext cx="109510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Söhne"/>
              </a:rPr>
              <a:t>4. Scalability and Maintenance :</a:t>
            </a:r>
          </a:p>
          <a:p>
            <a:r>
              <a:rPr lang="en-US" sz="2400" dirty="0">
                <a:solidFill>
                  <a:schemeClr val="bg1"/>
                </a:solidFill>
                <a:latin typeface="Söhne"/>
              </a:rPr>
              <a:t>Regularly review interaction logs to refine and update rules based on common issues or new requirements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53BB38A-23EB-D2BA-A398-E1E698419A75}"/>
              </a:ext>
            </a:extLst>
          </p:cNvPr>
          <p:cNvSpPr/>
          <p:nvPr/>
        </p:nvSpPr>
        <p:spPr>
          <a:xfrm>
            <a:off x="0" y="7273707"/>
            <a:ext cx="12691241" cy="732979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1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12237F"/>
            </a:gs>
            <a:gs pos="44000">
              <a:srgbClr val="504CAC"/>
            </a:gs>
            <a:gs pos="97000">
              <a:srgbClr val="A384E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58D6D8-1E66-D9B2-CDAC-7CFC8AFA3125}"/>
              </a:ext>
            </a:extLst>
          </p:cNvPr>
          <p:cNvSpPr txBox="1"/>
          <p:nvPr/>
        </p:nvSpPr>
        <p:spPr>
          <a:xfrm>
            <a:off x="549729" y="1169429"/>
            <a:ext cx="5666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Elephant" panose="02020904090505020303" pitchFamily="18" charset="0"/>
              </a:rPr>
              <a:t>Workflow of Chatbot: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6ECA5-BDF8-ED70-4B3D-6B3D0A318664}"/>
              </a:ext>
            </a:extLst>
          </p:cNvPr>
          <p:cNvSpPr txBox="1"/>
          <p:nvPr/>
        </p:nvSpPr>
        <p:spPr>
          <a:xfrm>
            <a:off x="549729" y="2336545"/>
            <a:ext cx="878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Söhne"/>
                <a:ea typeface="Cambria" panose="02040503050406030204" pitchFamily="18" charset="0"/>
              </a:rPr>
              <a:t>. Data Preparation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Load and preprocess intent data.</a:t>
            </a:r>
            <a:endParaRPr lang="en-IN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950D3-C98B-42F6-09EC-8FCC336ABAA7}"/>
              </a:ext>
            </a:extLst>
          </p:cNvPr>
          <p:cNvSpPr txBox="1"/>
          <p:nvPr/>
        </p:nvSpPr>
        <p:spPr>
          <a:xfrm>
            <a:off x="549729" y="3198167"/>
            <a:ext cx="878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öhne"/>
              </a:rPr>
              <a:t>2</a:t>
            </a:r>
            <a:r>
              <a:rPr lang="en-US" sz="2400" b="1" dirty="0">
                <a:solidFill>
                  <a:schemeClr val="bg1"/>
                </a:solidFill>
                <a:latin typeface="Söhne"/>
              </a:rPr>
              <a:t>. Model Training</a:t>
            </a:r>
            <a:r>
              <a:rPr lang="en-US" sz="2400" dirty="0">
                <a:solidFill>
                  <a:schemeClr val="bg1"/>
                </a:solidFill>
                <a:latin typeface="Söhne"/>
              </a:rPr>
              <a:t>: Build, compile, and train a neural network model.</a:t>
            </a:r>
            <a:endParaRPr lang="en-IN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00A59-1FE9-1CD7-E3F4-FD1C19DE9B85}"/>
              </a:ext>
            </a:extLst>
          </p:cNvPr>
          <p:cNvSpPr txBox="1"/>
          <p:nvPr/>
        </p:nvSpPr>
        <p:spPr>
          <a:xfrm>
            <a:off x="549729" y="4042043"/>
            <a:ext cx="8692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öhne"/>
              </a:rPr>
              <a:t>3. </a:t>
            </a:r>
            <a:r>
              <a:rPr lang="en-US" sz="2400" b="1" dirty="0">
                <a:solidFill>
                  <a:schemeClr val="bg1"/>
                </a:solidFill>
                <a:latin typeface="Söhne"/>
              </a:rPr>
              <a:t>Chatbot Interaction</a:t>
            </a:r>
            <a:r>
              <a:rPr lang="en-US" sz="2400" dirty="0">
                <a:solidFill>
                  <a:schemeClr val="bg1"/>
                </a:solidFill>
                <a:latin typeface="Söhne"/>
              </a:rPr>
              <a:t>: Load trained model and resources, process user input, predict intents, and generate responses.</a:t>
            </a:r>
            <a:endParaRPr lang="en-IN" sz="24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9708E-F4C0-969D-3A6B-DA8179492E2E}"/>
              </a:ext>
            </a:extLst>
          </p:cNvPr>
          <p:cNvSpPr txBox="1"/>
          <p:nvPr/>
        </p:nvSpPr>
        <p:spPr>
          <a:xfrm>
            <a:off x="549729" y="5271249"/>
            <a:ext cx="82840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öhne"/>
              </a:rPr>
              <a:t>4</a:t>
            </a:r>
            <a:r>
              <a:rPr lang="en-US" sz="2400" b="1" dirty="0">
                <a:solidFill>
                  <a:schemeClr val="bg1"/>
                </a:solidFill>
                <a:latin typeface="Söhne"/>
              </a:rPr>
              <a:t>. Web Interface</a:t>
            </a:r>
            <a:r>
              <a:rPr lang="en-US" sz="2400" dirty="0">
                <a:solidFill>
                  <a:schemeClr val="bg1"/>
                </a:solidFill>
                <a:latin typeface="Söhne"/>
              </a:rPr>
              <a:t>: Set up a web application using Flask to provide a user-friendly interface for interacting with the chatbot.</a:t>
            </a:r>
            <a:endParaRPr lang="en-IN" sz="2400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12" name="Picture 2" descr="Chatbot 3D Icon download in PNG, OBJ or Blend format">
            <a:extLst>
              <a:ext uri="{FF2B5EF4-FFF2-40B4-BE49-F238E27FC236}">
                <a16:creationId xmlns:a16="http://schemas.microsoft.com/office/drawing/2014/main" id="{5CFACB01-FC56-65CA-3896-BC3F24AC8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22336" y="3536417"/>
            <a:ext cx="3469664" cy="34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AC67F9A7-FB20-EAAF-8B41-FEE7C08105C3}"/>
              </a:ext>
            </a:extLst>
          </p:cNvPr>
          <p:cNvSpPr/>
          <p:nvPr/>
        </p:nvSpPr>
        <p:spPr>
          <a:xfrm rot="5400000">
            <a:off x="6842234" y="4372851"/>
            <a:ext cx="12691241" cy="732979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52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A384E8"/>
            </a:gs>
            <a:gs pos="47000">
              <a:srgbClr val="6835DA"/>
            </a:gs>
            <a:gs pos="93000">
              <a:srgbClr val="12237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E09A78-641C-6D26-A0AB-C1C9B6195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14" y="0"/>
            <a:ext cx="381094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CA70BC-C76D-7D5F-1BDC-AE8ECEC8D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98" y="0"/>
            <a:ext cx="371129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39FC1-ED23-6CAA-D3B5-285113A5F90B}"/>
              </a:ext>
            </a:extLst>
          </p:cNvPr>
          <p:cNvSpPr txBox="1"/>
          <p:nvPr/>
        </p:nvSpPr>
        <p:spPr>
          <a:xfrm rot="16200000">
            <a:off x="4007399" y="2644170"/>
            <a:ext cx="4438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Futura Lt BT" panose="020B0402020204020303"/>
              </a:rPr>
              <a:t>output</a:t>
            </a:r>
            <a:endParaRPr lang="en-IN" sz="9600" dirty="0">
              <a:solidFill>
                <a:schemeClr val="bg1"/>
              </a:solidFill>
              <a:latin typeface="Futura Lt BT" panose="020B0402020204020303"/>
            </a:endParaRPr>
          </a:p>
        </p:txBody>
      </p:sp>
    </p:spTree>
    <p:extLst>
      <p:ext uri="{BB962C8B-B14F-4D97-AF65-F5344CB8AC3E}">
        <p14:creationId xmlns:p14="http://schemas.microsoft.com/office/powerpoint/2010/main" val="205232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12237F"/>
            </a:gs>
            <a:gs pos="44000">
              <a:srgbClr val="504CAC"/>
            </a:gs>
            <a:gs pos="97000">
              <a:srgbClr val="A384E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7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4154938" y="2300573"/>
            <a:ext cx="3778036" cy="3778036"/>
          </a:xfrm>
          <a:prstGeom prst="rect">
            <a:avLst/>
          </a:prstGeom>
        </p:spPr>
      </p:pic>
      <p:sp>
        <p:nvSpPr>
          <p:cNvPr id="1048735" name="TextBox 1"/>
          <p:cNvSpPr txBox="1"/>
          <p:nvPr/>
        </p:nvSpPr>
        <p:spPr>
          <a:xfrm>
            <a:off x="3456409" y="637287"/>
            <a:ext cx="5175095" cy="10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u="sng" dirty="0">
                <a:solidFill>
                  <a:schemeClr val="bg1"/>
                </a:solidFill>
                <a:latin typeface="Georgia" panose="02040502050405020303" pitchFamily="18" charset="0"/>
              </a:rPr>
              <a:t>Conclusion </a:t>
            </a:r>
          </a:p>
        </p:txBody>
      </p:sp>
      <p:sp>
        <p:nvSpPr>
          <p:cNvPr id="1048739" name="TextBox 5"/>
          <p:cNvSpPr txBox="1"/>
          <p:nvPr/>
        </p:nvSpPr>
        <p:spPr>
          <a:xfrm>
            <a:off x="843774" y="1887898"/>
            <a:ext cx="105044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Integration with Voice Assistants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: Chatbots will increasingly integrate with voice assistants like Siri, Alexa, and Google Assistant to provide multimodal interactions.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Chatbots are increasingly present in businesses and often are used to automate tasks that do not require skill-based talents.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Rather than replacing humans, chatbots can complement our abilities.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They handle repetitive tasks, answer common queries, and free up human agents for more complex issues.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A study by </a:t>
            </a:r>
            <a:r>
              <a:rPr lang="en-US" sz="2000" b="1" u="sng" dirty="0">
                <a:solidFill>
                  <a:schemeClr val="bg1"/>
                </a:solidFill>
                <a:latin typeface="Century Gothic" panose="020B0502020202020204" pitchFamily="34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Forrester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 (June 2017) predicted that 25% of all jobs would be impacted by AI technologies by 2019.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9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4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4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4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4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4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4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12237F"/>
            </a:gs>
            <a:gs pos="44000">
              <a:srgbClr val="504CAC"/>
            </a:gs>
            <a:gs pos="97000">
              <a:srgbClr val="A384E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805" y="989351"/>
            <a:ext cx="1605776" cy="1605776"/>
          </a:xfrm>
          <a:prstGeom prst="rect">
            <a:avLst/>
          </a:prstGeom>
        </p:spPr>
      </p:pic>
      <p:pic>
        <p:nvPicPr>
          <p:cNvPr id="2097189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914" y="989351"/>
            <a:ext cx="4876190" cy="4876190"/>
          </a:xfrm>
          <a:prstGeom prst="rect">
            <a:avLst/>
          </a:prstGeom>
        </p:spPr>
      </p:pic>
      <p:sp>
        <p:nvSpPr>
          <p:cNvPr id="1048740" name="TextBox 15"/>
          <p:cNvSpPr txBox="1"/>
          <p:nvPr/>
        </p:nvSpPr>
        <p:spPr>
          <a:xfrm>
            <a:off x="8818754" y="4270469"/>
            <a:ext cx="3298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latin typeface="Script MT Bold" panose="03040602040607080904" pitchFamily="66" charset="0"/>
              </a:rPr>
              <a:t>Presented By :</a:t>
            </a:r>
          </a:p>
        </p:txBody>
      </p:sp>
      <p:sp>
        <p:nvSpPr>
          <p:cNvPr id="1048741" name="TextBox 16"/>
          <p:cNvSpPr txBox="1"/>
          <p:nvPr/>
        </p:nvSpPr>
        <p:spPr>
          <a:xfrm>
            <a:off x="8982305" y="4978355"/>
            <a:ext cx="2971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cript MT Bold" panose="03040602040607080904" pitchFamily="66" charset="0"/>
              </a:rPr>
              <a:t>Kajal Singh</a:t>
            </a:r>
          </a:p>
          <a:p>
            <a:r>
              <a:rPr lang="en-IN" sz="2400" dirty="0">
                <a:latin typeface="Script MT Bold" panose="03040602040607080904" pitchFamily="66" charset="0"/>
              </a:rPr>
              <a:t>Priyanka Mandal</a:t>
            </a:r>
          </a:p>
          <a:p>
            <a:r>
              <a:rPr lang="en-IN" sz="2400" dirty="0">
                <a:latin typeface="Script MT Bold" panose="03040602040607080904" pitchFamily="66" charset="0"/>
              </a:rPr>
              <a:t>Vaishali </a:t>
            </a:r>
            <a:r>
              <a:rPr lang="en-IN" sz="2400" dirty="0" err="1">
                <a:latin typeface="Script MT Bold" panose="03040602040607080904" pitchFamily="66" charset="0"/>
              </a:rPr>
              <a:t>Nagarahalli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9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9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0" grpId="0"/>
      <p:bldP spid="1048741" grpId="0"/>
      <p:bldP spid="104874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6835DA"/>
            </a:gs>
            <a:gs pos="100000">
              <a:srgbClr val="12237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Rectangle 4"/>
          <p:cNvSpPr/>
          <p:nvPr/>
        </p:nvSpPr>
        <p:spPr>
          <a:xfrm>
            <a:off x="-175678" y="-144457"/>
            <a:ext cx="13288408" cy="7146912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E90FB6FA-2281-4203-AE71-71A501ED48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4653025"/>
                  </p:ext>
                </p:extLst>
              </p:nvPr>
            </p:nvGraphicFramePr>
            <p:xfrm>
              <a:off x="241068" y="420289"/>
              <a:ext cx="3671493" cy="2065215"/>
            </p:xfrm>
            <a:graphic>
              <a:graphicData uri="http://schemas.microsoft.com/office/powerpoint/2016/sectionzoom">
                <psez:sectionZm>
                  <psez:sectionZmObj sectionId="{FA540B97-66EA-4B40-9352-3C50C15B7694}">
                    <psez:zmPr id="{4EDEE65D-15D4-4A57-8219-0C49120CD7D2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1493" cy="206521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90FB6FA-2281-4203-AE71-71A501ED48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068" y="420289"/>
                <a:ext cx="3671493" cy="2065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0590044E-6F61-484E-ADD4-0A8D328A98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6343334"/>
                  </p:ext>
                </p:extLst>
              </p:nvPr>
            </p:nvGraphicFramePr>
            <p:xfrm>
              <a:off x="241068" y="4372495"/>
              <a:ext cx="3671493" cy="2065215"/>
            </p:xfrm>
            <a:graphic>
              <a:graphicData uri="http://schemas.microsoft.com/office/powerpoint/2016/sectionzoom">
                <psez:sectionZm>
                  <psez:sectionZmObj sectionId="{89CAA0C8-6DD7-4506-A90E-AB02257667AC}">
                    <psez:zmPr id="{5739E04E-F4C2-4759-B415-19551381DF07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1493" cy="206521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9" name="Section Zoom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590044E-6F61-484E-ADD4-0A8D328A98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068" y="4372495"/>
                <a:ext cx="3671493" cy="2065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45DF78E0-074B-4E7C-8735-32C315A28E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4013982"/>
                  </p:ext>
                </p:extLst>
              </p:nvPr>
            </p:nvGraphicFramePr>
            <p:xfrm>
              <a:off x="8279438" y="407820"/>
              <a:ext cx="3671493" cy="2065215"/>
            </p:xfrm>
            <a:graphic>
              <a:graphicData uri="http://schemas.microsoft.com/office/powerpoint/2016/sectionzoom">
                <psez:sectionZm>
                  <psez:sectionZmObj sectionId="{E85D32D2-FF68-4C64-82F9-6662650FF4FE}">
                    <psez:zmPr id="{EA73ED2C-D34E-4187-9745-AA57A1FEFAF3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1493" cy="206521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1" name="Section Zoom 2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5DF78E0-074B-4E7C-8735-32C315A28E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79438" y="407820"/>
                <a:ext cx="3671493" cy="2065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3" name="Section Zoom 22">
                <a:extLst>
                  <a:ext uri="{FF2B5EF4-FFF2-40B4-BE49-F238E27FC236}">
                    <a16:creationId xmlns:a16="http://schemas.microsoft.com/office/drawing/2014/main" id="{0CB1BF10-76F1-4D3B-8414-0E9F5762B57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77829659"/>
                  </p:ext>
                </p:extLst>
              </p:nvPr>
            </p:nvGraphicFramePr>
            <p:xfrm>
              <a:off x="8279438" y="4372495"/>
              <a:ext cx="3671494" cy="2065216"/>
            </p:xfrm>
            <a:graphic>
              <a:graphicData uri="http://schemas.microsoft.com/office/powerpoint/2016/sectionzoom">
                <psez:sectionZm>
                  <psez:sectionZmObj sectionId="{0E46E1EF-6380-45E6-8150-B87A6C1B9A54}">
                    <psez:zmPr id="{36E05323-58DA-49FE-888A-9E75B612832B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1494" cy="206521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3" name="Section Zoom 2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0CB1BF10-76F1-4D3B-8414-0E9F5762B5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79438" y="4372495"/>
                <a:ext cx="3671494" cy="2065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5" name="Section Zoom 24">
                <a:extLst>
                  <a:ext uri="{FF2B5EF4-FFF2-40B4-BE49-F238E27FC236}">
                    <a16:creationId xmlns:a16="http://schemas.microsoft.com/office/drawing/2014/main" id="{C541498F-E65F-4347-9A76-89C06D6CAD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5033843"/>
                  </p:ext>
                </p:extLst>
              </p:nvPr>
            </p:nvGraphicFramePr>
            <p:xfrm>
              <a:off x="4260253" y="2396392"/>
              <a:ext cx="3671494" cy="2065215"/>
            </p:xfrm>
            <a:graphic>
              <a:graphicData uri="http://schemas.microsoft.com/office/powerpoint/2016/sectionzoom">
                <psez:sectionZm>
                  <psez:sectionZmObj sectionId="{776C2495-E08B-4DFB-B280-E878FB5D376A}">
                    <psez:zmPr id="{333E2D37-FD23-4C93-88B8-7E8E9F1E5E34}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1494" cy="206521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5" name="Section Zoom 2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C541498F-E65F-4347-9A76-89C06D6CAD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60253" y="2396392"/>
                <a:ext cx="3671494" cy="206521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val 7"/>
          <p:cNvSpPr/>
          <p:nvPr/>
        </p:nvSpPr>
        <p:spPr>
          <a:xfrm>
            <a:off x="2780415" y="229749"/>
            <a:ext cx="6631170" cy="6398503"/>
          </a:xfrm>
          <a:prstGeom prst="ellipse">
            <a:avLst/>
          </a:prstGeom>
          <a:solidFill>
            <a:srgbClr val="44249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617" name="TextBox 3"/>
          <p:cNvSpPr txBox="1"/>
          <p:nvPr/>
        </p:nvSpPr>
        <p:spPr>
          <a:xfrm>
            <a:off x="3426142" y="3858428"/>
            <a:ext cx="5339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pic>
        <p:nvPicPr>
          <p:cNvPr id="2097161" name="Graphic 5" descr="Call center with solid fi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677" y="911784"/>
            <a:ext cx="2946644" cy="2946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6835DA"/>
            </a:gs>
            <a:gs pos="100000">
              <a:srgbClr val="12237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val 2"/>
          <p:cNvSpPr/>
          <p:nvPr/>
        </p:nvSpPr>
        <p:spPr>
          <a:xfrm>
            <a:off x="-1369463" y="-3113433"/>
            <a:ext cx="14774982" cy="13084866"/>
          </a:xfrm>
          <a:prstGeom prst="ellipse">
            <a:avLst/>
          </a:prstGeom>
          <a:solidFill>
            <a:srgbClr val="492598">
              <a:alpha val="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619" name="Rectangle 1"/>
          <p:cNvSpPr/>
          <p:nvPr/>
        </p:nvSpPr>
        <p:spPr>
          <a:xfrm>
            <a:off x="-272902" y="-443839"/>
            <a:ext cx="12737804" cy="7389628"/>
          </a:xfrm>
          <a:prstGeom prst="rect">
            <a:avLst/>
          </a:prstGeom>
          <a:solidFill>
            <a:srgbClr val="5850D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20" name="TextBox 3"/>
          <p:cNvSpPr txBox="1"/>
          <p:nvPr/>
        </p:nvSpPr>
        <p:spPr>
          <a:xfrm>
            <a:off x="3678321" y="1928131"/>
            <a:ext cx="4835356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Montserrat" panose="020B0604020202020204" pitchFamily="2" charset="0"/>
              </a:rPr>
              <a:t>Introduction</a:t>
            </a:r>
          </a:p>
        </p:txBody>
      </p:sp>
      <p:pic>
        <p:nvPicPr>
          <p:cNvPr id="2097162" name="Graphic 5" descr="Call center with solid fi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315" y="201491"/>
            <a:ext cx="1597370" cy="15973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75000"/>
              </a:prstClr>
            </a:outerShdw>
          </a:effectLst>
        </p:spPr>
      </p:pic>
      <p:sp useBgFill="1">
        <p:nvSpPr>
          <p:cNvPr id="1048621" name="Rectangle: Rounded Corners 9"/>
          <p:cNvSpPr/>
          <p:nvPr/>
        </p:nvSpPr>
        <p:spPr>
          <a:xfrm rot="1597230">
            <a:off x="9439336" y="2371194"/>
            <a:ext cx="468803" cy="388641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048622" name="Rectangle: Rounded Corners 10"/>
          <p:cNvSpPr/>
          <p:nvPr/>
        </p:nvSpPr>
        <p:spPr>
          <a:xfrm rot="1597230">
            <a:off x="10131924" y="3214610"/>
            <a:ext cx="490664" cy="27601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24" name="TextBox 7"/>
          <p:cNvSpPr txBox="1"/>
          <p:nvPr/>
        </p:nvSpPr>
        <p:spPr>
          <a:xfrm>
            <a:off x="1274134" y="3169271"/>
            <a:ext cx="964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Futura Lt BT"/>
              </a:rPr>
              <a:t>Chatbots are computer programs that simulate human conversation, using artificial intelligence to interact with users and provide assistance.</a:t>
            </a:r>
            <a:endParaRPr lang="en-IN" sz="2400" dirty="0">
              <a:solidFill>
                <a:schemeClr val="bg1"/>
              </a:solidFill>
              <a:latin typeface="Futura Lt BT"/>
            </a:endParaRPr>
          </a:p>
        </p:txBody>
      </p:sp>
      <p:sp>
        <p:nvSpPr>
          <p:cNvPr id="1048625" name="TextBox 8"/>
          <p:cNvSpPr txBox="1"/>
          <p:nvPr/>
        </p:nvSpPr>
        <p:spPr>
          <a:xfrm>
            <a:off x="1274134" y="4714855"/>
            <a:ext cx="9330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Futura Lt BT"/>
                <a:ea typeface="+mn-lt"/>
                <a:cs typeface="+mn-lt"/>
              </a:rPr>
              <a:t>The first chatbot, named </a:t>
            </a:r>
            <a:r>
              <a:rPr lang="en-US" sz="2400" b="1" dirty="0">
                <a:solidFill>
                  <a:schemeClr val="bg1"/>
                </a:solidFill>
                <a:latin typeface="Futura Lt BT"/>
                <a:ea typeface="+mn-lt"/>
                <a:cs typeface="+mn-lt"/>
              </a:rPr>
              <a:t>Eliza</a:t>
            </a:r>
            <a:r>
              <a:rPr lang="en-US" sz="2400" dirty="0">
                <a:solidFill>
                  <a:schemeClr val="bg1"/>
                </a:solidFill>
                <a:latin typeface="Futura Lt BT"/>
                <a:ea typeface="+mn-lt"/>
                <a:cs typeface="+mn-lt"/>
              </a:rPr>
              <a:t>, was created by </a:t>
            </a:r>
            <a:r>
              <a:rPr lang="en-US" sz="2400" b="1" dirty="0">
                <a:solidFill>
                  <a:schemeClr val="bg1"/>
                </a:solidFill>
                <a:latin typeface="Futura Lt BT"/>
                <a:ea typeface="+mn-lt"/>
                <a:cs typeface="+mn-lt"/>
              </a:rPr>
              <a:t>Joseph  </a:t>
            </a:r>
            <a:r>
              <a:rPr lang="en-US" sz="2400" b="1" dirty="0" err="1">
                <a:solidFill>
                  <a:schemeClr val="bg1"/>
                </a:solidFill>
                <a:latin typeface="Futura Lt BT"/>
                <a:ea typeface="+mn-lt"/>
                <a:cs typeface="+mn-lt"/>
              </a:rPr>
              <a:t>Weizenbaum</a:t>
            </a:r>
            <a:r>
              <a:rPr lang="en-US" sz="2400" dirty="0">
                <a:solidFill>
                  <a:schemeClr val="bg1"/>
                </a:solidFill>
                <a:latin typeface="Futura Lt BT"/>
                <a:ea typeface="+mn-lt"/>
                <a:cs typeface="+mn-lt"/>
              </a:rPr>
              <a:t> in </a:t>
            </a:r>
            <a:r>
              <a:rPr lang="en-US" sz="2400" b="1" dirty="0">
                <a:solidFill>
                  <a:schemeClr val="bg1"/>
                </a:solidFill>
                <a:latin typeface="Futura Lt BT"/>
                <a:ea typeface="+mn-lt"/>
                <a:cs typeface="+mn-lt"/>
              </a:rPr>
              <a:t>1966.</a:t>
            </a:r>
            <a:endParaRPr lang="en-IN" sz="2400" dirty="0">
              <a:solidFill>
                <a:schemeClr val="bg1"/>
              </a:solidFill>
              <a:latin typeface="Futura Lt B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875E-6 -2.22222E-6 L 0.0388 -0.1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-7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54167E-6 2.22222E-6 L 0.0388 -0.153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1" grpId="0" animBg="1"/>
      <p:bldP spid="10486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val 7"/>
          <p:cNvSpPr/>
          <p:nvPr/>
        </p:nvSpPr>
        <p:spPr>
          <a:xfrm>
            <a:off x="2780415" y="229749"/>
            <a:ext cx="6631170" cy="6398503"/>
          </a:xfrm>
          <a:prstGeom prst="ellipse">
            <a:avLst/>
          </a:prstGeom>
          <a:solidFill>
            <a:srgbClr val="44249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27" name="TextBox 3"/>
          <p:cNvSpPr txBox="1"/>
          <p:nvPr/>
        </p:nvSpPr>
        <p:spPr>
          <a:xfrm>
            <a:off x="4024409" y="3858428"/>
            <a:ext cx="4143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Abstract</a:t>
            </a:r>
          </a:p>
        </p:txBody>
      </p:sp>
      <p:pic>
        <p:nvPicPr>
          <p:cNvPr id="2097163" name="Graphic 2" descr="Internet with solid fi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14" y="1204128"/>
            <a:ext cx="3101172" cy="3101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6835DA"/>
            </a:gs>
            <a:gs pos="100000">
              <a:srgbClr val="12237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val 2"/>
          <p:cNvSpPr/>
          <p:nvPr/>
        </p:nvSpPr>
        <p:spPr>
          <a:xfrm>
            <a:off x="-1458363" y="-3157719"/>
            <a:ext cx="14774982" cy="13084866"/>
          </a:xfrm>
          <a:prstGeom prst="ellipse">
            <a:avLst/>
          </a:prstGeom>
          <a:solidFill>
            <a:srgbClr val="492598">
              <a:alpha val="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29" name="Rectangle 1"/>
          <p:cNvSpPr/>
          <p:nvPr/>
        </p:nvSpPr>
        <p:spPr>
          <a:xfrm>
            <a:off x="-272902" y="-282194"/>
            <a:ext cx="12737804" cy="7389628"/>
          </a:xfrm>
          <a:prstGeom prst="rect">
            <a:avLst/>
          </a:prstGeom>
          <a:solidFill>
            <a:srgbClr val="5850D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30" name="TextBox 3"/>
          <p:cNvSpPr txBox="1"/>
          <p:nvPr/>
        </p:nvSpPr>
        <p:spPr>
          <a:xfrm>
            <a:off x="4449010" y="1842384"/>
            <a:ext cx="3293979" cy="89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rPr>
              <a:t>Abstract</a:t>
            </a:r>
          </a:p>
        </p:txBody>
      </p:sp>
      <p:sp useBgFill="1">
        <p:nvSpPr>
          <p:cNvPr id="1048631" name="Rectangle 4"/>
          <p:cNvSpPr/>
          <p:nvPr/>
        </p:nvSpPr>
        <p:spPr>
          <a:xfrm>
            <a:off x="948070" y="2967733"/>
            <a:ext cx="797441" cy="3890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048632" name="Rectangle 13"/>
          <p:cNvSpPr/>
          <p:nvPr/>
        </p:nvSpPr>
        <p:spPr>
          <a:xfrm>
            <a:off x="1857741" y="2995739"/>
            <a:ext cx="797441" cy="3890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633" name="TextBox 6"/>
          <p:cNvSpPr txBox="1"/>
          <p:nvPr/>
        </p:nvSpPr>
        <p:spPr>
          <a:xfrm>
            <a:off x="1569843" y="2995739"/>
            <a:ext cx="9674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It also known as conversational interfaces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getting answers from software involved search engines or form-filling.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Chatbots allow users to ask questions naturally, just like they would address a human.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The core technology behind chatbots is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Natural language processing (NLP).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97164" name="Graphic 12" descr="Internet with solid fi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785" y="-282194"/>
            <a:ext cx="2528486" cy="2528486"/>
          </a:xfrm>
          <a:prstGeom prst="rect">
            <a:avLst/>
          </a:prstGeom>
          <a:effectLst>
            <a:outerShdw blurRad="177800" dist="38100" sx="104000" sy="104000" algn="l" rotWithShape="0">
              <a:prstClr val="black">
                <a:alpha val="74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91 0.07361 L 3.33333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6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92 0.07361 L 3.95833E-6 -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1" grpId="0" animBg="1"/>
      <p:bldP spid="10486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val 7"/>
          <p:cNvSpPr/>
          <p:nvPr/>
        </p:nvSpPr>
        <p:spPr>
          <a:xfrm>
            <a:off x="2780415" y="229749"/>
            <a:ext cx="6631170" cy="6398503"/>
          </a:xfrm>
          <a:prstGeom prst="ellipse">
            <a:avLst/>
          </a:prstGeom>
          <a:solidFill>
            <a:srgbClr val="44249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40" name="TextBox 3"/>
          <p:cNvSpPr txBox="1"/>
          <p:nvPr/>
        </p:nvSpPr>
        <p:spPr>
          <a:xfrm>
            <a:off x="3191191" y="4032696"/>
            <a:ext cx="611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I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ypes</a:t>
            </a: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of Chat</a:t>
            </a:r>
            <a:r>
              <a:rPr lang="en-IN" sz="4800" dirty="0">
                <a:solidFill>
                  <a:prstClr val="white"/>
                </a:solidFill>
                <a:latin typeface="Arial Black" panose="020B0A04020102020204" pitchFamily="34" charset="0"/>
              </a:rPr>
              <a:t>bot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209716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2013" y="1372200"/>
            <a:ext cx="2372486" cy="2372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6835DA"/>
            </a:gs>
            <a:gs pos="100000">
              <a:srgbClr val="12237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11"/>
          <p:cNvSpPr/>
          <p:nvPr/>
        </p:nvSpPr>
        <p:spPr>
          <a:xfrm>
            <a:off x="-272902" y="-310100"/>
            <a:ext cx="12737804" cy="7389628"/>
          </a:xfrm>
          <a:prstGeom prst="rect">
            <a:avLst/>
          </a:prstGeom>
          <a:solidFill>
            <a:srgbClr val="5850D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42" name="Oval 2"/>
          <p:cNvSpPr/>
          <p:nvPr/>
        </p:nvSpPr>
        <p:spPr>
          <a:xfrm>
            <a:off x="-1364147" y="-3013154"/>
            <a:ext cx="14774982" cy="13084866"/>
          </a:xfrm>
          <a:prstGeom prst="ellipse">
            <a:avLst/>
          </a:prstGeom>
          <a:solidFill>
            <a:srgbClr val="492598">
              <a:alpha val="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43" name="TextBox 3"/>
          <p:cNvSpPr txBox="1"/>
          <p:nvPr/>
        </p:nvSpPr>
        <p:spPr>
          <a:xfrm>
            <a:off x="2847250" y="1762817"/>
            <a:ext cx="6497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5400" b="1" dirty="0">
                <a:solidFill>
                  <a:prstClr val="white"/>
                </a:solidFill>
                <a:latin typeface="Montserrat" panose="00000500000000000000" pitchFamily="2" charset="0"/>
              </a:rPr>
              <a:t>Types of chatbot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 useBgFill="1">
        <p:nvSpPr>
          <p:cNvPr id="1048644" name="Oval 14"/>
          <p:cNvSpPr/>
          <p:nvPr/>
        </p:nvSpPr>
        <p:spPr>
          <a:xfrm>
            <a:off x="8510618" y="3113781"/>
            <a:ext cx="796390" cy="8309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048645" name="Oval 15"/>
          <p:cNvSpPr/>
          <p:nvPr/>
        </p:nvSpPr>
        <p:spPr>
          <a:xfrm>
            <a:off x="9385626" y="3481371"/>
            <a:ext cx="1000219" cy="11405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46" name="TextBox 6"/>
          <p:cNvSpPr txBox="1"/>
          <p:nvPr/>
        </p:nvSpPr>
        <p:spPr>
          <a:xfrm>
            <a:off x="1201478" y="2971695"/>
            <a:ext cx="100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Menu-Based Bots</a:t>
            </a:r>
            <a:r>
              <a:rPr 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: Offer predefined options for users to choose from.</a:t>
            </a:r>
          </a:p>
        </p:txBody>
      </p:sp>
      <p:sp>
        <p:nvSpPr>
          <p:cNvPr id="1048647" name="TextBox 7"/>
          <p:cNvSpPr txBox="1"/>
          <p:nvPr/>
        </p:nvSpPr>
        <p:spPr>
          <a:xfrm>
            <a:off x="1201479" y="3494428"/>
            <a:ext cx="978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u="sng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Rule-Based Bots</a:t>
            </a:r>
            <a:r>
              <a:rPr 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: Follow predefined rules or keywords to provide responses.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cs typeface="-apple-system"/>
            </a:endParaRPr>
          </a:p>
        </p:txBody>
      </p:sp>
      <p:sp>
        <p:nvSpPr>
          <p:cNvPr id="1048648" name="TextBox 8"/>
          <p:cNvSpPr txBox="1"/>
          <p:nvPr/>
        </p:nvSpPr>
        <p:spPr>
          <a:xfrm>
            <a:off x="1201479" y="4285153"/>
            <a:ext cx="9487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NLP (Natural Language Processing) Bots</a:t>
            </a:r>
            <a:r>
              <a:rPr 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: Use AI to understand natural language and context.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 ML (Machine Learning)</a:t>
            </a:r>
            <a:r>
              <a:rPr lang="en-US" sz="2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 Bots</a:t>
            </a:r>
            <a:r>
              <a:rPr 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: Adapt based on user interactions and learn over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Hybrid Bots</a:t>
            </a:r>
            <a:r>
              <a:rPr 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: Combine rule-based and AI approaches.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Voice Bots</a:t>
            </a:r>
            <a:r>
              <a:rPr 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: Interact via voice commands.</a:t>
            </a:r>
            <a:endParaRPr lang="en-US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5FE00ED1-D8D9-46FC-982F-233CCBF3A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2582" y="79747"/>
            <a:ext cx="1864618" cy="1864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39 0.17315 L -0.00195 -0.0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8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287 0.27801 L 2.70833E-6 -7.40741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4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1" grpId="0" animBg="1"/>
      <p:bldP spid="1048644" grpId="0" animBg="1"/>
      <p:bldP spid="10486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1287</Words>
  <Application>Microsoft Office PowerPoint</Application>
  <PresentationFormat>Widescreen</PresentationFormat>
  <Paragraphs>213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8" baseType="lpstr">
      <vt:lpstr>Microsoft JhengHei UI</vt:lpstr>
      <vt:lpstr>Microsoft YaHei Light</vt:lpstr>
      <vt:lpstr>Arial</vt:lpstr>
      <vt:lpstr>Arial Black</vt:lpstr>
      <vt:lpstr>Arial Rounded MT Bold</vt:lpstr>
      <vt:lpstr>Arial Unicode MS</vt:lpstr>
      <vt:lpstr>Calibri</vt:lpstr>
      <vt:lpstr>Calibri Light</vt:lpstr>
      <vt:lpstr>Calisto MT</vt:lpstr>
      <vt:lpstr>Cambria</vt:lpstr>
      <vt:lpstr>Century Gothic</vt:lpstr>
      <vt:lpstr>Corbel</vt:lpstr>
      <vt:lpstr>Elephant</vt:lpstr>
      <vt:lpstr>Futura Lt BT</vt:lpstr>
      <vt:lpstr>Georgia</vt:lpstr>
      <vt:lpstr>Montserrat</vt:lpstr>
      <vt:lpstr>Palatino Linotype</vt:lpstr>
      <vt:lpstr>Script MT Bold</vt:lpstr>
      <vt:lpstr>Söhne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Sripadth</dc:creator>
  <cp:lastModifiedBy>AJAY SINGH</cp:lastModifiedBy>
  <cp:revision>59</cp:revision>
  <dcterms:created xsi:type="dcterms:W3CDTF">2023-04-15T20:38:34Z</dcterms:created>
  <dcterms:modified xsi:type="dcterms:W3CDTF">2024-05-08T17:46:36Z</dcterms:modified>
</cp:coreProperties>
</file>