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798ECB-7A4F-4A91-B6AB-FB29D0710198}">
  <a:tblStyle styleId="{0F798ECB-7A4F-4A91-B6AB-FB29D07101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558bb98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558bb9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558bb98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558bb98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558bb98c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558bb98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558bb98c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558bb98c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558bb98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558bb98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558bb98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558bb98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558bb98c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558bb98c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558bb98c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558bb98c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558bb98c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558bb98c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558bb98c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558bb98c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1e204f55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1e204f55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558bb98c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558bb98c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558bb98c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558bb98c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558bb98c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558bb98c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558bb98c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558bb98c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558bb98c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558bb98c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558bb98c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558bb98c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558bb98c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558bb98c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558bb98c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558bb98c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558bb98c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558bb98c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558bb98c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558bb98c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1e204f55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1e204f55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1e204f55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1e204f55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1e204f55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1e204f55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1e204f55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1e204f55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1e204f55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1e204f55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1e204f55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1e204f55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1e204f55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1e204f55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CAPSTONE PROJECT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lang="en" sz="3800">
                <a:latin typeface="Nunito"/>
                <a:ea typeface="Nunito"/>
                <a:cs typeface="Nunito"/>
                <a:sym typeface="Nunito"/>
              </a:rPr>
              <a:t>NLP CHATBOT </a:t>
            </a:r>
            <a:endParaRPr sz="3800">
              <a:latin typeface="Nunito"/>
              <a:ea typeface="Nunito"/>
              <a:cs typeface="Nunito"/>
              <a:sym typeface="Nunito"/>
            </a:endParaRPr>
          </a:p>
        </p:txBody>
      </p:sp>
      <p:pic>
        <p:nvPicPr>
          <p:cNvPr id="130" name="Google Shape;130;p13"/>
          <p:cNvPicPr preferRelativeResize="0"/>
          <p:nvPr/>
        </p:nvPicPr>
        <p:blipFill>
          <a:blip r:embed="rId3">
            <a:alphaModFix/>
          </a:blip>
          <a:stretch>
            <a:fillRect/>
          </a:stretch>
        </p:blipFill>
        <p:spPr>
          <a:xfrm>
            <a:off x="1675588" y="744575"/>
            <a:ext cx="5792816" cy="1244974"/>
          </a:xfrm>
          <a:prstGeom prst="rect">
            <a:avLst/>
          </a:prstGeom>
          <a:noFill/>
          <a:ln>
            <a:noFill/>
          </a:ln>
        </p:spPr>
      </p:pic>
      <p:sp>
        <p:nvSpPr>
          <p:cNvPr id="131" name="Google Shape;131;p13"/>
          <p:cNvSpPr txBox="1"/>
          <p:nvPr/>
        </p:nvSpPr>
        <p:spPr>
          <a:xfrm>
            <a:off x="6257025" y="3078525"/>
            <a:ext cx="2642700" cy="14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Team: </a:t>
            </a:r>
            <a:endParaRPr>
              <a:latin typeface="Calibri"/>
              <a:ea typeface="Calibri"/>
              <a:cs typeface="Calibri"/>
              <a:sym typeface="Calibri"/>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Kajal Jaiswal</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Damini Tiwari</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Ashwini Kumar</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Anis Uddin</a:t>
            </a:r>
            <a:endParaRPr>
              <a:latin typeface="Calibri"/>
              <a:ea typeface="Calibri"/>
              <a:cs typeface="Calibri"/>
              <a:sym typeface="Calibri"/>
            </a:endParaRPr>
          </a:p>
        </p:txBody>
      </p:sp>
      <p:sp>
        <p:nvSpPr>
          <p:cNvPr id="132" name="Google Shape;132;p13"/>
          <p:cNvSpPr txBox="1"/>
          <p:nvPr/>
        </p:nvSpPr>
        <p:spPr>
          <a:xfrm>
            <a:off x="7526325" y="3078525"/>
            <a:ext cx="1240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Mentor:</a:t>
            </a:r>
            <a:endParaRPr>
              <a:latin typeface="Calibri"/>
              <a:ea typeface="Calibri"/>
              <a:cs typeface="Calibri"/>
              <a:sym typeface="Calibri"/>
            </a:endParaRPr>
          </a:p>
          <a:p>
            <a:pPr indent="0" lvl="0" marL="0" rtl="0" algn="l">
              <a:spcBef>
                <a:spcPts val="0"/>
              </a:spcBef>
              <a:spcAft>
                <a:spcPts val="0"/>
              </a:spcAft>
              <a:buNone/>
            </a:pPr>
            <a:r>
              <a:rPr lang="en" sz="1100">
                <a:solidFill>
                  <a:srgbClr val="695D46"/>
                </a:solidFill>
                <a:latin typeface="Open Sans"/>
                <a:ea typeface="Open Sans"/>
                <a:cs typeface="Open Sans"/>
                <a:sym typeface="Open Sans"/>
              </a:rPr>
              <a:t>Sravan Malla</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Preprocessing</a:t>
            </a:r>
            <a:r>
              <a:rPr lang="en"/>
              <a:t> </a:t>
            </a:r>
            <a:endParaRPr/>
          </a:p>
        </p:txBody>
      </p:sp>
      <p:sp>
        <p:nvSpPr>
          <p:cNvPr id="192" name="Google Shape;192;p22"/>
          <p:cNvSpPr txBox="1"/>
          <p:nvPr>
            <p:ph idx="1" type="body"/>
          </p:nvPr>
        </p:nvSpPr>
        <p:spPr>
          <a:xfrm>
            <a:off x="819150" y="14489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a:t>
            </a:r>
            <a:r>
              <a:rPr lang="en"/>
              <a:t>liminate any special characters</a:t>
            </a:r>
            <a:endParaRPr/>
          </a:p>
          <a:p>
            <a:pPr indent="-311150" lvl="0" marL="457200" rtl="0" algn="l">
              <a:spcBef>
                <a:spcPts val="0"/>
              </a:spcBef>
              <a:spcAft>
                <a:spcPts val="0"/>
              </a:spcAft>
              <a:buSzPts val="1300"/>
              <a:buAutoNum type="arabicPeriod"/>
            </a:pPr>
            <a:r>
              <a:rPr lang="en"/>
              <a:t>Remove Stopwords</a:t>
            </a:r>
            <a:endParaRPr/>
          </a:p>
          <a:p>
            <a:pPr indent="-311150" lvl="0" marL="457200" rtl="0" algn="l">
              <a:spcBef>
                <a:spcPts val="0"/>
              </a:spcBef>
              <a:spcAft>
                <a:spcPts val="0"/>
              </a:spcAft>
              <a:buSzPts val="1300"/>
              <a:buAutoNum type="arabicPeriod"/>
            </a:pPr>
            <a:r>
              <a:rPr lang="en"/>
              <a:t>Remove all punctuation</a:t>
            </a:r>
            <a:endParaRPr/>
          </a:p>
          <a:p>
            <a:pPr indent="-311150" lvl="0" marL="457200" rtl="0" algn="l">
              <a:spcBef>
                <a:spcPts val="0"/>
              </a:spcBef>
              <a:spcAft>
                <a:spcPts val="0"/>
              </a:spcAft>
              <a:buSzPts val="1300"/>
              <a:buAutoNum type="arabicPeriod"/>
            </a:pPr>
            <a:r>
              <a:rPr lang="en"/>
              <a:t>Lemmatization</a:t>
            </a:r>
            <a:endParaRPr/>
          </a:p>
          <a:p>
            <a:pPr indent="-311150" lvl="0" marL="457200" rtl="0" algn="l">
              <a:spcBef>
                <a:spcPts val="0"/>
              </a:spcBef>
              <a:spcAft>
                <a:spcPts val="0"/>
              </a:spcAft>
              <a:buSzPts val="1300"/>
              <a:buAutoNum type="arabicPeriod"/>
            </a:pPr>
            <a:r>
              <a:rPr lang="en"/>
              <a:t>Eliminating the 20 most rare words</a:t>
            </a:r>
            <a:endParaRPr/>
          </a:p>
          <a:p>
            <a:pPr indent="-311150" lvl="0" marL="457200" rtl="0" algn="l">
              <a:spcBef>
                <a:spcPts val="0"/>
              </a:spcBef>
              <a:spcAft>
                <a:spcPts val="0"/>
              </a:spcAft>
              <a:buSzPts val="1300"/>
              <a:buAutoNum type="arabicPeriod"/>
            </a:pPr>
            <a:r>
              <a:rPr lang="en"/>
              <a:t>Spellcheck</a:t>
            </a:r>
            <a:endParaRPr/>
          </a:p>
          <a:p>
            <a:pPr indent="-311150" lvl="0" marL="457200" rtl="0" algn="l">
              <a:spcBef>
                <a:spcPts val="0"/>
              </a:spcBef>
              <a:spcAft>
                <a:spcPts val="0"/>
              </a:spcAft>
              <a:buSzPts val="1300"/>
              <a:buAutoNum type="arabicPeriod"/>
            </a:pPr>
            <a:r>
              <a:rPr lang="en"/>
              <a:t>Tokenization</a:t>
            </a:r>
            <a:endParaRPr/>
          </a:p>
          <a:p>
            <a:pPr indent="-311150" lvl="0" marL="457200" rtl="0" algn="l">
              <a:spcBef>
                <a:spcPts val="0"/>
              </a:spcBef>
              <a:spcAft>
                <a:spcPts val="0"/>
              </a:spcAft>
              <a:buSzPts val="1300"/>
              <a:buAutoNum type="arabicPeriod"/>
            </a:pPr>
            <a:r>
              <a:rPr lang="en"/>
              <a:t>Sequence Padding</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aphicFrame>
        <p:nvGraphicFramePr>
          <p:cNvPr id="197" name="Google Shape;197;p23"/>
          <p:cNvGraphicFramePr/>
          <p:nvPr/>
        </p:nvGraphicFramePr>
        <p:xfrm>
          <a:off x="754100" y="376065"/>
          <a:ext cx="3000000" cy="3000000"/>
        </p:xfrm>
        <a:graphic>
          <a:graphicData uri="http://schemas.openxmlformats.org/drawingml/2006/table">
            <a:tbl>
              <a:tblPr>
                <a:noFill/>
                <a:tableStyleId>{0F798ECB-7A4F-4A91-B6AB-FB29D0710198}</a:tableStyleId>
              </a:tblPr>
              <a:tblGrid>
                <a:gridCol w="3785375"/>
                <a:gridCol w="3785375"/>
              </a:tblGrid>
              <a:tr h="431700">
                <a:tc>
                  <a:txBody>
                    <a:bodyPr/>
                    <a:lstStyle/>
                    <a:p>
                      <a:pPr indent="0" lvl="0" marL="0" rtl="0" algn="ctr">
                        <a:lnSpc>
                          <a:spcPct val="115000"/>
                        </a:lnSpc>
                        <a:spcBef>
                          <a:spcPts val="0"/>
                        </a:spcBef>
                        <a:spcAft>
                          <a:spcPts val="0"/>
                        </a:spcAft>
                        <a:buNone/>
                      </a:pPr>
                      <a:r>
                        <a:rPr b="1" lang="en" sz="1000"/>
                        <a:t>Before Preprocessing</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After Preprocessing</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CCCCCC"/>
                      </a:solidFill>
                      <a:prstDash val="solid"/>
                      <a:round/>
                      <a:headEnd len="sm" w="sm" type="none"/>
                      <a:tailEnd len="sm" w="sm" type="none"/>
                    </a:lnB>
                  </a:tcPr>
                </a:tc>
              </a:tr>
              <a:tr h="2011425">
                <a:tc>
                  <a:txBody>
                    <a:bodyPr/>
                    <a:lstStyle/>
                    <a:p>
                      <a:pPr indent="0" lvl="0" marL="0" rtl="0" algn="l">
                        <a:lnSpc>
                          <a:spcPct val="115000"/>
                        </a:lnSpc>
                        <a:spcBef>
                          <a:spcPts val="0"/>
                        </a:spcBef>
                        <a:spcAft>
                          <a:spcPts val="0"/>
                        </a:spcAft>
                        <a:buNone/>
                      </a:pPr>
                      <a:r>
                        <a:rPr lang="en" sz="1000"/>
                        <a:t>data.Description[1]</a:t>
                      </a:r>
                      <a:endParaRPr sz="1000"/>
                    </a:p>
                    <a:p>
                      <a:pPr indent="0" lvl="0" marL="0" rtl="0" algn="l">
                        <a:lnSpc>
                          <a:spcPct val="115000"/>
                        </a:lnSpc>
                        <a:spcBef>
                          <a:spcPts val="0"/>
                        </a:spcBef>
                        <a:spcAft>
                          <a:spcPts val="0"/>
                        </a:spcAft>
                        <a:buNone/>
                      </a:pPr>
                      <a:r>
                        <a:rPr lang="en" sz="1000"/>
                        <a:t>During the activation of a sodium sulphide pump, the piping was uncoupled and the sulfide solution was designed in the area to reach the maid. Immediately she made use of the emergency shower and was directed to the ambulatory doctor and later to the hospital. Note: of sulphide solution = 48 grams / liter.</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data.Description[1]</a:t>
                      </a:r>
                      <a:endParaRPr sz="1000"/>
                    </a:p>
                    <a:p>
                      <a:pPr indent="0" lvl="0" marL="0" rtl="0" algn="l">
                        <a:lnSpc>
                          <a:spcPct val="115000"/>
                        </a:lnSpc>
                        <a:spcBef>
                          <a:spcPts val="0"/>
                        </a:spcBef>
                        <a:spcAft>
                          <a:spcPts val="0"/>
                        </a:spcAft>
                        <a:buNone/>
                      </a:pPr>
                      <a:r>
                        <a:rPr lang="en" sz="1000"/>
                        <a:t>activation sodium sulphide pump piping uncoupled sulfide solution designed area reach maid immediately made use emergency shower directed ambulatory doctor later hospital note sulphide solution gram liter</a:t>
                      </a:r>
                      <a:endParaRPr sz="1000"/>
                    </a:p>
                  </a:txBody>
                  <a:tcPr marT="25400" marB="25400" marR="25400" marL="25400">
                    <a:lnL cap="flat" cmpd="sng" w="19050">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r>
              <a:tr h="1841400">
                <a:tc>
                  <a:txBody>
                    <a:bodyPr/>
                    <a:lstStyle/>
                    <a:p>
                      <a:pPr indent="0" lvl="0" marL="0" rtl="0" algn="l">
                        <a:lnSpc>
                          <a:spcPct val="115000"/>
                        </a:lnSpc>
                        <a:spcBef>
                          <a:spcPts val="0"/>
                        </a:spcBef>
                        <a:spcAft>
                          <a:spcPts val="0"/>
                        </a:spcAft>
                        <a:buNone/>
                      </a:pPr>
                      <a:r>
                        <a:rPr lang="en" sz="1000"/>
                        <a:t>data.Description[2]</a:t>
                      </a:r>
                      <a:endParaRPr sz="1000"/>
                    </a:p>
                    <a:p>
                      <a:pPr indent="0" lvl="0" marL="0" rtl="0" algn="l">
                        <a:lnSpc>
                          <a:spcPct val="115000"/>
                        </a:lnSpc>
                        <a:spcBef>
                          <a:spcPts val="0"/>
                        </a:spcBef>
                        <a:spcAft>
                          <a:spcPts val="0"/>
                        </a:spcAft>
                        <a:buNone/>
                      </a:pPr>
                      <a:r>
                        <a:rPr lang="en" sz="1000"/>
                        <a:t>In the sub-station MILPO located at level +170 when the collaborator was doing the excavation work with a pick (hand tool), hitting a rock with the flat part of the beak, it bounces off hitting the steel tip of the safety shoe and then the metatarsal area of ​​the left foot of the collaborator causing the injury.</a:t>
                      </a:r>
                      <a:endParaRPr sz="1000"/>
                    </a:p>
                  </a:txBody>
                  <a:tcPr marT="25400" marB="25400" marR="25400" marL="25400">
                    <a:lnL cap="flat" cmpd="sng" w="19050">
                      <a:solidFill>
                        <a:srgbClr val="000000"/>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data.Description[2]</a:t>
                      </a:r>
                      <a:endParaRPr sz="1000"/>
                    </a:p>
                    <a:p>
                      <a:pPr indent="0" lvl="0" marL="0" rtl="0" algn="l">
                        <a:lnSpc>
                          <a:spcPct val="115000"/>
                        </a:lnSpc>
                        <a:spcBef>
                          <a:spcPts val="0"/>
                        </a:spcBef>
                        <a:spcAft>
                          <a:spcPts val="0"/>
                        </a:spcAft>
                        <a:buNone/>
                      </a:pPr>
                      <a:r>
                        <a:rPr lang="en" sz="1000"/>
                        <a:t>sub station milo located level collaborator excavation work pick hand tool hitting rock part beak bounce hitting steel tip safety shoe metatarsal area left foot collaborator causing injury</a:t>
                      </a:r>
                      <a:endParaRPr sz="1000"/>
                    </a:p>
                  </a:txBody>
                  <a:tcPr marT="25400" marB="25400" marR="25400" marL="25400">
                    <a:lnL cap="flat" cmpd="sng" w="19050">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Building </a:t>
            </a:r>
            <a:endParaRPr/>
          </a:p>
        </p:txBody>
      </p:sp>
      <p:sp>
        <p:nvSpPr>
          <p:cNvPr id="203" name="Google Shape;203;p24"/>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Below are the models that were used: </a:t>
            </a:r>
            <a:endParaRPr/>
          </a:p>
          <a:p>
            <a:pPr indent="-311150" lvl="0" marL="457200" rtl="0" algn="l">
              <a:spcBef>
                <a:spcPts val="1200"/>
              </a:spcBef>
              <a:spcAft>
                <a:spcPts val="0"/>
              </a:spcAft>
              <a:buSzPts val="1300"/>
              <a:buAutoNum type="arabicPeriod"/>
            </a:pPr>
            <a:r>
              <a:rPr lang="en"/>
              <a:t>Logistic Regression</a:t>
            </a:r>
            <a:endParaRPr/>
          </a:p>
          <a:p>
            <a:pPr indent="-311150" lvl="0" marL="457200" rtl="0" algn="l">
              <a:spcBef>
                <a:spcPts val="0"/>
              </a:spcBef>
              <a:spcAft>
                <a:spcPts val="0"/>
              </a:spcAft>
              <a:buSzPts val="1300"/>
              <a:buAutoNum type="arabicPeriod"/>
            </a:pPr>
            <a:r>
              <a:rPr lang="en"/>
              <a:t>Random Forest</a:t>
            </a:r>
            <a:endParaRPr/>
          </a:p>
          <a:p>
            <a:pPr indent="-311150" lvl="0" marL="457200" rtl="0" algn="l">
              <a:spcBef>
                <a:spcPts val="0"/>
              </a:spcBef>
              <a:spcAft>
                <a:spcPts val="0"/>
              </a:spcAft>
              <a:buSzPts val="1300"/>
              <a:buAutoNum type="arabicPeriod"/>
            </a:pPr>
            <a:r>
              <a:rPr lang="en"/>
              <a:t>Support Vector Machine (SVM) </a:t>
            </a:r>
            <a:endParaRPr/>
          </a:p>
          <a:p>
            <a:pPr indent="-311150" lvl="0" marL="457200" rtl="0" algn="l">
              <a:spcBef>
                <a:spcPts val="0"/>
              </a:spcBef>
              <a:spcAft>
                <a:spcPts val="0"/>
              </a:spcAft>
              <a:buSzPts val="1300"/>
              <a:buAutoNum type="arabicPeriod"/>
            </a:pPr>
            <a:r>
              <a:rPr lang="en"/>
              <a:t>Ensemble Techniques : Boosting &amp; Bagging</a:t>
            </a:r>
            <a:endParaRPr/>
          </a:p>
          <a:p>
            <a:pPr indent="-311150" lvl="0" marL="457200" rtl="0" algn="l">
              <a:spcBef>
                <a:spcPts val="0"/>
              </a:spcBef>
              <a:spcAft>
                <a:spcPts val="0"/>
              </a:spcAft>
              <a:buSzPts val="1300"/>
              <a:buAutoNum type="arabicPeriod"/>
            </a:pPr>
            <a:r>
              <a:rPr lang="en"/>
              <a:t>Neural Network</a:t>
            </a:r>
            <a:endParaRPr/>
          </a:p>
          <a:p>
            <a:pPr indent="-311150" lvl="0" marL="457200" rtl="0" algn="l">
              <a:spcBef>
                <a:spcPts val="0"/>
              </a:spcBef>
              <a:spcAft>
                <a:spcPts val="0"/>
              </a:spcAft>
              <a:buSzPts val="1300"/>
              <a:buAutoNum type="arabicPeriod"/>
            </a:pPr>
            <a:r>
              <a:rPr lang="en"/>
              <a:t>LSTM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Metrics Accuracy Of AL</a:t>
            </a:r>
            <a:endParaRPr/>
          </a:p>
        </p:txBody>
      </p:sp>
      <p:sp>
        <p:nvSpPr>
          <p:cNvPr id="209" name="Google Shape;209;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25"/>
          <p:cNvPicPr preferRelativeResize="0"/>
          <p:nvPr/>
        </p:nvPicPr>
        <p:blipFill>
          <a:blip r:embed="rId3">
            <a:alphaModFix/>
          </a:blip>
          <a:stretch>
            <a:fillRect/>
          </a:stretch>
        </p:blipFill>
        <p:spPr>
          <a:xfrm>
            <a:off x="323850" y="1595425"/>
            <a:ext cx="8496300" cy="195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Metrics Accuracy Of AL</a:t>
            </a:r>
            <a:endParaRPr/>
          </a:p>
        </p:txBody>
      </p:sp>
      <p:sp>
        <p:nvSpPr>
          <p:cNvPr id="216" name="Google Shape;216;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26"/>
          <p:cNvPicPr preferRelativeResize="0"/>
          <p:nvPr/>
        </p:nvPicPr>
        <p:blipFill>
          <a:blip r:embed="rId3">
            <a:alphaModFix/>
          </a:blip>
          <a:stretch>
            <a:fillRect/>
          </a:stretch>
        </p:blipFill>
        <p:spPr>
          <a:xfrm>
            <a:off x="366700" y="1614475"/>
            <a:ext cx="8410575" cy="191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915450" y="5884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 and ML models accuracy projection as box plot.</a:t>
            </a:r>
            <a:endParaRPr/>
          </a:p>
        </p:txBody>
      </p:sp>
      <p:sp>
        <p:nvSpPr>
          <p:cNvPr id="223" name="Google Shape;223;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27"/>
          <p:cNvPicPr preferRelativeResize="0"/>
          <p:nvPr/>
        </p:nvPicPr>
        <p:blipFill>
          <a:blip r:embed="rId3">
            <a:alphaModFix/>
          </a:blip>
          <a:stretch>
            <a:fillRect/>
          </a:stretch>
        </p:blipFill>
        <p:spPr>
          <a:xfrm>
            <a:off x="257175" y="1543075"/>
            <a:ext cx="8629650" cy="334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Metrics Accuracy Of PAL</a:t>
            </a:r>
            <a:endParaRPr/>
          </a:p>
        </p:txBody>
      </p:sp>
      <p:sp>
        <p:nvSpPr>
          <p:cNvPr id="230" name="Google Shape;230;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28"/>
          <p:cNvPicPr preferRelativeResize="0"/>
          <p:nvPr/>
        </p:nvPicPr>
        <p:blipFill>
          <a:blip r:embed="rId3">
            <a:alphaModFix/>
          </a:blip>
          <a:stretch>
            <a:fillRect/>
          </a:stretch>
        </p:blipFill>
        <p:spPr>
          <a:xfrm>
            <a:off x="352425" y="1600200"/>
            <a:ext cx="8439150" cy="194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Metrics Accuracy Of PAL</a:t>
            </a:r>
            <a:endParaRPr/>
          </a:p>
        </p:txBody>
      </p:sp>
      <p:sp>
        <p:nvSpPr>
          <p:cNvPr id="237" name="Google Shape;237;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29"/>
          <p:cNvPicPr preferRelativeResize="0"/>
          <p:nvPr/>
        </p:nvPicPr>
        <p:blipFill>
          <a:blip r:embed="rId3">
            <a:alphaModFix/>
          </a:blip>
          <a:stretch>
            <a:fillRect/>
          </a:stretch>
        </p:blipFill>
        <p:spPr>
          <a:xfrm>
            <a:off x="338125" y="1581150"/>
            <a:ext cx="8467725" cy="198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19138" y="5884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 and ML models accuracy projection as box plot.</a:t>
            </a:r>
            <a:endParaRPr/>
          </a:p>
        </p:txBody>
      </p:sp>
      <p:sp>
        <p:nvSpPr>
          <p:cNvPr id="244" name="Google Shape;244;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5" name="Google Shape;245;p30"/>
          <p:cNvPicPr preferRelativeResize="0"/>
          <p:nvPr/>
        </p:nvPicPr>
        <p:blipFill>
          <a:blip r:embed="rId3">
            <a:alphaModFix/>
          </a:blip>
          <a:stretch>
            <a:fillRect/>
          </a:stretch>
        </p:blipFill>
        <p:spPr>
          <a:xfrm>
            <a:off x="328600" y="1543075"/>
            <a:ext cx="8486775" cy="334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251" name="Google Shape;251;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obtained results, we have selected the LSTM Model for this classification problem as it has shown all round performance in both test and train accuracies. The ML models have been observed to be performing great in train data and fairly poor in test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Overview </a:t>
            </a:r>
            <a:endParaRPr/>
          </a:p>
        </p:txBody>
      </p:sp>
      <p:sp>
        <p:nvSpPr>
          <p:cNvPr id="138" name="Google Shape;138;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Problem Introduction</a:t>
            </a:r>
            <a:endParaRPr/>
          </a:p>
          <a:p>
            <a:pPr indent="-311150" lvl="0" marL="457200" rtl="0" algn="l">
              <a:lnSpc>
                <a:spcPct val="200000"/>
              </a:lnSpc>
              <a:spcBef>
                <a:spcPts val="0"/>
              </a:spcBef>
              <a:spcAft>
                <a:spcPts val="0"/>
              </a:spcAft>
              <a:buSzPts val="1300"/>
              <a:buChar char="●"/>
            </a:pPr>
            <a:r>
              <a:rPr lang="en"/>
              <a:t>Exploratory Data Analysis</a:t>
            </a:r>
            <a:endParaRPr/>
          </a:p>
          <a:p>
            <a:pPr indent="-311150" lvl="0" marL="457200" rtl="0" algn="l">
              <a:lnSpc>
                <a:spcPct val="200000"/>
              </a:lnSpc>
              <a:spcBef>
                <a:spcPts val="0"/>
              </a:spcBef>
              <a:spcAft>
                <a:spcPts val="0"/>
              </a:spcAft>
              <a:buSzPts val="1300"/>
              <a:buChar char="●"/>
            </a:pPr>
            <a:r>
              <a:rPr lang="en"/>
              <a:t>Data Preprocessing</a:t>
            </a:r>
            <a:endParaRPr/>
          </a:p>
          <a:p>
            <a:pPr indent="-311150" lvl="0" marL="457200" rtl="0" algn="l">
              <a:lnSpc>
                <a:spcPct val="200000"/>
              </a:lnSpc>
              <a:spcBef>
                <a:spcPts val="0"/>
              </a:spcBef>
              <a:spcAft>
                <a:spcPts val="0"/>
              </a:spcAft>
              <a:buSzPts val="1300"/>
              <a:buChar char="●"/>
            </a:pPr>
            <a:r>
              <a:rPr lang="en"/>
              <a:t>Model Building </a:t>
            </a:r>
            <a:endParaRPr/>
          </a:p>
          <a:p>
            <a:pPr indent="-311150" lvl="0" marL="457200" rtl="0" algn="l">
              <a:lnSpc>
                <a:spcPct val="200000"/>
              </a:lnSpc>
              <a:spcBef>
                <a:spcPts val="0"/>
              </a:spcBef>
              <a:spcAft>
                <a:spcPts val="0"/>
              </a:spcAft>
              <a:buSzPts val="1300"/>
              <a:buChar char="●"/>
            </a:pPr>
            <a:r>
              <a:rPr lang="en"/>
              <a:t>Chatbot Deployment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819150" y="845600"/>
            <a:ext cx="39312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ChatBot Deployment</a:t>
            </a:r>
            <a:endParaRPr/>
          </a:p>
        </p:txBody>
      </p:sp>
      <p:sp>
        <p:nvSpPr>
          <p:cNvPr id="257" name="Google Shape;257;p32"/>
          <p:cNvSpPr txBox="1"/>
          <p:nvPr>
            <p:ph idx="1" type="body"/>
          </p:nvPr>
        </p:nvSpPr>
        <p:spPr>
          <a:xfrm>
            <a:off x="819150" y="1990725"/>
            <a:ext cx="4091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Main Screen of the Chatbot UI along with the 3 buttons shown as tabs.</a:t>
            </a:r>
            <a:endParaRPr/>
          </a:p>
        </p:txBody>
      </p:sp>
      <p:pic>
        <p:nvPicPr>
          <p:cNvPr id="258" name="Google Shape;258;p32"/>
          <p:cNvPicPr preferRelativeResize="0"/>
          <p:nvPr/>
        </p:nvPicPr>
        <p:blipFill>
          <a:blip r:embed="rId3">
            <a:alphaModFix/>
          </a:blip>
          <a:stretch>
            <a:fillRect/>
          </a:stretch>
        </p:blipFill>
        <p:spPr>
          <a:xfrm>
            <a:off x="5352650" y="188525"/>
            <a:ext cx="3579225" cy="476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819150" y="845600"/>
            <a:ext cx="41559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a:t>
            </a:r>
            <a:r>
              <a:rPr lang="en"/>
              <a:t>Preprocessing</a:t>
            </a:r>
            <a:endParaRPr/>
          </a:p>
        </p:txBody>
      </p:sp>
      <p:sp>
        <p:nvSpPr>
          <p:cNvPr id="264" name="Google Shape;264;p33"/>
          <p:cNvSpPr txBox="1"/>
          <p:nvPr>
            <p:ph idx="1" type="body"/>
          </p:nvPr>
        </p:nvSpPr>
        <p:spPr>
          <a:xfrm>
            <a:off x="819150" y="1990725"/>
            <a:ext cx="4203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are loading the dataset into the chatbot and running the </a:t>
            </a:r>
            <a:r>
              <a:rPr lang="en"/>
              <a:t>preprocessing</a:t>
            </a:r>
            <a:r>
              <a:rPr lang="en"/>
              <a:t> function to prepare an output file that can be used for making predictions later. </a:t>
            </a:r>
            <a:endParaRPr/>
          </a:p>
        </p:txBody>
      </p:sp>
      <p:pic>
        <p:nvPicPr>
          <p:cNvPr id="265" name="Google Shape;265;p33"/>
          <p:cNvPicPr preferRelativeResize="0"/>
          <p:nvPr/>
        </p:nvPicPr>
        <p:blipFill>
          <a:blip r:embed="rId3">
            <a:alphaModFix/>
          </a:blip>
          <a:stretch>
            <a:fillRect/>
          </a:stretch>
        </p:blipFill>
        <p:spPr>
          <a:xfrm>
            <a:off x="5376200" y="208625"/>
            <a:ext cx="3562750" cy="4726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1" name="Google Shape;271;p34"/>
          <p:cNvSpPr txBox="1"/>
          <p:nvPr>
            <p:ph idx="1" type="body"/>
          </p:nvPr>
        </p:nvSpPr>
        <p:spPr>
          <a:xfrm>
            <a:off x="819150" y="1990725"/>
            <a:ext cx="4268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are running the Preprocessing on the entire Dataset. It is showing the various functions that are being run in the background like removing StopWords, Lemmatization, Spell Check etc. The output is then saved as a CSV file</a:t>
            </a:r>
            <a:endParaRPr/>
          </a:p>
        </p:txBody>
      </p:sp>
      <p:pic>
        <p:nvPicPr>
          <p:cNvPr id="272" name="Google Shape;272;p34"/>
          <p:cNvPicPr preferRelativeResize="0"/>
          <p:nvPr/>
        </p:nvPicPr>
        <p:blipFill>
          <a:blip r:embed="rId3">
            <a:alphaModFix/>
          </a:blip>
          <a:stretch>
            <a:fillRect/>
          </a:stretch>
        </p:blipFill>
        <p:spPr>
          <a:xfrm>
            <a:off x="5424350" y="240725"/>
            <a:ext cx="3494675" cy="4678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819150" y="845600"/>
            <a:ext cx="4284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 Button</a:t>
            </a:r>
            <a:endParaRPr/>
          </a:p>
        </p:txBody>
      </p:sp>
      <p:sp>
        <p:nvSpPr>
          <p:cNvPr id="278" name="Google Shape;278;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9" name="Google Shape;279;p35"/>
          <p:cNvPicPr preferRelativeResize="0"/>
          <p:nvPr/>
        </p:nvPicPr>
        <p:blipFill>
          <a:blip r:embed="rId3">
            <a:alphaModFix/>
          </a:blip>
          <a:stretch>
            <a:fillRect/>
          </a:stretch>
        </p:blipFill>
        <p:spPr>
          <a:xfrm>
            <a:off x="5352125" y="201100"/>
            <a:ext cx="3585025" cy="4738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5" name="Google Shape;285;p36"/>
          <p:cNvSpPr txBox="1"/>
          <p:nvPr>
            <p:ph idx="1" type="body"/>
          </p:nvPr>
        </p:nvSpPr>
        <p:spPr>
          <a:xfrm>
            <a:off x="787050" y="4613900"/>
            <a:ext cx="7505700" cy="38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We can see the chatbot is performing the training on AL and PAL as well as splitting the data set and storing the model locally.</a:t>
            </a:r>
            <a:endParaRPr/>
          </a:p>
        </p:txBody>
      </p:sp>
      <p:pic>
        <p:nvPicPr>
          <p:cNvPr id="286" name="Google Shape;286;p36"/>
          <p:cNvPicPr preferRelativeResize="0"/>
          <p:nvPr/>
        </p:nvPicPr>
        <p:blipFill>
          <a:blip r:embed="rId3">
            <a:alphaModFix/>
          </a:blip>
          <a:stretch>
            <a:fillRect/>
          </a:stretch>
        </p:blipFill>
        <p:spPr>
          <a:xfrm>
            <a:off x="5642975" y="200188"/>
            <a:ext cx="3300400" cy="4413724"/>
          </a:xfrm>
          <a:prstGeom prst="rect">
            <a:avLst/>
          </a:prstGeom>
          <a:noFill/>
          <a:ln>
            <a:noFill/>
          </a:ln>
        </p:spPr>
      </p:pic>
      <p:pic>
        <p:nvPicPr>
          <p:cNvPr id="287" name="Google Shape;287;p36"/>
          <p:cNvPicPr preferRelativeResize="0"/>
          <p:nvPr/>
        </p:nvPicPr>
        <p:blipFill>
          <a:blip r:embed="rId4">
            <a:alphaModFix/>
          </a:blip>
          <a:stretch>
            <a:fillRect/>
          </a:stretch>
        </p:blipFill>
        <p:spPr>
          <a:xfrm>
            <a:off x="204625" y="220450"/>
            <a:ext cx="3300401" cy="43732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3" name="Google Shape;293;p37"/>
          <p:cNvSpPr txBox="1"/>
          <p:nvPr>
            <p:ph idx="1" type="body"/>
          </p:nvPr>
        </p:nvSpPr>
        <p:spPr>
          <a:xfrm>
            <a:off x="819150" y="1990725"/>
            <a:ext cx="4252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we are now typing out a description in the Chatbot button tab. This will be the input data for our models. </a:t>
            </a:r>
            <a:endParaRPr/>
          </a:p>
        </p:txBody>
      </p:sp>
      <p:pic>
        <p:nvPicPr>
          <p:cNvPr id="294" name="Google Shape;294;p37"/>
          <p:cNvPicPr preferRelativeResize="0"/>
          <p:nvPr/>
        </p:nvPicPr>
        <p:blipFill>
          <a:blip r:embed="rId3">
            <a:alphaModFix/>
          </a:blip>
          <a:stretch>
            <a:fillRect/>
          </a:stretch>
        </p:blipFill>
        <p:spPr>
          <a:xfrm>
            <a:off x="5432375" y="216575"/>
            <a:ext cx="3514124" cy="4685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0" name="Google Shape;300;p38"/>
          <p:cNvSpPr txBox="1"/>
          <p:nvPr>
            <p:ph idx="1" type="body"/>
          </p:nvPr>
        </p:nvSpPr>
        <p:spPr>
          <a:xfrm>
            <a:off x="819150" y="4509600"/>
            <a:ext cx="7505700" cy="42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500"/>
              <a:t>Here is the output of the chatbot where it is predicting the Accident level and Potential Accident Level based on the description of the accident. </a:t>
            </a:r>
            <a:endParaRPr sz="4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1" name="Google Shape;301;p38"/>
          <p:cNvPicPr preferRelativeResize="0"/>
          <p:nvPr/>
        </p:nvPicPr>
        <p:blipFill>
          <a:blip r:embed="rId3">
            <a:alphaModFix/>
          </a:blip>
          <a:stretch>
            <a:fillRect/>
          </a:stretch>
        </p:blipFill>
        <p:spPr>
          <a:xfrm>
            <a:off x="4902775" y="232238"/>
            <a:ext cx="3173280" cy="4222901"/>
          </a:xfrm>
          <a:prstGeom prst="rect">
            <a:avLst/>
          </a:prstGeom>
          <a:noFill/>
          <a:ln>
            <a:noFill/>
          </a:ln>
        </p:spPr>
      </p:pic>
      <p:pic>
        <p:nvPicPr>
          <p:cNvPr id="302" name="Google Shape;302;p38"/>
          <p:cNvPicPr preferRelativeResize="0"/>
          <p:nvPr/>
        </p:nvPicPr>
        <p:blipFill>
          <a:blip r:embed="rId4">
            <a:alphaModFix/>
          </a:blip>
          <a:stretch>
            <a:fillRect/>
          </a:stretch>
        </p:blipFill>
        <p:spPr>
          <a:xfrm>
            <a:off x="1433394" y="248663"/>
            <a:ext cx="3138607" cy="41900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08" name="Google Shape;308;p39"/>
          <p:cNvSpPr txBox="1"/>
          <p:nvPr>
            <p:ph idx="1" type="body"/>
          </p:nvPr>
        </p:nvSpPr>
        <p:spPr>
          <a:xfrm>
            <a:off x="819150" y="14290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conclude that we have successfully built a chatbot interface that can analyze a given text input and predict the required outcomes based on this. </a:t>
            </a:r>
            <a:endParaRPr/>
          </a:p>
          <a:p>
            <a:pPr indent="0" lvl="0" marL="0" rtl="0" algn="l">
              <a:spcBef>
                <a:spcPts val="1200"/>
              </a:spcBef>
              <a:spcAft>
                <a:spcPts val="0"/>
              </a:spcAft>
              <a:buNone/>
            </a:pPr>
            <a:r>
              <a:rPr lang="en"/>
              <a:t>Next steps of improvement to the project is discussed in the next slide.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3455700" y="356125"/>
            <a:ext cx="2232600" cy="9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314" name="Google Shape;314;p40"/>
          <p:cNvSpPr txBox="1"/>
          <p:nvPr>
            <p:ph idx="1" type="body"/>
          </p:nvPr>
        </p:nvSpPr>
        <p:spPr>
          <a:xfrm>
            <a:off x="1033650" y="1372225"/>
            <a:ext cx="7076700" cy="3973200"/>
          </a:xfrm>
          <a:prstGeom prst="rect">
            <a:avLst/>
          </a:prstGeom>
        </p:spPr>
        <p:txBody>
          <a:bodyPr anchorCtr="0" anchor="t" bIns="91425" lIns="91425" spcFirstLastPara="1" rIns="91425" wrap="square" tIns="91425">
            <a:normAutofit/>
          </a:bodyPr>
          <a:lstStyle/>
          <a:p>
            <a:pPr indent="0" lvl="0" marL="0" marR="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Here are few points that were discussed within the team: </a:t>
            </a:r>
            <a:endParaRPr sz="1100">
              <a:solidFill>
                <a:srgbClr val="695D46"/>
              </a:solidFill>
              <a:latin typeface="Open Sans"/>
              <a:ea typeface="Open Sans"/>
              <a:cs typeface="Open Sans"/>
              <a:sym typeface="Open Sans"/>
            </a:endParaRPr>
          </a:p>
          <a:p>
            <a:pPr indent="0" lvl="0" marL="0" marR="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298450" lvl="0" marL="457200" marR="0" rtl="0" algn="l">
              <a:lnSpc>
                <a:spcPct val="120000"/>
              </a:lnSpc>
              <a:spcBef>
                <a:spcPts val="60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The chatbot can be made to be more human-like with some opening statements like ‘Welcome! I am your accident assistant. Please describe in details what has happened and I will help you to analyze the Accident Level as well as the Potential Accident Level’ and intermittent statements like ‘Please give me a moment, I am analyzing’ etc </a:t>
            </a:r>
            <a:endParaRPr sz="1100">
              <a:solidFill>
                <a:srgbClr val="695D46"/>
              </a:solidFill>
              <a:latin typeface="Open Sans"/>
              <a:ea typeface="Open Sans"/>
              <a:cs typeface="Open Sans"/>
              <a:sym typeface="Open Sans"/>
            </a:endParaRPr>
          </a:p>
          <a:p>
            <a:pPr indent="-298450" lvl="0" marL="457200" marR="0" rtl="0" algn="l">
              <a:lnSpc>
                <a:spcPct val="120000"/>
              </a:lnSpc>
              <a:spcBef>
                <a:spcPts val="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There would need to be rules added to the Chatbot such as minimum length of input to be accepted so that a simple ‘Hi’ or ‘Hello’ is not considered as input. This would also eliminate poor predictions as a certain length of description is required for accuracy. In the case where this rule is not met, we can have an error statement such as ‘Sorry, I would need more detail to help you out. Please elaborate’ </a:t>
            </a:r>
            <a:endParaRPr sz="1100">
              <a:solidFill>
                <a:srgbClr val="695D46"/>
              </a:solidFill>
              <a:latin typeface="Open Sans"/>
              <a:ea typeface="Open Sans"/>
              <a:cs typeface="Open Sans"/>
              <a:sym typeface="Open Sans"/>
            </a:endParaRPr>
          </a:p>
          <a:p>
            <a:pPr indent="-298450" lvl="0" marL="457200" marR="0" rtl="0" algn="l">
              <a:lnSpc>
                <a:spcPct val="120000"/>
              </a:lnSpc>
              <a:spcBef>
                <a:spcPts val="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Hosting the GUI over a web based service for easier access as well as faster interactions as the training and testing data can be stored there itself and there wouldn’t be a need to run it over locally everytime.  </a:t>
            </a:r>
            <a:endParaRPr sz="1100">
              <a:solidFill>
                <a:srgbClr val="695D46"/>
              </a:solidFill>
              <a:latin typeface="Open Sans"/>
              <a:ea typeface="Open Sans"/>
              <a:cs typeface="Open Sans"/>
              <a:sym typeface="Open Sans"/>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3561300" y="420325"/>
            <a:ext cx="202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20" name="Google Shape;320;p41"/>
          <p:cNvSpPr txBox="1"/>
          <p:nvPr>
            <p:ph idx="1" type="body"/>
          </p:nvPr>
        </p:nvSpPr>
        <p:spPr>
          <a:xfrm>
            <a:off x="819150" y="2158500"/>
            <a:ext cx="7509900" cy="722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On behalf of the team, we wholeheartedly thank you for this wonderful opportunity to learn, experiment, implement and grow. </a:t>
            </a:r>
            <a:endParaRPr/>
          </a:p>
        </p:txBody>
      </p:sp>
      <p:pic>
        <p:nvPicPr>
          <p:cNvPr id="321" name="Google Shape;321;p41"/>
          <p:cNvPicPr preferRelativeResize="0"/>
          <p:nvPr/>
        </p:nvPicPr>
        <p:blipFill>
          <a:blip r:embed="rId3">
            <a:alphaModFix/>
          </a:blip>
          <a:stretch>
            <a:fillRect/>
          </a:stretch>
        </p:blipFill>
        <p:spPr>
          <a:xfrm>
            <a:off x="1675588" y="1041475"/>
            <a:ext cx="5792816" cy="1244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Problem Statement</a:t>
            </a:r>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AIML Capstone project is to design a ML/DL based chatbot utility which can help industry professionals to highlight the safety risks as per the incident description reported. </a:t>
            </a:r>
            <a:endParaRPr/>
          </a:p>
          <a:p>
            <a:pPr indent="0" lvl="0" marL="0" rtl="0" algn="l">
              <a:spcBef>
                <a:spcPts val="1200"/>
              </a:spcBef>
              <a:spcAft>
                <a:spcPts val="0"/>
              </a:spcAft>
              <a:buNone/>
            </a:pPr>
            <a:r>
              <a:rPr lang="en"/>
              <a:t>The database comes from one of the biggest industries in Brazil and in the world. It is an urgent need for industries/companies around the globe to understand why employees still suffer some injuries/accidents in plants.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Designing an AIML chatbot that recognizes the Accident Level, Potential Accident Level, Critical Risks involved with the accident based on the descriptions provided.  </a:t>
            </a:r>
            <a:br>
              <a:rPr lang="en"/>
            </a:br>
            <a:endParaRPr/>
          </a:p>
          <a:p>
            <a:pPr indent="-311150" lvl="0" marL="457200" rtl="0" algn="l">
              <a:spcBef>
                <a:spcPts val="0"/>
              </a:spcBef>
              <a:spcAft>
                <a:spcPts val="0"/>
              </a:spcAft>
              <a:buSzPts val="1300"/>
              <a:buAutoNum type="arabicPeriod"/>
            </a:pPr>
            <a:r>
              <a:rPr lang="en"/>
              <a:t>Designing and deploying a clickable UI based chatbot interface.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17"/>
          <p:cNvPicPr preferRelativeResize="0"/>
          <p:nvPr/>
        </p:nvPicPr>
        <p:blipFill>
          <a:blip r:embed="rId3">
            <a:alphaModFix/>
          </a:blip>
          <a:stretch>
            <a:fillRect/>
          </a:stretch>
        </p:blipFill>
        <p:spPr>
          <a:xfrm>
            <a:off x="466913" y="1900875"/>
            <a:ext cx="8210174" cy="18421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‘Accident’ count vs </a:t>
            </a:r>
            <a:r>
              <a:rPr lang="en"/>
              <a:t>‘Accident Level’ </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18"/>
          <p:cNvPicPr preferRelativeResize="0"/>
          <p:nvPr/>
        </p:nvPicPr>
        <p:blipFill>
          <a:blip r:embed="rId3">
            <a:alphaModFix/>
          </a:blip>
          <a:stretch>
            <a:fillRect/>
          </a:stretch>
        </p:blipFill>
        <p:spPr>
          <a:xfrm>
            <a:off x="819150" y="1800200"/>
            <a:ext cx="7505700" cy="26101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‘Accident’ count vs ‘Potential Accident Level’ </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819150" y="1800200"/>
            <a:ext cx="7505701" cy="26269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Plots for ‘Accident Level’ and ‘Potential Accident Level’</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692225" y="1836548"/>
            <a:ext cx="3800252" cy="2653402"/>
          </a:xfrm>
          <a:prstGeom prst="rect">
            <a:avLst/>
          </a:prstGeom>
          <a:noFill/>
          <a:ln>
            <a:noFill/>
          </a:ln>
        </p:spPr>
      </p:pic>
      <p:pic>
        <p:nvPicPr>
          <p:cNvPr id="179" name="Google Shape;179;p20"/>
          <p:cNvPicPr preferRelativeResize="0"/>
          <p:nvPr/>
        </p:nvPicPr>
        <p:blipFill>
          <a:blip r:embed="rId4">
            <a:alphaModFix/>
          </a:blip>
          <a:stretch>
            <a:fillRect/>
          </a:stretch>
        </p:blipFill>
        <p:spPr>
          <a:xfrm>
            <a:off x="4564161" y="1800200"/>
            <a:ext cx="3868764" cy="268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23430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Word Cloud</a:t>
            </a:r>
            <a:endParaRPr/>
          </a:p>
        </p:txBody>
      </p:sp>
      <p:sp>
        <p:nvSpPr>
          <p:cNvPr id="185" name="Google Shape;185;p21"/>
          <p:cNvSpPr txBox="1"/>
          <p:nvPr>
            <p:ph idx="1" type="body"/>
          </p:nvPr>
        </p:nvSpPr>
        <p:spPr>
          <a:xfrm>
            <a:off x="819150" y="1990725"/>
            <a:ext cx="2727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‘Descriptions’ feature </a:t>
            </a:r>
            <a:r>
              <a:rPr lang="en"/>
              <a:t>depicted</a:t>
            </a:r>
            <a:r>
              <a:rPr lang="en"/>
              <a:t> as a word cloud. </a:t>
            </a:r>
            <a:endParaRPr/>
          </a:p>
        </p:txBody>
      </p:sp>
      <p:pic>
        <p:nvPicPr>
          <p:cNvPr id="186" name="Google Shape;186;p21"/>
          <p:cNvPicPr preferRelativeResize="0"/>
          <p:nvPr/>
        </p:nvPicPr>
        <p:blipFill>
          <a:blip r:embed="rId3">
            <a:alphaModFix/>
          </a:blip>
          <a:stretch>
            <a:fillRect/>
          </a:stretch>
        </p:blipFill>
        <p:spPr>
          <a:xfrm>
            <a:off x="4188550" y="212200"/>
            <a:ext cx="4702125" cy="470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