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0" d="100"/>
          <a:sy n="80" d="100"/>
        </p:scale>
        <p:origin x="9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DFF08F-DC6B-4601-B491-B0F83F6DD2DA}" type="datetimeFigureOut">
              <a:rPr lang="en-US" smtClean="0"/>
              <a:t>6/13/2024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201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312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1956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213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5128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1115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811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9417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195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49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796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4729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430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088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98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804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349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DFF08F-DC6B-4601-B491-B0F83F6DD2DA}" type="datetimeFigureOut">
              <a:rPr lang="en-US" smtClean="0"/>
              <a:pPr/>
              <a:t>6/13/2024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49071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theidearoom.net/one-pot-recip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gardengatemagazine.com/52droughttolera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D66C1E-C4ED-E9D3-71E5-0C377C851E16}"/>
              </a:ext>
            </a:extLst>
          </p:cNvPr>
          <p:cNvSpPr txBox="1"/>
          <p:nvPr/>
        </p:nvSpPr>
        <p:spPr>
          <a:xfrm>
            <a:off x="625643" y="2444098"/>
            <a:ext cx="9011652" cy="1569660"/>
          </a:xfrm>
          <a:prstGeom prst="rect">
            <a:avLst/>
          </a:prstGeom>
          <a:noFill/>
        </p:spPr>
        <p:txBody>
          <a:bodyPr wrap="square">
            <a:spAutoFit/>
          </a:bodyPr>
          <a:lstStyle/>
          <a:p>
            <a:br>
              <a:rPr lang="en-US" sz="4800" b="1" dirty="0"/>
            </a:br>
            <a:r>
              <a:rPr lang="en-US" sz="4800" b="1" i="0" u="sng" cap="all" dirty="0">
                <a:solidFill>
                  <a:srgbClr val="313131"/>
                </a:solidFill>
                <a:effectLst/>
                <a:latin typeface="bebas-neue"/>
              </a:rPr>
              <a:t>CREATIVE WAYS TO SAVE WATER</a:t>
            </a:r>
            <a:endParaRPr lang="en-GB" sz="4800" b="1" u="sng" dirty="0"/>
          </a:p>
        </p:txBody>
      </p:sp>
    </p:spTree>
    <p:extLst>
      <p:ext uri="{BB962C8B-B14F-4D97-AF65-F5344CB8AC3E}">
        <p14:creationId xmlns:p14="http://schemas.microsoft.com/office/powerpoint/2010/main" val="3813020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A2DDC-97A2-1FB1-BB52-4355831DC974}"/>
              </a:ext>
            </a:extLst>
          </p:cNvPr>
          <p:cNvSpPr txBox="1"/>
          <p:nvPr/>
        </p:nvSpPr>
        <p:spPr>
          <a:xfrm>
            <a:off x="224589" y="992521"/>
            <a:ext cx="11742821" cy="4093428"/>
          </a:xfrm>
          <a:prstGeom prst="rect">
            <a:avLst/>
          </a:prstGeom>
          <a:noFill/>
        </p:spPr>
        <p:txBody>
          <a:bodyPr wrap="square">
            <a:spAutoFit/>
          </a:bodyPr>
          <a:lstStyle/>
          <a:p>
            <a:pPr algn="l"/>
            <a:r>
              <a:rPr lang="en-US" sz="2000" b="1" i="0" u="sng" cap="all" dirty="0">
                <a:solidFill>
                  <a:srgbClr val="313131"/>
                </a:solidFill>
                <a:effectLst/>
                <a:latin typeface="bebas-neue"/>
              </a:rPr>
              <a:t>KITCHEN</a:t>
            </a:r>
          </a:p>
          <a:p>
            <a:pPr algn="l">
              <a:buFont typeface="Arial" panose="020B0604020202020204" pitchFamily="34" charset="0"/>
              <a:buChar char="•"/>
            </a:pPr>
            <a:r>
              <a:rPr lang="en-US" sz="2400" b="1" i="0" dirty="0">
                <a:solidFill>
                  <a:srgbClr val="313131"/>
                </a:solidFill>
                <a:effectLst/>
                <a:latin typeface="open-sans"/>
              </a:rPr>
              <a:t>Wash your fruits and vegetables in a pot of water.</a:t>
            </a:r>
          </a:p>
          <a:p>
            <a:pPr algn="l">
              <a:buFont typeface="Arial" panose="020B0604020202020204" pitchFamily="34" charset="0"/>
              <a:buChar char="•"/>
            </a:pPr>
            <a:r>
              <a:rPr lang="en-US" sz="2400" b="1" i="0" dirty="0">
                <a:solidFill>
                  <a:srgbClr val="313131"/>
                </a:solidFill>
                <a:effectLst/>
                <a:latin typeface="open-sans"/>
              </a:rPr>
              <a:t>Designate one glass or water bottle to drink water out of so you don’t have to continue washing new cups throughout the day</a:t>
            </a:r>
          </a:p>
          <a:p>
            <a:pPr algn="l">
              <a:buFont typeface="Arial" panose="020B0604020202020204" pitchFamily="34" charset="0"/>
              <a:buChar char="•"/>
            </a:pPr>
            <a:r>
              <a:rPr lang="en-US" sz="2400" b="1" i="0" dirty="0">
                <a:solidFill>
                  <a:srgbClr val="313131"/>
                </a:solidFill>
                <a:effectLst/>
                <a:latin typeface="open-sans"/>
              </a:rPr>
              <a:t>Compost vegetables and fruits instead of using the garbage disposal. It will power up your plants and save water.</a:t>
            </a:r>
          </a:p>
          <a:p>
            <a:pPr algn="l">
              <a:buFont typeface="Arial" panose="020B0604020202020204" pitchFamily="34" charset="0"/>
              <a:buChar char="•"/>
            </a:pPr>
            <a:r>
              <a:rPr lang="en-US" sz="2400" b="1" i="0" dirty="0">
                <a:solidFill>
                  <a:srgbClr val="313131"/>
                </a:solidFill>
                <a:effectLst/>
                <a:latin typeface="open-sans"/>
              </a:rPr>
              <a:t>If you accidentally drop ice, don’t throw it in the sink – put it in a house plant. If there’s any ice left over from a drink do the same thing.</a:t>
            </a:r>
          </a:p>
          <a:p>
            <a:pPr algn="l">
              <a:buFont typeface="Arial" panose="020B0604020202020204" pitchFamily="34" charset="0"/>
              <a:buChar char="•"/>
            </a:pPr>
            <a:r>
              <a:rPr lang="en-US" sz="2400" b="1" i="0" dirty="0">
                <a:solidFill>
                  <a:srgbClr val="313131"/>
                </a:solidFill>
                <a:effectLst/>
                <a:latin typeface="open-sans"/>
              </a:rPr>
              <a:t>Try to use fewer pots and pans when cooking, you’ll have less to wash.</a:t>
            </a:r>
          </a:p>
          <a:p>
            <a:pPr marL="742950" lvl="1" indent="-285750" algn="l">
              <a:buFont typeface="Arial" panose="020B0604020202020204" pitchFamily="34" charset="0"/>
              <a:buChar char="•"/>
            </a:pPr>
            <a:r>
              <a:rPr lang="en-US" sz="2400" b="1" i="0" u="sng" dirty="0">
                <a:solidFill>
                  <a:srgbClr val="6EA84A"/>
                </a:solidFill>
                <a:effectLst/>
                <a:latin typeface="open-sans"/>
                <a:hlinkClick r:id="rId2"/>
              </a:rPr>
              <a:t>Click here</a:t>
            </a:r>
            <a:r>
              <a:rPr lang="en-US" sz="2400" b="1" i="0" dirty="0">
                <a:solidFill>
                  <a:srgbClr val="313131"/>
                </a:solidFill>
                <a:effectLst/>
                <a:latin typeface="open-sans"/>
              </a:rPr>
              <a:t> for yummy recipes that only require the use of one pot! Perfect for warming up during the cold season.</a:t>
            </a:r>
          </a:p>
        </p:txBody>
      </p:sp>
    </p:spTree>
    <p:extLst>
      <p:ext uri="{BB962C8B-B14F-4D97-AF65-F5344CB8AC3E}">
        <p14:creationId xmlns:p14="http://schemas.microsoft.com/office/powerpoint/2010/main" val="2511495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E048B-23D6-5EBF-D2BA-482CDAF925D0}"/>
              </a:ext>
            </a:extLst>
          </p:cNvPr>
          <p:cNvSpPr txBox="1"/>
          <p:nvPr/>
        </p:nvSpPr>
        <p:spPr>
          <a:xfrm>
            <a:off x="0" y="335846"/>
            <a:ext cx="11911263" cy="4278094"/>
          </a:xfrm>
          <a:prstGeom prst="rect">
            <a:avLst/>
          </a:prstGeom>
          <a:noFill/>
        </p:spPr>
        <p:txBody>
          <a:bodyPr wrap="square">
            <a:spAutoFit/>
          </a:bodyPr>
          <a:lstStyle/>
          <a:p>
            <a:pPr algn="l"/>
            <a:r>
              <a:rPr lang="en-US" sz="1600" b="1" i="0" u="sng" cap="all" dirty="0">
                <a:solidFill>
                  <a:srgbClr val="313131"/>
                </a:solidFill>
                <a:effectLst/>
                <a:latin typeface="bebas-neue"/>
              </a:rPr>
              <a:t>BATHROOM</a:t>
            </a:r>
          </a:p>
          <a:p>
            <a:pPr algn="l">
              <a:buFont typeface="Arial" panose="020B0604020202020204" pitchFamily="34" charset="0"/>
              <a:buChar char="•"/>
            </a:pPr>
            <a:r>
              <a:rPr lang="en-US" sz="2000" b="1" i="0" dirty="0">
                <a:solidFill>
                  <a:srgbClr val="313131"/>
                </a:solidFill>
                <a:effectLst/>
                <a:latin typeface="open-sans"/>
              </a:rPr>
              <a:t>Leave a tub in the shower to get the excess water while it warms up. You can use this water for your plants!</a:t>
            </a:r>
          </a:p>
          <a:p>
            <a:pPr algn="l">
              <a:buFont typeface="Arial" panose="020B0604020202020204" pitchFamily="34" charset="0"/>
              <a:buChar char="•"/>
            </a:pPr>
            <a:r>
              <a:rPr lang="en-US" sz="2000" b="1" i="0" dirty="0">
                <a:solidFill>
                  <a:srgbClr val="313131"/>
                </a:solidFill>
                <a:effectLst/>
                <a:latin typeface="open-sans"/>
              </a:rPr>
              <a:t>Take a shower right after someone gets out so you don’t have to wait for it to warm up.</a:t>
            </a:r>
          </a:p>
          <a:p>
            <a:pPr algn="l">
              <a:buFont typeface="Arial" panose="020B0604020202020204" pitchFamily="34" charset="0"/>
              <a:buChar char="•"/>
            </a:pPr>
            <a:r>
              <a:rPr lang="en-US" sz="2000" b="1" i="0" dirty="0">
                <a:solidFill>
                  <a:srgbClr val="313131"/>
                </a:solidFill>
                <a:effectLst/>
                <a:latin typeface="open-sans"/>
              </a:rPr>
              <a:t>Shorten your shower by a minute or two and you’ll save 100+ gallons a month!</a:t>
            </a:r>
          </a:p>
          <a:p>
            <a:pPr algn="l">
              <a:buFont typeface="Arial" panose="020B0604020202020204" pitchFamily="34" charset="0"/>
              <a:buChar char="•"/>
            </a:pPr>
            <a:r>
              <a:rPr lang="en-US" sz="2000" b="1" i="0" dirty="0">
                <a:solidFill>
                  <a:srgbClr val="313131"/>
                </a:solidFill>
                <a:effectLst/>
                <a:latin typeface="open-sans"/>
              </a:rPr>
              <a:t>While washing your hands or brushing your teeth, turn off the sink when you’re not using the water.</a:t>
            </a:r>
          </a:p>
          <a:p>
            <a:pPr algn="l">
              <a:buFont typeface="Arial" panose="020B0604020202020204" pitchFamily="34" charset="0"/>
              <a:buChar char="•"/>
            </a:pPr>
            <a:r>
              <a:rPr lang="en-US" sz="2000" b="1" i="0" dirty="0">
                <a:solidFill>
                  <a:srgbClr val="313131"/>
                </a:solidFill>
                <a:effectLst/>
                <a:latin typeface="open-sans"/>
              </a:rPr>
              <a:t>Plug the sink while shaving to save water when rinsing your razor</a:t>
            </a:r>
          </a:p>
          <a:p>
            <a:pPr algn="l">
              <a:buFont typeface="Arial" panose="020B0604020202020204" pitchFamily="34" charset="0"/>
              <a:buChar char="•"/>
            </a:pPr>
            <a:r>
              <a:rPr lang="en-US" sz="2000" b="1" i="0" dirty="0">
                <a:solidFill>
                  <a:srgbClr val="313131"/>
                </a:solidFill>
                <a:effectLst/>
                <a:latin typeface="open-sans"/>
              </a:rPr>
              <a:t>Use a tub of water to shave instead of letting the shower run</a:t>
            </a:r>
          </a:p>
          <a:p>
            <a:pPr algn="l"/>
            <a:r>
              <a:rPr lang="en-US" b="1" i="0" u="sng" cap="all" dirty="0">
                <a:solidFill>
                  <a:srgbClr val="313131"/>
                </a:solidFill>
                <a:effectLst/>
                <a:latin typeface="bebas-neue"/>
              </a:rPr>
              <a:t>LAUNDRY</a:t>
            </a:r>
          </a:p>
          <a:p>
            <a:pPr algn="l">
              <a:buFont typeface="Arial" panose="020B0604020202020204" pitchFamily="34" charset="0"/>
              <a:buChar char="•"/>
            </a:pPr>
            <a:r>
              <a:rPr lang="en-US" sz="2000" b="1" i="0" dirty="0">
                <a:solidFill>
                  <a:srgbClr val="313131"/>
                </a:solidFill>
                <a:effectLst/>
                <a:latin typeface="open-sans"/>
              </a:rPr>
              <a:t>When washing clothes make sure you’re washing a large load instead of half a load</a:t>
            </a:r>
          </a:p>
          <a:p>
            <a:pPr algn="l">
              <a:buFont typeface="Arial" panose="020B0604020202020204" pitchFamily="34" charset="0"/>
              <a:buChar char="•"/>
            </a:pPr>
            <a:r>
              <a:rPr lang="en-US" sz="2000" b="1" i="0" dirty="0">
                <a:solidFill>
                  <a:srgbClr val="313131"/>
                </a:solidFill>
                <a:effectLst/>
                <a:latin typeface="open-sans"/>
              </a:rPr>
              <a:t>Only wash your clothes after a few uses</a:t>
            </a:r>
          </a:p>
          <a:p>
            <a:pPr algn="l"/>
            <a:r>
              <a:rPr lang="en-US" b="1" i="0" u="sng" cap="all" dirty="0">
                <a:solidFill>
                  <a:srgbClr val="313131"/>
                </a:solidFill>
                <a:effectLst/>
                <a:latin typeface="bebas-neue"/>
              </a:rPr>
              <a:t>GARDEN/PATIO</a:t>
            </a:r>
          </a:p>
          <a:p>
            <a:pPr algn="l">
              <a:buFont typeface="Arial" panose="020B0604020202020204" pitchFamily="34" charset="0"/>
              <a:buChar char="•"/>
            </a:pPr>
            <a:r>
              <a:rPr lang="en-US" sz="2000" b="1" i="0" dirty="0">
                <a:solidFill>
                  <a:srgbClr val="313131"/>
                </a:solidFill>
                <a:effectLst/>
                <a:latin typeface="open-sans"/>
              </a:rPr>
              <a:t>Harvest rainwater in a few different ways to save water and have it for later use. If you’d like more information on harvesting rainwater – </a:t>
            </a:r>
            <a:r>
              <a:rPr lang="en-US" sz="2000" b="1" i="0" u="sng" dirty="0">
                <a:solidFill>
                  <a:srgbClr val="57853A"/>
                </a:solidFill>
                <a:effectLst/>
                <a:latin typeface="open-sans"/>
                <a:hlinkClick r:id="rId2"/>
              </a:rPr>
              <a:t>read up on your options here</a:t>
            </a:r>
            <a:r>
              <a:rPr lang="en-US" sz="2000" b="1" i="0" dirty="0">
                <a:solidFill>
                  <a:srgbClr val="313131"/>
                </a:solidFill>
                <a:effectLst/>
                <a:latin typeface="open-sans"/>
              </a:rPr>
              <a:t>.</a:t>
            </a:r>
          </a:p>
          <a:p>
            <a:pPr algn="l">
              <a:buFont typeface="Arial" panose="020B0604020202020204" pitchFamily="34" charset="0"/>
              <a:buChar char="•"/>
            </a:pPr>
            <a:r>
              <a:rPr lang="en-US" sz="2000" b="1" i="0" dirty="0">
                <a:solidFill>
                  <a:srgbClr val="313131"/>
                </a:solidFill>
                <a:effectLst/>
                <a:latin typeface="open-sans"/>
              </a:rPr>
              <a:t>Use a broom instead of a hose to clean patios, sidewalks, and driveways</a:t>
            </a:r>
          </a:p>
        </p:txBody>
      </p:sp>
    </p:spTree>
    <p:extLst>
      <p:ext uri="{BB962C8B-B14F-4D97-AF65-F5344CB8AC3E}">
        <p14:creationId xmlns:p14="http://schemas.microsoft.com/office/powerpoint/2010/main" val="28320466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heel(1)">
                                      <p:cBhvr>
                                        <p:cTn id="25" dur="2000"/>
                                        <p:tgtEl>
                                          <p:spTgt spid="3">
                                            <p:txEl>
                                              <p:pRg st="6" end="6"/>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heel(1)">
                                      <p:cBhvr>
                                        <p:cTn id="28" dur="2000"/>
                                        <p:tgtEl>
                                          <p:spTgt spid="3">
                                            <p:txEl>
                                              <p:pRg st="7" end="7"/>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heel(1)">
                                      <p:cBhvr>
                                        <p:cTn id="31" dur="2000"/>
                                        <p:tgtEl>
                                          <p:spTgt spid="3">
                                            <p:txEl>
                                              <p:pRg st="8" end="8"/>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heel(1)">
                                      <p:cBhvr>
                                        <p:cTn id="34" dur="2000"/>
                                        <p:tgtEl>
                                          <p:spTgt spid="3">
                                            <p:txEl>
                                              <p:pRg st="9" end="9"/>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heel(1)">
                                      <p:cBhvr>
                                        <p:cTn id="37" dur="2000"/>
                                        <p:tgtEl>
                                          <p:spTgt spid="3">
                                            <p:txEl>
                                              <p:pRg st="10" end="10"/>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heel(1)">
                                      <p:cBhvr>
                                        <p:cTn id="40" dur="2000"/>
                                        <p:tgtEl>
                                          <p:spTgt spid="3">
                                            <p:txEl>
                                              <p:pRg st="11" end="11"/>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heel(1)">
                                      <p:cBhvr>
                                        <p:cTn id="43"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67DAF8-1523-EDE2-6EA0-D609B725AAD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3648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13131"/>
                </a:solidFill>
                <a:effectLst/>
                <a:latin typeface="bebas-neue"/>
              </a:rPr>
              <a:t>MORE FUN FACTS ABOUT CONSERVING WATER!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13131"/>
                </a:solidFill>
                <a:effectLst/>
                <a:latin typeface="open-sans"/>
              </a:rPr>
              <a:t>  </a:t>
            </a:r>
            <a:r>
              <a:rPr kumimoji="0" lang="en-US" altLang="en-US" sz="43500" b="0" i="0" u="none" strike="noStrike" cap="none" normalizeH="0" baseline="0" dirty="0">
                <a:ln>
                  <a:noFill/>
                </a:ln>
                <a:solidFill>
                  <a:srgbClr val="313131"/>
                </a:solidFill>
                <a:effectLst/>
                <a:latin typeface="open-san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Water Conservation Fun Facts">
            <a:extLst>
              <a:ext uri="{FF2B5EF4-FFF2-40B4-BE49-F238E27FC236}">
                <a16:creationId xmlns:a16="http://schemas.microsoft.com/office/drawing/2014/main" id="{A8437C92-B09C-2D71-7751-513157765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104" y="0"/>
            <a:ext cx="8710863" cy="691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03978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A1A73-208C-203E-CDA7-09AD16AE8D6A}"/>
              </a:ext>
            </a:extLst>
          </p:cNvPr>
          <p:cNvSpPr txBox="1"/>
          <p:nvPr/>
        </p:nvSpPr>
        <p:spPr>
          <a:xfrm>
            <a:off x="1034715" y="982176"/>
            <a:ext cx="8990597" cy="4893647"/>
          </a:xfrm>
          <a:prstGeom prst="rect">
            <a:avLst/>
          </a:prstGeom>
          <a:noFill/>
        </p:spPr>
        <p:txBody>
          <a:bodyPr wrap="square">
            <a:spAutoFit/>
          </a:bodyPr>
          <a:lstStyle/>
          <a:p>
            <a:pPr algn="ctr"/>
            <a:r>
              <a:rPr lang="en-US" sz="2400" b="0" i="0" dirty="0">
                <a:solidFill>
                  <a:srgbClr val="313131"/>
                </a:solidFill>
                <a:effectLst/>
                <a:latin typeface="open-sans"/>
              </a:rPr>
              <a:t>Personally, my favorite ways to save water are the little things I do around my household. I take shorter showers knowing every time I bathe I’m saving gallons of water. I also enjoy taking my dog and washing him in spots I knew I missed when watering my yard last. If you’d like to use a soap that’s good for the environment and easy to find, you can stop at your local market and pick up Dr. Bronner’s biodegradable soap. You’d be using environmentally responsible products and it’s less of a mess for you to clean up! Though I had a slightly difficult time adjusting, I ended up getting used to doing these things. Knowing I do my part to make a small difference in the world makes it so much easier to retain these habits. I encourage you to do the same because in the long run – you’re helping our world as a whole.</a:t>
            </a:r>
            <a:endParaRPr lang="en-US" sz="2400" b="1" i="0" u="sng" cap="all" dirty="0">
              <a:solidFill>
                <a:srgbClr val="313131"/>
              </a:solidFill>
              <a:effectLst/>
              <a:latin typeface="bebas-neue"/>
            </a:endParaRPr>
          </a:p>
        </p:txBody>
      </p:sp>
    </p:spTree>
    <p:extLst>
      <p:ext uri="{BB962C8B-B14F-4D97-AF65-F5344CB8AC3E}">
        <p14:creationId xmlns:p14="http://schemas.microsoft.com/office/powerpoint/2010/main" val="34833244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30</TotalTime>
  <Words>494</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bebas-neue</vt:lpstr>
      <vt:lpstr>open-sans</vt:lpstr>
      <vt:lpstr>Tw Cen MT</vt:lpstr>
      <vt:lpstr>Circuit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Literacy India</dc:creator>
  <cp:lastModifiedBy>Literacy India</cp:lastModifiedBy>
  <cp:revision>1</cp:revision>
  <dcterms:created xsi:type="dcterms:W3CDTF">2024-06-13T05:41:37Z</dcterms:created>
  <dcterms:modified xsi:type="dcterms:W3CDTF">2024-06-13T06:11:45Z</dcterms:modified>
</cp:coreProperties>
</file>