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67" r:id="rId3"/>
    <p:sldId id="271" r:id="rId4"/>
    <p:sldId id="273" r:id="rId5"/>
    <p:sldId id="272" r:id="rId6"/>
    <p:sldId id="284" r:id="rId7"/>
    <p:sldId id="274" r:id="rId8"/>
    <p:sldId id="275" r:id="rId9"/>
    <p:sldId id="285" r:id="rId10"/>
    <p:sldId id="278" r:id="rId11"/>
    <p:sldId id="279"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E6EC1E-045F-4A81-9CA4-91496E415B10}" v="5" dt="2024-05-15T08:56:33.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59" d="100"/>
          <a:sy n="59" d="100"/>
        </p:scale>
        <p:origin x="1516" y="48"/>
      </p:cViewPr>
      <p:guideLst>
        <p:guide orient="horz" pos="2178"/>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5/17/2024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5/17/2024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5/17/2024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t>5/17/2024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charset="-128"/>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itchFamily="34" charset="0"/>
              <a:ea typeface="MS PGothic"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pitchFamily="34" charset="0"/>
          <a:ea typeface="MS PGothic"/>
          <a:cs typeface="MS PGothic"/>
        </a:defRPr>
      </a:lvl2pPr>
      <a:lvl3pPr algn="ctr" rtl="0" eaLnBrk="1" fontAlgn="base" hangingPunct="1">
        <a:spcBef>
          <a:spcPct val="0"/>
        </a:spcBef>
        <a:spcAft>
          <a:spcPct val="0"/>
        </a:spcAft>
        <a:defRPr sz="3000">
          <a:solidFill>
            <a:schemeClr val="tx1"/>
          </a:solidFill>
          <a:latin typeface="Calibri" pitchFamily="34" charset="0"/>
          <a:ea typeface="MS PGothic"/>
          <a:cs typeface="MS PGothic"/>
        </a:defRPr>
      </a:lvl3pPr>
      <a:lvl4pPr algn="ctr" rtl="0" eaLnBrk="1" fontAlgn="base" hangingPunct="1">
        <a:spcBef>
          <a:spcPct val="0"/>
        </a:spcBef>
        <a:spcAft>
          <a:spcPct val="0"/>
        </a:spcAft>
        <a:defRPr sz="3000">
          <a:solidFill>
            <a:schemeClr val="tx1"/>
          </a:solidFill>
          <a:latin typeface="Calibri" pitchFamily="34" charset="0"/>
          <a:ea typeface="MS PGothic"/>
          <a:cs typeface="MS PGothic"/>
        </a:defRPr>
      </a:lvl4pPr>
      <a:lvl5pPr algn="ctr" rtl="0" eaLnBrk="1" fontAlgn="base" hangingPunct="1">
        <a:spcBef>
          <a:spcPct val="0"/>
        </a:spcBef>
        <a:spcAft>
          <a:spcPct val="0"/>
        </a:spcAft>
        <a:defRPr sz="3000">
          <a:solidFill>
            <a:schemeClr val="tx1"/>
          </a:solidFill>
          <a:latin typeface="Calibri" pitchFamily="34" charset="0"/>
          <a:ea typeface="MS PGothic"/>
          <a:cs typeface="MS PGothic"/>
        </a:defRPr>
      </a:lvl5pPr>
      <a:lvl6pPr marL="457200" algn="ctr" rtl="0" eaLnBrk="1" fontAlgn="base" hangingPunct="1">
        <a:spcBef>
          <a:spcPct val="0"/>
        </a:spcBef>
        <a:spcAft>
          <a:spcPct val="0"/>
        </a:spcAft>
        <a:defRPr sz="3000">
          <a:solidFill>
            <a:schemeClr val="tx1"/>
          </a:solidFill>
          <a:latin typeface="Calibri" pitchFamily="34" charset="0"/>
          <a:ea typeface="MS PGothic" charset="-128"/>
        </a:defRPr>
      </a:lvl6pPr>
      <a:lvl7pPr marL="914400" algn="ctr" rtl="0" eaLnBrk="1" fontAlgn="base" hangingPunct="1">
        <a:spcBef>
          <a:spcPct val="0"/>
        </a:spcBef>
        <a:spcAft>
          <a:spcPct val="0"/>
        </a:spcAft>
        <a:defRPr sz="3000">
          <a:solidFill>
            <a:schemeClr val="tx1"/>
          </a:solidFill>
          <a:latin typeface="Calibri" pitchFamily="34" charset="0"/>
          <a:ea typeface="MS PGothic" charset="-128"/>
        </a:defRPr>
      </a:lvl7pPr>
      <a:lvl8pPr marL="1371600" algn="ctr" rtl="0" eaLnBrk="1" fontAlgn="base" hangingPunct="1">
        <a:spcBef>
          <a:spcPct val="0"/>
        </a:spcBef>
        <a:spcAft>
          <a:spcPct val="0"/>
        </a:spcAft>
        <a:defRPr sz="3000">
          <a:solidFill>
            <a:schemeClr val="tx1"/>
          </a:solidFill>
          <a:latin typeface="Calibri" pitchFamily="34" charset="0"/>
          <a:ea typeface="MS PGothic" charset="-128"/>
        </a:defRPr>
      </a:lvl8pPr>
      <a:lvl9pPr marL="1828800" algn="ctr" rtl="0" eaLnBrk="1" fontAlgn="base" hangingPunct="1">
        <a:spcBef>
          <a:spcPct val="0"/>
        </a:spcBef>
        <a:spcAft>
          <a:spcPct val="0"/>
        </a:spcAft>
        <a:defRPr sz="3000">
          <a:solidFill>
            <a:schemeClr val="tx1"/>
          </a:solidFill>
          <a:latin typeface="Calibri" pitchFamily="34" charset="0"/>
          <a:ea typeface="MS PGothic"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redirect?event=video_description&amp;redir_token=QUFFLUhqa0pBbnVBQXN0Z1J3bDVxRnluVVI1dXNRTEVtUXxBQ3Jtc0tudTRMSkt2VUhhNElnTFY3UjY2cWR3X2gwaXlYbmViTGRFanF3STBValMwRDhGb2p3SVFfS2ZpMFNjT2p6ZzBUakFFRC1DU0d2aHBBdkxBTTctelZSYW1IdnA0TG55azktdTBvZFZIcnJGZzBSeW1jOA&amp;q=https%3A%2F%2Fcolab.research.google.com%2Fdrive%2F1VsDfAFLVclm7v2IOxpG32F6KdJN2RMCF%3Fusp%3Dsharing&amp;v=rxkGItX5gGE" TargetMode="External"/><Relationship Id="rId2" Type="http://schemas.openxmlformats.org/officeDocument/2006/relationships/hyperlink" Target="https://medium.com/search?q=+github+references+lin" TargetMode="External"/><Relationship Id="rId1" Type="http://schemas.openxmlformats.org/officeDocument/2006/relationships/slideLayout" Target="../slideLayouts/slideLayout3.xml"/><Relationship Id="rId4" Type="http://schemas.openxmlformats.org/officeDocument/2006/relationships/hyperlink" Target="https://www.youtube.com/redirect?event=video_description&amp;redir_token=QUFFLUhqbkhibWs3Z3VLYzRGdHhJbFEyRHVCN3dTb01UZ3xBQ3Jtc0ttWWRGUnZDN2FCSFhyQ05oMHViV0lGOTVQZ1NaYXg0QVR4Ni1xTTZJR3JSc0RVOGc5em5qdzB5aDh3Z1BYamxJblp2YWZYME1UTEsxUXBUVlB2YlRVNUJlRHF4VlktOUUyVDBQamUtc2pVTXdJTXNlVQ&amp;q=https%3A%2F%2Fdrive.google.com%2Ffile%2Fd%2F1uzbhec5TW_OjFr4UUZkoMm0rpyvYdhZw%2Fview%3Fusp%3Dsharing&amp;v=rxkGItX5gG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196752"/>
            <a:ext cx="6624736" cy="1200329"/>
          </a:xfrm>
          <a:prstGeom prst="rect">
            <a:avLst/>
          </a:prstGeom>
          <a:noFill/>
        </p:spPr>
        <p:txBody>
          <a:bodyPr wrap="square" rtlCol="0">
            <a:spAutoFit/>
          </a:bodyPr>
          <a:lstStyle/>
          <a:p>
            <a:pPr algn="ctr"/>
            <a:r>
              <a:rPr lang="en-US" sz="3600" dirty="0">
                <a:solidFill>
                  <a:srgbClr val="FF0000"/>
                </a:solidFill>
                <a:latin typeface="Arial Black" panose="020B0A04020102020204" pitchFamily="34" charset="0"/>
              </a:rPr>
              <a:t>Artificial Intelligence and Machine Learning</a:t>
            </a:r>
          </a:p>
        </p:txBody>
      </p:sp>
      <p:sp>
        <p:nvSpPr>
          <p:cNvPr id="6" name="TextBox 5"/>
          <p:cNvSpPr txBox="1"/>
          <p:nvPr/>
        </p:nvSpPr>
        <p:spPr>
          <a:xfrm>
            <a:off x="2195736" y="2492896"/>
            <a:ext cx="5112568" cy="2799715"/>
          </a:xfrm>
          <a:prstGeom prst="rect">
            <a:avLst/>
          </a:prstGeom>
          <a:solidFill>
            <a:schemeClr val="accent6">
              <a:lumMod val="60000"/>
              <a:lumOff val="40000"/>
            </a:schemeClr>
          </a:solidFill>
        </p:spPr>
        <p:txBody>
          <a:bodyPr wrap="square" rtlCol="0">
            <a:spAutoFit/>
          </a:bodyPr>
          <a:lstStyle/>
          <a:p>
            <a:pPr algn="just"/>
            <a:r>
              <a:rPr lang="en-US" sz="2000" dirty="0"/>
              <a:t>Project Name: E-MAIL Spam Classifier</a:t>
            </a:r>
          </a:p>
          <a:p>
            <a:pPr algn="just"/>
            <a:r>
              <a:rPr lang="en-US" sz="2000" dirty="0"/>
              <a:t>Team Members:  </a:t>
            </a:r>
          </a:p>
          <a:p>
            <a:pPr algn="just"/>
            <a:r>
              <a:rPr lang="en-US" sz="2000" dirty="0"/>
              <a:t>           Kajal(2210990469)</a:t>
            </a:r>
          </a:p>
          <a:p>
            <a:pPr algn="just"/>
            <a:r>
              <a:rPr lang="en-US" sz="2000" dirty="0">
                <a:sym typeface="+mn-ea"/>
              </a:rPr>
              <a:t>           Kashish(2210990494)</a:t>
            </a:r>
          </a:p>
          <a:p>
            <a:pPr algn="just"/>
            <a:r>
              <a:rPr lang="en-US" sz="2000" dirty="0">
                <a:sym typeface="+mn-ea"/>
              </a:rPr>
              <a:t>           Kunal (2210990527)</a:t>
            </a:r>
            <a:endParaRPr lang="en-US" sz="2000" dirty="0"/>
          </a:p>
          <a:p>
            <a:pPr algn="just"/>
            <a:r>
              <a:rPr lang="en-US" sz="2000" dirty="0">
                <a:sym typeface="+mn-ea"/>
              </a:rPr>
              <a:t>           Kartik Verma(2210990490)</a:t>
            </a:r>
            <a:endParaRPr lang="en-US" sz="2000" dirty="0"/>
          </a:p>
          <a:p>
            <a:pPr algn="just"/>
            <a:endParaRPr lang="en-US" dirty="0"/>
          </a:p>
          <a:p>
            <a:pPr algn="just"/>
            <a:r>
              <a:rPr lang="en-US" sz="2000" dirty="0">
                <a:latin typeface="Times New Roman" panose="02020603050405020304" pitchFamily="18" charset="0"/>
                <a:cs typeface="Times New Roman" panose="02020603050405020304" pitchFamily="18" charset="0"/>
              </a:rPr>
              <a:t>Faculty Coordinator: Ms. Shagun Sharma</a:t>
            </a:r>
            <a:endParaRPr lang="en-US" dirty="0">
              <a:solidFill>
                <a:schemeClr val="bg1"/>
              </a:solidFill>
            </a:endParaRPr>
          </a:p>
          <a:p>
            <a:pPr algn="just"/>
            <a:endParaRPr lang="en-US" dirty="0">
              <a:solidFill>
                <a:schemeClr val="bg1"/>
              </a:solidFill>
            </a:endParaRPr>
          </a:p>
        </p:txBody>
      </p:sp>
      <p:sp>
        <p:nvSpPr>
          <p:cNvPr id="9" name="TextBox 8"/>
          <p:cNvSpPr txBox="1"/>
          <p:nvPr/>
        </p:nvSpPr>
        <p:spPr>
          <a:xfrm>
            <a:off x="1098452" y="5635082"/>
            <a:ext cx="6947095" cy="707886"/>
          </a:xfrm>
          <a:prstGeom prst="rect">
            <a:avLst/>
          </a:prstGeom>
          <a:noFill/>
        </p:spPr>
        <p:txBody>
          <a:bodyPr wrap="none" rtlCol="0">
            <a:spAutoFit/>
          </a:bodyPr>
          <a:lstStyle/>
          <a:p>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Institute of Engineering and Technology, </a:t>
            </a:r>
          </a:p>
          <a:p>
            <a:pPr algn="ctr"/>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Rectangle 2"/>
          <p:cNvSpPr/>
          <p:nvPr/>
        </p:nvSpPr>
        <p:spPr>
          <a:xfrm>
            <a:off x="395536" y="1196752"/>
            <a:ext cx="8136904" cy="1704569"/>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In conclusion, our spam classifier model efficiently distinguishes spam from legitimate emails using machine learning. It's accurate, adaptable, and minimizes false positives and negatives. Continuous improvement is key to keep pace with evolving spam tactics. It's a valuable tool for enhancing email security and productivity.</a:t>
            </a:r>
          </a:p>
        </p:txBody>
      </p:sp>
      <p:pic>
        <p:nvPicPr>
          <p:cNvPr id="5" name="Picture 4">
            <a:extLst>
              <a:ext uri="{FF2B5EF4-FFF2-40B4-BE49-F238E27FC236}">
                <a16:creationId xmlns:a16="http://schemas.microsoft.com/office/drawing/2014/main" id="{E9FD73B1-5820-8D49-1430-09C3BA8B0B3B}"/>
              </a:ext>
            </a:extLst>
          </p:cNvPr>
          <p:cNvPicPr>
            <a:picLocks noChangeAspect="1"/>
          </p:cNvPicPr>
          <p:nvPr/>
        </p:nvPicPr>
        <p:blipFill>
          <a:blip r:embed="rId2"/>
          <a:stretch>
            <a:fillRect/>
          </a:stretch>
        </p:blipFill>
        <p:spPr>
          <a:xfrm>
            <a:off x="395536" y="3252650"/>
            <a:ext cx="3816424" cy="2983712"/>
          </a:xfrm>
          <a:prstGeom prst="rect">
            <a:avLst/>
          </a:prstGeom>
        </p:spPr>
      </p:pic>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References/Links used</a:t>
            </a:r>
          </a:p>
        </p:txBody>
      </p:sp>
      <p:sp>
        <p:nvSpPr>
          <p:cNvPr id="3" name="Rectangle 2"/>
          <p:cNvSpPr/>
          <p:nvPr/>
        </p:nvSpPr>
        <p:spPr>
          <a:xfrm>
            <a:off x="395536" y="1196752"/>
            <a:ext cx="8136904" cy="1569660"/>
          </a:xfrm>
          <a:prstGeom prst="rect">
            <a:avLst/>
          </a:prstGeom>
        </p:spPr>
        <p:txBody>
          <a:bodyPr wrap="square">
            <a:spAutoFit/>
          </a:bodyPr>
          <a:lstStyle/>
          <a:p>
            <a:pPr marL="514350" indent="-514350">
              <a:buAutoNum type="arabicPeriod"/>
            </a:pPr>
            <a:endParaRPr lang="en-US" sz="3200" dirty="0">
              <a:latin typeface="Times New Roman" panose="02020603050405020304" pitchFamily="18" charset="0"/>
              <a:cs typeface="Times New Roman" panose="02020603050405020304" pitchFamily="18" charset="0"/>
            </a:endParaRPr>
          </a:p>
          <a:p>
            <a:pPr marL="514350" indent="-514350">
              <a:buAutoNum type="arabicPeriod"/>
            </a:pPr>
            <a:endParaRPr lang="en-US" sz="3200" dirty="0">
              <a:solidFill>
                <a:schemeClr val="tx1"/>
              </a:solidFill>
              <a:latin typeface="Times New Roman" panose="02020603050405020304" pitchFamily="18" charset="0"/>
              <a:cs typeface="Times New Roman" panose="02020603050405020304" pitchFamily="18" charset="0"/>
            </a:endParaRPr>
          </a:p>
          <a:p>
            <a:pPr marL="514350" indent="-514350">
              <a:buAutoNum type="arabicPeriod"/>
            </a:pP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CC10146-2C68-D267-D9E8-2F2338ADB865}"/>
              </a:ext>
            </a:extLst>
          </p:cNvPr>
          <p:cNvSpPr txBox="1"/>
          <p:nvPr/>
        </p:nvSpPr>
        <p:spPr>
          <a:xfrm>
            <a:off x="467544" y="1211183"/>
            <a:ext cx="7067004" cy="1477328"/>
          </a:xfrm>
          <a:prstGeom prst="rect">
            <a:avLst/>
          </a:prstGeom>
          <a:noFill/>
        </p:spPr>
        <p:txBody>
          <a:bodyPr wrap="square" rtlCol="0">
            <a:spAutoFit/>
          </a:bodyPr>
          <a:lstStyle/>
          <a:p>
            <a:r>
              <a:rPr lang="en-IN" dirty="0">
                <a:hlinkClick r:id="rId2"/>
              </a:rPr>
              <a:t>1.   https://medium.com/search?q=+github+references+lin</a:t>
            </a:r>
            <a:endParaRPr lang="en-IN" dirty="0"/>
          </a:p>
          <a:p>
            <a:endParaRPr lang="en-IN" dirty="0"/>
          </a:p>
          <a:p>
            <a:pPr marL="342900" indent="-342900">
              <a:buAutoNum type="arabicPeriod" startAt="2"/>
            </a:pPr>
            <a:r>
              <a:rPr lang="en-IN" b="0" i="0" u="none" strike="noStrike" dirty="0">
                <a:effectLst/>
                <a:latin typeface="Roboto" panose="02000000000000000000" pitchFamily="2" charset="0"/>
                <a:hlinkClick r:id="rId3"/>
              </a:rPr>
              <a:t>https://colab.research.google.com/</a:t>
            </a:r>
            <a:r>
              <a:rPr lang="en-IN" b="0" i="0" u="none" strike="noStrike" dirty="0" err="1">
                <a:effectLst/>
                <a:latin typeface="Roboto" panose="02000000000000000000" pitchFamily="2" charset="0"/>
                <a:hlinkClick r:id="rId3"/>
              </a:rPr>
              <a:t>dri</a:t>
            </a:r>
            <a:r>
              <a:rPr lang="en-IN" b="0" i="0" u="none" strike="noStrike" dirty="0">
                <a:effectLst/>
                <a:latin typeface="Roboto" panose="02000000000000000000" pitchFamily="2" charset="0"/>
                <a:hlinkClick r:id="rId3"/>
              </a:rPr>
              <a:t>...</a:t>
            </a:r>
            <a:endParaRPr lang="en-IN" b="0" i="0" u="none" strike="noStrike" dirty="0">
              <a:effectLst/>
              <a:latin typeface="Roboto" panose="02000000000000000000" pitchFamily="2" charset="0"/>
            </a:endParaRPr>
          </a:p>
          <a:p>
            <a:pPr marL="342900" indent="-342900">
              <a:buAutoNum type="arabicPeriod" startAt="2"/>
            </a:pPr>
            <a:endParaRPr lang="en-IN" dirty="0"/>
          </a:p>
          <a:p>
            <a:r>
              <a:rPr lang="en-IN" dirty="0"/>
              <a:t>3.  </a:t>
            </a:r>
            <a:r>
              <a:rPr lang="en-IN" b="0" i="0" u="none" strike="noStrike" dirty="0">
                <a:effectLst/>
                <a:latin typeface="Roboto" panose="02000000000000000000" pitchFamily="2" charset="0"/>
                <a:hlinkClick r:id="rId4"/>
              </a:rPr>
              <a:t> https://drive.google.com/file/d/1uzbh...</a:t>
            </a:r>
            <a:endParaRPr lang="en-IN" dirty="0"/>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Table of Contents</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8125" y="845423"/>
            <a:ext cx="8667750" cy="5601533"/>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Technical Details</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Key Features </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Highlights</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References/Links used</a:t>
            </a:r>
          </a:p>
          <a:p>
            <a:pP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4" name="TextBox 3"/>
          <p:cNvSpPr txBox="1"/>
          <p:nvPr/>
        </p:nvSpPr>
        <p:spPr>
          <a:xfrm>
            <a:off x="539552" y="1013647"/>
            <a:ext cx="7704856" cy="2738698"/>
          </a:xfrm>
          <a:prstGeom prst="rect">
            <a:avLst/>
          </a:prstGeom>
          <a:noFill/>
        </p:spPr>
        <p:txBody>
          <a:bodyPr wrap="square" rtlCol="0">
            <a:spAutoFit/>
          </a:bodyPr>
          <a:lstStyle/>
          <a:p>
            <a:pPr>
              <a:lnSpc>
                <a:spcPct val="150000"/>
              </a:lnSpc>
            </a:pPr>
            <a:r>
              <a:rPr lang="en-US" dirty="0">
                <a:latin typeface="Times New Roman Regular" panose="02020603050405020304" charset="0"/>
                <a:cs typeface="Times New Roman Regular" panose="02020603050405020304" charset="0"/>
              </a:rPr>
              <a:t>In this project, we have created a  email spam classifier. In today's digital age, the influx of emails has become overwhelming, with a significant portion being unwanted spam. To tackle this issue, we've developed a sophisticated solution that leverages the power of machine learning to automatically identify and filter out spam emails, thereby enhancing productivity and minimizing the risk of falling victim to malicious content</a:t>
            </a:r>
            <a:r>
              <a:rPr lang="en-US" sz="2800" dirty="0">
                <a:latin typeface="Times New Roman Regular" panose="02020603050405020304" charset="0"/>
                <a:cs typeface="Times New Roman Regular" panose="02020603050405020304" charset="0"/>
              </a:rPr>
              <a:t>.</a:t>
            </a:r>
            <a:endParaRPr lang="en-IN" sz="2800" dirty="0">
              <a:latin typeface="Times New Roman Regular" panose="02020603050405020304" charset="0"/>
              <a:cs typeface="Times New Roman Regular" panose="02020603050405020304" charset="0"/>
            </a:endParaRPr>
          </a:p>
        </p:txBody>
      </p:sp>
      <p:pic>
        <p:nvPicPr>
          <p:cNvPr id="7" name="Picture 6">
            <a:extLst>
              <a:ext uri="{FF2B5EF4-FFF2-40B4-BE49-F238E27FC236}">
                <a16:creationId xmlns:a16="http://schemas.microsoft.com/office/drawing/2014/main" id="{6AC66B19-FA8B-CEBF-246F-D37A05117866}"/>
              </a:ext>
            </a:extLst>
          </p:cNvPr>
          <p:cNvPicPr>
            <a:picLocks noChangeAspect="1"/>
          </p:cNvPicPr>
          <p:nvPr/>
        </p:nvPicPr>
        <p:blipFill>
          <a:blip r:embed="rId2"/>
          <a:stretch>
            <a:fillRect/>
          </a:stretch>
        </p:blipFill>
        <p:spPr>
          <a:xfrm>
            <a:off x="2051720" y="4005064"/>
            <a:ext cx="4824536" cy="2160240"/>
          </a:xfrm>
          <a:prstGeom prst="rect">
            <a:avLst/>
          </a:prstGeom>
        </p:spPr>
      </p:pic>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3" name="Rectangle 2"/>
          <p:cNvSpPr/>
          <p:nvPr/>
        </p:nvSpPr>
        <p:spPr>
          <a:xfrm>
            <a:off x="459672" y="1211085"/>
            <a:ext cx="8136904" cy="2120068"/>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Spam emails are flooding our inboxes, causing annoyance and potential risks like scams or malware. Current filters aren't great at stopping them. We want to build a smart system using machine learning that can quickly and accurately tell the difference between spam and ham emails, making our inboxes safer and easier to manage.</a:t>
            </a:r>
          </a:p>
        </p:txBody>
      </p:sp>
      <p:pic>
        <p:nvPicPr>
          <p:cNvPr id="4" name="Picture 3">
            <a:extLst>
              <a:ext uri="{FF2B5EF4-FFF2-40B4-BE49-F238E27FC236}">
                <a16:creationId xmlns:a16="http://schemas.microsoft.com/office/drawing/2014/main" id="{38A2DA06-CB2F-34DA-73A7-5CBDAEF9292F}"/>
              </a:ext>
            </a:extLst>
          </p:cNvPr>
          <p:cNvPicPr>
            <a:picLocks noChangeAspect="1"/>
          </p:cNvPicPr>
          <p:nvPr/>
        </p:nvPicPr>
        <p:blipFill>
          <a:blip r:embed="rId2"/>
          <a:stretch>
            <a:fillRect/>
          </a:stretch>
        </p:blipFill>
        <p:spPr>
          <a:xfrm>
            <a:off x="1750368" y="3933056"/>
            <a:ext cx="5643263" cy="1872208"/>
          </a:xfrm>
          <a:prstGeom prst="rect">
            <a:avLst/>
          </a:prstGeom>
        </p:spPr>
      </p:pic>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Technical Details</a:t>
            </a:r>
          </a:p>
        </p:txBody>
      </p:sp>
      <p:sp>
        <p:nvSpPr>
          <p:cNvPr id="4" name="AutoShape 2" descr="redux-toolkit.webp (1920×1080)">
            <a:extLst>
              <a:ext uri="{FF2B5EF4-FFF2-40B4-BE49-F238E27FC236}">
                <a16:creationId xmlns:a16="http://schemas.microsoft.com/office/drawing/2014/main" id="{9F3A0F66-0B06-C69F-4ACC-5DF8CFC7BEA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85FA6AD7-3C3E-8B5C-B10C-162A264CAEE5}"/>
              </a:ext>
            </a:extLst>
          </p:cNvPr>
          <p:cNvSpPr txBox="1"/>
          <p:nvPr/>
        </p:nvSpPr>
        <p:spPr>
          <a:xfrm>
            <a:off x="395536" y="1048082"/>
            <a:ext cx="8424936"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t>Data Collection and Preprocessing: </a:t>
            </a:r>
            <a:r>
              <a:rPr lang="en-US" dirty="0"/>
              <a:t>Gather a dataset containing a combination of spam and legitimate (ham) emails.</a:t>
            </a:r>
          </a:p>
          <a:p>
            <a:endParaRPr lang="en-US" dirty="0"/>
          </a:p>
          <a:p>
            <a:pPr marL="285750" indent="-285750">
              <a:buFont typeface="Arial" panose="020B0604020202020204" pitchFamily="34" charset="0"/>
              <a:buChar char="•"/>
            </a:pPr>
            <a:r>
              <a:rPr lang="en-US" b="1" dirty="0"/>
              <a:t>Feature Extraction: </a:t>
            </a:r>
            <a:r>
              <a:rPr lang="en-US" dirty="0"/>
              <a:t>Extract relevant features from the preprocessed email data, such as:</a:t>
            </a:r>
          </a:p>
          <a:p>
            <a:pPr marL="342900" indent="-342900">
              <a:buFont typeface="+mj-lt"/>
              <a:buAutoNum type="arabicPeriod"/>
            </a:pPr>
            <a:r>
              <a:rPr lang="en-US" dirty="0"/>
              <a:t>Word frequency: Count the occurrence of each word in the email.</a:t>
            </a:r>
          </a:p>
          <a:p>
            <a:pPr marL="342900" indent="-342900">
              <a:buFont typeface="+mj-lt"/>
              <a:buAutoNum type="arabicPeriod"/>
            </a:pPr>
            <a:r>
              <a:rPr lang="en-US" dirty="0"/>
              <a:t>TF-IDF (Term Frequency-Inverse Document Frequency): Measure the importance of a      word in the email relative to the entire dataset.</a:t>
            </a:r>
          </a:p>
          <a:p>
            <a:pPr marL="342900" indent="-342900">
              <a:buFont typeface="+mj-lt"/>
              <a:buAutoNum type="arabicPeriod"/>
            </a:pPr>
            <a:r>
              <a:rPr lang="en-US" dirty="0"/>
              <a:t>Model Selection: Choose a machine learning algorithm suitable for binary classification, such as logistic regression .Logistic regression is often preferred due to its simplicity, efficiency, and interpretability</a:t>
            </a:r>
          </a:p>
          <a:p>
            <a:endParaRPr lang="en-US" dirty="0"/>
          </a:p>
          <a:p>
            <a:pPr marL="285750" indent="-285750">
              <a:buFont typeface="Arial" panose="020B0604020202020204" pitchFamily="34" charset="0"/>
              <a:buChar char="•"/>
            </a:pPr>
            <a:r>
              <a:rPr lang="en-US" b="1" dirty="0"/>
              <a:t>Training the Model: </a:t>
            </a:r>
            <a:r>
              <a:rPr lang="en-US" dirty="0"/>
              <a:t>Split the dataset into training and testing sets (e.g., 70-30 or 80-20 split).Train the selected model using the training </a:t>
            </a:r>
            <a:r>
              <a:rPr lang="en-US" dirty="0" err="1"/>
              <a:t>data.During</a:t>
            </a:r>
            <a:r>
              <a:rPr lang="en-US" dirty="0"/>
              <a:t> training, the model learns the relationship between the input features (e.g., word frequencies) and the target labels (spam or ham).</a:t>
            </a:r>
          </a:p>
          <a:p>
            <a:endParaRPr lang="en-US" dirty="0"/>
          </a:p>
          <a:p>
            <a:pPr marL="285750" indent="-285750">
              <a:buFont typeface="Arial" panose="020B0604020202020204" pitchFamily="34" charset="0"/>
              <a:buChar char="•"/>
            </a:pPr>
            <a:r>
              <a:rPr lang="en-US" b="1" dirty="0"/>
              <a:t>Model Evaluation: </a:t>
            </a:r>
            <a:r>
              <a:rPr lang="en-US" dirty="0"/>
              <a:t>Evaluate the trained model's performance using the testing </a:t>
            </a:r>
            <a:r>
              <a:rPr lang="en-US" dirty="0" err="1"/>
              <a:t>set.Metrics</a:t>
            </a:r>
            <a:r>
              <a:rPr lang="en-US" dirty="0"/>
              <a:t> for evaluation may include accuracy, precision, recall, F1-score, and ROC-AUC.</a:t>
            </a:r>
            <a:endParaRPr lang="en-IN" dirty="0"/>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240A-BA06-54C4-BF00-900CB45050A5}"/>
              </a:ext>
            </a:extLst>
          </p:cNvPr>
          <p:cNvSpPr>
            <a:spLocks noGrp="1"/>
          </p:cNvSpPr>
          <p:nvPr>
            <p:ph type="ctrTitle"/>
          </p:nvPr>
        </p:nvSpPr>
        <p:spPr/>
        <p:txBody>
          <a:bodyPr/>
          <a:lstStyle/>
          <a:p>
            <a:r>
              <a:rPr lang="en-IN" dirty="0"/>
              <a:t> </a:t>
            </a:r>
          </a:p>
        </p:txBody>
      </p:sp>
      <p:sp>
        <p:nvSpPr>
          <p:cNvPr id="3" name="Subtitle 2">
            <a:extLst>
              <a:ext uri="{FF2B5EF4-FFF2-40B4-BE49-F238E27FC236}">
                <a16:creationId xmlns:a16="http://schemas.microsoft.com/office/drawing/2014/main" id="{AB13F5D2-0137-3EF2-4E96-DC0CF09352AD}"/>
              </a:ext>
            </a:extLst>
          </p:cNvPr>
          <p:cNvSpPr>
            <a:spLocks noGrp="1"/>
          </p:cNvSpPr>
          <p:nvPr>
            <p:ph type="subTitle" idx="1"/>
          </p:nvPr>
        </p:nvSpPr>
        <p:spPr/>
        <p:txBody>
          <a:bodyPr/>
          <a:lstStyle/>
          <a:p>
            <a:endParaRPr lang="en-IN" dirty="0"/>
          </a:p>
        </p:txBody>
      </p:sp>
      <p:pic>
        <p:nvPicPr>
          <p:cNvPr id="4" name="Picture 3">
            <a:extLst>
              <a:ext uri="{FF2B5EF4-FFF2-40B4-BE49-F238E27FC236}">
                <a16:creationId xmlns:a16="http://schemas.microsoft.com/office/drawing/2014/main" id="{85BE7640-4951-F25F-289E-BB2C3DB798E1}"/>
              </a:ext>
            </a:extLst>
          </p:cNvPr>
          <p:cNvPicPr>
            <a:picLocks noChangeAspect="1"/>
          </p:cNvPicPr>
          <p:nvPr/>
        </p:nvPicPr>
        <p:blipFill>
          <a:blip r:embed="rId2"/>
          <a:stretch>
            <a:fillRect/>
          </a:stretch>
        </p:blipFill>
        <p:spPr>
          <a:xfrm>
            <a:off x="1475656" y="1371600"/>
            <a:ext cx="6336704" cy="4217639"/>
          </a:xfrm>
          <a:prstGeom prst="rect">
            <a:avLst/>
          </a:prstGeom>
        </p:spPr>
      </p:pic>
    </p:spTree>
    <p:extLst>
      <p:ext uri="{BB962C8B-B14F-4D97-AF65-F5344CB8AC3E}">
        <p14:creationId xmlns:p14="http://schemas.microsoft.com/office/powerpoint/2010/main" val="3920989057"/>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Key Features</a:t>
            </a:r>
          </a:p>
        </p:txBody>
      </p:sp>
      <p:sp>
        <p:nvSpPr>
          <p:cNvPr id="3" name="Rectangle 2"/>
          <p:cNvSpPr/>
          <p:nvPr/>
        </p:nvSpPr>
        <p:spPr>
          <a:xfrm>
            <a:off x="323528" y="1124744"/>
            <a:ext cx="8136904" cy="2862322"/>
          </a:xfrm>
          <a:prstGeom prst="rect">
            <a:avLst/>
          </a:prstGeom>
        </p:spPr>
        <p:txBody>
          <a:bodyPr wrap="square">
            <a:spAutoFit/>
          </a:bodyPr>
          <a:lstStyle/>
          <a:p>
            <a:pPr marL="514350" indent="-514350" algn="just">
              <a:buAutoNum type="arabicPeriod"/>
            </a:pP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Our model achieves high accuracy in distinguishing between spam and legitimate emails, minimizing errors and ensuring reliable results.</a:t>
            </a:r>
          </a:p>
          <a:p>
            <a:pPr marL="514350" indent="-514350" algn="just">
              <a:buAutoNum type="arabicPeriod"/>
            </a:pPr>
            <a:r>
              <a:rPr lang="en-US" b="1" dirty="0">
                <a:latin typeface="Times New Roman" panose="02020603050405020304" pitchFamily="18" charset="0"/>
                <a:cs typeface="Times New Roman" panose="02020603050405020304" pitchFamily="18" charset="0"/>
              </a:rPr>
              <a:t>Efficiency: </a:t>
            </a:r>
            <a:r>
              <a:rPr lang="en-US" dirty="0">
                <a:latin typeface="Times New Roman" panose="02020603050405020304" pitchFamily="18" charset="0"/>
                <a:cs typeface="Times New Roman" panose="02020603050405020304" pitchFamily="18" charset="0"/>
              </a:rPr>
              <a:t>It efficiently processes large volumes of emails in real-time, enabling swift spam detection without causing delays in email delivery or inbox management.</a:t>
            </a:r>
          </a:p>
          <a:p>
            <a:pPr marL="514350" indent="-514350" algn="just">
              <a:buAutoNum type="arabicPeriod"/>
            </a:pPr>
            <a:r>
              <a:rPr lang="en-US" b="1" dirty="0">
                <a:latin typeface="Times New Roman" panose="02020603050405020304" pitchFamily="18" charset="0"/>
                <a:cs typeface="Times New Roman" panose="02020603050405020304" pitchFamily="18" charset="0"/>
              </a:rPr>
              <a:t>Adaptability:</a:t>
            </a:r>
            <a:r>
              <a:rPr lang="en-US" dirty="0">
                <a:latin typeface="Times New Roman" panose="02020603050405020304" pitchFamily="18" charset="0"/>
                <a:cs typeface="Times New Roman" panose="02020603050405020304" pitchFamily="18" charset="0"/>
              </a:rPr>
              <a:t> The model continuously learns and adapts to new spam patterns and techniques, ensuring robust performance even against evolving spam tactics. </a:t>
            </a:r>
          </a:p>
          <a:p>
            <a:pPr marL="514350" indent="-514350" algn="just">
              <a:buAutoNum type="arabicPeriod"/>
            </a:pPr>
            <a:r>
              <a:rPr lang="en-US" b="1" dirty="0">
                <a:latin typeface="Times New Roman" panose="02020603050405020304" pitchFamily="18" charset="0"/>
                <a:cs typeface="Times New Roman" panose="02020603050405020304" pitchFamily="18" charset="0"/>
              </a:rPr>
              <a:t>Privacy and Security: </a:t>
            </a:r>
            <a:r>
              <a:rPr lang="en-US" dirty="0">
                <a:latin typeface="Times New Roman" panose="02020603050405020304" pitchFamily="18" charset="0"/>
                <a:cs typeface="Times New Roman" panose="02020603050405020304" pitchFamily="18" charset="0"/>
              </a:rPr>
              <a:t>We prioritize user privacy and data security, ensuring that all email content is processed securely and confidentially, with no compromise on sensitive information</a:t>
            </a:r>
          </a:p>
        </p:txBody>
      </p:sp>
      <p:pic>
        <p:nvPicPr>
          <p:cNvPr id="5" name="Picture 4">
            <a:extLst>
              <a:ext uri="{FF2B5EF4-FFF2-40B4-BE49-F238E27FC236}">
                <a16:creationId xmlns:a16="http://schemas.microsoft.com/office/drawing/2014/main" id="{6B399918-02A9-ED3E-9215-C7C5EB94DFA1}"/>
              </a:ext>
            </a:extLst>
          </p:cNvPr>
          <p:cNvPicPr>
            <a:picLocks noChangeAspect="1"/>
          </p:cNvPicPr>
          <p:nvPr/>
        </p:nvPicPr>
        <p:blipFill>
          <a:blip r:embed="rId2"/>
          <a:stretch>
            <a:fillRect/>
          </a:stretch>
        </p:blipFill>
        <p:spPr>
          <a:xfrm>
            <a:off x="300698" y="3987066"/>
            <a:ext cx="8636444" cy="2267067"/>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Project Highlights</a:t>
            </a:r>
          </a:p>
        </p:txBody>
      </p:sp>
      <p:sp>
        <p:nvSpPr>
          <p:cNvPr id="3" name="Rectangle 2"/>
          <p:cNvSpPr/>
          <p:nvPr/>
        </p:nvSpPr>
        <p:spPr>
          <a:xfrm>
            <a:off x="323528" y="1052736"/>
            <a:ext cx="8136904" cy="2862322"/>
          </a:xfrm>
          <a:prstGeom prst="rect">
            <a:avLst/>
          </a:prstGeom>
        </p:spPr>
        <p:txBody>
          <a:bodyPr wrap="square">
            <a:spAutoFit/>
          </a:bodyPr>
          <a:lstStyle/>
          <a:p>
            <a:pPr marL="514350" indent="-5143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Fixed Data Set Utilization: </a:t>
            </a:r>
            <a:r>
              <a:rPr lang="en-US" dirty="0">
                <a:latin typeface="Times New Roman" panose="02020603050405020304" pitchFamily="18" charset="0"/>
                <a:cs typeface="Times New Roman" panose="02020603050405020304" pitchFamily="18" charset="0"/>
              </a:rPr>
              <a:t>Leveraging a curated dataset comprising labeled spam and legitimate emails for training and testing purposes, ensuring consistent and reliable performance.</a:t>
            </a:r>
          </a:p>
          <a:p>
            <a:pPr marL="514350" indent="-5143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Logistic Model Implementation</a:t>
            </a:r>
            <a:r>
              <a:rPr lang="en-US" dirty="0">
                <a:latin typeface="Times New Roman" panose="02020603050405020304" pitchFamily="18" charset="0"/>
                <a:cs typeface="Times New Roman" panose="02020603050405020304" pitchFamily="18" charset="0"/>
              </a:rPr>
              <a:t>: Employing logistic regression, a robust machine learning algorithm, for its simplicity and effectiveness in binary classification tasks like spam detection.</a:t>
            </a:r>
          </a:p>
          <a:p>
            <a:pPr marL="514350" indent="-5143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Training and Evaluation: </a:t>
            </a:r>
            <a:r>
              <a:rPr lang="en-US" dirty="0">
                <a:latin typeface="Times New Roman" panose="02020603050405020304" pitchFamily="18" charset="0"/>
                <a:cs typeface="Times New Roman" panose="02020603050405020304" pitchFamily="18" charset="0"/>
              </a:rPr>
              <a:t>Thoroughly training the logistic regression model on the dataset to learn the underlying patterns distinguishing spam from legitimate emails, followed by rigorous evaluation to ensure optimal performance.</a:t>
            </a:r>
          </a:p>
        </p:txBody>
      </p:sp>
      <p:pic>
        <p:nvPicPr>
          <p:cNvPr id="5" name="Picture 4">
            <a:extLst>
              <a:ext uri="{FF2B5EF4-FFF2-40B4-BE49-F238E27FC236}">
                <a16:creationId xmlns:a16="http://schemas.microsoft.com/office/drawing/2014/main" id="{0A51D4A7-E527-A699-C017-149F8D864FC9}"/>
              </a:ext>
            </a:extLst>
          </p:cNvPr>
          <p:cNvPicPr>
            <a:picLocks noChangeAspect="1"/>
          </p:cNvPicPr>
          <p:nvPr/>
        </p:nvPicPr>
        <p:blipFill>
          <a:blip r:embed="rId2"/>
          <a:stretch>
            <a:fillRect/>
          </a:stretch>
        </p:blipFill>
        <p:spPr>
          <a:xfrm>
            <a:off x="1144506" y="3915058"/>
            <a:ext cx="3499501" cy="2538277"/>
          </a:xfrm>
          <a:prstGeom prst="rect">
            <a:avLst/>
          </a:prstGeom>
        </p:spPr>
      </p:pic>
      <p:pic>
        <p:nvPicPr>
          <p:cNvPr id="7" name="Picture 6">
            <a:extLst>
              <a:ext uri="{FF2B5EF4-FFF2-40B4-BE49-F238E27FC236}">
                <a16:creationId xmlns:a16="http://schemas.microsoft.com/office/drawing/2014/main" id="{CF8CF814-8111-0157-68B5-6C423117199E}"/>
              </a:ext>
            </a:extLst>
          </p:cNvPr>
          <p:cNvPicPr>
            <a:picLocks noChangeAspect="1"/>
          </p:cNvPicPr>
          <p:nvPr/>
        </p:nvPicPr>
        <p:blipFill>
          <a:blip r:embed="rId3"/>
          <a:stretch>
            <a:fillRect/>
          </a:stretch>
        </p:blipFill>
        <p:spPr>
          <a:xfrm>
            <a:off x="5220072" y="4149080"/>
            <a:ext cx="2952329" cy="2006703"/>
          </a:xfrm>
          <a:prstGeom prst="rect">
            <a:avLst/>
          </a:prstGeom>
        </p:spPr>
      </p:pic>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56A64C-6F78-1D15-BC3A-96D4BE659677}"/>
              </a:ext>
            </a:extLst>
          </p:cNvPr>
          <p:cNvPicPr>
            <a:picLocks noChangeAspect="1"/>
          </p:cNvPicPr>
          <p:nvPr/>
        </p:nvPicPr>
        <p:blipFill>
          <a:blip r:embed="rId2"/>
          <a:stretch>
            <a:fillRect/>
          </a:stretch>
        </p:blipFill>
        <p:spPr>
          <a:xfrm>
            <a:off x="297105" y="1488621"/>
            <a:ext cx="4025538" cy="3376590"/>
          </a:xfrm>
          <a:prstGeom prst="rect">
            <a:avLst/>
          </a:prstGeom>
        </p:spPr>
      </p:pic>
      <p:pic>
        <p:nvPicPr>
          <p:cNvPr id="4" name="Picture 3">
            <a:extLst>
              <a:ext uri="{FF2B5EF4-FFF2-40B4-BE49-F238E27FC236}">
                <a16:creationId xmlns:a16="http://schemas.microsoft.com/office/drawing/2014/main" id="{014AAE25-FCE9-EC26-A2BC-B2EEFFB6B762}"/>
              </a:ext>
            </a:extLst>
          </p:cNvPr>
          <p:cNvPicPr>
            <a:picLocks noChangeAspect="1"/>
          </p:cNvPicPr>
          <p:nvPr/>
        </p:nvPicPr>
        <p:blipFill>
          <a:blip r:embed="rId3"/>
          <a:stretch>
            <a:fillRect/>
          </a:stretch>
        </p:blipFill>
        <p:spPr>
          <a:xfrm>
            <a:off x="4322643" y="1487859"/>
            <a:ext cx="4608512" cy="3376590"/>
          </a:xfrm>
          <a:prstGeom prst="rect">
            <a:avLst/>
          </a:prstGeom>
        </p:spPr>
      </p:pic>
      <p:sp>
        <p:nvSpPr>
          <p:cNvPr id="6" name="TextBox 5">
            <a:extLst>
              <a:ext uri="{FF2B5EF4-FFF2-40B4-BE49-F238E27FC236}">
                <a16:creationId xmlns:a16="http://schemas.microsoft.com/office/drawing/2014/main" id="{C786E7CE-00C9-B35F-150A-68A8394D0581}"/>
              </a:ext>
            </a:extLst>
          </p:cNvPr>
          <p:cNvSpPr txBox="1"/>
          <p:nvPr/>
        </p:nvSpPr>
        <p:spPr>
          <a:xfrm>
            <a:off x="1187624" y="5184713"/>
            <a:ext cx="3384376" cy="369332"/>
          </a:xfrm>
          <a:prstGeom prst="rect">
            <a:avLst/>
          </a:prstGeom>
          <a:noFill/>
        </p:spPr>
        <p:txBody>
          <a:bodyPr wrap="square" rtlCol="0">
            <a:spAutoFit/>
          </a:bodyPr>
          <a:lstStyle/>
          <a:p>
            <a:r>
              <a:rPr lang="en-IN" dirty="0"/>
              <a:t>BAR PLOT</a:t>
            </a:r>
          </a:p>
        </p:txBody>
      </p:sp>
      <p:sp>
        <p:nvSpPr>
          <p:cNvPr id="8" name="TextBox 7">
            <a:extLst>
              <a:ext uri="{FF2B5EF4-FFF2-40B4-BE49-F238E27FC236}">
                <a16:creationId xmlns:a16="http://schemas.microsoft.com/office/drawing/2014/main" id="{55C7D866-3A04-C324-A1E1-C441E38D489D}"/>
              </a:ext>
            </a:extLst>
          </p:cNvPr>
          <p:cNvSpPr txBox="1"/>
          <p:nvPr/>
        </p:nvSpPr>
        <p:spPr>
          <a:xfrm>
            <a:off x="5292080" y="5197842"/>
            <a:ext cx="3240360" cy="369332"/>
          </a:xfrm>
          <a:prstGeom prst="rect">
            <a:avLst/>
          </a:prstGeom>
          <a:noFill/>
        </p:spPr>
        <p:txBody>
          <a:bodyPr wrap="square" rtlCol="0">
            <a:spAutoFit/>
          </a:bodyPr>
          <a:lstStyle/>
          <a:p>
            <a:r>
              <a:rPr lang="en-IN" dirty="0"/>
              <a:t>PIE CHART</a:t>
            </a:r>
          </a:p>
        </p:txBody>
      </p:sp>
    </p:spTree>
    <p:extLst>
      <p:ext uri="{BB962C8B-B14F-4D97-AF65-F5344CB8AC3E}">
        <p14:creationId xmlns:p14="http://schemas.microsoft.com/office/powerpoint/2010/main" val="3453250274"/>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698</Words>
  <Application>Microsoft Office PowerPoint</Application>
  <PresentationFormat>On-screen Show (4:3)</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Roboto</vt:lpstr>
      <vt:lpstr>Times New Roman</vt:lpstr>
      <vt:lpstr>Times New Roman Regular</vt:lpstr>
      <vt:lpstr>Bubble Sort</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Kashish .</cp:lastModifiedBy>
  <cp:revision>41</cp:revision>
  <dcterms:created xsi:type="dcterms:W3CDTF">2024-03-10T17:27:38Z</dcterms:created>
  <dcterms:modified xsi:type="dcterms:W3CDTF">2024-05-17T10:28:01Z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