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79"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41" d="100"/>
          <a:sy n="41" d="100"/>
        </p:scale>
        <p:origin x="2016" y="5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docs/Web" TargetMode="External"/><Relationship Id="rId1" Type="http://schemas.openxmlformats.org/officeDocument/2006/relationships/slideLayout" Target="../slideLayouts/slideLayout3.xml"/><Relationship Id="rId5" Type="http://schemas.openxmlformats.org/officeDocument/2006/relationships/hyperlink" Target="https://www.codecademy.com/" TargetMode="External"/><Relationship Id="rId4" Type="http://schemas.openxmlformats.org/officeDocument/2006/relationships/hyperlink" Target="https://css-tric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Engineering-II Project</a:t>
            </a:r>
          </a:p>
        </p:txBody>
      </p:sp>
      <p:sp>
        <p:nvSpPr>
          <p:cNvPr id="2" name="TextBox 1">
            <a:extLst>
              <a:ext uri="{FF2B5EF4-FFF2-40B4-BE49-F238E27FC236}">
                <a16:creationId xmlns:a16="http://schemas.microsoft.com/office/drawing/2014/main" id="{EA3BE861-A1BF-DB36-43F0-E3A86B1295E8}"/>
              </a:ext>
            </a:extLst>
          </p:cNvPr>
          <p:cNvSpPr txBox="1"/>
          <p:nvPr/>
        </p:nvSpPr>
        <p:spPr>
          <a:xfrm>
            <a:off x="827584" y="3717032"/>
            <a:ext cx="2016224" cy="1477328"/>
          </a:xfrm>
          <a:prstGeom prst="rect">
            <a:avLst/>
          </a:prstGeom>
          <a:noFill/>
        </p:spPr>
        <p:txBody>
          <a:bodyPr wrap="square" rtlCol="0">
            <a:spAutoFit/>
          </a:bodyPr>
          <a:lstStyle/>
          <a:p>
            <a:r>
              <a:rPr lang="en-US" sz="1800" b="1">
                <a:solidFill>
                  <a:srgbClr val="FF0000"/>
                </a:solidFill>
                <a:latin typeface="Times New Roman" pitchFamily="18" charset="0"/>
                <a:cs typeface="Times New Roman" pitchFamily="18" charset="0"/>
              </a:rPr>
              <a:t>SUBMITTED TO:</a:t>
            </a:r>
          </a:p>
          <a:p>
            <a:endParaRPr lang="en-US" sz="1800" b="1">
              <a:solidFill>
                <a:srgbClr val="FF0000"/>
              </a:solidFill>
              <a:latin typeface="Times New Roman" pitchFamily="18" charset="0"/>
              <a:cs typeface="Times New Roman" pitchFamily="18" charset="0"/>
            </a:endParaRPr>
          </a:p>
          <a:p>
            <a:r>
              <a:rPr lang="en-US" sz="1800">
                <a:latin typeface="Times New Roman" panose="02020603050405020304" pitchFamily="18" charset="0"/>
                <a:cs typeface="Times New Roman" panose="02020603050405020304" pitchFamily="18" charset="0"/>
              </a:rPr>
              <a:t>Dr. Baljit Kaur </a:t>
            </a:r>
          </a:p>
          <a:p>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Mr. Vikas Patel</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FBEF2A-01EF-BD26-C74E-51568C69E802}"/>
              </a:ext>
            </a:extLst>
          </p:cNvPr>
          <p:cNvSpPr txBox="1"/>
          <p:nvPr/>
        </p:nvSpPr>
        <p:spPr>
          <a:xfrm>
            <a:off x="4716017" y="3717032"/>
            <a:ext cx="3600399" cy="2677656"/>
          </a:xfrm>
          <a:prstGeom prst="rect">
            <a:avLst/>
          </a:prstGeom>
          <a:solidFill>
            <a:schemeClr val="accent6">
              <a:lumMod val="60000"/>
              <a:lumOff val="40000"/>
            </a:schemeClr>
          </a:solid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SUBMITTED BY :</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Kajal  (2210990494)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Jatin </a:t>
            </a:r>
            <a:r>
              <a:rPr lang="en-US" dirty="0" err="1">
                <a:latin typeface="Times New Roman" panose="02020603050405020304" pitchFamily="18" charset="0"/>
                <a:cs typeface="Times New Roman" panose="02020603050405020304" pitchFamily="18" charset="0"/>
              </a:rPr>
              <a:t>Sihag</a:t>
            </a:r>
            <a:r>
              <a:rPr lang="en-US" dirty="0">
                <a:latin typeface="Times New Roman" panose="02020603050405020304" pitchFamily="18" charset="0"/>
                <a:cs typeface="Times New Roman" panose="02020603050405020304" pitchFamily="18" charset="0"/>
              </a:rPr>
              <a:t> (2210990456)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Jatin Goel (2210990457)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Kashish (2210990494)</a:t>
            </a:r>
          </a:p>
        </p:txBody>
      </p:sp>
      <p:sp>
        <p:nvSpPr>
          <p:cNvPr id="7" name="TextBox 6">
            <a:extLst>
              <a:ext uri="{FF2B5EF4-FFF2-40B4-BE49-F238E27FC236}">
                <a16:creationId xmlns:a16="http://schemas.microsoft.com/office/drawing/2014/main" id="{CC16424B-47A9-514E-ECF8-85D492548173}"/>
              </a:ext>
            </a:extLst>
          </p:cNvPr>
          <p:cNvSpPr txBox="1"/>
          <p:nvPr/>
        </p:nvSpPr>
        <p:spPr>
          <a:xfrm>
            <a:off x="1259632" y="2549225"/>
            <a:ext cx="6264696" cy="1015663"/>
          </a:xfrm>
          <a:prstGeom prst="rect">
            <a:avLst/>
          </a:prstGeom>
          <a:noFill/>
        </p:spPr>
        <p:txBody>
          <a:bodyPr wrap="square" rtlCol="0">
            <a:spAutoFit/>
          </a:bodyPr>
          <a:lstStyle/>
          <a:p>
            <a:pPr algn="ctr"/>
            <a:r>
              <a:rPr lang="en-IN" sz="6000" b="1" dirty="0"/>
              <a:t>Music Player</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83568" y="1204993"/>
            <a:ext cx="7704856" cy="3709349"/>
          </a:xfrm>
          <a:prstGeom prst="rect">
            <a:avLst/>
          </a:prstGeom>
          <a:noFill/>
        </p:spPr>
        <p:txBody>
          <a:bodyPr wrap="square" rtlCol="0">
            <a:spAutoFit/>
          </a:bodyPr>
          <a:lstStyle/>
          <a:p>
            <a:pPr>
              <a:lnSpc>
                <a:spcPct val="150000"/>
              </a:lnSpc>
            </a:pPr>
            <a:r>
              <a:rPr lang="en-US" sz="3200" dirty="0"/>
              <a:t>In this project, we will be creating a music player.</a:t>
            </a:r>
            <a:r>
              <a:rPr lang="en-US" sz="3200" b="0" i="0" dirty="0">
                <a:solidFill>
                  <a:srgbClr val="0D0D0D"/>
                </a:solidFill>
                <a:effectLst/>
              </a:rPr>
              <a:t> It stimulates emotions, fostering relaxation or energizing the listener. </a:t>
            </a:r>
            <a:r>
              <a:rPr lang="en-US" sz="3200" dirty="0"/>
              <a:t>The project will include different technical details such as HTML, CSS, and </a:t>
            </a:r>
            <a:r>
              <a:rPr lang="en-US" sz="3200" dirty="0" err="1"/>
              <a:t>Javascript</a:t>
            </a:r>
            <a:r>
              <a:rPr lang="en-US" sz="3200" dirty="0"/>
              <a:t>.</a:t>
            </a:r>
            <a:endParaRPr lang="en-IN" sz="32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45905"/>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503548" y="1052736"/>
            <a:ext cx="8136904" cy="5913157"/>
          </a:xfrm>
          <a:prstGeom prst="rect">
            <a:avLst/>
          </a:prstGeom>
        </p:spPr>
        <p:txBody>
          <a:bodyPr wrap="square">
            <a:spAutoFit/>
          </a:bodyPr>
          <a:lstStyle/>
          <a:p>
            <a:pPr algn="just"/>
            <a:r>
              <a:rPr lang="en-US" sz="2400" dirty="0">
                <a:latin typeface="Times New Roman" pitchFamily="18" charset="0"/>
                <a:cs typeface="Times New Roman" pitchFamily="18" charset="0"/>
              </a:rPr>
              <a:t>Even though we have music player in our androids yet we require online streaming of songs? Why?</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Problem:</a:t>
            </a:r>
          </a:p>
          <a:p>
            <a:pPr marL="514350" indent="-514350" algn="just">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lgn="just">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lgn="just">
              <a:buFont typeface="+mj-lt"/>
              <a:buAutoNum type="arabicPeriod"/>
            </a:pPr>
            <a:r>
              <a:rPr lang="en-US" sz="2400" dirty="0">
                <a:latin typeface="Times New Roman" pitchFamily="18" charset="0"/>
                <a:cs typeface="Times New Roman" pitchFamily="18" charset="0"/>
              </a:rPr>
              <a:t>Song range is limited.</a:t>
            </a:r>
          </a:p>
          <a:p>
            <a:pPr marL="514350" indent="-514350" algn="just">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lgn="just">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lgn="just">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lgn="just">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lgn="just">
              <a:buFont typeface="+mj-lt"/>
              <a:buAutoNum type="arabicPeriod"/>
            </a:pPr>
            <a:r>
              <a:rPr lang="en-US" sz="2400" dirty="0">
                <a:latin typeface="Times New Roman" pitchFamily="18" charset="0"/>
                <a:cs typeface="Times New Roman" pitchFamily="18" charset="0"/>
              </a:rPr>
              <a:t>Song management is not smooth</a:t>
            </a:r>
          </a:p>
          <a:p>
            <a:pPr>
              <a:lnSpc>
                <a:spcPct val="150000"/>
              </a:lnSpc>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3349956"/>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The project will use HTML, CSS, and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to create the game. HTML will be used for the layout and structure of the player, while CSS will be used for styling and making the songs visually appealing.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will be used to implement the players functionality, including the play/pause button and other controls.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340768"/>
            <a:ext cx="8136904" cy="3785652"/>
          </a:xfrm>
          <a:prstGeom prst="rect">
            <a:avLst/>
          </a:prstGeom>
        </p:spPr>
        <p:txBody>
          <a:bodyPr wrap="square">
            <a:spAutoFit/>
          </a:bodyPr>
          <a:lstStyle/>
          <a:p>
            <a:pPr marL="514350" indent="-514350">
              <a:buAutoNum type="arabicPeriod"/>
            </a:pPr>
            <a:r>
              <a:rPr lang="en-US" sz="2400" b="1" i="0" dirty="0">
                <a:solidFill>
                  <a:schemeClr val="tx1">
                    <a:lumMod val="95000"/>
                    <a:lumOff val="5000"/>
                  </a:schemeClr>
                </a:solidFill>
                <a:effectLst/>
                <a:latin typeface="Söhne"/>
              </a:rPr>
              <a:t>Play/Pause Button</a:t>
            </a:r>
            <a:r>
              <a:rPr lang="en-US" sz="2400" b="0" i="0" dirty="0">
                <a:solidFill>
                  <a:schemeClr val="tx1">
                    <a:lumMod val="95000"/>
                    <a:lumOff val="5000"/>
                  </a:schemeClr>
                </a:solidFill>
                <a:effectLst/>
                <a:latin typeface="Söhne"/>
              </a:rPr>
              <a:t>: Initiates playback of the selected track and pauses playback when pressed again.</a:t>
            </a:r>
          </a:p>
          <a:p>
            <a:pPr marL="514350" indent="-514350">
              <a:buAutoNum type="arabicPeriod"/>
            </a:pPr>
            <a:r>
              <a:rPr lang="en-US" sz="2400" b="1" i="0" dirty="0">
                <a:solidFill>
                  <a:schemeClr val="tx1">
                    <a:lumMod val="95000"/>
                    <a:lumOff val="5000"/>
                  </a:schemeClr>
                </a:solidFill>
                <a:effectLst/>
                <a:latin typeface="Söhne"/>
              </a:rPr>
              <a:t>Forward Button</a:t>
            </a:r>
            <a:r>
              <a:rPr lang="en-US" sz="2400" b="0" i="0" dirty="0">
                <a:solidFill>
                  <a:schemeClr val="tx1">
                    <a:lumMod val="95000"/>
                    <a:lumOff val="5000"/>
                  </a:schemeClr>
                </a:solidFill>
                <a:effectLst/>
                <a:latin typeface="Söhne"/>
              </a:rPr>
              <a:t>: Skips forward to the next track in the playlist or moves forward within the current track.</a:t>
            </a:r>
            <a:endParaRPr lang="en-US" sz="2400" dirty="0">
              <a:solidFill>
                <a:schemeClr val="tx1">
                  <a:lumMod val="95000"/>
                  <a:lumOff val="5000"/>
                </a:schemeClr>
              </a:solidFill>
              <a:latin typeface="Söhne"/>
            </a:endParaRPr>
          </a:p>
          <a:p>
            <a:pPr marL="514350" indent="-514350">
              <a:buAutoNum type="arabicPeriod"/>
            </a:pPr>
            <a:r>
              <a:rPr lang="en-US" sz="2400" b="1" i="0" dirty="0">
                <a:solidFill>
                  <a:schemeClr val="tx1">
                    <a:lumMod val="95000"/>
                    <a:lumOff val="5000"/>
                  </a:schemeClr>
                </a:solidFill>
                <a:effectLst/>
                <a:latin typeface="Söhne"/>
              </a:rPr>
              <a:t>Backward Button</a:t>
            </a:r>
            <a:r>
              <a:rPr lang="en-US" sz="2400" b="0" i="0" dirty="0">
                <a:solidFill>
                  <a:schemeClr val="tx1">
                    <a:lumMod val="95000"/>
                    <a:lumOff val="5000"/>
                  </a:schemeClr>
                </a:solidFill>
                <a:effectLst/>
                <a:latin typeface="Söhne"/>
              </a:rPr>
              <a:t>: Skips backward to the previous track in the playlist or moves backward within the current track.</a:t>
            </a:r>
          </a:p>
          <a:p>
            <a:pPr marL="514350" indent="-514350">
              <a:buAutoNum type="arabicPeriod"/>
            </a:pPr>
            <a:r>
              <a:rPr lang="en-US" sz="2400" b="1" i="0" dirty="0">
                <a:solidFill>
                  <a:schemeClr val="tx1">
                    <a:lumMod val="95000"/>
                    <a:lumOff val="5000"/>
                  </a:schemeClr>
                </a:solidFill>
                <a:effectLst/>
                <a:latin typeface="Söhne"/>
              </a:rPr>
              <a:t>Seek Bar</a:t>
            </a:r>
            <a:r>
              <a:rPr lang="en-US" sz="2400" b="0" i="0" dirty="0">
                <a:solidFill>
                  <a:schemeClr val="tx1">
                    <a:lumMod val="95000"/>
                    <a:lumOff val="5000"/>
                  </a:schemeClr>
                </a:solidFill>
                <a:effectLst/>
                <a:latin typeface="Söhne"/>
              </a:rPr>
              <a:t>: Displays the progress of the currently playing track and allows users to jump to specific parts of the song</a:t>
            </a:r>
          </a:p>
          <a:p>
            <a:pPr marL="514350" indent="-514350">
              <a:buAutoNum type="arabicPeriod"/>
            </a:pPr>
            <a:r>
              <a:rPr lang="en-US" sz="2400" b="1" i="0" dirty="0">
                <a:solidFill>
                  <a:schemeClr val="tx1">
                    <a:lumMod val="95000"/>
                    <a:lumOff val="5000"/>
                  </a:schemeClr>
                </a:solidFill>
                <a:effectLst/>
                <a:latin typeface="Söhne"/>
              </a:rPr>
              <a:t>Metadata Display</a:t>
            </a:r>
            <a:r>
              <a:rPr lang="en-US" sz="2400" b="0" i="0" dirty="0">
                <a:solidFill>
                  <a:schemeClr val="tx1">
                    <a:lumMod val="95000"/>
                    <a:lumOff val="5000"/>
                  </a:schemeClr>
                </a:solidFill>
                <a:effectLst/>
                <a:latin typeface="Söhne"/>
              </a:rPr>
              <a:t>: Shows basic information about the currently playing track, such as title, artist, and duration..</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EE06C334-DFFE-43C7-9BA7-201CC67F59D9}"/>
              </a:ext>
            </a:extLst>
          </p:cNvPr>
          <p:cNvSpPr txBox="1"/>
          <p:nvPr/>
        </p:nvSpPr>
        <p:spPr>
          <a:xfrm>
            <a:off x="467544" y="1268760"/>
            <a:ext cx="8064896" cy="1846659"/>
          </a:xfrm>
          <a:prstGeom prst="rect">
            <a:avLst/>
          </a:prstGeom>
          <a:noFill/>
        </p:spPr>
        <p:txBody>
          <a:bodyPr wrap="square" rtlCol="0">
            <a:spAutoFit/>
          </a:bodyPr>
          <a:lstStyle/>
          <a:p>
            <a:pPr algn="l"/>
            <a:r>
              <a:rPr lang="en-US" sz="2000" b="1" i="0" dirty="0">
                <a:solidFill>
                  <a:schemeClr val="tx1">
                    <a:lumMod val="95000"/>
                    <a:lumOff val="5000"/>
                  </a:schemeClr>
                </a:solidFill>
                <a:effectLst/>
                <a:latin typeface="Söhne"/>
              </a:rPr>
              <a:t>User-Friendly Interface</a:t>
            </a:r>
            <a:r>
              <a:rPr lang="en-US" sz="2000" b="0" i="0" dirty="0">
                <a:solidFill>
                  <a:schemeClr val="tx1">
                    <a:lumMod val="95000"/>
                    <a:lumOff val="5000"/>
                  </a:schemeClr>
                </a:solidFill>
                <a:effectLst/>
                <a:latin typeface="Söhne"/>
              </a:rPr>
              <a:t>: The music player boasts a clean and intuitive user interface, making it easy for users to navigate and enjoy their music collection effortlessly.</a:t>
            </a:r>
          </a:p>
          <a:p>
            <a:pPr algn="l">
              <a:buFont typeface="+mj-lt"/>
              <a:buAutoNum type="arabicPeriod"/>
            </a:pPr>
            <a:endParaRPr lang="en-US" dirty="0">
              <a:solidFill>
                <a:srgbClr val="ECECEC"/>
              </a:solidFill>
              <a:latin typeface="Söhne"/>
            </a:endParaRPr>
          </a:p>
          <a:p>
            <a:pPr algn="l">
              <a:buFont typeface="+mj-lt"/>
              <a:buAutoNum type="arabicPeriod"/>
            </a:pPr>
            <a:endParaRPr lang="en-US" b="0" i="0" dirty="0">
              <a:solidFill>
                <a:srgbClr val="ECECEC"/>
              </a:solidFill>
              <a:effectLst/>
              <a:latin typeface="Söhne"/>
            </a:endParaRPr>
          </a:p>
          <a:p>
            <a:pPr algn="l"/>
            <a:endParaRPr lang="en-US" dirty="0">
              <a:solidFill>
                <a:srgbClr val="ECECEC"/>
              </a:solidFill>
              <a:latin typeface="Söhne"/>
            </a:endParaRPr>
          </a:p>
        </p:txBody>
      </p:sp>
      <p:sp>
        <p:nvSpPr>
          <p:cNvPr id="5" name="TextBox 4">
            <a:extLst>
              <a:ext uri="{FF2B5EF4-FFF2-40B4-BE49-F238E27FC236}">
                <a16:creationId xmlns:a16="http://schemas.microsoft.com/office/drawing/2014/main" id="{B59F173B-0C9D-0566-712A-ABA8E2618623}"/>
              </a:ext>
            </a:extLst>
          </p:cNvPr>
          <p:cNvSpPr txBox="1"/>
          <p:nvPr/>
        </p:nvSpPr>
        <p:spPr>
          <a:xfrm>
            <a:off x="467544" y="2699920"/>
            <a:ext cx="8424936" cy="3785652"/>
          </a:xfrm>
          <a:prstGeom prst="rect">
            <a:avLst/>
          </a:prstGeom>
          <a:noFill/>
        </p:spPr>
        <p:txBody>
          <a:bodyPr wrap="square" rtlCol="0">
            <a:spAutoFit/>
          </a:bodyPr>
          <a:lstStyle/>
          <a:p>
            <a:r>
              <a:rPr lang="en-US" sz="2400" b="0" i="0" dirty="0">
                <a:solidFill>
                  <a:schemeClr val="tx1">
                    <a:lumMod val="95000"/>
                    <a:lumOff val="5000"/>
                  </a:schemeClr>
                </a:solidFill>
                <a:effectLst/>
                <a:latin typeface="Söhne"/>
              </a:rPr>
              <a:t>Ability to download and play music offline without an internet connection.</a:t>
            </a:r>
          </a:p>
          <a:p>
            <a:r>
              <a:rPr lang="en-IN" sz="2400" dirty="0">
                <a:solidFill>
                  <a:srgbClr val="000000"/>
                </a:solidFill>
                <a:effectLst/>
                <a:latin typeface="Times New Roman" panose="02020603050405020304" pitchFamily="18" charset="0"/>
                <a:ea typeface="Times New Roman" panose="02020603050405020304" pitchFamily="18" charset="0"/>
              </a:rPr>
              <a:t>In the project, HTML was used to create the layout of the countdown timer, including the placement and styling of the various elements such as the input fields and the countdown display.</a:t>
            </a:r>
          </a:p>
          <a:p>
            <a:r>
              <a:rPr lang="en-IN" sz="2400" dirty="0">
                <a:solidFill>
                  <a:srgbClr val="000000"/>
                </a:solidFill>
                <a:ea typeface="Times New Roman" panose="02020603050405020304" pitchFamily="18" charset="0"/>
              </a:rPr>
              <a:t>F</a:t>
            </a:r>
            <a:r>
              <a:rPr lang="en-IN" sz="2400" dirty="0">
                <a:solidFill>
                  <a:srgbClr val="000000"/>
                </a:solidFill>
                <a:effectLst/>
                <a:latin typeface="Times New Roman" panose="02020603050405020304" pitchFamily="18" charset="0"/>
                <a:ea typeface="Times New Roman" panose="02020603050405020304" pitchFamily="18" charset="0"/>
              </a:rPr>
              <a:t>or styling the webpage we have used CSS.</a:t>
            </a:r>
          </a:p>
          <a:p>
            <a:r>
              <a:rPr lang="en-US" sz="2400" dirty="0">
                <a:latin typeface="Times New Roman" panose="02020603050405020304" pitchFamily="18" charset="0"/>
                <a:cs typeface="Times New Roman" panose="02020603050405020304" pitchFamily="18" charset="0"/>
              </a:rPr>
              <a:t>JavaScript is a versatile programming language primarily used for web development. </a:t>
            </a:r>
          </a:p>
          <a:p>
            <a:endParaRPr lang="en-IN" sz="2400" dirty="0">
              <a:solidFill>
                <a:schemeClr val="tx1">
                  <a:lumMod val="95000"/>
                  <a:lumOff val="5000"/>
                </a:schemeClr>
              </a:solidFill>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563129" y="1268760"/>
            <a:ext cx="8136904" cy="5019131"/>
          </a:xfrm>
          <a:prstGeom prst="rect">
            <a:avLst/>
          </a:prstGeom>
        </p:spPr>
        <p:txBody>
          <a:bodyPr wrap="square">
            <a:spAutoFit/>
          </a:bodyPr>
          <a:lstStyle/>
          <a:p>
            <a:pPr>
              <a:lnSpc>
                <a:spcPct val="150000"/>
              </a:lnSpc>
            </a:pPr>
            <a:r>
              <a:rPr lang="en-US" sz="2400" b="0" i="0" dirty="0">
                <a:solidFill>
                  <a:schemeClr val="tx1">
                    <a:lumMod val="95000"/>
                    <a:lumOff val="5000"/>
                  </a:schemeClr>
                </a:solidFill>
                <a:effectLst/>
                <a:latin typeface="Söhne"/>
              </a:rPr>
              <a:t>In conclusion, a music player project with basic features offers a straightforward yet functional platform for playing and managing audio files. By incorporating essential elements such as play/pause buttons, progress bars, and forward/backward controls, users can easily navigate their music library and enjoy their favorite tracks with convenience. Overall, a music player with basic features serves as a practical solution for users seeking simplicity and ease of use in their music playback experience.</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031873"/>
          </a:xfrm>
          <a:prstGeom prst="rect">
            <a:avLst/>
          </a:prstGeom>
        </p:spPr>
        <p:txBody>
          <a:bodyPr wrap="square">
            <a:spAutoFit/>
          </a:bodyPr>
          <a:lstStyle/>
          <a:p>
            <a:pPr marL="514350" indent="-514350">
              <a:buAutoNum type="arabicPeriod"/>
            </a:pPr>
            <a:r>
              <a:rPr lang="en-US" sz="3200" dirty="0">
                <a:latin typeface="Times New Roman" pitchFamily="18" charset="0"/>
                <a:cs typeface="Times New Roman" pitchFamily="18" charset="0"/>
              </a:rPr>
              <a:t>MDN Web Docs - </a:t>
            </a:r>
            <a:r>
              <a:rPr lang="en-US" sz="3200" dirty="0">
                <a:latin typeface="Times New Roman" pitchFamily="18" charset="0"/>
                <a:cs typeface="Times New Roman" pitchFamily="18" charset="0"/>
                <a:hlinkClick r:id="rId2"/>
              </a:rPr>
              <a:t>https://developer.mozilla.org/en-US/docs/Web</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W3Schools - </a:t>
            </a:r>
            <a:r>
              <a:rPr lang="en-US" sz="3200" dirty="0">
                <a:latin typeface="Times New Roman" pitchFamily="18" charset="0"/>
                <a:cs typeface="Times New Roman" pitchFamily="18" charset="0"/>
                <a:hlinkClick r:id="rId3"/>
              </a:rPr>
              <a:t>https://www.w3schools.com/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CSS-Tricks - </a:t>
            </a:r>
            <a:r>
              <a:rPr lang="en-US" sz="3200" dirty="0">
                <a:latin typeface="Times New Roman" pitchFamily="18" charset="0"/>
                <a:cs typeface="Times New Roman" pitchFamily="18" charset="0"/>
                <a:hlinkClick r:id="rId4"/>
              </a:rPr>
              <a:t>https://css-tricks.com/</a:t>
            </a:r>
            <a:endParaRPr lang="en-US" sz="3200" dirty="0">
              <a:latin typeface="Times New Roman" pitchFamily="18" charset="0"/>
              <a:cs typeface="Times New Roman" pitchFamily="18" charset="0"/>
            </a:endParaRPr>
          </a:p>
          <a:p>
            <a:pPr marL="514350" indent="-514350">
              <a:buAutoNum type="arabicPeriod"/>
            </a:pPr>
            <a:r>
              <a:rPr lang="en-US" sz="3200" dirty="0" err="1">
                <a:latin typeface="Times New Roman" pitchFamily="18" charset="0"/>
                <a:cs typeface="Times New Roman" pitchFamily="18" charset="0"/>
              </a:rPr>
              <a:t>Codecademy</a:t>
            </a:r>
            <a:r>
              <a:rPr lang="en-US" sz="3200" dirty="0">
                <a:latin typeface="Times New Roman" pitchFamily="18" charset="0"/>
                <a:cs typeface="Times New Roman" pitchFamily="18" charset="0"/>
              </a:rPr>
              <a:t> - </a:t>
            </a:r>
            <a:r>
              <a:rPr lang="en-US" sz="3200" dirty="0">
                <a:latin typeface="Times New Roman" pitchFamily="18" charset="0"/>
                <a:cs typeface="Times New Roman" pitchFamily="18" charset="0"/>
                <a:hlinkClick r:id="rId5"/>
              </a:rPr>
              <a:t>https://www.codecademy.com/</a:t>
            </a: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Stack Overflow - </a:t>
            </a:r>
            <a:r>
              <a:rPr lang="en-US" sz="3200" u="sng" dirty="0">
                <a:solidFill>
                  <a:srgbClr val="0000FF"/>
                </a:solidFill>
                <a:latin typeface="Times New Roman" pitchFamily="18" charset="0"/>
                <a:cs typeface="Times New Roman" pitchFamily="18" charset="0"/>
              </a:rPr>
              <a:t>https://stackoverflow.com/</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1219</TotalTime>
  <Words>601</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Kashish .</cp:lastModifiedBy>
  <cp:revision>36</cp:revision>
  <dcterms:created xsi:type="dcterms:W3CDTF">2022-12-12T14:14:34Z</dcterms:created>
  <dcterms:modified xsi:type="dcterms:W3CDTF">2024-03-19T16:30:33Z</dcterms:modified>
</cp:coreProperties>
</file>