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9"/>
  </p:notesMasterIdLst>
  <p:sldIdLst>
    <p:sldId id="256" r:id="rId2"/>
    <p:sldId id="293" r:id="rId3"/>
    <p:sldId id="258" r:id="rId4"/>
    <p:sldId id="294" r:id="rId5"/>
    <p:sldId id="295" r:id="rId6"/>
    <p:sldId id="296" r:id="rId7"/>
    <p:sldId id="297" r:id="rId8"/>
    <p:sldId id="298" r:id="rId9"/>
    <p:sldId id="299" r:id="rId10"/>
    <p:sldId id="300" r:id="rId11"/>
    <p:sldId id="303" r:id="rId12"/>
    <p:sldId id="302" r:id="rId13"/>
    <p:sldId id="304" r:id="rId14"/>
    <p:sldId id="305" r:id="rId15"/>
    <p:sldId id="307" r:id="rId16"/>
    <p:sldId id="308" r:id="rId17"/>
    <p:sldId id="309" r:id="rId18"/>
  </p:sldIdLst>
  <p:sldSz cx="9144000" cy="5143500" type="screen16x9"/>
  <p:notesSz cx="6858000" cy="9144000"/>
  <p:embeddedFontLst>
    <p:embeddedFont>
      <p:font typeface="Arimo" panose="020B0604020202020204" charset="0"/>
      <p:regular r:id="rId20"/>
      <p:bold r:id="rId21"/>
      <p:italic r:id="rId22"/>
      <p:boldItalic r:id="rId23"/>
    </p:embeddedFont>
    <p:embeddedFont>
      <p:font typeface="Bebas Neue" panose="020B0604020202020204" charset="0"/>
      <p:regular r:id="rId24"/>
    </p:embeddedFont>
    <p:embeddedFont>
      <p:font typeface="Calibri" panose="020F0502020204030204" pitchFamily="34" charset="0"/>
      <p:regular r:id="rId25"/>
      <p:bold r:id="rId26"/>
      <p:italic r:id="rId27"/>
      <p:boldItalic r:id="rId28"/>
    </p:embeddedFont>
    <p:embeddedFont>
      <p:font typeface="Nunito Light" panose="020B0604020202020204" charset="0"/>
      <p:regular r:id="rId29"/>
      <p:italic r:id="rId30"/>
    </p:embeddedFont>
    <p:embeddedFont>
      <p:font typeface="Poppins Medium" panose="020B0604020202020204" charset="0"/>
      <p:regular r:id="rId31"/>
      <p: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54924E-095F-414B-828F-A6DD31E36401}">
  <a:tblStyle styleId="{AB54924E-095F-414B-828F-A6DD31E3640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444" autoAdjust="0"/>
  </p:normalViewPr>
  <p:slideViewPr>
    <p:cSldViewPr snapToGrid="0">
      <p:cViewPr varScale="1">
        <p:scale>
          <a:sx n="91" d="100"/>
          <a:sy n="91" d="100"/>
        </p:scale>
        <p:origin x="522"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27ee146c3c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27ee146c3c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2995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27ee146c3c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27ee146c3c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5784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27ee146c3c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27ee146c3c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4907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27ee146c3c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27ee146c3c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9163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27ee146c3c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27ee146c3c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4311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27ee146c3c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27ee146c3c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2050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27ee146c3c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27ee146c3c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252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27ee146c3c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27ee146c3c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5142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7ee146c3c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7ee146c3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2262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27ee146c3c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27ee146c3c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27ee146c3c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27ee146c3c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4710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27ee146c3c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27ee146c3c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001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27ee146c3c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27ee146c3c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8081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27ee146c3c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27ee146c3c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3800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27ee146c3c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27ee146c3c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4910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27ee146c3c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27ee146c3c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6246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02350" y="1025375"/>
            <a:ext cx="5139300" cy="25962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6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38300" y="3621525"/>
            <a:ext cx="4528800" cy="411600"/>
          </a:xfrm>
          <a:prstGeom prst="rect">
            <a:avLst/>
          </a:prstGeom>
          <a:gradFill>
            <a:gsLst>
              <a:gs pos="0">
                <a:schemeClr val="accent2"/>
              </a:gs>
              <a:gs pos="100000">
                <a:schemeClr val="dk2"/>
              </a:gs>
            </a:gsLst>
            <a:lin ang="5400012" scaled="0"/>
          </a:grad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txBox="1">
            <a:spLocks noGrp="1"/>
          </p:cNvSpPr>
          <p:nvPr>
            <p:ph type="subTitle" idx="2"/>
          </p:nvPr>
        </p:nvSpPr>
        <p:spPr>
          <a:xfrm>
            <a:off x="926525" y="232275"/>
            <a:ext cx="555000" cy="210300"/>
          </a:xfrm>
          <a:prstGeom prst="rect">
            <a:avLst/>
          </a:prstGeom>
        </p:spPr>
        <p:txBody>
          <a:bodyPr spcFirstLastPara="1" wrap="square" lIns="91425" tIns="91425" rIns="91425" bIns="91425" anchor="ctr" anchorCtr="0">
            <a:noAutofit/>
          </a:bodyPr>
          <a:lstStyle>
            <a:lvl1pPr lvl="0">
              <a:spcBef>
                <a:spcPts val="0"/>
              </a:spcBef>
              <a:spcAft>
                <a:spcPts val="0"/>
              </a:spcAft>
              <a:buSzPts val="1000"/>
              <a:buFont typeface="Bebas Neue"/>
              <a:buNone/>
              <a:defRPr sz="1000">
                <a:latin typeface="Bebas Neue"/>
                <a:ea typeface="Bebas Neue"/>
                <a:cs typeface="Bebas Neue"/>
                <a:sym typeface="Bebas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 name="Google Shape;12;p2"/>
          <p:cNvSpPr txBox="1">
            <a:spLocks noGrp="1"/>
          </p:cNvSpPr>
          <p:nvPr>
            <p:ph type="subTitle" idx="3"/>
          </p:nvPr>
        </p:nvSpPr>
        <p:spPr>
          <a:xfrm>
            <a:off x="1591406"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 name="Google Shape;13;p2"/>
          <p:cNvSpPr txBox="1">
            <a:spLocks noGrp="1"/>
          </p:cNvSpPr>
          <p:nvPr>
            <p:ph type="subTitle" idx="4"/>
          </p:nvPr>
        </p:nvSpPr>
        <p:spPr>
          <a:xfrm>
            <a:off x="2256288"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 name="Google Shape;14;p2"/>
          <p:cNvSpPr txBox="1">
            <a:spLocks noGrp="1"/>
          </p:cNvSpPr>
          <p:nvPr>
            <p:ph type="subTitle" idx="5"/>
          </p:nvPr>
        </p:nvSpPr>
        <p:spPr>
          <a:xfrm>
            <a:off x="7059175" y="186525"/>
            <a:ext cx="1371600" cy="30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000"/>
              <a:buFont typeface="Bebas Neue"/>
              <a:buNone/>
              <a:defRPr>
                <a:solidFill>
                  <a:schemeClr val="lt2"/>
                </a:solidFill>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15" name="Google Shape;15;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6;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0000" y="539500"/>
            <a:ext cx="4401300" cy="13698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 name="Google Shape;29;p4"/>
          <p:cNvSpPr txBox="1">
            <a:spLocks noGrp="1"/>
          </p:cNvSpPr>
          <p:nvPr>
            <p:ph type="body" idx="1"/>
          </p:nvPr>
        </p:nvSpPr>
        <p:spPr>
          <a:xfrm>
            <a:off x="720000" y="1909375"/>
            <a:ext cx="6233400" cy="26946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Clr>
                <a:schemeClr val="lt2"/>
              </a:buClr>
              <a:buSzPts val="1600"/>
              <a:buChar char="●"/>
              <a:defRPr/>
            </a:lvl1pPr>
            <a:lvl2pPr marL="914400" lvl="1" indent="-317500" rtl="0">
              <a:lnSpc>
                <a:spcPct val="100000"/>
              </a:lnSpc>
              <a:spcBef>
                <a:spcPts val="1000"/>
              </a:spcBef>
              <a:spcAft>
                <a:spcPts val="0"/>
              </a:spcAft>
              <a:buClr>
                <a:schemeClr val="lt2"/>
              </a:buClr>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cxnSp>
        <p:nvCxnSpPr>
          <p:cNvPr id="30" name="Google Shape;30;p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31" name="Google Shape;31;p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720000" y="53945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 name="Google Shape;34;p5"/>
          <p:cNvSpPr txBox="1">
            <a:spLocks noGrp="1"/>
          </p:cNvSpPr>
          <p:nvPr>
            <p:ph type="subTitle" idx="1"/>
          </p:nvPr>
        </p:nvSpPr>
        <p:spPr>
          <a:xfrm>
            <a:off x="5055284" y="3608749"/>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5" name="Google Shape;35;p5"/>
          <p:cNvSpPr txBox="1">
            <a:spLocks noGrp="1"/>
          </p:cNvSpPr>
          <p:nvPr>
            <p:ph type="subTitle" idx="2"/>
          </p:nvPr>
        </p:nvSpPr>
        <p:spPr>
          <a:xfrm>
            <a:off x="1583300" y="3608749"/>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6" name="Google Shape;36;p5"/>
          <p:cNvSpPr txBox="1">
            <a:spLocks noGrp="1"/>
          </p:cNvSpPr>
          <p:nvPr>
            <p:ph type="subTitle" idx="3"/>
          </p:nvPr>
        </p:nvSpPr>
        <p:spPr>
          <a:xfrm>
            <a:off x="5055275" y="3300725"/>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700"/>
              <a:buFont typeface="Bebas Neue"/>
              <a:buNone/>
              <a:defRPr sz="2700">
                <a:solidFill>
                  <a:schemeClr val="dk1"/>
                </a:solidFill>
                <a:latin typeface="Bebas Neue"/>
                <a:ea typeface="Bebas Neue"/>
                <a:cs typeface="Bebas Neue"/>
                <a:sym typeface="Bebas Neue"/>
              </a:defRPr>
            </a:lvl1pPr>
            <a:lvl2pPr lvl="1" algn="ctr" rtl="0">
              <a:lnSpc>
                <a:spcPct val="100000"/>
              </a:lnSpc>
              <a:spcBef>
                <a:spcPts val="0"/>
              </a:spcBef>
              <a:spcAft>
                <a:spcPts val="0"/>
              </a:spcAft>
              <a:buSzPts val="2700"/>
              <a:buFont typeface="Bebas Neue"/>
              <a:buNone/>
              <a:defRPr sz="2700">
                <a:latin typeface="Bebas Neue"/>
                <a:ea typeface="Bebas Neue"/>
                <a:cs typeface="Bebas Neue"/>
                <a:sym typeface="Bebas Neue"/>
              </a:defRPr>
            </a:lvl2pPr>
            <a:lvl3pPr lvl="2" algn="ctr" rtl="0">
              <a:lnSpc>
                <a:spcPct val="100000"/>
              </a:lnSpc>
              <a:spcBef>
                <a:spcPts val="0"/>
              </a:spcBef>
              <a:spcAft>
                <a:spcPts val="0"/>
              </a:spcAft>
              <a:buSzPts val="2700"/>
              <a:buFont typeface="Bebas Neue"/>
              <a:buNone/>
              <a:defRPr sz="2700">
                <a:latin typeface="Bebas Neue"/>
                <a:ea typeface="Bebas Neue"/>
                <a:cs typeface="Bebas Neue"/>
                <a:sym typeface="Bebas Neue"/>
              </a:defRPr>
            </a:lvl3pPr>
            <a:lvl4pPr lvl="3" algn="ctr" rtl="0">
              <a:lnSpc>
                <a:spcPct val="100000"/>
              </a:lnSpc>
              <a:spcBef>
                <a:spcPts val="0"/>
              </a:spcBef>
              <a:spcAft>
                <a:spcPts val="0"/>
              </a:spcAft>
              <a:buSzPts val="2700"/>
              <a:buFont typeface="Bebas Neue"/>
              <a:buNone/>
              <a:defRPr sz="2700">
                <a:latin typeface="Bebas Neue"/>
                <a:ea typeface="Bebas Neue"/>
                <a:cs typeface="Bebas Neue"/>
                <a:sym typeface="Bebas Neue"/>
              </a:defRPr>
            </a:lvl4pPr>
            <a:lvl5pPr lvl="4" algn="ctr" rtl="0">
              <a:lnSpc>
                <a:spcPct val="100000"/>
              </a:lnSpc>
              <a:spcBef>
                <a:spcPts val="0"/>
              </a:spcBef>
              <a:spcAft>
                <a:spcPts val="0"/>
              </a:spcAft>
              <a:buSzPts val="2700"/>
              <a:buFont typeface="Bebas Neue"/>
              <a:buNone/>
              <a:defRPr sz="2700">
                <a:latin typeface="Bebas Neue"/>
                <a:ea typeface="Bebas Neue"/>
                <a:cs typeface="Bebas Neue"/>
                <a:sym typeface="Bebas Neue"/>
              </a:defRPr>
            </a:lvl5pPr>
            <a:lvl6pPr lvl="5" algn="ctr" rtl="0">
              <a:lnSpc>
                <a:spcPct val="100000"/>
              </a:lnSpc>
              <a:spcBef>
                <a:spcPts val="0"/>
              </a:spcBef>
              <a:spcAft>
                <a:spcPts val="0"/>
              </a:spcAft>
              <a:buSzPts val="2700"/>
              <a:buFont typeface="Bebas Neue"/>
              <a:buNone/>
              <a:defRPr sz="2700">
                <a:latin typeface="Bebas Neue"/>
                <a:ea typeface="Bebas Neue"/>
                <a:cs typeface="Bebas Neue"/>
                <a:sym typeface="Bebas Neue"/>
              </a:defRPr>
            </a:lvl6pPr>
            <a:lvl7pPr lvl="6" algn="ctr" rtl="0">
              <a:lnSpc>
                <a:spcPct val="100000"/>
              </a:lnSpc>
              <a:spcBef>
                <a:spcPts val="0"/>
              </a:spcBef>
              <a:spcAft>
                <a:spcPts val="0"/>
              </a:spcAft>
              <a:buSzPts val="2700"/>
              <a:buFont typeface="Bebas Neue"/>
              <a:buNone/>
              <a:defRPr sz="2700">
                <a:latin typeface="Bebas Neue"/>
                <a:ea typeface="Bebas Neue"/>
                <a:cs typeface="Bebas Neue"/>
                <a:sym typeface="Bebas Neue"/>
              </a:defRPr>
            </a:lvl7pPr>
            <a:lvl8pPr lvl="7" algn="ctr" rtl="0">
              <a:lnSpc>
                <a:spcPct val="100000"/>
              </a:lnSpc>
              <a:spcBef>
                <a:spcPts val="0"/>
              </a:spcBef>
              <a:spcAft>
                <a:spcPts val="0"/>
              </a:spcAft>
              <a:buSzPts val="2700"/>
              <a:buFont typeface="Bebas Neue"/>
              <a:buNone/>
              <a:defRPr sz="2700">
                <a:latin typeface="Bebas Neue"/>
                <a:ea typeface="Bebas Neue"/>
                <a:cs typeface="Bebas Neue"/>
                <a:sym typeface="Bebas Neue"/>
              </a:defRPr>
            </a:lvl8pPr>
            <a:lvl9pPr lvl="8" algn="ctr" rtl="0">
              <a:lnSpc>
                <a:spcPct val="100000"/>
              </a:lnSpc>
              <a:spcBef>
                <a:spcPts val="0"/>
              </a:spcBef>
              <a:spcAft>
                <a:spcPts val="0"/>
              </a:spcAft>
              <a:buSzPts val="2700"/>
              <a:buFont typeface="Bebas Neue"/>
              <a:buNone/>
              <a:defRPr sz="2700">
                <a:latin typeface="Bebas Neue"/>
                <a:ea typeface="Bebas Neue"/>
                <a:cs typeface="Bebas Neue"/>
                <a:sym typeface="Bebas Neue"/>
              </a:defRPr>
            </a:lvl9pPr>
          </a:lstStyle>
          <a:p>
            <a:endParaRPr/>
          </a:p>
        </p:txBody>
      </p:sp>
      <p:sp>
        <p:nvSpPr>
          <p:cNvPr id="37" name="Google Shape;37;p5"/>
          <p:cNvSpPr txBox="1">
            <a:spLocks noGrp="1"/>
          </p:cNvSpPr>
          <p:nvPr>
            <p:ph type="subTitle" idx="4"/>
          </p:nvPr>
        </p:nvSpPr>
        <p:spPr>
          <a:xfrm>
            <a:off x="1583300" y="3300725"/>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700"/>
              <a:buFont typeface="Bebas Neue"/>
              <a:buNone/>
              <a:defRPr sz="2700">
                <a:solidFill>
                  <a:schemeClr val="dk1"/>
                </a:solidFill>
                <a:latin typeface="Bebas Neue"/>
                <a:ea typeface="Bebas Neue"/>
                <a:cs typeface="Bebas Neue"/>
                <a:sym typeface="Bebas Neue"/>
              </a:defRPr>
            </a:lvl1pPr>
            <a:lvl2pPr lvl="1" algn="ctr" rtl="0">
              <a:lnSpc>
                <a:spcPct val="100000"/>
              </a:lnSpc>
              <a:spcBef>
                <a:spcPts val="0"/>
              </a:spcBef>
              <a:spcAft>
                <a:spcPts val="0"/>
              </a:spcAft>
              <a:buSzPts val="2700"/>
              <a:buFont typeface="Bebas Neue"/>
              <a:buNone/>
              <a:defRPr sz="2700">
                <a:latin typeface="Bebas Neue"/>
                <a:ea typeface="Bebas Neue"/>
                <a:cs typeface="Bebas Neue"/>
                <a:sym typeface="Bebas Neue"/>
              </a:defRPr>
            </a:lvl2pPr>
            <a:lvl3pPr lvl="2" algn="ctr" rtl="0">
              <a:lnSpc>
                <a:spcPct val="100000"/>
              </a:lnSpc>
              <a:spcBef>
                <a:spcPts val="0"/>
              </a:spcBef>
              <a:spcAft>
                <a:spcPts val="0"/>
              </a:spcAft>
              <a:buSzPts val="2700"/>
              <a:buFont typeface="Bebas Neue"/>
              <a:buNone/>
              <a:defRPr sz="2700">
                <a:latin typeface="Bebas Neue"/>
                <a:ea typeface="Bebas Neue"/>
                <a:cs typeface="Bebas Neue"/>
                <a:sym typeface="Bebas Neue"/>
              </a:defRPr>
            </a:lvl3pPr>
            <a:lvl4pPr lvl="3" algn="ctr" rtl="0">
              <a:lnSpc>
                <a:spcPct val="100000"/>
              </a:lnSpc>
              <a:spcBef>
                <a:spcPts val="0"/>
              </a:spcBef>
              <a:spcAft>
                <a:spcPts val="0"/>
              </a:spcAft>
              <a:buSzPts val="2700"/>
              <a:buFont typeface="Bebas Neue"/>
              <a:buNone/>
              <a:defRPr sz="2700">
                <a:latin typeface="Bebas Neue"/>
                <a:ea typeface="Bebas Neue"/>
                <a:cs typeface="Bebas Neue"/>
                <a:sym typeface="Bebas Neue"/>
              </a:defRPr>
            </a:lvl4pPr>
            <a:lvl5pPr lvl="4" algn="ctr" rtl="0">
              <a:lnSpc>
                <a:spcPct val="100000"/>
              </a:lnSpc>
              <a:spcBef>
                <a:spcPts val="0"/>
              </a:spcBef>
              <a:spcAft>
                <a:spcPts val="0"/>
              </a:spcAft>
              <a:buSzPts val="2700"/>
              <a:buFont typeface="Bebas Neue"/>
              <a:buNone/>
              <a:defRPr sz="2700">
                <a:latin typeface="Bebas Neue"/>
                <a:ea typeface="Bebas Neue"/>
                <a:cs typeface="Bebas Neue"/>
                <a:sym typeface="Bebas Neue"/>
              </a:defRPr>
            </a:lvl5pPr>
            <a:lvl6pPr lvl="5" algn="ctr" rtl="0">
              <a:lnSpc>
                <a:spcPct val="100000"/>
              </a:lnSpc>
              <a:spcBef>
                <a:spcPts val="0"/>
              </a:spcBef>
              <a:spcAft>
                <a:spcPts val="0"/>
              </a:spcAft>
              <a:buSzPts val="2700"/>
              <a:buFont typeface="Bebas Neue"/>
              <a:buNone/>
              <a:defRPr sz="2700">
                <a:latin typeface="Bebas Neue"/>
                <a:ea typeface="Bebas Neue"/>
                <a:cs typeface="Bebas Neue"/>
                <a:sym typeface="Bebas Neue"/>
              </a:defRPr>
            </a:lvl6pPr>
            <a:lvl7pPr lvl="6" algn="ctr" rtl="0">
              <a:lnSpc>
                <a:spcPct val="100000"/>
              </a:lnSpc>
              <a:spcBef>
                <a:spcPts val="0"/>
              </a:spcBef>
              <a:spcAft>
                <a:spcPts val="0"/>
              </a:spcAft>
              <a:buSzPts val="2700"/>
              <a:buFont typeface="Bebas Neue"/>
              <a:buNone/>
              <a:defRPr sz="2700">
                <a:latin typeface="Bebas Neue"/>
                <a:ea typeface="Bebas Neue"/>
                <a:cs typeface="Bebas Neue"/>
                <a:sym typeface="Bebas Neue"/>
              </a:defRPr>
            </a:lvl7pPr>
            <a:lvl8pPr lvl="7" algn="ctr" rtl="0">
              <a:lnSpc>
                <a:spcPct val="100000"/>
              </a:lnSpc>
              <a:spcBef>
                <a:spcPts val="0"/>
              </a:spcBef>
              <a:spcAft>
                <a:spcPts val="0"/>
              </a:spcAft>
              <a:buSzPts val="2700"/>
              <a:buFont typeface="Bebas Neue"/>
              <a:buNone/>
              <a:defRPr sz="2700">
                <a:latin typeface="Bebas Neue"/>
                <a:ea typeface="Bebas Neue"/>
                <a:cs typeface="Bebas Neue"/>
                <a:sym typeface="Bebas Neue"/>
              </a:defRPr>
            </a:lvl8pPr>
            <a:lvl9pPr lvl="8" algn="ctr" rtl="0">
              <a:lnSpc>
                <a:spcPct val="100000"/>
              </a:lnSpc>
              <a:spcBef>
                <a:spcPts val="0"/>
              </a:spcBef>
              <a:spcAft>
                <a:spcPts val="0"/>
              </a:spcAft>
              <a:buSzPts val="2700"/>
              <a:buFont typeface="Bebas Neue"/>
              <a:buNone/>
              <a:defRPr sz="2700">
                <a:latin typeface="Bebas Neue"/>
                <a:ea typeface="Bebas Neue"/>
                <a:cs typeface="Bebas Neue"/>
                <a:sym typeface="Bebas Neue"/>
              </a:defRPr>
            </a:lvl9pPr>
          </a:lstStyle>
          <a:p>
            <a:endParaRPr/>
          </a:p>
        </p:txBody>
      </p:sp>
      <p:cxnSp>
        <p:nvCxnSpPr>
          <p:cNvPr id="38" name="Google Shape;38;p5"/>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39" name="Google Shape;39;p5"/>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720000" y="53945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42" name="Google Shape;42;p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3" name="Google Shape;43;p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720000" y="539450"/>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 name="Google Shape;46;p7"/>
          <p:cNvSpPr txBox="1">
            <a:spLocks noGrp="1"/>
          </p:cNvSpPr>
          <p:nvPr>
            <p:ph type="subTitle" idx="1"/>
          </p:nvPr>
        </p:nvSpPr>
        <p:spPr>
          <a:xfrm>
            <a:off x="720000" y="1541950"/>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Nunito Light"/>
              <a:buChar char="●"/>
              <a:defRPr/>
            </a:lvl1pPr>
            <a:lvl2pPr lvl="1" algn="ctr" rtl="0">
              <a:lnSpc>
                <a:spcPct val="100000"/>
              </a:lnSpc>
              <a:spcBef>
                <a:spcPts val="0"/>
              </a:spcBef>
              <a:spcAft>
                <a:spcPts val="0"/>
              </a:spcAft>
              <a:buClr>
                <a:srgbClr val="E76A28"/>
              </a:buClr>
              <a:buSzPts val="1400"/>
              <a:buFont typeface="Nunito Light"/>
              <a:buChar char="○"/>
              <a:defRPr/>
            </a:lvl2pPr>
            <a:lvl3pPr lvl="2" algn="ctr" rtl="0">
              <a:lnSpc>
                <a:spcPct val="100000"/>
              </a:lnSpc>
              <a:spcBef>
                <a:spcPts val="0"/>
              </a:spcBef>
              <a:spcAft>
                <a:spcPts val="0"/>
              </a:spcAft>
              <a:buClr>
                <a:srgbClr val="E76A28"/>
              </a:buClr>
              <a:buSzPts val="1400"/>
              <a:buFont typeface="Nunito Light"/>
              <a:buChar char="■"/>
              <a:defRPr/>
            </a:lvl3pPr>
            <a:lvl4pPr lvl="3" algn="ctr" rtl="0">
              <a:lnSpc>
                <a:spcPct val="100000"/>
              </a:lnSpc>
              <a:spcBef>
                <a:spcPts val="0"/>
              </a:spcBef>
              <a:spcAft>
                <a:spcPts val="0"/>
              </a:spcAft>
              <a:buClr>
                <a:srgbClr val="E76A28"/>
              </a:buClr>
              <a:buSzPts val="14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400"/>
              <a:buFont typeface="Nunito Light"/>
              <a:buChar char="●"/>
              <a:defRPr/>
            </a:lvl7pPr>
            <a:lvl8pPr lvl="7" algn="ctr" rtl="0">
              <a:lnSpc>
                <a:spcPct val="100000"/>
              </a:lnSpc>
              <a:spcBef>
                <a:spcPts val="0"/>
              </a:spcBef>
              <a:spcAft>
                <a:spcPts val="0"/>
              </a:spcAft>
              <a:buClr>
                <a:srgbClr val="999999"/>
              </a:buClr>
              <a:buSzPts val="14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cxnSp>
        <p:nvCxnSpPr>
          <p:cNvPr id="47" name="Google Shape;47;p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8" name="Google Shape;48;p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1969250" y="2047600"/>
            <a:ext cx="5205300" cy="10482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51" name="Google Shape;51;p8"/>
          <p:cNvSpPr txBox="1">
            <a:spLocks noGrp="1"/>
          </p:cNvSpPr>
          <p:nvPr>
            <p:ph type="subTitle" idx="1"/>
          </p:nvPr>
        </p:nvSpPr>
        <p:spPr>
          <a:xfrm>
            <a:off x="926525"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 name="Google Shape;52;p8"/>
          <p:cNvSpPr txBox="1">
            <a:spLocks noGrp="1"/>
          </p:cNvSpPr>
          <p:nvPr>
            <p:ph type="subTitle" idx="2"/>
          </p:nvPr>
        </p:nvSpPr>
        <p:spPr>
          <a:xfrm>
            <a:off x="1591406"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8"/>
          <p:cNvSpPr txBox="1">
            <a:spLocks noGrp="1"/>
          </p:cNvSpPr>
          <p:nvPr>
            <p:ph type="subTitle" idx="3"/>
          </p:nvPr>
        </p:nvSpPr>
        <p:spPr>
          <a:xfrm>
            <a:off x="2256288"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4" name="Google Shape;54;p8"/>
          <p:cNvSpPr txBox="1">
            <a:spLocks noGrp="1"/>
          </p:cNvSpPr>
          <p:nvPr>
            <p:ph type="subTitle" idx="4"/>
          </p:nvPr>
        </p:nvSpPr>
        <p:spPr>
          <a:xfrm>
            <a:off x="7059175" y="186525"/>
            <a:ext cx="1371600" cy="30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000"/>
              <a:buFont typeface="Bebas Neue"/>
              <a:buNone/>
              <a:defRPr>
                <a:solidFill>
                  <a:schemeClr val="lt2"/>
                </a:solidFill>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55" name="Google Shape;55;p8"/>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56" name="Google Shape;56;p8"/>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2135550" y="1673950"/>
            <a:ext cx="4872900" cy="1460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9" name="Google Shape;59;p9"/>
          <p:cNvSpPr txBox="1">
            <a:spLocks noGrp="1"/>
          </p:cNvSpPr>
          <p:nvPr>
            <p:ph type="subTitle" idx="1"/>
          </p:nvPr>
        </p:nvSpPr>
        <p:spPr>
          <a:xfrm>
            <a:off x="2135550" y="3058350"/>
            <a:ext cx="4872900" cy="411600"/>
          </a:xfrm>
          <a:prstGeom prst="rect">
            <a:avLst/>
          </a:prstGeom>
          <a:gradFill>
            <a:gsLst>
              <a:gs pos="0">
                <a:schemeClr val="accent2"/>
              </a:gs>
              <a:gs pos="100000">
                <a:schemeClr val="dk2"/>
              </a:gs>
            </a:gsLst>
            <a:lin ang="540070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0" name="Google Shape;60;p9"/>
          <p:cNvSpPr txBox="1">
            <a:spLocks noGrp="1"/>
          </p:cNvSpPr>
          <p:nvPr>
            <p:ph type="subTitle" idx="2"/>
          </p:nvPr>
        </p:nvSpPr>
        <p:spPr>
          <a:xfrm>
            <a:off x="926525"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 name="Google Shape;61;p9"/>
          <p:cNvSpPr txBox="1">
            <a:spLocks noGrp="1"/>
          </p:cNvSpPr>
          <p:nvPr>
            <p:ph type="subTitle" idx="3"/>
          </p:nvPr>
        </p:nvSpPr>
        <p:spPr>
          <a:xfrm>
            <a:off x="1591406"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 name="Google Shape;62;p9"/>
          <p:cNvSpPr txBox="1">
            <a:spLocks noGrp="1"/>
          </p:cNvSpPr>
          <p:nvPr>
            <p:ph type="subTitle" idx="4"/>
          </p:nvPr>
        </p:nvSpPr>
        <p:spPr>
          <a:xfrm>
            <a:off x="2256288"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3" name="Google Shape;63;p9"/>
          <p:cNvSpPr txBox="1">
            <a:spLocks noGrp="1"/>
          </p:cNvSpPr>
          <p:nvPr>
            <p:ph type="subTitle" idx="5"/>
          </p:nvPr>
        </p:nvSpPr>
        <p:spPr>
          <a:xfrm>
            <a:off x="7059175" y="186525"/>
            <a:ext cx="1371600" cy="30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000"/>
              <a:buFont typeface="Bebas Neue"/>
              <a:buNone/>
              <a:defRPr>
                <a:solidFill>
                  <a:schemeClr val="lt2"/>
                </a:solidFill>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64" name="Google Shape;64;p9"/>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65" name="Google Shape;65;p9"/>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a:spLocks noGrp="1"/>
          </p:cNvSpPr>
          <p:nvPr>
            <p:ph type="pic" idx="2"/>
          </p:nvPr>
        </p:nvSpPr>
        <p:spPr>
          <a:xfrm>
            <a:off x="0" y="-8100"/>
            <a:ext cx="9144000" cy="5143500"/>
          </a:xfrm>
          <a:prstGeom prst="rect">
            <a:avLst/>
          </a:prstGeom>
          <a:noFill/>
          <a:ln>
            <a:noFill/>
          </a:ln>
        </p:spPr>
      </p:sp>
      <p:sp>
        <p:nvSpPr>
          <p:cNvPr id="68" name="Google Shape;68;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9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9"/>
        <p:cNvGrpSpPr/>
        <p:nvPr/>
      </p:nvGrpSpPr>
      <p:grpSpPr>
        <a:xfrm>
          <a:off x="0" y="0"/>
          <a:ext cx="0" cy="0"/>
          <a:chOff x="0" y="0"/>
          <a:chExt cx="0" cy="0"/>
        </a:xfrm>
      </p:grpSpPr>
      <p:sp>
        <p:nvSpPr>
          <p:cNvPr id="70" name="Google Shape;70;p11"/>
          <p:cNvSpPr txBox="1">
            <a:spLocks noGrp="1"/>
          </p:cNvSpPr>
          <p:nvPr>
            <p:ph type="title" hasCustomPrompt="1"/>
          </p:nvPr>
        </p:nvSpPr>
        <p:spPr>
          <a:xfrm>
            <a:off x="1856350" y="1757825"/>
            <a:ext cx="5431200" cy="12162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71" name="Google Shape;71;p11"/>
          <p:cNvSpPr txBox="1">
            <a:spLocks noGrp="1"/>
          </p:cNvSpPr>
          <p:nvPr>
            <p:ph type="subTitle" idx="1"/>
          </p:nvPr>
        </p:nvSpPr>
        <p:spPr>
          <a:xfrm>
            <a:off x="1856350" y="2974100"/>
            <a:ext cx="5431200" cy="411600"/>
          </a:xfrm>
          <a:prstGeom prst="rect">
            <a:avLst/>
          </a:prstGeom>
          <a:gradFill>
            <a:gsLst>
              <a:gs pos="0">
                <a:schemeClr val="accent2"/>
              </a:gs>
              <a:gs pos="100000">
                <a:schemeClr val="dk2"/>
              </a:gs>
            </a:gsLst>
            <a:lin ang="540070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2" name="Google Shape;72;p11"/>
          <p:cNvSpPr txBox="1">
            <a:spLocks noGrp="1"/>
          </p:cNvSpPr>
          <p:nvPr>
            <p:ph type="subTitle" idx="2"/>
          </p:nvPr>
        </p:nvSpPr>
        <p:spPr>
          <a:xfrm>
            <a:off x="926525"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subTitle" idx="3"/>
          </p:nvPr>
        </p:nvSpPr>
        <p:spPr>
          <a:xfrm>
            <a:off x="1591406"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4" name="Google Shape;74;p11"/>
          <p:cNvSpPr txBox="1">
            <a:spLocks noGrp="1"/>
          </p:cNvSpPr>
          <p:nvPr>
            <p:ph type="subTitle" idx="4"/>
          </p:nvPr>
        </p:nvSpPr>
        <p:spPr>
          <a:xfrm>
            <a:off x="2256288"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5" name="Google Shape;75;p11"/>
          <p:cNvSpPr txBox="1">
            <a:spLocks noGrp="1"/>
          </p:cNvSpPr>
          <p:nvPr>
            <p:ph type="subTitle" idx="5"/>
          </p:nvPr>
        </p:nvSpPr>
        <p:spPr>
          <a:xfrm>
            <a:off x="7059175" y="186525"/>
            <a:ext cx="1371600" cy="30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000"/>
              <a:buFont typeface="Bebas Neue"/>
              <a:buNone/>
              <a:defRPr>
                <a:solidFill>
                  <a:schemeClr val="lt2"/>
                </a:solidFill>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76" name="Google Shape;76;p11"/>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77" name="Google Shape;77;p11"/>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2"/>
              </a:buClr>
              <a:buSzPts val="1400"/>
              <a:buFont typeface="Arimo"/>
              <a:buChar char="●"/>
              <a:defRPr>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ctrTitle"/>
          </p:nvPr>
        </p:nvSpPr>
        <p:spPr>
          <a:xfrm>
            <a:off x="2015732" y="1139230"/>
            <a:ext cx="5225968" cy="2503304"/>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400" dirty="0"/>
              <a:t>Technical Presentation </a:t>
            </a:r>
            <a:br>
              <a:rPr lang="en" sz="4400" dirty="0"/>
            </a:br>
            <a:r>
              <a:rPr lang="en" sz="4400" dirty="0"/>
              <a:t>on</a:t>
            </a:r>
            <a:br>
              <a:rPr lang="en" sz="4400" dirty="0"/>
            </a:br>
            <a:r>
              <a:rPr lang="en" sz="4400" dirty="0"/>
              <a:t> </a:t>
            </a:r>
            <a:r>
              <a:rPr lang="en-IN" sz="4400" dirty="0"/>
              <a:t>BANK ANALYSIS project</a:t>
            </a:r>
            <a:endParaRPr sz="4400" dirty="0">
              <a:solidFill>
                <a:schemeClr val="lt2"/>
              </a:solidFill>
            </a:endParaRPr>
          </a:p>
        </p:txBody>
      </p:sp>
      <p:grpSp>
        <p:nvGrpSpPr>
          <p:cNvPr id="103" name="Google Shape;103;p15"/>
          <p:cNvGrpSpPr/>
          <p:nvPr/>
        </p:nvGrpSpPr>
        <p:grpSpPr>
          <a:xfrm>
            <a:off x="509200" y="1240968"/>
            <a:ext cx="1885938" cy="2275613"/>
            <a:chOff x="818300" y="1811250"/>
            <a:chExt cx="1885938" cy="2275613"/>
          </a:xfrm>
        </p:grpSpPr>
        <p:grpSp>
          <p:nvGrpSpPr>
            <p:cNvPr id="104" name="Google Shape;104;p15"/>
            <p:cNvGrpSpPr/>
            <p:nvPr/>
          </p:nvGrpSpPr>
          <p:grpSpPr>
            <a:xfrm>
              <a:off x="818300" y="1811250"/>
              <a:ext cx="1616075" cy="2275613"/>
              <a:chOff x="818300" y="2144625"/>
              <a:chExt cx="1616075" cy="2275613"/>
            </a:xfrm>
          </p:grpSpPr>
          <p:grpSp>
            <p:nvGrpSpPr>
              <p:cNvPr id="105" name="Google Shape;105;p15"/>
              <p:cNvGrpSpPr/>
              <p:nvPr/>
            </p:nvGrpSpPr>
            <p:grpSpPr>
              <a:xfrm>
                <a:off x="818300" y="2470076"/>
                <a:ext cx="1616065" cy="1564413"/>
                <a:chOff x="867250" y="2531276"/>
                <a:chExt cx="1616065" cy="1564413"/>
              </a:xfrm>
            </p:grpSpPr>
            <p:sp>
              <p:nvSpPr>
                <p:cNvPr id="106" name="Google Shape;106;p15"/>
                <p:cNvSpPr/>
                <p:nvPr/>
              </p:nvSpPr>
              <p:spPr>
                <a:xfrm>
                  <a:off x="867250" y="3173775"/>
                  <a:ext cx="916982" cy="921914"/>
                </a:xfrm>
                <a:custGeom>
                  <a:avLst/>
                  <a:gdLst/>
                  <a:ahLst/>
                  <a:cxnLst/>
                  <a:rect l="l" t="t" r="r" b="b"/>
                  <a:pathLst>
                    <a:path w="18781" h="18882" extrusionOk="0">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rot="-1490104">
                  <a:off x="1611679" y="2635340"/>
                  <a:ext cx="636418" cy="639841"/>
                </a:xfrm>
                <a:custGeom>
                  <a:avLst/>
                  <a:gdLst/>
                  <a:ahLst/>
                  <a:cxnLst/>
                  <a:rect l="l" t="t" r="r" b="b"/>
                  <a:pathLst>
                    <a:path w="18781" h="18882" extrusionOk="0">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rot="-1490218">
                  <a:off x="1870916" y="3323079"/>
                  <a:ext cx="525709" cy="528536"/>
                </a:xfrm>
                <a:custGeom>
                  <a:avLst/>
                  <a:gdLst/>
                  <a:ahLst/>
                  <a:cxnLst/>
                  <a:rect l="l" t="t" r="r" b="b"/>
                  <a:pathLst>
                    <a:path w="18781" h="18882" extrusionOk="0">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15"/>
              <p:cNvSpPr/>
              <p:nvPr/>
            </p:nvSpPr>
            <p:spPr>
              <a:xfrm>
                <a:off x="1075550" y="2784863"/>
                <a:ext cx="194400" cy="19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1662950" y="2144625"/>
                <a:ext cx="194400" cy="1944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1857350" y="4034504"/>
                <a:ext cx="97800" cy="97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972475" y="2603225"/>
                <a:ext cx="42300" cy="42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1502050" y="4340138"/>
                <a:ext cx="80100" cy="801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354275" y="4103438"/>
                <a:ext cx="80100" cy="8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5"/>
            <p:cNvSpPr/>
            <p:nvPr/>
          </p:nvSpPr>
          <p:spPr>
            <a:xfrm flipH="1">
              <a:off x="2323238" y="2634250"/>
              <a:ext cx="381000" cy="495625"/>
            </a:xfrm>
            <a:custGeom>
              <a:avLst/>
              <a:gdLst/>
              <a:ahLst/>
              <a:cxnLst/>
              <a:rect l="l" t="t" r="r" b="b"/>
              <a:pathLst>
                <a:path w="15240" h="19825" extrusionOk="0">
                  <a:moveTo>
                    <a:pt x="13597" y="1"/>
                  </a:moveTo>
                  <a:cubicBezTo>
                    <a:pt x="13347" y="1"/>
                    <a:pt x="13085" y="89"/>
                    <a:pt x="12843" y="294"/>
                  </a:cubicBezTo>
                  <a:lnTo>
                    <a:pt x="4404" y="8733"/>
                  </a:lnTo>
                  <a:lnTo>
                    <a:pt x="4404" y="5698"/>
                  </a:lnTo>
                  <a:cubicBezTo>
                    <a:pt x="4404" y="5298"/>
                    <a:pt x="4304" y="4931"/>
                    <a:pt x="4137" y="4564"/>
                  </a:cubicBezTo>
                  <a:cubicBezTo>
                    <a:pt x="4003" y="4297"/>
                    <a:pt x="3837" y="4063"/>
                    <a:pt x="3636" y="3863"/>
                  </a:cubicBezTo>
                  <a:lnTo>
                    <a:pt x="2702" y="2929"/>
                  </a:lnTo>
                  <a:cubicBezTo>
                    <a:pt x="2452" y="2690"/>
                    <a:pt x="2149" y="2582"/>
                    <a:pt x="1854" y="2582"/>
                  </a:cubicBezTo>
                  <a:cubicBezTo>
                    <a:pt x="1243" y="2582"/>
                    <a:pt x="668" y="3044"/>
                    <a:pt x="668" y="3763"/>
                  </a:cubicBezTo>
                  <a:cubicBezTo>
                    <a:pt x="668" y="4063"/>
                    <a:pt x="801" y="4364"/>
                    <a:pt x="1035" y="4597"/>
                  </a:cubicBezTo>
                  <a:lnTo>
                    <a:pt x="1268" y="4831"/>
                  </a:lnTo>
                  <a:cubicBezTo>
                    <a:pt x="1735" y="5331"/>
                    <a:pt x="2035" y="5998"/>
                    <a:pt x="2035" y="6699"/>
                  </a:cubicBezTo>
                  <a:lnTo>
                    <a:pt x="0" y="14104"/>
                  </a:lnTo>
                  <a:cubicBezTo>
                    <a:pt x="0" y="14704"/>
                    <a:pt x="234" y="15271"/>
                    <a:pt x="668" y="15705"/>
                  </a:cubicBezTo>
                  <a:lnTo>
                    <a:pt x="4137" y="19174"/>
                  </a:lnTo>
                  <a:cubicBezTo>
                    <a:pt x="4587" y="19608"/>
                    <a:pt x="5171" y="19825"/>
                    <a:pt x="5750" y="19825"/>
                  </a:cubicBezTo>
                  <a:cubicBezTo>
                    <a:pt x="6330" y="19825"/>
                    <a:pt x="6905" y="19608"/>
                    <a:pt x="7339" y="19174"/>
                  </a:cubicBezTo>
                  <a:lnTo>
                    <a:pt x="13177" y="13337"/>
                  </a:lnTo>
                  <a:cubicBezTo>
                    <a:pt x="13410" y="13103"/>
                    <a:pt x="13510" y="12803"/>
                    <a:pt x="13510" y="12503"/>
                  </a:cubicBezTo>
                  <a:cubicBezTo>
                    <a:pt x="13510" y="11784"/>
                    <a:pt x="12935" y="11307"/>
                    <a:pt x="12335" y="11307"/>
                  </a:cubicBezTo>
                  <a:cubicBezTo>
                    <a:pt x="12044" y="11307"/>
                    <a:pt x="11748" y="11418"/>
                    <a:pt x="11509" y="11669"/>
                  </a:cubicBezTo>
                  <a:lnTo>
                    <a:pt x="12176" y="10968"/>
                  </a:lnTo>
                  <a:cubicBezTo>
                    <a:pt x="13186" y="10135"/>
                    <a:pt x="12361" y="8843"/>
                    <a:pt x="11408" y="8843"/>
                  </a:cubicBezTo>
                  <a:cubicBezTo>
                    <a:pt x="11210" y="8843"/>
                    <a:pt x="11006" y="8899"/>
                    <a:pt x="10811" y="9027"/>
                  </a:cubicBezTo>
                  <a:lnTo>
                    <a:pt x="10811" y="9027"/>
                  </a:lnTo>
                  <a:lnTo>
                    <a:pt x="10842" y="9000"/>
                  </a:lnTo>
                  <a:cubicBezTo>
                    <a:pt x="11542" y="8119"/>
                    <a:pt x="10811" y="7035"/>
                    <a:pt x="9933" y="7035"/>
                  </a:cubicBezTo>
                  <a:cubicBezTo>
                    <a:pt x="9682" y="7035"/>
                    <a:pt x="9419" y="7124"/>
                    <a:pt x="9174" y="7332"/>
                  </a:cubicBezTo>
                  <a:lnTo>
                    <a:pt x="14511" y="1962"/>
                  </a:lnTo>
                  <a:cubicBezTo>
                    <a:pt x="15239" y="1103"/>
                    <a:pt x="14486" y="1"/>
                    <a:pt x="13597"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15"/>
          <p:cNvGrpSpPr/>
          <p:nvPr/>
        </p:nvGrpSpPr>
        <p:grpSpPr>
          <a:xfrm>
            <a:off x="6810100" y="1117250"/>
            <a:ext cx="2059600" cy="2523048"/>
            <a:chOff x="2962600" y="1787438"/>
            <a:chExt cx="2059600" cy="2523048"/>
          </a:xfrm>
        </p:grpSpPr>
        <p:sp>
          <p:nvSpPr>
            <p:cNvPr id="117" name="Google Shape;117;p15"/>
            <p:cNvSpPr/>
            <p:nvPr/>
          </p:nvSpPr>
          <p:spPr>
            <a:xfrm>
              <a:off x="3488800" y="2222313"/>
              <a:ext cx="1161675" cy="555400"/>
            </a:xfrm>
            <a:custGeom>
              <a:avLst/>
              <a:gdLst/>
              <a:ahLst/>
              <a:cxnLst/>
              <a:rect l="l" t="t" r="r" b="b"/>
              <a:pathLst>
                <a:path w="46467" h="22216" extrusionOk="0">
                  <a:moveTo>
                    <a:pt x="24418" y="0"/>
                  </a:moveTo>
                  <a:cubicBezTo>
                    <a:pt x="17713" y="33"/>
                    <a:pt x="12042" y="5004"/>
                    <a:pt x="11175" y="11675"/>
                  </a:cubicBezTo>
                  <a:cubicBezTo>
                    <a:pt x="10975" y="11675"/>
                    <a:pt x="10808" y="11642"/>
                    <a:pt x="10608" y="11642"/>
                  </a:cubicBezTo>
                  <a:cubicBezTo>
                    <a:pt x="4737" y="11642"/>
                    <a:pt x="0" y="16378"/>
                    <a:pt x="0" y="22216"/>
                  </a:cubicBezTo>
                  <a:lnTo>
                    <a:pt x="46233" y="22216"/>
                  </a:lnTo>
                  <a:cubicBezTo>
                    <a:pt x="46367" y="21582"/>
                    <a:pt x="46467" y="20915"/>
                    <a:pt x="46467" y="20248"/>
                  </a:cubicBezTo>
                  <a:cubicBezTo>
                    <a:pt x="46467" y="15511"/>
                    <a:pt x="42598" y="11642"/>
                    <a:pt x="37827" y="11642"/>
                  </a:cubicBezTo>
                  <a:lnTo>
                    <a:pt x="37694" y="11642"/>
                  </a:lnTo>
                  <a:cubicBezTo>
                    <a:pt x="36827" y="4970"/>
                    <a:pt x="31156" y="0"/>
                    <a:pt x="24418"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4188475" y="2631763"/>
              <a:ext cx="74225" cy="467850"/>
            </a:xfrm>
            <a:custGeom>
              <a:avLst/>
              <a:gdLst/>
              <a:ahLst/>
              <a:cxnLst/>
              <a:rect l="l" t="t" r="r" b="b"/>
              <a:pathLst>
                <a:path w="2969" h="18714" extrusionOk="0">
                  <a:moveTo>
                    <a:pt x="0" y="0"/>
                  </a:moveTo>
                  <a:lnTo>
                    <a:pt x="0" y="15245"/>
                  </a:lnTo>
                  <a:lnTo>
                    <a:pt x="1468" y="18714"/>
                  </a:lnTo>
                  <a:lnTo>
                    <a:pt x="2969" y="15245"/>
                  </a:lnTo>
                  <a:lnTo>
                    <a:pt x="2969" y="0"/>
                  </a:ln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3904100" y="2545038"/>
              <a:ext cx="75075" cy="467850"/>
            </a:xfrm>
            <a:custGeom>
              <a:avLst/>
              <a:gdLst/>
              <a:ahLst/>
              <a:cxnLst/>
              <a:rect l="l" t="t" r="r" b="b"/>
              <a:pathLst>
                <a:path w="3003" h="18714" extrusionOk="0">
                  <a:moveTo>
                    <a:pt x="1501" y="0"/>
                  </a:moveTo>
                  <a:lnTo>
                    <a:pt x="0" y="3469"/>
                  </a:lnTo>
                  <a:lnTo>
                    <a:pt x="0" y="18714"/>
                  </a:lnTo>
                  <a:lnTo>
                    <a:pt x="3002" y="18714"/>
                  </a:lnTo>
                  <a:lnTo>
                    <a:pt x="3002" y="3469"/>
                  </a:lnTo>
                  <a:lnTo>
                    <a:pt x="1501" y="0"/>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962600" y="2574213"/>
              <a:ext cx="1161675" cy="555425"/>
            </a:xfrm>
            <a:custGeom>
              <a:avLst/>
              <a:gdLst/>
              <a:ahLst/>
              <a:cxnLst/>
              <a:rect l="l" t="t" r="r" b="b"/>
              <a:pathLst>
                <a:path w="46467" h="22217" extrusionOk="0">
                  <a:moveTo>
                    <a:pt x="24417" y="1"/>
                  </a:moveTo>
                  <a:cubicBezTo>
                    <a:pt x="17713" y="1"/>
                    <a:pt x="12042" y="4971"/>
                    <a:pt x="11175" y="11609"/>
                  </a:cubicBezTo>
                  <a:lnTo>
                    <a:pt x="10574" y="11609"/>
                  </a:lnTo>
                  <a:cubicBezTo>
                    <a:pt x="4737" y="11609"/>
                    <a:pt x="0" y="16346"/>
                    <a:pt x="0" y="22217"/>
                  </a:cubicBezTo>
                  <a:lnTo>
                    <a:pt x="46233" y="22217"/>
                  </a:lnTo>
                  <a:cubicBezTo>
                    <a:pt x="46366" y="21583"/>
                    <a:pt x="46433" y="20916"/>
                    <a:pt x="46467" y="20249"/>
                  </a:cubicBezTo>
                  <a:cubicBezTo>
                    <a:pt x="46467" y="15479"/>
                    <a:pt x="42597" y="11609"/>
                    <a:pt x="37827" y="11609"/>
                  </a:cubicBezTo>
                  <a:lnTo>
                    <a:pt x="37694" y="11609"/>
                  </a:lnTo>
                  <a:cubicBezTo>
                    <a:pt x="36826" y="4971"/>
                    <a:pt x="31156" y="1"/>
                    <a:pt x="24417"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3491300" y="2730163"/>
              <a:ext cx="194325" cy="158475"/>
            </a:xfrm>
            <a:custGeom>
              <a:avLst/>
              <a:gdLst/>
              <a:ahLst/>
              <a:cxnLst/>
              <a:rect l="l" t="t" r="r" b="b"/>
              <a:pathLst>
                <a:path w="7773" h="6339" fill="none" extrusionOk="0">
                  <a:moveTo>
                    <a:pt x="0" y="2302"/>
                  </a:moveTo>
                  <a:cubicBezTo>
                    <a:pt x="3269" y="1"/>
                    <a:pt x="7773" y="2302"/>
                    <a:pt x="7773" y="6339"/>
                  </a:cubicBezTo>
                </a:path>
              </a:pathLst>
            </a:custGeom>
            <a:solidFill>
              <a:schemeClr val="lt1"/>
            </a:solidFill>
            <a:ln w="317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3452100" y="2751838"/>
              <a:ext cx="80075" cy="82600"/>
            </a:xfrm>
            <a:custGeom>
              <a:avLst/>
              <a:gdLst/>
              <a:ahLst/>
              <a:cxnLst/>
              <a:rect l="l" t="t" r="r" b="b"/>
              <a:pathLst>
                <a:path w="3203" h="3304" extrusionOk="0">
                  <a:moveTo>
                    <a:pt x="735" y="1"/>
                  </a:moveTo>
                  <a:lnTo>
                    <a:pt x="1" y="3303"/>
                  </a:lnTo>
                  <a:lnTo>
                    <a:pt x="3203" y="2303"/>
                  </a:lnTo>
                  <a:lnTo>
                    <a:pt x="7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3452100" y="2875263"/>
              <a:ext cx="194325" cy="158475"/>
            </a:xfrm>
            <a:custGeom>
              <a:avLst/>
              <a:gdLst/>
              <a:ahLst/>
              <a:cxnLst/>
              <a:rect l="l" t="t" r="r" b="b"/>
              <a:pathLst>
                <a:path w="7773" h="6339" fill="none" extrusionOk="0">
                  <a:moveTo>
                    <a:pt x="7773" y="4037"/>
                  </a:moveTo>
                  <a:cubicBezTo>
                    <a:pt x="4504" y="6339"/>
                    <a:pt x="1" y="4037"/>
                    <a:pt x="1" y="1"/>
                  </a:cubicBezTo>
                </a:path>
              </a:pathLst>
            </a:custGeom>
            <a:solidFill>
              <a:schemeClr val="lt1"/>
            </a:solidFill>
            <a:ln w="317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3605550" y="2929488"/>
              <a:ext cx="80075" cy="82575"/>
            </a:xfrm>
            <a:custGeom>
              <a:avLst/>
              <a:gdLst/>
              <a:ahLst/>
              <a:cxnLst/>
              <a:rect l="l" t="t" r="r" b="b"/>
              <a:pathLst>
                <a:path w="3203" h="3303" extrusionOk="0">
                  <a:moveTo>
                    <a:pt x="3203" y="0"/>
                  </a:moveTo>
                  <a:lnTo>
                    <a:pt x="0" y="1001"/>
                  </a:lnTo>
                  <a:lnTo>
                    <a:pt x="2469" y="3302"/>
                  </a:lnTo>
                  <a:lnTo>
                    <a:pt x="32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3481113" y="3343700"/>
              <a:ext cx="381000" cy="495625"/>
            </a:xfrm>
            <a:custGeom>
              <a:avLst/>
              <a:gdLst/>
              <a:ahLst/>
              <a:cxnLst/>
              <a:rect l="l" t="t" r="r" b="b"/>
              <a:pathLst>
                <a:path w="15240" h="19825" extrusionOk="0">
                  <a:moveTo>
                    <a:pt x="13597" y="1"/>
                  </a:moveTo>
                  <a:cubicBezTo>
                    <a:pt x="13347" y="1"/>
                    <a:pt x="13085" y="89"/>
                    <a:pt x="12843" y="294"/>
                  </a:cubicBezTo>
                  <a:lnTo>
                    <a:pt x="4404" y="8733"/>
                  </a:lnTo>
                  <a:lnTo>
                    <a:pt x="4404" y="5698"/>
                  </a:lnTo>
                  <a:cubicBezTo>
                    <a:pt x="4404" y="5298"/>
                    <a:pt x="4304" y="4931"/>
                    <a:pt x="4137" y="4564"/>
                  </a:cubicBezTo>
                  <a:cubicBezTo>
                    <a:pt x="4003" y="4297"/>
                    <a:pt x="3837" y="4063"/>
                    <a:pt x="3636" y="3863"/>
                  </a:cubicBezTo>
                  <a:lnTo>
                    <a:pt x="2702" y="2929"/>
                  </a:lnTo>
                  <a:cubicBezTo>
                    <a:pt x="2452" y="2690"/>
                    <a:pt x="2149" y="2582"/>
                    <a:pt x="1854" y="2582"/>
                  </a:cubicBezTo>
                  <a:cubicBezTo>
                    <a:pt x="1243" y="2582"/>
                    <a:pt x="668" y="3044"/>
                    <a:pt x="668" y="3763"/>
                  </a:cubicBezTo>
                  <a:cubicBezTo>
                    <a:pt x="668" y="4063"/>
                    <a:pt x="801" y="4364"/>
                    <a:pt x="1035" y="4597"/>
                  </a:cubicBezTo>
                  <a:lnTo>
                    <a:pt x="1268" y="4831"/>
                  </a:lnTo>
                  <a:cubicBezTo>
                    <a:pt x="1735" y="5331"/>
                    <a:pt x="2035" y="5998"/>
                    <a:pt x="2035" y="6699"/>
                  </a:cubicBezTo>
                  <a:lnTo>
                    <a:pt x="0" y="14104"/>
                  </a:lnTo>
                  <a:cubicBezTo>
                    <a:pt x="0" y="14704"/>
                    <a:pt x="234" y="15271"/>
                    <a:pt x="668" y="15705"/>
                  </a:cubicBezTo>
                  <a:lnTo>
                    <a:pt x="4137" y="19174"/>
                  </a:lnTo>
                  <a:cubicBezTo>
                    <a:pt x="4587" y="19608"/>
                    <a:pt x="5171" y="19825"/>
                    <a:pt x="5750" y="19825"/>
                  </a:cubicBezTo>
                  <a:cubicBezTo>
                    <a:pt x="6330" y="19825"/>
                    <a:pt x="6905" y="19608"/>
                    <a:pt x="7339" y="19174"/>
                  </a:cubicBezTo>
                  <a:lnTo>
                    <a:pt x="13177" y="13337"/>
                  </a:lnTo>
                  <a:cubicBezTo>
                    <a:pt x="13410" y="13103"/>
                    <a:pt x="13510" y="12803"/>
                    <a:pt x="13510" y="12503"/>
                  </a:cubicBezTo>
                  <a:cubicBezTo>
                    <a:pt x="13510" y="11784"/>
                    <a:pt x="12935" y="11307"/>
                    <a:pt x="12335" y="11307"/>
                  </a:cubicBezTo>
                  <a:cubicBezTo>
                    <a:pt x="12044" y="11307"/>
                    <a:pt x="11748" y="11418"/>
                    <a:pt x="11509" y="11669"/>
                  </a:cubicBezTo>
                  <a:lnTo>
                    <a:pt x="12176" y="10968"/>
                  </a:lnTo>
                  <a:cubicBezTo>
                    <a:pt x="13186" y="10135"/>
                    <a:pt x="12361" y="8843"/>
                    <a:pt x="11408" y="8843"/>
                  </a:cubicBezTo>
                  <a:cubicBezTo>
                    <a:pt x="11210" y="8843"/>
                    <a:pt x="11006" y="8899"/>
                    <a:pt x="10811" y="9027"/>
                  </a:cubicBezTo>
                  <a:lnTo>
                    <a:pt x="10811" y="9027"/>
                  </a:lnTo>
                  <a:lnTo>
                    <a:pt x="10842" y="9000"/>
                  </a:lnTo>
                  <a:cubicBezTo>
                    <a:pt x="11542" y="8119"/>
                    <a:pt x="10811" y="7035"/>
                    <a:pt x="9933" y="7035"/>
                  </a:cubicBezTo>
                  <a:cubicBezTo>
                    <a:pt x="9682" y="7035"/>
                    <a:pt x="9419" y="7124"/>
                    <a:pt x="9174" y="7332"/>
                  </a:cubicBezTo>
                  <a:lnTo>
                    <a:pt x="14511" y="1962"/>
                  </a:lnTo>
                  <a:cubicBezTo>
                    <a:pt x="15239" y="1103"/>
                    <a:pt x="14486" y="1"/>
                    <a:pt x="1359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15"/>
            <p:cNvGrpSpPr/>
            <p:nvPr/>
          </p:nvGrpSpPr>
          <p:grpSpPr>
            <a:xfrm>
              <a:off x="4068550" y="3518650"/>
              <a:ext cx="503452" cy="791836"/>
              <a:chOff x="6398413" y="1345150"/>
              <a:chExt cx="503452" cy="791836"/>
            </a:xfrm>
          </p:grpSpPr>
          <p:sp>
            <p:nvSpPr>
              <p:cNvPr id="127" name="Google Shape;127;p15"/>
              <p:cNvSpPr/>
              <p:nvPr/>
            </p:nvSpPr>
            <p:spPr>
              <a:xfrm>
                <a:off x="6450067" y="1345150"/>
                <a:ext cx="402560" cy="348494"/>
              </a:xfrm>
              <a:custGeom>
                <a:avLst/>
                <a:gdLst/>
                <a:ahLst/>
                <a:cxnLst/>
                <a:rect l="l" t="t" r="r" b="b"/>
                <a:pathLst>
                  <a:path w="11176" h="9675" extrusionOk="0">
                    <a:moveTo>
                      <a:pt x="5571" y="0"/>
                    </a:moveTo>
                    <a:cubicBezTo>
                      <a:pt x="2569" y="0"/>
                      <a:pt x="67" y="2402"/>
                      <a:pt x="1" y="5438"/>
                    </a:cubicBezTo>
                    <a:lnTo>
                      <a:pt x="1" y="9674"/>
                    </a:lnTo>
                    <a:lnTo>
                      <a:pt x="1969" y="9674"/>
                    </a:lnTo>
                    <a:lnTo>
                      <a:pt x="1969" y="5438"/>
                    </a:lnTo>
                    <a:cubicBezTo>
                      <a:pt x="1969" y="3436"/>
                      <a:pt x="3603" y="1835"/>
                      <a:pt x="5571" y="1835"/>
                    </a:cubicBezTo>
                    <a:cubicBezTo>
                      <a:pt x="7573" y="1835"/>
                      <a:pt x="9174" y="3436"/>
                      <a:pt x="9207" y="5438"/>
                    </a:cubicBezTo>
                    <a:lnTo>
                      <a:pt x="9207" y="9674"/>
                    </a:lnTo>
                    <a:lnTo>
                      <a:pt x="11175" y="9674"/>
                    </a:lnTo>
                    <a:lnTo>
                      <a:pt x="11175" y="5438"/>
                    </a:lnTo>
                    <a:cubicBezTo>
                      <a:pt x="11075" y="2402"/>
                      <a:pt x="8607" y="0"/>
                      <a:pt x="5571" y="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6398413" y="1633534"/>
                <a:ext cx="503452" cy="503452"/>
              </a:xfrm>
              <a:custGeom>
                <a:avLst/>
                <a:gdLst/>
                <a:ahLst/>
                <a:cxnLst/>
                <a:rect l="l" t="t" r="r" b="b"/>
                <a:pathLst>
                  <a:path w="13977" h="13977" extrusionOk="0">
                    <a:moveTo>
                      <a:pt x="0" y="0"/>
                    </a:moveTo>
                    <a:lnTo>
                      <a:pt x="0" y="13977"/>
                    </a:lnTo>
                    <a:lnTo>
                      <a:pt x="13977" y="13977"/>
                    </a:lnTo>
                    <a:lnTo>
                      <a:pt x="13977" y="0"/>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6559426" y="1757302"/>
                <a:ext cx="159821" cy="136696"/>
              </a:xfrm>
              <a:custGeom>
                <a:avLst/>
                <a:gdLst/>
                <a:ahLst/>
                <a:cxnLst/>
                <a:rect l="l" t="t" r="r" b="b"/>
                <a:pathLst>
                  <a:path w="4437" h="3795" extrusionOk="0">
                    <a:moveTo>
                      <a:pt x="2535" y="0"/>
                    </a:moveTo>
                    <a:cubicBezTo>
                      <a:pt x="834" y="0"/>
                      <a:pt x="0" y="2035"/>
                      <a:pt x="1168" y="3236"/>
                    </a:cubicBezTo>
                    <a:cubicBezTo>
                      <a:pt x="1554" y="3622"/>
                      <a:pt x="2031" y="3795"/>
                      <a:pt x="2500" y="3795"/>
                    </a:cubicBezTo>
                    <a:cubicBezTo>
                      <a:pt x="3486" y="3795"/>
                      <a:pt x="4437" y="3032"/>
                      <a:pt x="4437" y="1901"/>
                    </a:cubicBezTo>
                    <a:cubicBezTo>
                      <a:pt x="4437" y="834"/>
                      <a:pt x="3569" y="0"/>
                      <a:pt x="25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6625489" y="1836585"/>
                <a:ext cx="50500" cy="159857"/>
              </a:xfrm>
              <a:custGeom>
                <a:avLst/>
                <a:gdLst/>
                <a:ahLst/>
                <a:cxnLst/>
                <a:rect l="l" t="t" r="r" b="b"/>
                <a:pathLst>
                  <a:path w="1402" h="4438" extrusionOk="0">
                    <a:moveTo>
                      <a:pt x="1" y="1"/>
                    </a:moveTo>
                    <a:lnTo>
                      <a:pt x="1" y="3837"/>
                    </a:lnTo>
                    <a:cubicBezTo>
                      <a:pt x="1" y="4170"/>
                      <a:pt x="268" y="4437"/>
                      <a:pt x="568" y="4437"/>
                    </a:cubicBezTo>
                    <a:lnTo>
                      <a:pt x="801" y="4437"/>
                    </a:lnTo>
                    <a:cubicBezTo>
                      <a:pt x="1135" y="4437"/>
                      <a:pt x="1402" y="4170"/>
                      <a:pt x="1402" y="3837"/>
                    </a:cubicBezTo>
                    <a:lnTo>
                      <a:pt x="14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5"/>
            <p:cNvSpPr/>
            <p:nvPr/>
          </p:nvSpPr>
          <p:spPr>
            <a:xfrm>
              <a:off x="3257525" y="3245904"/>
              <a:ext cx="97800" cy="97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4650475" y="2222325"/>
              <a:ext cx="194400" cy="1944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3063125" y="2222313"/>
              <a:ext cx="194400" cy="19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3979175" y="3518650"/>
              <a:ext cx="42300" cy="42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4924400" y="4183554"/>
              <a:ext cx="97800" cy="978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3740425" y="1787438"/>
              <a:ext cx="80100" cy="801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3276975" y="4043338"/>
              <a:ext cx="80100" cy="8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title"/>
          </p:nvPr>
        </p:nvSpPr>
        <p:spPr>
          <a:xfrm>
            <a:off x="879026" y="0"/>
            <a:ext cx="826497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latin typeface="Bebas Neue" panose="020B0604020202020204" charset="0"/>
              </a:rPr>
              <a:t> </a:t>
            </a:r>
            <a:r>
              <a:rPr lang="en-US" sz="2800" b="1" dirty="0">
                <a:latin typeface="Bebas Neue" panose="020B0604020202020204" charset="0"/>
                <a:ea typeface="Poppins Medium"/>
                <a:cs typeface="Times New Roman" panose="02020603050405020304" pitchFamily="18" charset="0"/>
                <a:sym typeface="Poppins Medium"/>
              </a:rPr>
              <a:t>KPI-4 : State wise and Month wise Loan status</a:t>
            </a:r>
            <a:br>
              <a:rPr lang="en-US" sz="2800" b="0" dirty="0">
                <a:latin typeface="Bebas Neue" panose="020B0604020202020204" charset="0"/>
                <a:ea typeface="Poppins Medium"/>
                <a:cs typeface="Poppins Medium"/>
                <a:sym typeface="Poppins Medium"/>
              </a:rPr>
            </a:br>
            <a:endParaRPr sz="2800" dirty="0">
              <a:latin typeface="Bebas Neue" panose="020B0604020202020204" charset="0"/>
            </a:endParaRPr>
          </a:p>
        </p:txBody>
      </p:sp>
      <p:sp>
        <p:nvSpPr>
          <p:cNvPr id="15" name="TextBox 14">
            <a:extLst>
              <a:ext uri="{FF2B5EF4-FFF2-40B4-BE49-F238E27FC236}">
                <a16:creationId xmlns:a16="http://schemas.microsoft.com/office/drawing/2014/main" id="{A8B18E4E-D1DC-097E-6309-D4F5D168D3A4}"/>
              </a:ext>
            </a:extLst>
          </p:cNvPr>
          <p:cNvSpPr txBox="1"/>
          <p:nvPr/>
        </p:nvSpPr>
        <p:spPr>
          <a:xfrm>
            <a:off x="584971" y="822740"/>
            <a:ext cx="4851481" cy="3293209"/>
          </a:xfrm>
          <a:prstGeom prst="rect">
            <a:avLst/>
          </a:prstGeom>
          <a:noFill/>
        </p:spPr>
        <p:txBody>
          <a:bodyPr wrap="square" rtlCol="0">
            <a:spAutoFit/>
          </a:bodyPr>
          <a:lstStyle/>
          <a:p>
            <a:pPr marL="342900" indent="-342900" algn="just">
              <a:buClr>
                <a:schemeClr val="tx1"/>
              </a:buClr>
              <a:buFont typeface="Wingdings" panose="05000000000000000000" pitchFamily="2" charset="2"/>
              <a:buChar char="Ø"/>
            </a:pPr>
            <a:r>
              <a:rPr lang="en-US" sz="2000" dirty="0">
                <a:solidFill>
                  <a:schemeClr val="tx1"/>
                </a:solidFill>
                <a:latin typeface="Bebas Neue" panose="020B0604020202020204" charset="0"/>
                <a:cs typeface="Times New Roman" panose="02020603050405020304" pitchFamily="18" charset="0"/>
              </a:rPr>
              <a:t>In the data set we have different states and the months along with the 3 types of loan status.</a:t>
            </a:r>
          </a:p>
          <a:p>
            <a:pPr marL="342900" indent="-342900" algn="just">
              <a:buClr>
                <a:schemeClr val="tx1"/>
              </a:buClr>
              <a:buFont typeface="Wingdings" panose="05000000000000000000" pitchFamily="2" charset="2"/>
              <a:buChar char="Ø"/>
            </a:pPr>
            <a:endParaRPr lang="en-US" sz="2000" dirty="0">
              <a:solidFill>
                <a:schemeClr val="tx1"/>
              </a:solidFill>
              <a:latin typeface="Bebas Neue" panose="020B0604020202020204" charset="0"/>
              <a:cs typeface="Times New Roman" panose="02020603050405020304" pitchFamily="18" charset="0"/>
            </a:endParaRPr>
          </a:p>
          <a:p>
            <a:pPr marL="342900" indent="-342900" algn="just">
              <a:buClr>
                <a:schemeClr val="tx1"/>
              </a:buClr>
              <a:buFont typeface="Wingdings" panose="05000000000000000000" pitchFamily="2" charset="2"/>
              <a:buChar char="Ø"/>
            </a:pPr>
            <a:r>
              <a:rPr lang="en-US" sz="2000" dirty="0">
                <a:solidFill>
                  <a:schemeClr val="tx1"/>
                </a:solidFill>
                <a:latin typeface="Bebas Neue" panose="020B0604020202020204" charset="0"/>
                <a:cs typeface="Times New Roman" panose="02020603050405020304" pitchFamily="18" charset="0"/>
              </a:rPr>
              <a:t>In  the  state  wise  loan  status we can observe that CA,NY,TX,FL &amp; NJ are the top states to fully paid amount.</a:t>
            </a:r>
          </a:p>
          <a:p>
            <a:pPr marL="342900" indent="-342900" algn="just">
              <a:buClr>
                <a:schemeClr val="tx1"/>
              </a:buClr>
              <a:buFont typeface="Wingdings" panose="05000000000000000000" pitchFamily="2" charset="2"/>
              <a:buChar char="Ø"/>
            </a:pPr>
            <a:endParaRPr lang="en-US" sz="2000" dirty="0">
              <a:solidFill>
                <a:schemeClr val="tx1"/>
              </a:solidFill>
              <a:latin typeface="Bebas Neue" panose="020B0604020202020204" charset="0"/>
              <a:cs typeface="Times New Roman" panose="02020603050405020304" pitchFamily="18" charset="0"/>
            </a:endParaRPr>
          </a:p>
          <a:p>
            <a:pPr marL="342900" indent="-342900" algn="just">
              <a:buClr>
                <a:schemeClr val="tx1"/>
              </a:buClr>
              <a:buFont typeface="Wingdings" panose="05000000000000000000" pitchFamily="2" charset="2"/>
              <a:buChar char="Ø"/>
            </a:pPr>
            <a:r>
              <a:rPr lang="en-US" sz="2000" dirty="0">
                <a:solidFill>
                  <a:schemeClr val="tx1"/>
                </a:solidFill>
                <a:latin typeface="Bebas Neue" panose="020B0604020202020204" charset="0"/>
                <a:cs typeface="Times New Roman" panose="02020603050405020304" pitchFamily="18" charset="0"/>
              </a:rPr>
              <a:t>In the month wise loan status we can observe that Dec, Nov and oct are fully paid amount.</a:t>
            </a:r>
          </a:p>
          <a:p>
            <a:pPr>
              <a:lnSpc>
                <a:spcPct val="200000"/>
              </a:lnSpc>
            </a:pPr>
            <a:endParaRPr lang="en-IN" sz="1600" dirty="0">
              <a:solidFill>
                <a:schemeClr val="tx1"/>
              </a:solidFill>
              <a:latin typeface="Bebas Neue" panose="020B0604020202020204" charset="0"/>
              <a:cs typeface="Times New Roman" panose="02020603050405020304" pitchFamily="18" charset="0"/>
            </a:endParaRPr>
          </a:p>
        </p:txBody>
      </p:sp>
      <p:pic>
        <p:nvPicPr>
          <p:cNvPr id="3" name="Picture 2">
            <a:extLst>
              <a:ext uri="{FF2B5EF4-FFF2-40B4-BE49-F238E27FC236}">
                <a16:creationId xmlns:a16="http://schemas.microsoft.com/office/drawing/2014/main" id="{749E7CE5-C539-DAE0-4618-9F1755D37A91}"/>
              </a:ext>
            </a:extLst>
          </p:cNvPr>
          <p:cNvPicPr>
            <a:picLocks noChangeAspect="1"/>
          </p:cNvPicPr>
          <p:nvPr/>
        </p:nvPicPr>
        <p:blipFill>
          <a:blip r:embed="rId3"/>
          <a:stretch>
            <a:fillRect/>
          </a:stretch>
        </p:blipFill>
        <p:spPr>
          <a:xfrm>
            <a:off x="5632175" y="1060175"/>
            <a:ext cx="3372678" cy="2829338"/>
          </a:xfrm>
          <a:prstGeom prst="rect">
            <a:avLst/>
          </a:prstGeom>
        </p:spPr>
      </p:pic>
    </p:spTree>
    <p:extLst>
      <p:ext uri="{BB962C8B-B14F-4D97-AF65-F5344CB8AC3E}">
        <p14:creationId xmlns:p14="http://schemas.microsoft.com/office/powerpoint/2010/main" val="1524067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title"/>
          </p:nvPr>
        </p:nvSpPr>
        <p:spPr>
          <a:xfrm>
            <a:off x="584971" y="0"/>
            <a:ext cx="826497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latin typeface="Bebas Neue" panose="020B0604020202020204" charset="0"/>
              </a:rPr>
              <a:t> </a:t>
            </a:r>
            <a:r>
              <a:rPr lang="en-US" sz="2800" b="1" dirty="0">
                <a:latin typeface="Bebas Neue" panose="020B0604020202020204" charset="0"/>
                <a:ea typeface="Poppins Medium"/>
                <a:cs typeface="Times New Roman" panose="02020603050405020304" pitchFamily="18" charset="0"/>
                <a:sym typeface="Poppins Medium"/>
              </a:rPr>
              <a:t>KPI-5 :Home ownership vs Last payment date stats</a:t>
            </a:r>
            <a:br>
              <a:rPr lang="en-US" sz="2400" b="0" dirty="0">
                <a:latin typeface="Bebas Neue" panose="020B0604020202020204" charset="0"/>
                <a:ea typeface="Poppins Medium"/>
                <a:cs typeface="Poppins Medium"/>
                <a:sym typeface="Poppins Medium"/>
              </a:rPr>
            </a:br>
            <a:endParaRPr sz="2800" dirty="0">
              <a:latin typeface="Bebas Neue" panose="020B0604020202020204" charset="0"/>
            </a:endParaRPr>
          </a:p>
        </p:txBody>
      </p:sp>
      <p:sp>
        <p:nvSpPr>
          <p:cNvPr id="15" name="TextBox 14">
            <a:extLst>
              <a:ext uri="{FF2B5EF4-FFF2-40B4-BE49-F238E27FC236}">
                <a16:creationId xmlns:a16="http://schemas.microsoft.com/office/drawing/2014/main" id="{A8B18E4E-D1DC-097E-6309-D4F5D168D3A4}"/>
              </a:ext>
            </a:extLst>
          </p:cNvPr>
          <p:cNvSpPr txBox="1"/>
          <p:nvPr/>
        </p:nvSpPr>
        <p:spPr>
          <a:xfrm>
            <a:off x="512084" y="1326323"/>
            <a:ext cx="4851481" cy="2923877"/>
          </a:xfrm>
          <a:prstGeom prst="rect">
            <a:avLst/>
          </a:prstGeom>
          <a:noFill/>
        </p:spPr>
        <p:txBody>
          <a:bodyPr wrap="square" rtlCol="0">
            <a:spAutoFit/>
          </a:bodyPr>
          <a:lstStyle/>
          <a:p>
            <a:pPr marL="285750" indent="-285750" algn="just">
              <a:buClr>
                <a:schemeClr val="tx1"/>
              </a:buClr>
              <a:buFont typeface="Wingdings" panose="05000000000000000000" pitchFamily="2" charset="2"/>
              <a:buChar char="Ø"/>
            </a:pPr>
            <a:r>
              <a:rPr lang="en-IN" sz="2000" dirty="0">
                <a:solidFill>
                  <a:schemeClr val="tx1"/>
                </a:solidFill>
                <a:latin typeface="Bebas Neue" panose="020B0604020202020204" charset="0"/>
                <a:cs typeface="Times New Roman" panose="02020603050405020304" pitchFamily="18" charset="0"/>
              </a:rPr>
              <a:t>In this chart it is representing ratio of No. of  customers who own the house on the basis of their issue date of loan.</a:t>
            </a:r>
          </a:p>
          <a:p>
            <a:pPr algn="just">
              <a:buClr>
                <a:schemeClr val="tx1"/>
              </a:buClr>
            </a:pPr>
            <a:endParaRPr lang="en-IN" sz="2000" dirty="0">
              <a:solidFill>
                <a:schemeClr val="tx1"/>
              </a:solidFill>
              <a:latin typeface="Bebas Neue" panose="020B0604020202020204" charset="0"/>
              <a:cs typeface="Times New Roman" panose="02020603050405020304" pitchFamily="18" charset="0"/>
            </a:endParaRPr>
          </a:p>
          <a:p>
            <a:pPr marL="285750" indent="-285750" algn="just">
              <a:buClr>
                <a:schemeClr val="tx1"/>
              </a:buClr>
              <a:buFont typeface="Wingdings" panose="05000000000000000000" pitchFamily="2" charset="2"/>
              <a:buChar char="Ø"/>
            </a:pPr>
            <a:r>
              <a:rPr lang="en-IN" sz="2000" dirty="0">
                <a:solidFill>
                  <a:schemeClr val="tx1"/>
                </a:solidFill>
                <a:latin typeface="Bebas Neue" panose="020B0604020202020204" charset="0"/>
                <a:cs typeface="Times New Roman" panose="02020603050405020304" pitchFamily="18" charset="0"/>
              </a:rPr>
              <a:t>Given chart classifies customers on basis mentioned into categories as shown in chart.</a:t>
            </a:r>
          </a:p>
          <a:p>
            <a:pPr algn="just">
              <a:buClr>
                <a:schemeClr val="tx1"/>
              </a:buClr>
            </a:pPr>
            <a:endParaRPr lang="en-IN" sz="2000" dirty="0">
              <a:solidFill>
                <a:schemeClr val="tx1"/>
              </a:solidFill>
              <a:latin typeface="Bebas Neue" panose="020B0604020202020204" charset="0"/>
              <a:cs typeface="Times New Roman" panose="02020603050405020304" pitchFamily="18" charset="0"/>
            </a:endParaRPr>
          </a:p>
          <a:p>
            <a:pPr algn="just">
              <a:buClr>
                <a:schemeClr val="tx1">
                  <a:lumMod val="95000"/>
                </a:schemeClr>
              </a:buClr>
            </a:pPr>
            <a:endParaRPr lang="en-IN" sz="1600" dirty="0">
              <a:solidFill>
                <a:schemeClr val="tx1"/>
              </a:solidFill>
              <a:latin typeface="Bebas Neue" panose="020B0604020202020204" charset="0"/>
              <a:cs typeface="Times New Roman" panose="02020603050405020304" pitchFamily="18" charset="0"/>
            </a:endParaRPr>
          </a:p>
          <a:p>
            <a:pPr>
              <a:lnSpc>
                <a:spcPct val="200000"/>
              </a:lnSpc>
            </a:pPr>
            <a:endParaRPr lang="en-IN" sz="1600" dirty="0">
              <a:solidFill>
                <a:schemeClr val="tx1"/>
              </a:solidFill>
              <a:latin typeface="Bebas Neue" panose="020B0604020202020204" charset="0"/>
              <a:cs typeface="Times New Roman" panose="02020603050405020304" pitchFamily="18" charset="0"/>
            </a:endParaRPr>
          </a:p>
        </p:txBody>
      </p:sp>
      <p:pic>
        <p:nvPicPr>
          <p:cNvPr id="3" name="Picture 2">
            <a:extLst>
              <a:ext uri="{FF2B5EF4-FFF2-40B4-BE49-F238E27FC236}">
                <a16:creationId xmlns:a16="http://schemas.microsoft.com/office/drawing/2014/main" id="{77666D94-606B-B3F4-3A2C-4F459D314C43}"/>
              </a:ext>
            </a:extLst>
          </p:cNvPr>
          <p:cNvPicPr>
            <a:picLocks noChangeAspect="1"/>
          </p:cNvPicPr>
          <p:nvPr/>
        </p:nvPicPr>
        <p:blipFill>
          <a:blip r:embed="rId3"/>
          <a:stretch>
            <a:fillRect/>
          </a:stretch>
        </p:blipFill>
        <p:spPr>
          <a:xfrm>
            <a:off x="5504335" y="1179443"/>
            <a:ext cx="3484175" cy="2676940"/>
          </a:xfrm>
          <a:prstGeom prst="rect">
            <a:avLst/>
          </a:prstGeom>
        </p:spPr>
      </p:pic>
    </p:spTree>
    <p:extLst>
      <p:ext uri="{BB962C8B-B14F-4D97-AF65-F5344CB8AC3E}">
        <p14:creationId xmlns:p14="http://schemas.microsoft.com/office/powerpoint/2010/main" val="1357888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title"/>
          </p:nvPr>
        </p:nvSpPr>
        <p:spPr>
          <a:xfrm>
            <a:off x="2493284" y="0"/>
            <a:ext cx="573631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latin typeface="Times New Roman" panose="02020603050405020304" pitchFamily="18" charset="0"/>
                <a:ea typeface="Poppins Medium"/>
                <a:cs typeface="Times New Roman" panose="02020603050405020304" pitchFamily="18" charset="0"/>
                <a:sym typeface="Poppins Medium"/>
              </a:rPr>
              <a:t>EXCEL DASHBOARD</a:t>
            </a:r>
            <a:br>
              <a:rPr lang="en-US" sz="2400" b="0" dirty="0">
                <a:latin typeface="Poppins Medium"/>
                <a:ea typeface="Poppins Medium"/>
                <a:cs typeface="Poppins Medium"/>
                <a:sym typeface="Poppins Medium"/>
              </a:rPr>
            </a:br>
            <a:endParaRPr sz="2800" dirty="0"/>
          </a:p>
        </p:txBody>
      </p:sp>
      <p:pic>
        <p:nvPicPr>
          <p:cNvPr id="3" name="Picture 2">
            <a:extLst>
              <a:ext uri="{FF2B5EF4-FFF2-40B4-BE49-F238E27FC236}">
                <a16:creationId xmlns:a16="http://schemas.microsoft.com/office/drawing/2014/main" id="{C2D14BC9-20FB-E2BB-59B4-6FE7238E8A4E}"/>
              </a:ext>
            </a:extLst>
          </p:cNvPr>
          <p:cNvPicPr>
            <a:picLocks noChangeAspect="1"/>
          </p:cNvPicPr>
          <p:nvPr/>
        </p:nvPicPr>
        <p:blipFill>
          <a:blip r:embed="rId3"/>
          <a:stretch>
            <a:fillRect/>
          </a:stretch>
        </p:blipFill>
        <p:spPr>
          <a:xfrm>
            <a:off x="202190" y="503583"/>
            <a:ext cx="8739619" cy="4452729"/>
          </a:xfrm>
          <a:prstGeom prst="rect">
            <a:avLst/>
          </a:prstGeom>
        </p:spPr>
      </p:pic>
    </p:spTree>
    <p:extLst>
      <p:ext uri="{BB962C8B-B14F-4D97-AF65-F5344CB8AC3E}">
        <p14:creationId xmlns:p14="http://schemas.microsoft.com/office/powerpoint/2010/main" val="4109491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title"/>
          </p:nvPr>
        </p:nvSpPr>
        <p:spPr>
          <a:xfrm>
            <a:off x="2339720" y="0"/>
            <a:ext cx="572235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latin typeface="Times New Roman" panose="02020603050405020304" pitchFamily="18" charset="0"/>
                <a:ea typeface="Poppins Medium"/>
                <a:cs typeface="Times New Roman" panose="02020603050405020304" pitchFamily="18" charset="0"/>
                <a:sym typeface="Poppins Medium"/>
              </a:rPr>
              <a:t>TABLEAU DASHBOARD</a:t>
            </a:r>
            <a:br>
              <a:rPr lang="en-US" sz="2400" b="0" dirty="0">
                <a:latin typeface="Poppins Medium"/>
                <a:ea typeface="Poppins Medium"/>
                <a:cs typeface="Poppins Medium"/>
                <a:sym typeface="Poppins Medium"/>
              </a:rPr>
            </a:br>
            <a:endParaRPr sz="2800" dirty="0"/>
          </a:p>
        </p:txBody>
      </p:sp>
      <p:pic>
        <p:nvPicPr>
          <p:cNvPr id="3" name="Picture 2">
            <a:extLst>
              <a:ext uri="{FF2B5EF4-FFF2-40B4-BE49-F238E27FC236}">
                <a16:creationId xmlns:a16="http://schemas.microsoft.com/office/drawing/2014/main" id="{A58C531F-516E-45CE-83E0-D780CD37D0B7}"/>
              </a:ext>
            </a:extLst>
          </p:cNvPr>
          <p:cNvPicPr>
            <a:picLocks noChangeAspect="1"/>
          </p:cNvPicPr>
          <p:nvPr/>
        </p:nvPicPr>
        <p:blipFill>
          <a:blip r:embed="rId3"/>
          <a:stretch>
            <a:fillRect/>
          </a:stretch>
        </p:blipFill>
        <p:spPr>
          <a:xfrm>
            <a:off x="142460" y="483705"/>
            <a:ext cx="8859079" cy="4581198"/>
          </a:xfrm>
          <a:prstGeom prst="rect">
            <a:avLst/>
          </a:prstGeom>
        </p:spPr>
      </p:pic>
    </p:spTree>
    <p:extLst>
      <p:ext uri="{BB962C8B-B14F-4D97-AF65-F5344CB8AC3E}">
        <p14:creationId xmlns:p14="http://schemas.microsoft.com/office/powerpoint/2010/main" val="1803699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title"/>
          </p:nvPr>
        </p:nvSpPr>
        <p:spPr>
          <a:xfrm>
            <a:off x="2493284" y="0"/>
            <a:ext cx="612720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latin typeface="Times New Roman" panose="02020603050405020304" pitchFamily="18" charset="0"/>
                <a:ea typeface="Poppins Medium"/>
                <a:cs typeface="Times New Roman" panose="02020603050405020304" pitchFamily="18" charset="0"/>
                <a:sym typeface="Poppins Medium"/>
              </a:rPr>
              <a:t>POWER BI DASHBOARD</a:t>
            </a:r>
            <a:br>
              <a:rPr lang="en-US" sz="2400" b="0" dirty="0">
                <a:latin typeface="Poppins Medium"/>
                <a:ea typeface="Poppins Medium"/>
                <a:cs typeface="Poppins Medium"/>
                <a:sym typeface="Poppins Medium"/>
              </a:rPr>
            </a:br>
            <a:endParaRPr sz="2800" dirty="0"/>
          </a:p>
        </p:txBody>
      </p:sp>
      <p:pic>
        <p:nvPicPr>
          <p:cNvPr id="3" name="Picture 2">
            <a:extLst>
              <a:ext uri="{FF2B5EF4-FFF2-40B4-BE49-F238E27FC236}">
                <a16:creationId xmlns:a16="http://schemas.microsoft.com/office/drawing/2014/main" id="{D9699BE1-A2E4-B276-3DB8-4C58B1F42BBA}"/>
              </a:ext>
            </a:extLst>
          </p:cNvPr>
          <p:cNvPicPr>
            <a:picLocks noChangeAspect="1"/>
          </p:cNvPicPr>
          <p:nvPr/>
        </p:nvPicPr>
        <p:blipFill>
          <a:blip r:embed="rId3"/>
          <a:stretch>
            <a:fillRect/>
          </a:stretch>
        </p:blipFill>
        <p:spPr>
          <a:xfrm>
            <a:off x="135834" y="459858"/>
            <a:ext cx="8872331" cy="4594550"/>
          </a:xfrm>
          <a:prstGeom prst="rect">
            <a:avLst/>
          </a:prstGeom>
        </p:spPr>
      </p:pic>
    </p:spTree>
    <p:extLst>
      <p:ext uri="{BB962C8B-B14F-4D97-AF65-F5344CB8AC3E}">
        <p14:creationId xmlns:p14="http://schemas.microsoft.com/office/powerpoint/2010/main" val="3381778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title"/>
          </p:nvPr>
        </p:nvSpPr>
        <p:spPr>
          <a:xfrm>
            <a:off x="3465139" y="-2411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 </a:t>
            </a:r>
            <a:endParaRPr dirty="0"/>
          </a:p>
        </p:txBody>
      </p:sp>
      <p:grpSp>
        <p:nvGrpSpPr>
          <p:cNvPr id="3" name="Google Shape;104;p15">
            <a:extLst>
              <a:ext uri="{FF2B5EF4-FFF2-40B4-BE49-F238E27FC236}">
                <a16:creationId xmlns:a16="http://schemas.microsoft.com/office/drawing/2014/main" id="{DA358B58-8248-F405-FDB4-73D7B735AED7}"/>
              </a:ext>
            </a:extLst>
          </p:cNvPr>
          <p:cNvGrpSpPr/>
          <p:nvPr/>
        </p:nvGrpSpPr>
        <p:grpSpPr>
          <a:xfrm>
            <a:off x="7317139" y="3807938"/>
            <a:ext cx="2057632" cy="2575187"/>
            <a:chOff x="818300" y="2144625"/>
            <a:chExt cx="1616075" cy="2275613"/>
          </a:xfrm>
        </p:grpSpPr>
        <p:grpSp>
          <p:nvGrpSpPr>
            <p:cNvPr id="5" name="Google Shape;105;p15">
              <a:extLst>
                <a:ext uri="{FF2B5EF4-FFF2-40B4-BE49-F238E27FC236}">
                  <a16:creationId xmlns:a16="http://schemas.microsoft.com/office/drawing/2014/main" id="{22B78272-04A8-768D-1A6B-0D15C70C135F}"/>
                </a:ext>
              </a:extLst>
            </p:cNvPr>
            <p:cNvGrpSpPr/>
            <p:nvPr/>
          </p:nvGrpSpPr>
          <p:grpSpPr>
            <a:xfrm>
              <a:off x="818300" y="2470076"/>
              <a:ext cx="1616065" cy="1564413"/>
              <a:chOff x="867250" y="2531276"/>
              <a:chExt cx="1616065" cy="1564413"/>
            </a:xfrm>
          </p:grpSpPr>
          <p:sp>
            <p:nvSpPr>
              <p:cNvPr id="12" name="Google Shape;106;p15">
                <a:extLst>
                  <a:ext uri="{FF2B5EF4-FFF2-40B4-BE49-F238E27FC236}">
                    <a16:creationId xmlns:a16="http://schemas.microsoft.com/office/drawing/2014/main" id="{D2382532-64C8-4FD2-4FA1-363455069FD3}"/>
                  </a:ext>
                </a:extLst>
              </p:cNvPr>
              <p:cNvSpPr/>
              <p:nvPr/>
            </p:nvSpPr>
            <p:spPr>
              <a:xfrm>
                <a:off x="867250" y="3173775"/>
                <a:ext cx="916982" cy="921914"/>
              </a:xfrm>
              <a:custGeom>
                <a:avLst/>
                <a:gdLst/>
                <a:ahLst/>
                <a:cxnLst/>
                <a:rect l="l" t="t" r="r" b="b"/>
                <a:pathLst>
                  <a:path w="18781" h="18882" extrusionOk="0">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7;p15">
                <a:extLst>
                  <a:ext uri="{FF2B5EF4-FFF2-40B4-BE49-F238E27FC236}">
                    <a16:creationId xmlns:a16="http://schemas.microsoft.com/office/drawing/2014/main" id="{BFE06CA8-F8D3-FE11-BB02-6C09B821351F}"/>
                  </a:ext>
                </a:extLst>
              </p:cNvPr>
              <p:cNvSpPr/>
              <p:nvPr/>
            </p:nvSpPr>
            <p:spPr>
              <a:xfrm rot="-1490104">
                <a:off x="1611679" y="2635340"/>
                <a:ext cx="636418" cy="639841"/>
              </a:xfrm>
              <a:custGeom>
                <a:avLst/>
                <a:gdLst/>
                <a:ahLst/>
                <a:cxnLst/>
                <a:rect l="l" t="t" r="r" b="b"/>
                <a:pathLst>
                  <a:path w="18781" h="18882" extrusionOk="0">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8;p15">
                <a:extLst>
                  <a:ext uri="{FF2B5EF4-FFF2-40B4-BE49-F238E27FC236}">
                    <a16:creationId xmlns:a16="http://schemas.microsoft.com/office/drawing/2014/main" id="{B7FDD859-5AFF-B79F-FCFB-AF07EE31F80D}"/>
                  </a:ext>
                </a:extLst>
              </p:cNvPr>
              <p:cNvSpPr/>
              <p:nvPr/>
            </p:nvSpPr>
            <p:spPr>
              <a:xfrm rot="-1490218">
                <a:off x="1870916" y="3323079"/>
                <a:ext cx="525709" cy="528536"/>
              </a:xfrm>
              <a:custGeom>
                <a:avLst/>
                <a:gdLst/>
                <a:ahLst/>
                <a:cxnLst/>
                <a:rect l="l" t="t" r="r" b="b"/>
                <a:pathLst>
                  <a:path w="18781" h="18882" extrusionOk="0">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109;p15">
              <a:extLst>
                <a:ext uri="{FF2B5EF4-FFF2-40B4-BE49-F238E27FC236}">
                  <a16:creationId xmlns:a16="http://schemas.microsoft.com/office/drawing/2014/main" id="{EA4524B5-1F12-ADDA-621A-53A93EA5021A}"/>
                </a:ext>
              </a:extLst>
            </p:cNvPr>
            <p:cNvSpPr/>
            <p:nvPr/>
          </p:nvSpPr>
          <p:spPr>
            <a:xfrm>
              <a:off x="1075550" y="2784863"/>
              <a:ext cx="194400" cy="19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0;p15">
              <a:extLst>
                <a:ext uri="{FF2B5EF4-FFF2-40B4-BE49-F238E27FC236}">
                  <a16:creationId xmlns:a16="http://schemas.microsoft.com/office/drawing/2014/main" id="{74EBBFBC-021C-18F7-287E-53BC1DBE2291}"/>
                </a:ext>
              </a:extLst>
            </p:cNvPr>
            <p:cNvSpPr/>
            <p:nvPr/>
          </p:nvSpPr>
          <p:spPr>
            <a:xfrm>
              <a:off x="1662950" y="2144625"/>
              <a:ext cx="194400" cy="1944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1;p15">
              <a:extLst>
                <a:ext uri="{FF2B5EF4-FFF2-40B4-BE49-F238E27FC236}">
                  <a16:creationId xmlns:a16="http://schemas.microsoft.com/office/drawing/2014/main" id="{A3C9A30F-E878-3F01-5858-7E552CBA0482}"/>
                </a:ext>
              </a:extLst>
            </p:cNvPr>
            <p:cNvSpPr/>
            <p:nvPr/>
          </p:nvSpPr>
          <p:spPr>
            <a:xfrm>
              <a:off x="1857350" y="4034504"/>
              <a:ext cx="97800" cy="97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2;p15">
              <a:extLst>
                <a:ext uri="{FF2B5EF4-FFF2-40B4-BE49-F238E27FC236}">
                  <a16:creationId xmlns:a16="http://schemas.microsoft.com/office/drawing/2014/main" id="{B0688E7A-335A-9A33-DE64-7EFBAE75CEF2}"/>
                </a:ext>
              </a:extLst>
            </p:cNvPr>
            <p:cNvSpPr/>
            <p:nvPr/>
          </p:nvSpPr>
          <p:spPr>
            <a:xfrm>
              <a:off x="972475" y="2603225"/>
              <a:ext cx="42300" cy="42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3;p15">
              <a:extLst>
                <a:ext uri="{FF2B5EF4-FFF2-40B4-BE49-F238E27FC236}">
                  <a16:creationId xmlns:a16="http://schemas.microsoft.com/office/drawing/2014/main" id="{B820A049-BB7E-2D69-CB2A-A1A16938FB22}"/>
                </a:ext>
              </a:extLst>
            </p:cNvPr>
            <p:cNvSpPr/>
            <p:nvPr/>
          </p:nvSpPr>
          <p:spPr>
            <a:xfrm>
              <a:off x="1502050" y="4340138"/>
              <a:ext cx="80100" cy="801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4;p15">
              <a:extLst>
                <a:ext uri="{FF2B5EF4-FFF2-40B4-BE49-F238E27FC236}">
                  <a16:creationId xmlns:a16="http://schemas.microsoft.com/office/drawing/2014/main" id="{72DDF26F-B2AE-EF48-D2F1-8D47C86C2430}"/>
                </a:ext>
              </a:extLst>
            </p:cNvPr>
            <p:cNvSpPr/>
            <p:nvPr/>
          </p:nvSpPr>
          <p:spPr>
            <a:xfrm>
              <a:off x="2354275" y="4103438"/>
              <a:ext cx="80100" cy="8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A8B18E4E-D1DC-097E-6309-D4F5D168D3A4}"/>
              </a:ext>
            </a:extLst>
          </p:cNvPr>
          <p:cNvSpPr txBox="1"/>
          <p:nvPr/>
        </p:nvSpPr>
        <p:spPr>
          <a:xfrm>
            <a:off x="1235844" y="1185343"/>
            <a:ext cx="6914533" cy="2971967"/>
          </a:xfrm>
          <a:prstGeom prst="rect">
            <a:avLst/>
          </a:prstGeom>
          <a:noFill/>
        </p:spPr>
        <p:txBody>
          <a:bodyPr wrap="square" rtlCol="0">
            <a:spAutoFit/>
          </a:bodyPr>
          <a:lstStyle/>
          <a:p>
            <a:pPr>
              <a:lnSpc>
                <a:spcPct val="200000"/>
              </a:lnSpc>
            </a:pPr>
            <a:r>
              <a:rPr lang="en-US" sz="1600" dirty="0">
                <a:solidFill>
                  <a:schemeClr val="tx1"/>
                </a:solidFill>
                <a:latin typeface="Bebas Neue" panose="020B0604020202020204" charset="0"/>
                <a:cs typeface="Times New Roman" panose="02020603050405020304" pitchFamily="18" charset="0"/>
              </a:rPr>
              <a:t>Banking holds a crucial role in our day-to-day life. From the analysis of above dashboards and reports we can draw hidden insights. With the use of gained insights from the finance datasets and KPI'S. Accurate Business decisions are made and can track the business state. It enables a holistic view of the business, supporting long-term growth and competitiveness in the banking industry.</a:t>
            </a:r>
            <a:endParaRPr lang="en-IN" sz="1600" dirty="0">
              <a:solidFill>
                <a:schemeClr val="tx1"/>
              </a:solidFill>
              <a:latin typeface="Bebas Neue" panose="020B0604020202020204" charset="0"/>
              <a:cs typeface="Times New Roman" panose="02020603050405020304" pitchFamily="18" charset="0"/>
            </a:endParaRPr>
          </a:p>
          <a:p>
            <a:pPr>
              <a:lnSpc>
                <a:spcPct val="200000"/>
              </a:lnSpc>
            </a:pPr>
            <a:endParaRPr lang="en-IN" sz="1600" dirty="0">
              <a:solidFill>
                <a:schemeClr val="tx1"/>
              </a:solidFill>
              <a:latin typeface="Bebas Neue" panose="020B0604020202020204" charset="0"/>
              <a:cs typeface="Times New Roman" panose="02020603050405020304" pitchFamily="18" charset="0"/>
            </a:endParaRPr>
          </a:p>
        </p:txBody>
      </p:sp>
    </p:spTree>
    <p:extLst>
      <p:ext uri="{BB962C8B-B14F-4D97-AF65-F5344CB8AC3E}">
        <p14:creationId xmlns:p14="http://schemas.microsoft.com/office/powerpoint/2010/main" val="727371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title"/>
          </p:nvPr>
        </p:nvSpPr>
        <p:spPr>
          <a:xfrm>
            <a:off x="2992699" y="-461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RECOMMENDATION </a:t>
            </a:r>
            <a:endParaRPr dirty="0"/>
          </a:p>
        </p:txBody>
      </p:sp>
      <p:grpSp>
        <p:nvGrpSpPr>
          <p:cNvPr id="3" name="Google Shape;104;p15">
            <a:extLst>
              <a:ext uri="{FF2B5EF4-FFF2-40B4-BE49-F238E27FC236}">
                <a16:creationId xmlns:a16="http://schemas.microsoft.com/office/drawing/2014/main" id="{DA358B58-8248-F405-FDB4-73D7B735AED7}"/>
              </a:ext>
            </a:extLst>
          </p:cNvPr>
          <p:cNvGrpSpPr/>
          <p:nvPr/>
        </p:nvGrpSpPr>
        <p:grpSpPr>
          <a:xfrm>
            <a:off x="7301239" y="3689275"/>
            <a:ext cx="1968403" cy="2575187"/>
            <a:chOff x="818300" y="2144625"/>
            <a:chExt cx="1616075" cy="2275613"/>
          </a:xfrm>
        </p:grpSpPr>
        <p:grpSp>
          <p:nvGrpSpPr>
            <p:cNvPr id="5" name="Google Shape;105;p15">
              <a:extLst>
                <a:ext uri="{FF2B5EF4-FFF2-40B4-BE49-F238E27FC236}">
                  <a16:creationId xmlns:a16="http://schemas.microsoft.com/office/drawing/2014/main" id="{22B78272-04A8-768D-1A6B-0D15C70C135F}"/>
                </a:ext>
              </a:extLst>
            </p:cNvPr>
            <p:cNvGrpSpPr/>
            <p:nvPr/>
          </p:nvGrpSpPr>
          <p:grpSpPr>
            <a:xfrm>
              <a:off x="818300" y="2574140"/>
              <a:ext cx="1380847" cy="1460349"/>
              <a:chOff x="867250" y="2635340"/>
              <a:chExt cx="1380847" cy="1460349"/>
            </a:xfrm>
          </p:grpSpPr>
          <p:sp>
            <p:nvSpPr>
              <p:cNvPr id="12" name="Google Shape;106;p15">
                <a:extLst>
                  <a:ext uri="{FF2B5EF4-FFF2-40B4-BE49-F238E27FC236}">
                    <a16:creationId xmlns:a16="http://schemas.microsoft.com/office/drawing/2014/main" id="{D2382532-64C8-4FD2-4FA1-363455069FD3}"/>
                  </a:ext>
                </a:extLst>
              </p:cNvPr>
              <p:cNvSpPr/>
              <p:nvPr/>
            </p:nvSpPr>
            <p:spPr>
              <a:xfrm>
                <a:off x="867250" y="3173775"/>
                <a:ext cx="916982" cy="921914"/>
              </a:xfrm>
              <a:custGeom>
                <a:avLst/>
                <a:gdLst/>
                <a:ahLst/>
                <a:cxnLst/>
                <a:rect l="l" t="t" r="r" b="b"/>
                <a:pathLst>
                  <a:path w="18781" h="18882" extrusionOk="0">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7;p15">
                <a:extLst>
                  <a:ext uri="{FF2B5EF4-FFF2-40B4-BE49-F238E27FC236}">
                    <a16:creationId xmlns:a16="http://schemas.microsoft.com/office/drawing/2014/main" id="{BFE06CA8-F8D3-FE11-BB02-6C09B821351F}"/>
                  </a:ext>
                </a:extLst>
              </p:cNvPr>
              <p:cNvSpPr/>
              <p:nvPr/>
            </p:nvSpPr>
            <p:spPr>
              <a:xfrm rot="-1490104">
                <a:off x="1611679" y="2635340"/>
                <a:ext cx="636418" cy="639841"/>
              </a:xfrm>
              <a:custGeom>
                <a:avLst/>
                <a:gdLst/>
                <a:ahLst/>
                <a:cxnLst/>
                <a:rect l="l" t="t" r="r" b="b"/>
                <a:pathLst>
                  <a:path w="18781" h="18882" extrusionOk="0">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109;p15">
              <a:extLst>
                <a:ext uri="{FF2B5EF4-FFF2-40B4-BE49-F238E27FC236}">
                  <a16:creationId xmlns:a16="http://schemas.microsoft.com/office/drawing/2014/main" id="{EA4524B5-1F12-ADDA-621A-53A93EA5021A}"/>
                </a:ext>
              </a:extLst>
            </p:cNvPr>
            <p:cNvSpPr/>
            <p:nvPr/>
          </p:nvSpPr>
          <p:spPr>
            <a:xfrm>
              <a:off x="1075550" y="2784863"/>
              <a:ext cx="194400" cy="19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0;p15">
              <a:extLst>
                <a:ext uri="{FF2B5EF4-FFF2-40B4-BE49-F238E27FC236}">
                  <a16:creationId xmlns:a16="http://schemas.microsoft.com/office/drawing/2014/main" id="{74EBBFBC-021C-18F7-287E-53BC1DBE2291}"/>
                </a:ext>
              </a:extLst>
            </p:cNvPr>
            <p:cNvSpPr/>
            <p:nvPr/>
          </p:nvSpPr>
          <p:spPr>
            <a:xfrm>
              <a:off x="1662950" y="2144625"/>
              <a:ext cx="194400" cy="1944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2;p15">
              <a:extLst>
                <a:ext uri="{FF2B5EF4-FFF2-40B4-BE49-F238E27FC236}">
                  <a16:creationId xmlns:a16="http://schemas.microsoft.com/office/drawing/2014/main" id="{B0688E7A-335A-9A33-DE64-7EFBAE75CEF2}"/>
                </a:ext>
              </a:extLst>
            </p:cNvPr>
            <p:cNvSpPr/>
            <p:nvPr/>
          </p:nvSpPr>
          <p:spPr>
            <a:xfrm>
              <a:off x="972475" y="2603225"/>
              <a:ext cx="42300" cy="42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3;p15">
              <a:extLst>
                <a:ext uri="{FF2B5EF4-FFF2-40B4-BE49-F238E27FC236}">
                  <a16:creationId xmlns:a16="http://schemas.microsoft.com/office/drawing/2014/main" id="{B820A049-BB7E-2D69-CB2A-A1A16938FB22}"/>
                </a:ext>
              </a:extLst>
            </p:cNvPr>
            <p:cNvSpPr/>
            <p:nvPr/>
          </p:nvSpPr>
          <p:spPr>
            <a:xfrm>
              <a:off x="1502050" y="4340138"/>
              <a:ext cx="80100" cy="801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4;p15">
              <a:extLst>
                <a:ext uri="{FF2B5EF4-FFF2-40B4-BE49-F238E27FC236}">
                  <a16:creationId xmlns:a16="http://schemas.microsoft.com/office/drawing/2014/main" id="{72DDF26F-B2AE-EF48-D2F1-8D47C86C2430}"/>
                </a:ext>
              </a:extLst>
            </p:cNvPr>
            <p:cNvSpPr/>
            <p:nvPr/>
          </p:nvSpPr>
          <p:spPr>
            <a:xfrm>
              <a:off x="2354275" y="4103438"/>
              <a:ext cx="80100" cy="8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A8B18E4E-D1DC-097E-6309-D4F5D168D3A4}"/>
              </a:ext>
            </a:extLst>
          </p:cNvPr>
          <p:cNvSpPr txBox="1"/>
          <p:nvPr/>
        </p:nvSpPr>
        <p:spPr>
          <a:xfrm>
            <a:off x="1268305" y="789333"/>
            <a:ext cx="6914533" cy="3833742"/>
          </a:xfrm>
          <a:prstGeom prst="rect">
            <a:avLst/>
          </a:prstGeom>
          <a:noFill/>
        </p:spPr>
        <p:txBody>
          <a:bodyPr wrap="square" rtlCol="0">
            <a:spAutoFit/>
          </a:bodyPr>
          <a:lstStyle/>
          <a:p>
            <a:pPr marL="514350" indent="-514350">
              <a:lnSpc>
                <a:spcPct val="200000"/>
              </a:lnSpc>
              <a:buClr>
                <a:schemeClr val="tx1"/>
              </a:buClr>
              <a:buFont typeface="Wingdings" panose="05000000000000000000" pitchFamily="2" charset="2"/>
              <a:buChar char="Ø"/>
            </a:pPr>
            <a:r>
              <a:rPr lang="en-US" sz="1800" dirty="0">
                <a:solidFill>
                  <a:schemeClr val="tx1"/>
                </a:solidFill>
                <a:latin typeface="Bebas Neue" panose="020B0604020202020204" charset="0"/>
                <a:cs typeface="Times New Roman" panose="02020603050405020304" pitchFamily="18" charset="0"/>
              </a:rPr>
              <a:t>Provide personalized support to borrowers in current status for timely payments.</a:t>
            </a:r>
          </a:p>
          <a:p>
            <a:pPr marL="514350" indent="-514350">
              <a:lnSpc>
                <a:spcPct val="200000"/>
              </a:lnSpc>
              <a:buClr>
                <a:schemeClr val="tx1"/>
              </a:buClr>
              <a:buFont typeface="Wingdings" panose="05000000000000000000" pitchFamily="2" charset="2"/>
              <a:buChar char="Ø"/>
            </a:pPr>
            <a:r>
              <a:rPr lang="en-US" sz="1800" dirty="0">
                <a:solidFill>
                  <a:schemeClr val="tx1"/>
                </a:solidFill>
                <a:latin typeface="Bebas Neue" panose="020B0604020202020204" charset="0"/>
                <a:cs typeface="Times New Roman" panose="02020603050405020304" pitchFamily="18" charset="0"/>
              </a:rPr>
              <a:t>Support resources for managing financial responsibilities of homeowners with outright ownership.</a:t>
            </a:r>
          </a:p>
          <a:p>
            <a:pPr marL="514350" indent="-514350">
              <a:lnSpc>
                <a:spcPct val="200000"/>
              </a:lnSpc>
              <a:buClr>
                <a:schemeClr val="tx1"/>
              </a:buClr>
              <a:buFont typeface="Wingdings" panose="05000000000000000000" pitchFamily="2" charset="2"/>
              <a:buChar char="Ø"/>
            </a:pPr>
            <a:r>
              <a:rPr lang="en-US" sz="1800" dirty="0">
                <a:solidFill>
                  <a:schemeClr val="tx1"/>
                </a:solidFill>
                <a:latin typeface="Bebas Neue" panose="020B0604020202020204" charset="0"/>
                <a:cs typeface="Times New Roman" panose="02020603050405020304" pitchFamily="18" charset="0"/>
              </a:rPr>
              <a:t>Strengthen lending standards and risk assessment process.</a:t>
            </a:r>
          </a:p>
          <a:p>
            <a:pPr marL="514350" indent="-514350">
              <a:lnSpc>
                <a:spcPct val="200000"/>
              </a:lnSpc>
              <a:buClr>
                <a:schemeClr val="tx1"/>
              </a:buClr>
              <a:buFont typeface="Wingdings" panose="05000000000000000000" pitchFamily="2" charset="2"/>
              <a:buChar char="Ø"/>
            </a:pPr>
            <a:r>
              <a:rPr lang="en-US" sz="1800" dirty="0">
                <a:solidFill>
                  <a:schemeClr val="tx1"/>
                </a:solidFill>
                <a:latin typeface="Bebas Neue" panose="020B0604020202020204" charset="0"/>
                <a:cs typeface="Times New Roman" panose="02020603050405020304" pitchFamily="18" charset="0"/>
              </a:rPr>
              <a:t>Diversify loan portfolio across sectors/types for risk mitigation.</a:t>
            </a:r>
          </a:p>
          <a:p>
            <a:pPr>
              <a:lnSpc>
                <a:spcPct val="200000"/>
              </a:lnSpc>
            </a:pPr>
            <a:endParaRPr lang="en-IN" sz="1600" dirty="0">
              <a:solidFill>
                <a:schemeClr val="tx1"/>
              </a:solidFill>
              <a:latin typeface="Bebas Neue" panose="020B0604020202020204" charset="0"/>
              <a:cs typeface="Times New Roman" panose="02020603050405020304" pitchFamily="18" charset="0"/>
            </a:endParaRPr>
          </a:p>
        </p:txBody>
      </p:sp>
    </p:spTree>
    <p:extLst>
      <p:ext uri="{BB962C8B-B14F-4D97-AF65-F5344CB8AC3E}">
        <p14:creationId xmlns:p14="http://schemas.microsoft.com/office/powerpoint/2010/main" val="3387487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title"/>
          </p:nvPr>
        </p:nvSpPr>
        <p:spPr>
          <a:xfrm>
            <a:off x="3465139" y="-2411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endParaRPr dirty="0"/>
          </a:p>
        </p:txBody>
      </p:sp>
      <p:grpSp>
        <p:nvGrpSpPr>
          <p:cNvPr id="3" name="Google Shape;104;p15">
            <a:extLst>
              <a:ext uri="{FF2B5EF4-FFF2-40B4-BE49-F238E27FC236}">
                <a16:creationId xmlns:a16="http://schemas.microsoft.com/office/drawing/2014/main" id="{DA358B58-8248-F405-FDB4-73D7B735AED7}"/>
              </a:ext>
            </a:extLst>
          </p:cNvPr>
          <p:cNvGrpSpPr/>
          <p:nvPr/>
        </p:nvGrpSpPr>
        <p:grpSpPr>
          <a:xfrm>
            <a:off x="7142628" y="2870577"/>
            <a:ext cx="2001372" cy="2627857"/>
            <a:chOff x="818300" y="2144625"/>
            <a:chExt cx="1616075" cy="2275613"/>
          </a:xfrm>
        </p:grpSpPr>
        <p:grpSp>
          <p:nvGrpSpPr>
            <p:cNvPr id="5" name="Google Shape;105;p15">
              <a:extLst>
                <a:ext uri="{FF2B5EF4-FFF2-40B4-BE49-F238E27FC236}">
                  <a16:creationId xmlns:a16="http://schemas.microsoft.com/office/drawing/2014/main" id="{22B78272-04A8-768D-1A6B-0D15C70C135F}"/>
                </a:ext>
              </a:extLst>
            </p:cNvPr>
            <p:cNvGrpSpPr/>
            <p:nvPr/>
          </p:nvGrpSpPr>
          <p:grpSpPr>
            <a:xfrm>
              <a:off x="818300" y="2470076"/>
              <a:ext cx="1616065" cy="1564413"/>
              <a:chOff x="867250" y="2531276"/>
              <a:chExt cx="1616065" cy="1564413"/>
            </a:xfrm>
          </p:grpSpPr>
          <p:sp>
            <p:nvSpPr>
              <p:cNvPr id="12" name="Google Shape;106;p15">
                <a:extLst>
                  <a:ext uri="{FF2B5EF4-FFF2-40B4-BE49-F238E27FC236}">
                    <a16:creationId xmlns:a16="http://schemas.microsoft.com/office/drawing/2014/main" id="{D2382532-64C8-4FD2-4FA1-363455069FD3}"/>
                  </a:ext>
                </a:extLst>
              </p:cNvPr>
              <p:cNvSpPr/>
              <p:nvPr/>
            </p:nvSpPr>
            <p:spPr>
              <a:xfrm>
                <a:off x="867250" y="3173775"/>
                <a:ext cx="916982" cy="921914"/>
              </a:xfrm>
              <a:custGeom>
                <a:avLst/>
                <a:gdLst/>
                <a:ahLst/>
                <a:cxnLst/>
                <a:rect l="l" t="t" r="r" b="b"/>
                <a:pathLst>
                  <a:path w="18781" h="18882" extrusionOk="0">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7;p15">
                <a:extLst>
                  <a:ext uri="{FF2B5EF4-FFF2-40B4-BE49-F238E27FC236}">
                    <a16:creationId xmlns:a16="http://schemas.microsoft.com/office/drawing/2014/main" id="{BFE06CA8-F8D3-FE11-BB02-6C09B821351F}"/>
                  </a:ext>
                </a:extLst>
              </p:cNvPr>
              <p:cNvSpPr/>
              <p:nvPr/>
            </p:nvSpPr>
            <p:spPr>
              <a:xfrm rot="-1490104">
                <a:off x="1611679" y="2635340"/>
                <a:ext cx="636418" cy="639841"/>
              </a:xfrm>
              <a:custGeom>
                <a:avLst/>
                <a:gdLst/>
                <a:ahLst/>
                <a:cxnLst/>
                <a:rect l="l" t="t" r="r" b="b"/>
                <a:pathLst>
                  <a:path w="18781" h="18882" extrusionOk="0">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8;p15">
                <a:extLst>
                  <a:ext uri="{FF2B5EF4-FFF2-40B4-BE49-F238E27FC236}">
                    <a16:creationId xmlns:a16="http://schemas.microsoft.com/office/drawing/2014/main" id="{B7FDD859-5AFF-B79F-FCFB-AF07EE31F80D}"/>
                  </a:ext>
                </a:extLst>
              </p:cNvPr>
              <p:cNvSpPr/>
              <p:nvPr/>
            </p:nvSpPr>
            <p:spPr>
              <a:xfrm rot="-1490218">
                <a:off x="1870916" y="3323079"/>
                <a:ext cx="525709" cy="528536"/>
              </a:xfrm>
              <a:custGeom>
                <a:avLst/>
                <a:gdLst/>
                <a:ahLst/>
                <a:cxnLst/>
                <a:rect l="l" t="t" r="r" b="b"/>
                <a:pathLst>
                  <a:path w="18781" h="18882" extrusionOk="0">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109;p15">
              <a:extLst>
                <a:ext uri="{FF2B5EF4-FFF2-40B4-BE49-F238E27FC236}">
                  <a16:creationId xmlns:a16="http://schemas.microsoft.com/office/drawing/2014/main" id="{EA4524B5-1F12-ADDA-621A-53A93EA5021A}"/>
                </a:ext>
              </a:extLst>
            </p:cNvPr>
            <p:cNvSpPr/>
            <p:nvPr/>
          </p:nvSpPr>
          <p:spPr>
            <a:xfrm>
              <a:off x="1075550" y="2784863"/>
              <a:ext cx="194400" cy="19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0;p15">
              <a:extLst>
                <a:ext uri="{FF2B5EF4-FFF2-40B4-BE49-F238E27FC236}">
                  <a16:creationId xmlns:a16="http://schemas.microsoft.com/office/drawing/2014/main" id="{74EBBFBC-021C-18F7-287E-53BC1DBE2291}"/>
                </a:ext>
              </a:extLst>
            </p:cNvPr>
            <p:cNvSpPr/>
            <p:nvPr/>
          </p:nvSpPr>
          <p:spPr>
            <a:xfrm>
              <a:off x="1662950" y="2144625"/>
              <a:ext cx="194400" cy="1944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1;p15">
              <a:extLst>
                <a:ext uri="{FF2B5EF4-FFF2-40B4-BE49-F238E27FC236}">
                  <a16:creationId xmlns:a16="http://schemas.microsoft.com/office/drawing/2014/main" id="{A3C9A30F-E878-3F01-5858-7E552CBA0482}"/>
                </a:ext>
              </a:extLst>
            </p:cNvPr>
            <p:cNvSpPr/>
            <p:nvPr/>
          </p:nvSpPr>
          <p:spPr>
            <a:xfrm>
              <a:off x="1857350" y="4034504"/>
              <a:ext cx="97800" cy="97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2;p15">
              <a:extLst>
                <a:ext uri="{FF2B5EF4-FFF2-40B4-BE49-F238E27FC236}">
                  <a16:creationId xmlns:a16="http://schemas.microsoft.com/office/drawing/2014/main" id="{B0688E7A-335A-9A33-DE64-7EFBAE75CEF2}"/>
                </a:ext>
              </a:extLst>
            </p:cNvPr>
            <p:cNvSpPr/>
            <p:nvPr/>
          </p:nvSpPr>
          <p:spPr>
            <a:xfrm>
              <a:off x="972475" y="2603225"/>
              <a:ext cx="42300" cy="42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3;p15">
              <a:extLst>
                <a:ext uri="{FF2B5EF4-FFF2-40B4-BE49-F238E27FC236}">
                  <a16:creationId xmlns:a16="http://schemas.microsoft.com/office/drawing/2014/main" id="{B820A049-BB7E-2D69-CB2A-A1A16938FB22}"/>
                </a:ext>
              </a:extLst>
            </p:cNvPr>
            <p:cNvSpPr/>
            <p:nvPr/>
          </p:nvSpPr>
          <p:spPr>
            <a:xfrm>
              <a:off x="1502050" y="4340138"/>
              <a:ext cx="80100" cy="801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4;p15">
              <a:extLst>
                <a:ext uri="{FF2B5EF4-FFF2-40B4-BE49-F238E27FC236}">
                  <a16:creationId xmlns:a16="http://schemas.microsoft.com/office/drawing/2014/main" id="{72DDF26F-B2AE-EF48-D2F1-8D47C86C2430}"/>
                </a:ext>
              </a:extLst>
            </p:cNvPr>
            <p:cNvSpPr/>
            <p:nvPr/>
          </p:nvSpPr>
          <p:spPr>
            <a:xfrm>
              <a:off x="2354275" y="4103438"/>
              <a:ext cx="80100" cy="8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Oval 15">
            <a:extLst>
              <a:ext uri="{FF2B5EF4-FFF2-40B4-BE49-F238E27FC236}">
                <a16:creationId xmlns:a16="http://schemas.microsoft.com/office/drawing/2014/main" id="{E76E3CF2-835A-3976-7DF3-6804B2B1AF3A}"/>
              </a:ext>
            </a:extLst>
          </p:cNvPr>
          <p:cNvSpPr/>
          <p:nvPr/>
        </p:nvSpPr>
        <p:spPr>
          <a:xfrm>
            <a:off x="1848678" y="2121378"/>
            <a:ext cx="5446644" cy="900743"/>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A8B18E4E-D1DC-097E-6309-D4F5D168D3A4}"/>
              </a:ext>
            </a:extLst>
          </p:cNvPr>
          <p:cNvSpPr txBox="1"/>
          <p:nvPr/>
        </p:nvSpPr>
        <p:spPr>
          <a:xfrm>
            <a:off x="3276777" y="1943400"/>
            <a:ext cx="4941284" cy="954107"/>
          </a:xfrm>
          <a:prstGeom prst="rect">
            <a:avLst/>
          </a:prstGeom>
          <a:noFill/>
        </p:spPr>
        <p:txBody>
          <a:bodyPr wrap="square" rtlCol="0">
            <a:spAutoFit/>
          </a:bodyPr>
          <a:lstStyle/>
          <a:p>
            <a:pPr>
              <a:lnSpc>
                <a:spcPct val="200000"/>
              </a:lnSpc>
            </a:pPr>
            <a:r>
              <a:rPr lang="en-IN" sz="3200" b="1" dirty="0">
                <a:solidFill>
                  <a:schemeClr val="tx1"/>
                </a:solidFill>
                <a:effectLst>
                  <a:glow rad="63500">
                    <a:schemeClr val="accent2">
                      <a:satMod val="175000"/>
                      <a:alpha val="40000"/>
                    </a:schemeClr>
                  </a:glow>
                  <a:outerShdw blurRad="38100" dist="38100" dir="2700000" algn="tl">
                    <a:srgbClr val="000000">
                      <a:alpha val="43137"/>
                    </a:srgbClr>
                  </a:outerShdw>
                </a:effectLst>
                <a:latin typeface="Bebas Neue" panose="020B0604020202020204" charset="0"/>
                <a:cs typeface="Times New Roman" panose="02020603050405020304" pitchFamily="18" charset="0"/>
              </a:rPr>
              <a:t>THANK YOU</a:t>
            </a:r>
          </a:p>
        </p:txBody>
      </p:sp>
      <p:grpSp>
        <p:nvGrpSpPr>
          <p:cNvPr id="18" name="Google Shape;104;p15">
            <a:extLst>
              <a:ext uri="{FF2B5EF4-FFF2-40B4-BE49-F238E27FC236}">
                <a16:creationId xmlns:a16="http://schemas.microsoft.com/office/drawing/2014/main" id="{9B492022-407D-7B0A-18C1-B6C358A634BA}"/>
              </a:ext>
            </a:extLst>
          </p:cNvPr>
          <p:cNvGrpSpPr/>
          <p:nvPr/>
        </p:nvGrpSpPr>
        <p:grpSpPr>
          <a:xfrm>
            <a:off x="0" y="-333366"/>
            <a:ext cx="2057632" cy="2575187"/>
            <a:chOff x="818300" y="2144625"/>
            <a:chExt cx="1616075" cy="2275613"/>
          </a:xfrm>
        </p:grpSpPr>
        <p:grpSp>
          <p:nvGrpSpPr>
            <p:cNvPr id="20" name="Google Shape;105;p15">
              <a:extLst>
                <a:ext uri="{FF2B5EF4-FFF2-40B4-BE49-F238E27FC236}">
                  <a16:creationId xmlns:a16="http://schemas.microsoft.com/office/drawing/2014/main" id="{71A8D7DA-8450-B8EA-BABB-CD67DDFFC65A}"/>
                </a:ext>
              </a:extLst>
            </p:cNvPr>
            <p:cNvGrpSpPr/>
            <p:nvPr/>
          </p:nvGrpSpPr>
          <p:grpSpPr>
            <a:xfrm>
              <a:off x="818300" y="2470076"/>
              <a:ext cx="1616065" cy="1564413"/>
              <a:chOff x="867250" y="2531276"/>
              <a:chExt cx="1616065" cy="1564413"/>
            </a:xfrm>
          </p:grpSpPr>
          <p:sp>
            <p:nvSpPr>
              <p:cNvPr id="27" name="Google Shape;106;p15">
                <a:extLst>
                  <a:ext uri="{FF2B5EF4-FFF2-40B4-BE49-F238E27FC236}">
                    <a16:creationId xmlns:a16="http://schemas.microsoft.com/office/drawing/2014/main" id="{9EE92590-6A0D-DF3F-65C5-67E1B248D1F3}"/>
                  </a:ext>
                </a:extLst>
              </p:cNvPr>
              <p:cNvSpPr/>
              <p:nvPr/>
            </p:nvSpPr>
            <p:spPr>
              <a:xfrm>
                <a:off x="867250" y="3173775"/>
                <a:ext cx="916982" cy="921914"/>
              </a:xfrm>
              <a:custGeom>
                <a:avLst/>
                <a:gdLst/>
                <a:ahLst/>
                <a:cxnLst/>
                <a:rect l="l" t="t" r="r" b="b"/>
                <a:pathLst>
                  <a:path w="18781" h="18882" extrusionOk="0">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7;p15">
                <a:extLst>
                  <a:ext uri="{FF2B5EF4-FFF2-40B4-BE49-F238E27FC236}">
                    <a16:creationId xmlns:a16="http://schemas.microsoft.com/office/drawing/2014/main" id="{BFB4401F-BD96-4153-7B59-03592841E1F5}"/>
                  </a:ext>
                </a:extLst>
              </p:cNvPr>
              <p:cNvSpPr/>
              <p:nvPr/>
            </p:nvSpPr>
            <p:spPr>
              <a:xfrm rot="-1490104">
                <a:off x="1611679" y="2635340"/>
                <a:ext cx="636418" cy="639841"/>
              </a:xfrm>
              <a:custGeom>
                <a:avLst/>
                <a:gdLst/>
                <a:ahLst/>
                <a:cxnLst/>
                <a:rect l="l" t="t" r="r" b="b"/>
                <a:pathLst>
                  <a:path w="18781" h="18882" extrusionOk="0">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8;p15">
                <a:extLst>
                  <a:ext uri="{FF2B5EF4-FFF2-40B4-BE49-F238E27FC236}">
                    <a16:creationId xmlns:a16="http://schemas.microsoft.com/office/drawing/2014/main" id="{3D2920E4-05C6-4769-26A7-936C9299147B}"/>
                  </a:ext>
                </a:extLst>
              </p:cNvPr>
              <p:cNvSpPr/>
              <p:nvPr/>
            </p:nvSpPr>
            <p:spPr>
              <a:xfrm rot="-1490218">
                <a:off x="1870916" y="3323079"/>
                <a:ext cx="525709" cy="528536"/>
              </a:xfrm>
              <a:custGeom>
                <a:avLst/>
                <a:gdLst/>
                <a:ahLst/>
                <a:cxnLst/>
                <a:rect l="l" t="t" r="r" b="b"/>
                <a:pathLst>
                  <a:path w="18781" h="18882" extrusionOk="0">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109;p15">
              <a:extLst>
                <a:ext uri="{FF2B5EF4-FFF2-40B4-BE49-F238E27FC236}">
                  <a16:creationId xmlns:a16="http://schemas.microsoft.com/office/drawing/2014/main" id="{E2348EDB-55F7-3609-37B8-FCE6E4012D54}"/>
                </a:ext>
              </a:extLst>
            </p:cNvPr>
            <p:cNvSpPr/>
            <p:nvPr/>
          </p:nvSpPr>
          <p:spPr>
            <a:xfrm>
              <a:off x="1075550" y="2784863"/>
              <a:ext cx="194400" cy="19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0;p15">
              <a:extLst>
                <a:ext uri="{FF2B5EF4-FFF2-40B4-BE49-F238E27FC236}">
                  <a16:creationId xmlns:a16="http://schemas.microsoft.com/office/drawing/2014/main" id="{2B4A8CBA-5648-81E0-A54D-F19D92E2F691}"/>
                </a:ext>
              </a:extLst>
            </p:cNvPr>
            <p:cNvSpPr/>
            <p:nvPr/>
          </p:nvSpPr>
          <p:spPr>
            <a:xfrm>
              <a:off x="1662950" y="2144625"/>
              <a:ext cx="194400" cy="1944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1;p15">
              <a:extLst>
                <a:ext uri="{FF2B5EF4-FFF2-40B4-BE49-F238E27FC236}">
                  <a16:creationId xmlns:a16="http://schemas.microsoft.com/office/drawing/2014/main" id="{8D592D95-F083-036A-7210-6277A466214F}"/>
                </a:ext>
              </a:extLst>
            </p:cNvPr>
            <p:cNvSpPr/>
            <p:nvPr/>
          </p:nvSpPr>
          <p:spPr>
            <a:xfrm>
              <a:off x="1857350" y="4034504"/>
              <a:ext cx="97800" cy="97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2;p15">
              <a:extLst>
                <a:ext uri="{FF2B5EF4-FFF2-40B4-BE49-F238E27FC236}">
                  <a16:creationId xmlns:a16="http://schemas.microsoft.com/office/drawing/2014/main" id="{0F5E594A-E2EB-6C97-96DB-1790D2EED623}"/>
                </a:ext>
              </a:extLst>
            </p:cNvPr>
            <p:cNvSpPr/>
            <p:nvPr/>
          </p:nvSpPr>
          <p:spPr>
            <a:xfrm>
              <a:off x="972475" y="2603225"/>
              <a:ext cx="42300" cy="42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3;p15">
              <a:extLst>
                <a:ext uri="{FF2B5EF4-FFF2-40B4-BE49-F238E27FC236}">
                  <a16:creationId xmlns:a16="http://schemas.microsoft.com/office/drawing/2014/main" id="{3E172452-A08F-A458-D828-9AA16AC67903}"/>
                </a:ext>
              </a:extLst>
            </p:cNvPr>
            <p:cNvSpPr/>
            <p:nvPr/>
          </p:nvSpPr>
          <p:spPr>
            <a:xfrm>
              <a:off x="1502050" y="4340138"/>
              <a:ext cx="80100" cy="801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4;p15">
              <a:extLst>
                <a:ext uri="{FF2B5EF4-FFF2-40B4-BE49-F238E27FC236}">
                  <a16:creationId xmlns:a16="http://schemas.microsoft.com/office/drawing/2014/main" id="{CD959A85-3E1A-8996-AC8D-68A99EC1DD29}"/>
                </a:ext>
              </a:extLst>
            </p:cNvPr>
            <p:cNvSpPr/>
            <p:nvPr/>
          </p:nvSpPr>
          <p:spPr>
            <a:xfrm>
              <a:off x="2354275" y="4103438"/>
              <a:ext cx="80100" cy="8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01907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txBox="1">
            <a:spLocks noGrp="1"/>
          </p:cNvSpPr>
          <p:nvPr>
            <p:ph type="title"/>
          </p:nvPr>
        </p:nvSpPr>
        <p:spPr>
          <a:xfrm>
            <a:off x="720000" y="539500"/>
            <a:ext cx="4401300" cy="136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143" name="Google Shape;143;p16"/>
          <p:cNvSpPr txBox="1">
            <a:spLocks noGrp="1"/>
          </p:cNvSpPr>
          <p:nvPr>
            <p:ph type="body" idx="1"/>
          </p:nvPr>
        </p:nvSpPr>
        <p:spPr>
          <a:xfrm>
            <a:off x="733251" y="1239006"/>
            <a:ext cx="7690749" cy="3041446"/>
          </a:xfrm>
          <a:prstGeom prst="rect">
            <a:avLst/>
          </a:prstGeom>
        </p:spPr>
        <p:txBody>
          <a:bodyPr spcFirstLastPara="1" wrap="square" lIns="91425" tIns="91425" rIns="91425" bIns="91425" anchor="t" anchorCtr="0">
            <a:noAutofit/>
          </a:bodyPr>
          <a:lstStyle/>
          <a:p>
            <a:pPr marL="342900" lvl="0" indent="-342900" algn="just">
              <a:lnSpc>
                <a:spcPct val="150000"/>
              </a:lnSpc>
              <a:buClr>
                <a:schemeClr val="dk1"/>
              </a:buClr>
              <a:buSzPts val="1100"/>
              <a:buFont typeface="Wingdings" panose="05000000000000000000" pitchFamily="2" charset="2"/>
              <a:buChar char="Ø"/>
            </a:pPr>
            <a:r>
              <a:rPr lang="en-US" sz="1800" dirty="0">
                <a:latin typeface="Bebas Neue" panose="020B0604020202020204" charset="0"/>
                <a:cs typeface="Times New Roman" panose="02020603050405020304" pitchFamily="18" charset="0"/>
              </a:rPr>
              <a:t>The aim of project is to analyze finance dataset of bank loan of customers, through a report to get insights from it by using different software and business intelligence tools such as  Excel,  MySQL,  Tableau,  Power BI.</a:t>
            </a:r>
          </a:p>
          <a:p>
            <a:pPr marL="342900" lvl="0" indent="-342900" algn="just">
              <a:lnSpc>
                <a:spcPct val="150000"/>
              </a:lnSpc>
              <a:buClr>
                <a:schemeClr val="dk1"/>
              </a:buClr>
              <a:buSzPts val="1100"/>
              <a:buFont typeface="Wingdings" panose="05000000000000000000" pitchFamily="2" charset="2"/>
              <a:buChar char="Ø"/>
            </a:pPr>
            <a:endParaRPr lang="en-US" sz="1800" dirty="0">
              <a:latin typeface="Bebas Neue" panose="020B0604020202020204" charset="0"/>
              <a:cs typeface="Times New Roman" panose="02020603050405020304" pitchFamily="18" charset="0"/>
            </a:endParaRPr>
          </a:p>
          <a:p>
            <a:pPr marL="342900" lvl="0" indent="-342900" algn="just">
              <a:lnSpc>
                <a:spcPct val="150000"/>
              </a:lnSpc>
              <a:buClr>
                <a:schemeClr val="dk1"/>
              </a:buClr>
              <a:buSzPts val="1100"/>
              <a:buFont typeface="Wingdings" panose="05000000000000000000" pitchFamily="2" charset="2"/>
              <a:buChar char="Ø"/>
            </a:pPr>
            <a:r>
              <a:rPr lang="en-US" sz="1800" dirty="0">
                <a:latin typeface="Bebas Neue" panose="020B0604020202020204" charset="0"/>
                <a:cs typeface="Times New Roman" panose="02020603050405020304" pitchFamily="18" charset="0"/>
              </a:rPr>
              <a:t>We used these tools for cleaning data, removing duplicates from datasets and thorough analyzing data also created interactive dashboards for valuable insights leading to effective business decisions.</a:t>
            </a:r>
          </a:p>
          <a:p>
            <a:pPr marL="127000" indent="0">
              <a:buNone/>
            </a:pPr>
            <a:endParaRPr lang="en-IN" dirty="0">
              <a:solidFill>
                <a:schemeClr val="tx1"/>
              </a:solidFill>
              <a:latin typeface="Bebas Neue" panose="020B0604020202020204" charset="0"/>
              <a:cs typeface="Times New Roman" panose="02020603050405020304" pitchFamily="18" charset="0"/>
            </a:endParaRPr>
          </a:p>
          <a:p>
            <a:pPr marL="127000" lvl="0" indent="0" algn="l" rtl="0">
              <a:spcBef>
                <a:spcPts val="0"/>
              </a:spcBef>
              <a:spcAft>
                <a:spcPts val="0"/>
              </a:spcAft>
              <a:buSzPts val="1600"/>
              <a:buNone/>
            </a:pPr>
            <a:endParaRPr dirty="0">
              <a:solidFill>
                <a:schemeClr val="tx1"/>
              </a:solidFill>
              <a:latin typeface="Bebas Neue" panose="020B0604020202020204" charset="0"/>
              <a:cs typeface="Times New Roman" panose="02020603050405020304" pitchFamily="18" charset="0"/>
            </a:endParaRPr>
          </a:p>
        </p:txBody>
      </p:sp>
    </p:spTree>
    <p:extLst>
      <p:ext uri="{BB962C8B-B14F-4D97-AF65-F5344CB8AC3E}">
        <p14:creationId xmlns:p14="http://schemas.microsoft.com/office/powerpoint/2010/main" val="3152154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title"/>
          </p:nvPr>
        </p:nvSpPr>
        <p:spPr>
          <a:xfrm>
            <a:off x="720000" y="5394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Objective </a:t>
            </a:r>
            <a:endParaRPr dirty="0"/>
          </a:p>
        </p:txBody>
      </p:sp>
      <p:grpSp>
        <p:nvGrpSpPr>
          <p:cNvPr id="2" name="Google Shape;103;p15">
            <a:extLst>
              <a:ext uri="{FF2B5EF4-FFF2-40B4-BE49-F238E27FC236}">
                <a16:creationId xmlns:a16="http://schemas.microsoft.com/office/drawing/2014/main" id="{F74CA2B5-F515-C2F3-BD27-8436CA2615ED}"/>
              </a:ext>
            </a:extLst>
          </p:cNvPr>
          <p:cNvGrpSpPr/>
          <p:nvPr/>
        </p:nvGrpSpPr>
        <p:grpSpPr>
          <a:xfrm>
            <a:off x="6210582" y="1346498"/>
            <a:ext cx="2401229" cy="2575187"/>
            <a:chOff x="818300" y="1811250"/>
            <a:chExt cx="1885938" cy="2275613"/>
          </a:xfrm>
        </p:grpSpPr>
        <p:grpSp>
          <p:nvGrpSpPr>
            <p:cNvPr id="3" name="Google Shape;104;p15">
              <a:extLst>
                <a:ext uri="{FF2B5EF4-FFF2-40B4-BE49-F238E27FC236}">
                  <a16:creationId xmlns:a16="http://schemas.microsoft.com/office/drawing/2014/main" id="{DA358B58-8248-F405-FDB4-73D7B735AED7}"/>
                </a:ext>
              </a:extLst>
            </p:cNvPr>
            <p:cNvGrpSpPr/>
            <p:nvPr/>
          </p:nvGrpSpPr>
          <p:grpSpPr>
            <a:xfrm>
              <a:off x="818300" y="1811250"/>
              <a:ext cx="1616075" cy="2275613"/>
              <a:chOff x="818300" y="2144625"/>
              <a:chExt cx="1616075" cy="2275613"/>
            </a:xfrm>
          </p:grpSpPr>
          <p:grpSp>
            <p:nvGrpSpPr>
              <p:cNvPr id="5" name="Google Shape;105;p15">
                <a:extLst>
                  <a:ext uri="{FF2B5EF4-FFF2-40B4-BE49-F238E27FC236}">
                    <a16:creationId xmlns:a16="http://schemas.microsoft.com/office/drawing/2014/main" id="{22B78272-04A8-768D-1A6B-0D15C70C135F}"/>
                  </a:ext>
                </a:extLst>
              </p:cNvPr>
              <p:cNvGrpSpPr/>
              <p:nvPr/>
            </p:nvGrpSpPr>
            <p:grpSpPr>
              <a:xfrm>
                <a:off x="818300" y="2470076"/>
                <a:ext cx="1616065" cy="1564413"/>
                <a:chOff x="867250" y="2531276"/>
                <a:chExt cx="1616065" cy="1564413"/>
              </a:xfrm>
            </p:grpSpPr>
            <p:sp>
              <p:nvSpPr>
                <p:cNvPr id="12" name="Google Shape;106;p15">
                  <a:extLst>
                    <a:ext uri="{FF2B5EF4-FFF2-40B4-BE49-F238E27FC236}">
                      <a16:creationId xmlns:a16="http://schemas.microsoft.com/office/drawing/2014/main" id="{D2382532-64C8-4FD2-4FA1-363455069FD3}"/>
                    </a:ext>
                  </a:extLst>
                </p:cNvPr>
                <p:cNvSpPr/>
                <p:nvPr/>
              </p:nvSpPr>
              <p:spPr>
                <a:xfrm>
                  <a:off x="867250" y="3173775"/>
                  <a:ext cx="916982" cy="921914"/>
                </a:xfrm>
                <a:custGeom>
                  <a:avLst/>
                  <a:gdLst/>
                  <a:ahLst/>
                  <a:cxnLst/>
                  <a:rect l="l" t="t" r="r" b="b"/>
                  <a:pathLst>
                    <a:path w="18781" h="18882" extrusionOk="0">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7;p15">
                  <a:extLst>
                    <a:ext uri="{FF2B5EF4-FFF2-40B4-BE49-F238E27FC236}">
                      <a16:creationId xmlns:a16="http://schemas.microsoft.com/office/drawing/2014/main" id="{BFE06CA8-F8D3-FE11-BB02-6C09B821351F}"/>
                    </a:ext>
                  </a:extLst>
                </p:cNvPr>
                <p:cNvSpPr/>
                <p:nvPr/>
              </p:nvSpPr>
              <p:spPr>
                <a:xfrm rot="-1490104">
                  <a:off x="1611679" y="2635340"/>
                  <a:ext cx="636418" cy="639841"/>
                </a:xfrm>
                <a:custGeom>
                  <a:avLst/>
                  <a:gdLst/>
                  <a:ahLst/>
                  <a:cxnLst/>
                  <a:rect l="l" t="t" r="r" b="b"/>
                  <a:pathLst>
                    <a:path w="18781" h="18882" extrusionOk="0">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8;p15">
                  <a:extLst>
                    <a:ext uri="{FF2B5EF4-FFF2-40B4-BE49-F238E27FC236}">
                      <a16:creationId xmlns:a16="http://schemas.microsoft.com/office/drawing/2014/main" id="{B7FDD859-5AFF-B79F-FCFB-AF07EE31F80D}"/>
                    </a:ext>
                  </a:extLst>
                </p:cNvPr>
                <p:cNvSpPr/>
                <p:nvPr/>
              </p:nvSpPr>
              <p:spPr>
                <a:xfrm rot="-1490218">
                  <a:off x="1870916" y="3323079"/>
                  <a:ext cx="525709" cy="528536"/>
                </a:xfrm>
                <a:custGeom>
                  <a:avLst/>
                  <a:gdLst/>
                  <a:ahLst/>
                  <a:cxnLst/>
                  <a:rect l="l" t="t" r="r" b="b"/>
                  <a:pathLst>
                    <a:path w="18781" h="18882" extrusionOk="0">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109;p15">
                <a:extLst>
                  <a:ext uri="{FF2B5EF4-FFF2-40B4-BE49-F238E27FC236}">
                    <a16:creationId xmlns:a16="http://schemas.microsoft.com/office/drawing/2014/main" id="{EA4524B5-1F12-ADDA-621A-53A93EA5021A}"/>
                  </a:ext>
                </a:extLst>
              </p:cNvPr>
              <p:cNvSpPr/>
              <p:nvPr/>
            </p:nvSpPr>
            <p:spPr>
              <a:xfrm>
                <a:off x="1075550" y="2784863"/>
                <a:ext cx="194400" cy="19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0;p15">
                <a:extLst>
                  <a:ext uri="{FF2B5EF4-FFF2-40B4-BE49-F238E27FC236}">
                    <a16:creationId xmlns:a16="http://schemas.microsoft.com/office/drawing/2014/main" id="{74EBBFBC-021C-18F7-287E-53BC1DBE2291}"/>
                  </a:ext>
                </a:extLst>
              </p:cNvPr>
              <p:cNvSpPr/>
              <p:nvPr/>
            </p:nvSpPr>
            <p:spPr>
              <a:xfrm>
                <a:off x="1662950" y="2144625"/>
                <a:ext cx="194400" cy="1944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1;p15">
                <a:extLst>
                  <a:ext uri="{FF2B5EF4-FFF2-40B4-BE49-F238E27FC236}">
                    <a16:creationId xmlns:a16="http://schemas.microsoft.com/office/drawing/2014/main" id="{A3C9A30F-E878-3F01-5858-7E552CBA0482}"/>
                  </a:ext>
                </a:extLst>
              </p:cNvPr>
              <p:cNvSpPr/>
              <p:nvPr/>
            </p:nvSpPr>
            <p:spPr>
              <a:xfrm>
                <a:off x="1857350" y="4034504"/>
                <a:ext cx="97800" cy="97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2;p15">
                <a:extLst>
                  <a:ext uri="{FF2B5EF4-FFF2-40B4-BE49-F238E27FC236}">
                    <a16:creationId xmlns:a16="http://schemas.microsoft.com/office/drawing/2014/main" id="{B0688E7A-335A-9A33-DE64-7EFBAE75CEF2}"/>
                  </a:ext>
                </a:extLst>
              </p:cNvPr>
              <p:cNvSpPr/>
              <p:nvPr/>
            </p:nvSpPr>
            <p:spPr>
              <a:xfrm>
                <a:off x="972475" y="2603225"/>
                <a:ext cx="42300" cy="42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3;p15">
                <a:extLst>
                  <a:ext uri="{FF2B5EF4-FFF2-40B4-BE49-F238E27FC236}">
                    <a16:creationId xmlns:a16="http://schemas.microsoft.com/office/drawing/2014/main" id="{B820A049-BB7E-2D69-CB2A-A1A16938FB22}"/>
                  </a:ext>
                </a:extLst>
              </p:cNvPr>
              <p:cNvSpPr/>
              <p:nvPr/>
            </p:nvSpPr>
            <p:spPr>
              <a:xfrm>
                <a:off x="1502050" y="4340138"/>
                <a:ext cx="80100" cy="801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4;p15">
                <a:extLst>
                  <a:ext uri="{FF2B5EF4-FFF2-40B4-BE49-F238E27FC236}">
                    <a16:creationId xmlns:a16="http://schemas.microsoft.com/office/drawing/2014/main" id="{72DDF26F-B2AE-EF48-D2F1-8D47C86C2430}"/>
                  </a:ext>
                </a:extLst>
              </p:cNvPr>
              <p:cNvSpPr/>
              <p:nvPr/>
            </p:nvSpPr>
            <p:spPr>
              <a:xfrm>
                <a:off x="2354275" y="4103438"/>
                <a:ext cx="80100" cy="8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15;p15">
              <a:extLst>
                <a:ext uri="{FF2B5EF4-FFF2-40B4-BE49-F238E27FC236}">
                  <a16:creationId xmlns:a16="http://schemas.microsoft.com/office/drawing/2014/main" id="{1192E566-E11D-93FE-784A-16A47D8F220C}"/>
                </a:ext>
              </a:extLst>
            </p:cNvPr>
            <p:cNvSpPr/>
            <p:nvPr/>
          </p:nvSpPr>
          <p:spPr>
            <a:xfrm flipH="1">
              <a:off x="2323238" y="2634250"/>
              <a:ext cx="381000" cy="495625"/>
            </a:xfrm>
            <a:custGeom>
              <a:avLst/>
              <a:gdLst/>
              <a:ahLst/>
              <a:cxnLst/>
              <a:rect l="l" t="t" r="r" b="b"/>
              <a:pathLst>
                <a:path w="15240" h="19825" extrusionOk="0">
                  <a:moveTo>
                    <a:pt x="13597" y="1"/>
                  </a:moveTo>
                  <a:cubicBezTo>
                    <a:pt x="13347" y="1"/>
                    <a:pt x="13085" y="89"/>
                    <a:pt x="12843" y="294"/>
                  </a:cubicBezTo>
                  <a:lnTo>
                    <a:pt x="4404" y="8733"/>
                  </a:lnTo>
                  <a:lnTo>
                    <a:pt x="4404" y="5698"/>
                  </a:lnTo>
                  <a:cubicBezTo>
                    <a:pt x="4404" y="5298"/>
                    <a:pt x="4304" y="4931"/>
                    <a:pt x="4137" y="4564"/>
                  </a:cubicBezTo>
                  <a:cubicBezTo>
                    <a:pt x="4003" y="4297"/>
                    <a:pt x="3837" y="4063"/>
                    <a:pt x="3636" y="3863"/>
                  </a:cubicBezTo>
                  <a:lnTo>
                    <a:pt x="2702" y="2929"/>
                  </a:lnTo>
                  <a:cubicBezTo>
                    <a:pt x="2452" y="2690"/>
                    <a:pt x="2149" y="2582"/>
                    <a:pt x="1854" y="2582"/>
                  </a:cubicBezTo>
                  <a:cubicBezTo>
                    <a:pt x="1243" y="2582"/>
                    <a:pt x="668" y="3044"/>
                    <a:pt x="668" y="3763"/>
                  </a:cubicBezTo>
                  <a:cubicBezTo>
                    <a:pt x="668" y="4063"/>
                    <a:pt x="801" y="4364"/>
                    <a:pt x="1035" y="4597"/>
                  </a:cubicBezTo>
                  <a:lnTo>
                    <a:pt x="1268" y="4831"/>
                  </a:lnTo>
                  <a:cubicBezTo>
                    <a:pt x="1735" y="5331"/>
                    <a:pt x="2035" y="5998"/>
                    <a:pt x="2035" y="6699"/>
                  </a:cubicBezTo>
                  <a:lnTo>
                    <a:pt x="0" y="14104"/>
                  </a:lnTo>
                  <a:cubicBezTo>
                    <a:pt x="0" y="14704"/>
                    <a:pt x="234" y="15271"/>
                    <a:pt x="668" y="15705"/>
                  </a:cubicBezTo>
                  <a:lnTo>
                    <a:pt x="4137" y="19174"/>
                  </a:lnTo>
                  <a:cubicBezTo>
                    <a:pt x="4587" y="19608"/>
                    <a:pt x="5171" y="19825"/>
                    <a:pt x="5750" y="19825"/>
                  </a:cubicBezTo>
                  <a:cubicBezTo>
                    <a:pt x="6330" y="19825"/>
                    <a:pt x="6905" y="19608"/>
                    <a:pt x="7339" y="19174"/>
                  </a:cubicBezTo>
                  <a:lnTo>
                    <a:pt x="13177" y="13337"/>
                  </a:lnTo>
                  <a:cubicBezTo>
                    <a:pt x="13410" y="13103"/>
                    <a:pt x="13510" y="12803"/>
                    <a:pt x="13510" y="12503"/>
                  </a:cubicBezTo>
                  <a:cubicBezTo>
                    <a:pt x="13510" y="11784"/>
                    <a:pt x="12935" y="11307"/>
                    <a:pt x="12335" y="11307"/>
                  </a:cubicBezTo>
                  <a:cubicBezTo>
                    <a:pt x="12044" y="11307"/>
                    <a:pt x="11748" y="11418"/>
                    <a:pt x="11509" y="11669"/>
                  </a:cubicBezTo>
                  <a:lnTo>
                    <a:pt x="12176" y="10968"/>
                  </a:lnTo>
                  <a:cubicBezTo>
                    <a:pt x="13186" y="10135"/>
                    <a:pt x="12361" y="8843"/>
                    <a:pt x="11408" y="8843"/>
                  </a:cubicBezTo>
                  <a:cubicBezTo>
                    <a:pt x="11210" y="8843"/>
                    <a:pt x="11006" y="8899"/>
                    <a:pt x="10811" y="9027"/>
                  </a:cubicBezTo>
                  <a:lnTo>
                    <a:pt x="10811" y="9027"/>
                  </a:lnTo>
                  <a:lnTo>
                    <a:pt x="10842" y="9000"/>
                  </a:lnTo>
                  <a:cubicBezTo>
                    <a:pt x="11542" y="8119"/>
                    <a:pt x="10811" y="7035"/>
                    <a:pt x="9933" y="7035"/>
                  </a:cubicBezTo>
                  <a:cubicBezTo>
                    <a:pt x="9682" y="7035"/>
                    <a:pt x="9419" y="7124"/>
                    <a:pt x="9174" y="7332"/>
                  </a:cubicBezTo>
                  <a:lnTo>
                    <a:pt x="14511" y="1962"/>
                  </a:lnTo>
                  <a:cubicBezTo>
                    <a:pt x="15239" y="1103"/>
                    <a:pt x="14486" y="1"/>
                    <a:pt x="13597"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A8B18E4E-D1DC-097E-6309-D4F5D168D3A4}"/>
              </a:ext>
            </a:extLst>
          </p:cNvPr>
          <p:cNvSpPr txBox="1"/>
          <p:nvPr/>
        </p:nvSpPr>
        <p:spPr>
          <a:xfrm>
            <a:off x="834839" y="1346498"/>
            <a:ext cx="5195105" cy="2543004"/>
          </a:xfrm>
          <a:prstGeom prst="rect">
            <a:avLst/>
          </a:prstGeom>
          <a:noFill/>
        </p:spPr>
        <p:txBody>
          <a:bodyPr wrap="square" rtlCol="0">
            <a:spAutoFit/>
          </a:bodyPr>
          <a:lstStyle/>
          <a:p>
            <a:pPr>
              <a:lnSpc>
                <a:spcPct val="200000"/>
              </a:lnSpc>
            </a:pPr>
            <a:r>
              <a:rPr lang="en-US" dirty="0">
                <a:solidFill>
                  <a:schemeClr val="tx1">
                    <a:lumMod val="95000"/>
                  </a:schemeClr>
                </a:solidFill>
                <a:latin typeface="Bebas Neue" panose="020B0604020202020204" charset="0"/>
              </a:rPr>
              <a:t>To provide a comprehensive analysis of key loan-related metrics, track their changes over time, and support data-driven decisions to improve lending strategies. The project focused on creating dashboards that visualized critical KPIs, allowing stakeholders to gain insights into loan portfolio health and trends.</a:t>
            </a:r>
            <a:endParaRPr lang="en-IN" sz="1100" dirty="0">
              <a:solidFill>
                <a:schemeClr val="tx1">
                  <a:lumMod val="95000"/>
                </a:schemeClr>
              </a:solidFill>
              <a:latin typeface="Bebas Neue" panose="020B0604020202020204" charset="0"/>
              <a:cs typeface="Times New Roman" panose="02020603050405020304" pitchFamily="18" charset="0"/>
            </a:endParaRPr>
          </a:p>
          <a:p>
            <a:pPr>
              <a:lnSpc>
                <a:spcPct val="200000"/>
              </a:lnSpc>
            </a:pPr>
            <a:endParaRPr lang="en-IN" sz="1100" dirty="0">
              <a:solidFill>
                <a:schemeClr val="tx1">
                  <a:lumMod val="95000"/>
                </a:schemeClr>
              </a:solidFill>
              <a:latin typeface="Bebas Neue" panose="020B060402020202020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title"/>
          </p:nvPr>
        </p:nvSpPr>
        <p:spPr>
          <a:xfrm>
            <a:off x="720000" y="5394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r>
              <a:rPr lang="en-IN" dirty="0"/>
              <a:t>DATA overview </a:t>
            </a:r>
            <a:r>
              <a:rPr lang="en" dirty="0"/>
              <a:t> </a:t>
            </a:r>
            <a:endParaRPr dirty="0"/>
          </a:p>
        </p:txBody>
      </p:sp>
      <p:grpSp>
        <p:nvGrpSpPr>
          <p:cNvPr id="2" name="Google Shape;103;p15">
            <a:extLst>
              <a:ext uri="{FF2B5EF4-FFF2-40B4-BE49-F238E27FC236}">
                <a16:creationId xmlns:a16="http://schemas.microsoft.com/office/drawing/2014/main" id="{F74CA2B5-F515-C2F3-BD27-8436CA2615ED}"/>
              </a:ext>
            </a:extLst>
          </p:cNvPr>
          <p:cNvGrpSpPr/>
          <p:nvPr/>
        </p:nvGrpSpPr>
        <p:grpSpPr>
          <a:xfrm>
            <a:off x="7395663" y="3855906"/>
            <a:ext cx="2401229" cy="2575187"/>
            <a:chOff x="818300" y="1811250"/>
            <a:chExt cx="1885938" cy="2275613"/>
          </a:xfrm>
        </p:grpSpPr>
        <p:grpSp>
          <p:nvGrpSpPr>
            <p:cNvPr id="3" name="Google Shape;104;p15">
              <a:extLst>
                <a:ext uri="{FF2B5EF4-FFF2-40B4-BE49-F238E27FC236}">
                  <a16:creationId xmlns:a16="http://schemas.microsoft.com/office/drawing/2014/main" id="{DA358B58-8248-F405-FDB4-73D7B735AED7}"/>
                </a:ext>
              </a:extLst>
            </p:cNvPr>
            <p:cNvGrpSpPr/>
            <p:nvPr/>
          </p:nvGrpSpPr>
          <p:grpSpPr>
            <a:xfrm>
              <a:off x="818300" y="1811250"/>
              <a:ext cx="1616075" cy="2275613"/>
              <a:chOff x="818300" y="2144625"/>
              <a:chExt cx="1616075" cy="2275613"/>
            </a:xfrm>
          </p:grpSpPr>
          <p:grpSp>
            <p:nvGrpSpPr>
              <p:cNvPr id="5" name="Google Shape;105;p15">
                <a:extLst>
                  <a:ext uri="{FF2B5EF4-FFF2-40B4-BE49-F238E27FC236}">
                    <a16:creationId xmlns:a16="http://schemas.microsoft.com/office/drawing/2014/main" id="{22B78272-04A8-768D-1A6B-0D15C70C135F}"/>
                  </a:ext>
                </a:extLst>
              </p:cNvPr>
              <p:cNvGrpSpPr/>
              <p:nvPr/>
            </p:nvGrpSpPr>
            <p:grpSpPr>
              <a:xfrm>
                <a:off x="818300" y="2470076"/>
                <a:ext cx="1616065" cy="1564413"/>
                <a:chOff x="867250" y="2531276"/>
                <a:chExt cx="1616065" cy="1564413"/>
              </a:xfrm>
            </p:grpSpPr>
            <p:sp>
              <p:nvSpPr>
                <p:cNvPr id="12" name="Google Shape;106;p15">
                  <a:extLst>
                    <a:ext uri="{FF2B5EF4-FFF2-40B4-BE49-F238E27FC236}">
                      <a16:creationId xmlns:a16="http://schemas.microsoft.com/office/drawing/2014/main" id="{D2382532-64C8-4FD2-4FA1-363455069FD3}"/>
                    </a:ext>
                  </a:extLst>
                </p:cNvPr>
                <p:cNvSpPr/>
                <p:nvPr/>
              </p:nvSpPr>
              <p:spPr>
                <a:xfrm>
                  <a:off x="867250" y="3173775"/>
                  <a:ext cx="916982" cy="921914"/>
                </a:xfrm>
                <a:custGeom>
                  <a:avLst/>
                  <a:gdLst/>
                  <a:ahLst/>
                  <a:cxnLst/>
                  <a:rect l="l" t="t" r="r" b="b"/>
                  <a:pathLst>
                    <a:path w="18781" h="18882" extrusionOk="0">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7;p15">
                  <a:extLst>
                    <a:ext uri="{FF2B5EF4-FFF2-40B4-BE49-F238E27FC236}">
                      <a16:creationId xmlns:a16="http://schemas.microsoft.com/office/drawing/2014/main" id="{BFE06CA8-F8D3-FE11-BB02-6C09B821351F}"/>
                    </a:ext>
                  </a:extLst>
                </p:cNvPr>
                <p:cNvSpPr/>
                <p:nvPr/>
              </p:nvSpPr>
              <p:spPr>
                <a:xfrm rot="-1490104">
                  <a:off x="1611679" y="2635340"/>
                  <a:ext cx="636418" cy="639841"/>
                </a:xfrm>
                <a:custGeom>
                  <a:avLst/>
                  <a:gdLst/>
                  <a:ahLst/>
                  <a:cxnLst/>
                  <a:rect l="l" t="t" r="r" b="b"/>
                  <a:pathLst>
                    <a:path w="18781" h="18882" extrusionOk="0">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8;p15">
                  <a:extLst>
                    <a:ext uri="{FF2B5EF4-FFF2-40B4-BE49-F238E27FC236}">
                      <a16:creationId xmlns:a16="http://schemas.microsoft.com/office/drawing/2014/main" id="{B7FDD859-5AFF-B79F-FCFB-AF07EE31F80D}"/>
                    </a:ext>
                  </a:extLst>
                </p:cNvPr>
                <p:cNvSpPr/>
                <p:nvPr/>
              </p:nvSpPr>
              <p:spPr>
                <a:xfrm rot="-1490218">
                  <a:off x="1870916" y="3323079"/>
                  <a:ext cx="525709" cy="528536"/>
                </a:xfrm>
                <a:custGeom>
                  <a:avLst/>
                  <a:gdLst/>
                  <a:ahLst/>
                  <a:cxnLst/>
                  <a:rect l="l" t="t" r="r" b="b"/>
                  <a:pathLst>
                    <a:path w="18781" h="18882" extrusionOk="0">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109;p15">
                <a:extLst>
                  <a:ext uri="{FF2B5EF4-FFF2-40B4-BE49-F238E27FC236}">
                    <a16:creationId xmlns:a16="http://schemas.microsoft.com/office/drawing/2014/main" id="{EA4524B5-1F12-ADDA-621A-53A93EA5021A}"/>
                  </a:ext>
                </a:extLst>
              </p:cNvPr>
              <p:cNvSpPr/>
              <p:nvPr/>
            </p:nvSpPr>
            <p:spPr>
              <a:xfrm>
                <a:off x="1075550" y="2784863"/>
                <a:ext cx="194400" cy="19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0;p15">
                <a:extLst>
                  <a:ext uri="{FF2B5EF4-FFF2-40B4-BE49-F238E27FC236}">
                    <a16:creationId xmlns:a16="http://schemas.microsoft.com/office/drawing/2014/main" id="{74EBBFBC-021C-18F7-287E-53BC1DBE2291}"/>
                  </a:ext>
                </a:extLst>
              </p:cNvPr>
              <p:cNvSpPr/>
              <p:nvPr/>
            </p:nvSpPr>
            <p:spPr>
              <a:xfrm>
                <a:off x="1662950" y="2144625"/>
                <a:ext cx="194400" cy="1944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1;p15">
                <a:extLst>
                  <a:ext uri="{FF2B5EF4-FFF2-40B4-BE49-F238E27FC236}">
                    <a16:creationId xmlns:a16="http://schemas.microsoft.com/office/drawing/2014/main" id="{A3C9A30F-E878-3F01-5858-7E552CBA0482}"/>
                  </a:ext>
                </a:extLst>
              </p:cNvPr>
              <p:cNvSpPr/>
              <p:nvPr/>
            </p:nvSpPr>
            <p:spPr>
              <a:xfrm>
                <a:off x="1857350" y="4034504"/>
                <a:ext cx="97800" cy="97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2;p15">
                <a:extLst>
                  <a:ext uri="{FF2B5EF4-FFF2-40B4-BE49-F238E27FC236}">
                    <a16:creationId xmlns:a16="http://schemas.microsoft.com/office/drawing/2014/main" id="{B0688E7A-335A-9A33-DE64-7EFBAE75CEF2}"/>
                  </a:ext>
                </a:extLst>
              </p:cNvPr>
              <p:cNvSpPr/>
              <p:nvPr/>
            </p:nvSpPr>
            <p:spPr>
              <a:xfrm>
                <a:off x="972475" y="2603225"/>
                <a:ext cx="42300" cy="42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3;p15">
                <a:extLst>
                  <a:ext uri="{FF2B5EF4-FFF2-40B4-BE49-F238E27FC236}">
                    <a16:creationId xmlns:a16="http://schemas.microsoft.com/office/drawing/2014/main" id="{B820A049-BB7E-2D69-CB2A-A1A16938FB22}"/>
                  </a:ext>
                </a:extLst>
              </p:cNvPr>
              <p:cNvSpPr/>
              <p:nvPr/>
            </p:nvSpPr>
            <p:spPr>
              <a:xfrm>
                <a:off x="1502050" y="4340138"/>
                <a:ext cx="80100" cy="801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4;p15">
                <a:extLst>
                  <a:ext uri="{FF2B5EF4-FFF2-40B4-BE49-F238E27FC236}">
                    <a16:creationId xmlns:a16="http://schemas.microsoft.com/office/drawing/2014/main" id="{72DDF26F-B2AE-EF48-D2F1-8D47C86C2430}"/>
                  </a:ext>
                </a:extLst>
              </p:cNvPr>
              <p:cNvSpPr/>
              <p:nvPr/>
            </p:nvSpPr>
            <p:spPr>
              <a:xfrm>
                <a:off x="2354275" y="4103438"/>
                <a:ext cx="80100" cy="8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15;p15">
              <a:extLst>
                <a:ext uri="{FF2B5EF4-FFF2-40B4-BE49-F238E27FC236}">
                  <a16:creationId xmlns:a16="http://schemas.microsoft.com/office/drawing/2014/main" id="{1192E566-E11D-93FE-784A-16A47D8F220C}"/>
                </a:ext>
              </a:extLst>
            </p:cNvPr>
            <p:cNvSpPr/>
            <p:nvPr/>
          </p:nvSpPr>
          <p:spPr>
            <a:xfrm flipH="1">
              <a:off x="2323238" y="2634250"/>
              <a:ext cx="381000" cy="495625"/>
            </a:xfrm>
            <a:custGeom>
              <a:avLst/>
              <a:gdLst/>
              <a:ahLst/>
              <a:cxnLst/>
              <a:rect l="l" t="t" r="r" b="b"/>
              <a:pathLst>
                <a:path w="15240" h="19825" extrusionOk="0">
                  <a:moveTo>
                    <a:pt x="13597" y="1"/>
                  </a:moveTo>
                  <a:cubicBezTo>
                    <a:pt x="13347" y="1"/>
                    <a:pt x="13085" y="89"/>
                    <a:pt x="12843" y="294"/>
                  </a:cubicBezTo>
                  <a:lnTo>
                    <a:pt x="4404" y="8733"/>
                  </a:lnTo>
                  <a:lnTo>
                    <a:pt x="4404" y="5698"/>
                  </a:lnTo>
                  <a:cubicBezTo>
                    <a:pt x="4404" y="5298"/>
                    <a:pt x="4304" y="4931"/>
                    <a:pt x="4137" y="4564"/>
                  </a:cubicBezTo>
                  <a:cubicBezTo>
                    <a:pt x="4003" y="4297"/>
                    <a:pt x="3837" y="4063"/>
                    <a:pt x="3636" y="3863"/>
                  </a:cubicBezTo>
                  <a:lnTo>
                    <a:pt x="2702" y="2929"/>
                  </a:lnTo>
                  <a:cubicBezTo>
                    <a:pt x="2452" y="2690"/>
                    <a:pt x="2149" y="2582"/>
                    <a:pt x="1854" y="2582"/>
                  </a:cubicBezTo>
                  <a:cubicBezTo>
                    <a:pt x="1243" y="2582"/>
                    <a:pt x="668" y="3044"/>
                    <a:pt x="668" y="3763"/>
                  </a:cubicBezTo>
                  <a:cubicBezTo>
                    <a:pt x="668" y="4063"/>
                    <a:pt x="801" y="4364"/>
                    <a:pt x="1035" y="4597"/>
                  </a:cubicBezTo>
                  <a:lnTo>
                    <a:pt x="1268" y="4831"/>
                  </a:lnTo>
                  <a:cubicBezTo>
                    <a:pt x="1735" y="5331"/>
                    <a:pt x="2035" y="5998"/>
                    <a:pt x="2035" y="6699"/>
                  </a:cubicBezTo>
                  <a:lnTo>
                    <a:pt x="0" y="14104"/>
                  </a:lnTo>
                  <a:cubicBezTo>
                    <a:pt x="0" y="14704"/>
                    <a:pt x="234" y="15271"/>
                    <a:pt x="668" y="15705"/>
                  </a:cubicBezTo>
                  <a:lnTo>
                    <a:pt x="4137" y="19174"/>
                  </a:lnTo>
                  <a:cubicBezTo>
                    <a:pt x="4587" y="19608"/>
                    <a:pt x="5171" y="19825"/>
                    <a:pt x="5750" y="19825"/>
                  </a:cubicBezTo>
                  <a:cubicBezTo>
                    <a:pt x="6330" y="19825"/>
                    <a:pt x="6905" y="19608"/>
                    <a:pt x="7339" y="19174"/>
                  </a:cubicBezTo>
                  <a:lnTo>
                    <a:pt x="13177" y="13337"/>
                  </a:lnTo>
                  <a:cubicBezTo>
                    <a:pt x="13410" y="13103"/>
                    <a:pt x="13510" y="12803"/>
                    <a:pt x="13510" y="12503"/>
                  </a:cubicBezTo>
                  <a:cubicBezTo>
                    <a:pt x="13510" y="11784"/>
                    <a:pt x="12935" y="11307"/>
                    <a:pt x="12335" y="11307"/>
                  </a:cubicBezTo>
                  <a:cubicBezTo>
                    <a:pt x="12044" y="11307"/>
                    <a:pt x="11748" y="11418"/>
                    <a:pt x="11509" y="11669"/>
                  </a:cubicBezTo>
                  <a:lnTo>
                    <a:pt x="12176" y="10968"/>
                  </a:lnTo>
                  <a:cubicBezTo>
                    <a:pt x="13186" y="10135"/>
                    <a:pt x="12361" y="8843"/>
                    <a:pt x="11408" y="8843"/>
                  </a:cubicBezTo>
                  <a:cubicBezTo>
                    <a:pt x="11210" y="8843"/>
                    <a:pt x="11006" y="8899"/>
                    <a:pt x="10811" y="9027"/>
                  </a:cubicBezTo>
                  <a:lnTo>
                    <a:pt x="10811" y="9027"/>
                  </a:lnTo>
                  <a:lnTo>
                    <a:pt x="10842" y="9000"/>
                  </a:lnTo>
                  <a:cubicBezTo>
                    <a:pt x="11542" y="8119"/>
                    <a:pt x="10811" y="7035"/>
                    <a:pt x="9933" y="7035"/>
                  </a:cubicBezTo>
                  <a:cubicBezTo>
                    <a:pt x="9682" y="7035"/>
                    <a:pt x="9419" y="7124"/>
                    <a:pt x="9174" y="7332"/>
                  </a:cubicBezTo>
                  <a:lnTo>
                    <a:pt x="14511" y="1962"/>
                  </a:lnTo>
                  <a:cubicBezTo>
                    <a:pt x="15239" y="1103"/>
                    <a:pt x="14486" y="1"/>
                    <a:pt x="13597"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6" name="Table 15">
            <a:extLst>
              <a:ext uri="{FF2B5EF4-FFF2-40B4-BE49-F238E27FC236}">
                <a16:creationId xmlns:a16="http://schemas.microsoft.com/office/drawing/2014/main" id="{48777DB2-F761-641E-3211-A3CCEC898A07}"/>
              </a:ext>
            </a:extLst>
          </p:cNvPr>
          <p:cNvGraphicFramePr>
            <a:graphicFrameLocks noGrp="1"/>
          </p:cNvGraphicFramePr>
          <p:nvPr>
            <p:extLst>
              <p:ext uri="{D42A27DB-BD31-4B8C-83A1-F6EECF244321}">
                <p14:modId xmlns:p14="http://schemas.microsoft.com/office/powerpoint/2010/main" val="802998118"/>
              </p:ext>
            </p:extLst>
          </p:nvPr>
        </p:nvGraphicFramePr>
        <p:xfrm>
          <a:off x="919534" y="1394995"/>
          <a:ext cx="7304931" cy="2742475"/>
        </p:xfrm>
        <a:graphic>
          <a:graphicData uri="http://schemas.openxmlformats.org/drawingml/2006/table">
            <a:tbl>
              <a:tblPr firstRow="1" bandRow="1">
                <a:tableStyleId>{616DA210-FB5B-4158-B5E0-FEB733F419BA}</a:tableStyleId>
              </a:tblPr>
              <a:tblGrid>
                <a:gridCol w="2434977">
                  <a:extLst>
                    <a:ext uri="{9D8B030D-6E8A-4147-A177-3AD203B41FA5}">
                      <a16:colId xmlns:a16="http://schemas.microsoft.com/office/drawing/2014/main" val="200372210"/>
                    </a:ext>
                  </a:extLst>
                </a:gridCol>
                <a:gridCol w="2434977">
                  <a:extLst>
                    <a:ext uri="{9D8B030D-6E8A-4147-A177-3AD203B41FA5}">
                      <a16:colId xmlns:a16="http://schemas.microsoft.com/office/drawing/2014/main" val="4111337676"/>
                    </a:ext>
                  </a:extLst>
                </a:gridCol>
                <a:gridCol w="2434977">
                  <a:extLst>
                    <a:ext uri="{9D8B030D-6E8A-4147-A177-3AD203B41FA5}">
                      <a16:colId xmlns:a16="http://schemas.microsoft.com/office/drawing/2014/main" val="2983242826"/>
                    </a:ext>
                  </a:extLst>
                </a:gridCol>
              </a:tblGrid>
              <a:tr h="517548">
                <a:tc>
                  <a:txBody>
                    <a:bodyPr/>
                    <a:lstStyle/>
                    <a:p>
                      <a:pPr algn="ctr"/>
                      <a:r>
                        <a:rPr lang="en-IN" sz="2000" b="0" dirty="0">
                          <a:latin typeface="Bebas Neue" panose="020B0604020202020204" charset="0"/>
                          <a:cs typeface="Poppins" panose="020B0604020202020204" charset="0"/>
                        </a:rPr>
                        <a:t>Dataset</a:t>
                      </a:r>
                    </a:p>
                  </a:txBody>
                  <a:tcPr>
                    <a:solidFill>
                      <a:schemeClr val="bg2">
                        <a:lumMod val="75000"/>
                      </a:schemeClr>
                    </a:solidFill>
                  </a:tcPr>
                </a:tc>
                <a:tc>
                  <a:txBody>
                    <a:bodyPr/>
                    <a:lstStyle/>
                    <a:p>
                      <a:pPr algn="ctr"/>
                      <a:r>
                        <a:rPr lang="en-IN" sz="2000" b="0" dirty="0">
                          <a:latin typeface="Bebas Neue" panose="020B0604020202020204" charset="0"/>
                          <a:cs typeface="Poppins" panose="020B0604020202020204" charset="0"/>
                        </a:rPr>
                        <a:t>Finance_1</a:t>
                      </a:r>
                    </a:p>
                  </a:txBody>
                  <a:tcPr>
                    <a:solidFill>
                      <a:schemeClr val="bg2">
                        <a:lumMod val="75000"/>
                      </a:schemeClr>
                    </a:solidFill>
                  </a:tcPr>
                </a:tc>
                <a:tc>
                  <a:txBody>
                    <a:bodyPr/>
                    <a:lstStyle/>
                    <a:p>
                      <a:pPr algn="ctr"/>
                      <a:r>
                        <a:rPr lang="en-IN" sz="2000" b="0" dirty="0">
                          <a:latin typeface="Bebas Neue" panose="020B0604020202020204" charset="0"/>
                          <a:cs typeface="Poppins" panose="020B0604020202020204" charset="0"/>
                        </a:rPr>
                        <a:t>Finance_2</a:t>
                      </a:r>
                    </a:p>
                  </a:txBody>
                  <a:tcPr>
                    <a:solidFill>
                      <a:schemeClr val="bg2">
                        <a:lumMod val="75000"/>
                      </a:schemeClr>
                    </a:solidFill>
                  </a:tcPr>
                </a:tc>
                <a:extLst>
                  <a:ext uri="{0D108BD9-81ED-4DB2-BD59-A6C34878D82A}">
                    <a16:rowId xmlns:a16="http://schemas.microsoft.com/office/drawing/2014/main" val="3589767471"/>
                  </a:ext>
                </a:extLst>
              </a:tr>
              <a:tr h="517548">
                <a:tc>
                  <a:txBody>
                    <a:bodyPr/>
                    <a:lstStyle/>
                    <a:p>
                      <a:pPr algn="ctr"/>
                      <a:r>
                        <a:rPr lang="en-IN" sz="1600" dirty="0">
                          <a:latin typeface="Bebas Neue" panose="020B0604020202020204" charset="0"/>
                          <a:cs typeface="Poppins" panose="020B0604020202020204" charset="0"/>
                        </a:rPr>
                        <a:t>No.</a:t>
                      </a:r>
                      <a:r>
                        <a:rPr lang="en-IN" sz="1600" baseline="0" dirty="0">
                          <a:latin typeface="Bebas Neue" panose="020B0604020202020204" charset="0"/>
                          <a:cs typeface="Poppins" panose="020B0604020202020204" charset="0"/>
                        </a:rPr>
                        <a:t> of Rows</a:t>
                      </a:r>
                      <a:endParaRPr lang="en-IN" sz="1600" dirty="0">
                        <a:latin typeface="Bebas Neue" panose="020B0604020202020204" charset="0"/>
                        <a:cs typeface="Poppins" panose="020B0604020202020204" charset="0"/>
                      </a:endParaRPr>
                    </a:p>
                  </a:txBody>
                  <a:tcPr>
                    <a:solidFill>
                      <a:schemeClr val="bg1"/>
                    </a:solidFill>
                  </a:tcPr>
                </a:tc>
                <a:tc>
                  <a:txBody>
                    <a:bodyPr/>
                    <a:lstStyle/>
                    <a:p>
                      <a:pPr algn="ctr"/>
                      <a:r>
                        <a:rPr lang="en-IN" sz="1600" baseline="0" dirty="0">
                          <a:latin typeface="Bebas Neue" panose="020B0604020202020204" charset="0"/>
                        </a:rPr>
                        <a:t>39714</a:t>
                      </a:r>
                      <a:endParaRPr lang="en-IN" sz="1600" dirty="0">
                        <a:latin typeface="Bebas Neue" panose="020B0604020202020204" charset="0"/>
                      </a:endParaRPr>
                    </a:p>
                  </a:txBody>
                  <a:tcPr>
                    <a:solidFill>
                      <a:schemeClr val="bg1"/>
                    </a:solidFill>
                  </a:tcPr>
                </a:tc>
                <a:tc>
                  <a:txBody>
                    <a:bodyPr/>
                    <a:lstStyle/>
                    <a:p>
                      <a:pPr algn="ctr"/>
                      <a:r>
                        <a:rPr lang="en-IN" sz="1600" dirty="0">
                          <a:latin typeface="Bebas Neue" panose="020B0604020202020204" charset="0"/>
                        </a:rPr>
                        <a:t>39178</a:t>
                      </a:r>
                    </a:p>
                  </a:txBody>
                  <a:tcPr>
                    <a:solidFill>
                      <a:schemeClr val="bg1"/>
                    </a:solidFill>
                  </a:tcPr>
                </a:tc>
                <a:extLst>
                  <a:ext uri="{0D108BD9-81ED-4DB2-BD59-A6C34878D82A}">
                    <a16:rowId xmlns:a16="http://schemas.microsoft.com/office/drawing/2014/main" val="3545257419"/>
                  </a:ext>
                </a:extLst>
              </a:tr>
              <a:tr h="610711">
                <a:tc>
                  <a:txBody>
                    <a:bodyPr/>
                    <a:lstStyle/>
                    <a:p>
                      <a:pPr algn="ctr"/>
                      <a:r>
                        <a:rPr lang="en-IN" sz="1600" dirty="0">
                          <a:latin typeface="Bebas Neue" panose="020B0604020202020204" charset="0"/>
                        </a:rPr>
                        <a:t>No. of columns</a:t>
                      </a:r>
                    </a:p>
                  </a:txBody>
                  <a:tcPr>
                    <a:solidFill>
                      <a:schemeClr val="bg2"/>
                    </a:solidFill>
                  </a:tcPr>
                </a:tc>
                <a:tc>
                  <a:txBody>
                    <a:bodyPr/>
                    <a:lstStyle/>
                    <a:p>
                      <a:pPr algn="ctr"/>
                      <a:r>
                        <a:rPr lang="en-IN" sz="1600" dirty="0">
                          <a:latin typeface="Bebas Neue" panose="020B0604020202020204" charset="0"/>
                        </a:rPr>
                        <a:t>24</a:t>
                      </a:r>
                    </a:p>
                  </a:txBody>
                  <a:tcPr>
                    <a:solidFill>
                      <a:schemeClr val="bg2"/>
                    </a:solidFill>
                  </a:tcPr>
                </a:tc>
                <a:tc>
                  <a:txBody>
                    <a:bodyPr/>
                    <a:lstStyle/>
                    <a:p>
                      <a:pPr algn="ctr"/>
                      <a:r>
                        <a:rPr lang="en-IN" sz="1600" dirty="0">
                          <a:latin typeface="Bebas Neue" panose="020B0604020202020204" charset="0"/>
                        </a:rPr>
                        <a:t>25</a:t>
                      </a:r>
                    </a:p>
                  </a:txBody>
                  <a:tcPr>
                    <a:solidFill>
                      <a:schemeClr val="bg2"/>
                    </a:solidFill>
                  </a:tcPr>
                </a:tc>
                <a:extLst>
                  <a:ext uri="{0D108BD9-81ED-4DB2-BD59-A6C34878D82A}">
                    <a16:rowId xmlns:a16="http://schemas.microsoft.com/office/drawing/2014/main" val="4232167764"/>
                  </a:ext>
                </a:extLst>
              </a:tr>
              <a:tr h="517548">
                <a:tc>
                  <a:txBody>
                    <a:bodyPr/>
                    <a:lstStyle/>
                    <a:p>
                      <a:pPr algn="ctr"/>
                      <a:r>
                        <a:rPr lang="en-IN" sz="1600" dirty="0">
                          <a:latin typeface="Bebas Neue" panose="020B0604020202020204" charset="0"/>
                        </a:rPr>
                        <a:t>File Format</a:t>
                      </a:r>
                    </a:p>
                  </a:txBody>
                  <a:tcPr>
                    <a:solidFill>
                      <a:schemeClr val="bg1"/>
                    </a:solidFill>
                  </a:tcPr>
                </a:tc>
                <a:tc>
                  <a:txBody>
                    <a:bodyPr/>
                    <a:lstStyle/>
                    <a:p>
                      <a:pPr algn="ctr"/>
                      <a:r>
                        <a:rPr lang="en-IN" sz="1600" dirty="0">
                          <a:latin typeface="Bebas Neue" panose="020B0604020202020204" charset="0"/>
                        </a:rPr>
                        <a:t>.CSV</a:t>
                      </a:r>
                    </a:p>
                  </a:txBody>
                  <a:tcPr>
                    <a:solidFill>
                      <a:schemeClr val="bg1"/>
                    </a:solidFill>
                  </a:tcPr>
                </a:tc>
                <a:tc>
                  <a:txBody>
                    <a:bodyPr/>
                    <a:lstStyle/>
                    <a:p>
                      <a:pPr algn="ctr"/>
                      <a:r>
                        <a:rPr lang="en-IN" sz="1600" dirty="0">
                          <a:latin typeface="Bebas Neue" panose="020B0604020202020204" charset="0"/>
                        </a:rPr>
                        <a:t>.xlsx</a:t>
                      </a:r>
                    </a:p>
                  </a:txBody>
                  <a:tcPr>
                    <a:solidFill>
                      <a:schemeClr val="bg1"/>
                    </a:solidFill>
                  </a:tcPr>
                </a:tc>
                <a:extLst>
                  <a:ext uri="{0D108BD9-81ED-4DB2-BD59-A6C34878D82A}">
                    <a16:rowId xmlns:a16="http://schemas.microsoft.com/office/drawing/2014/main" val="2652783814"/>
                  </a:ext>
                </a:extLst>
              </a:tr>
              <a:tr h="517548">
                <a:tc>
                  <a:txBody>
                    <a:bodyPr/>
                    <a:lstStyle/>
                    <a:p>
                      <a:pPr algn="ctr"/>
                      <a:r>
                        <a:rPr lang="en-IN" sz="1600" dirty="0">
                          <a:latin typeface="Bebas Neue" panose="020B0604020202020204" charset="0"/>
                        </a:rPr>
                        <a:t>Dataset</a:t>
                      </a:r>
                      <a:r>
                        <a:rPr lang="en-IN" sz="1600" baseline="0" dirty="0">
                          <a:latin typeface="Bebas Neue" panose="020B0604020202020204" charset="0"/>
                        </a:rPr>
                        <a:t> Type</a:t>
                      </a:r>
                      <a:endParaRPr lang="en-IN" sz="1600" dirty="0">
                        <a:latin typeface="Bebas Neue" panose="020B0604020202020204" charset="0"/>
                      </a:endParaRPr>
                    </a:p>
                  </a:txBody>
                  <a:tcPr>
                    <a:solidFill>
                      <a:schemeClr val="bg2"/>
                    </a:solidFill>
                  </a:tcPr>
                </a:tc>
                <a:tc>
                  <a:txBody>
                    <a:bodyPr/>
                    <a:lstStyle/>
                    <a:p>
                      <a:pPr algn="ctr"/>
                      <a:r>
                        <a:rPr lang="en-IN" sz="1600" dirty="0">
                          <a:latin typeface="Bebas Neue" panose="020B0604020202020204" charset="0"/>
                        </a:rPr>
                        <a:t>MICROSOFT EXCEL COMMA SEPARATED VALUE</a:t>
                      </a:r>
                    </a:p>
                  </a:txBody>
                  <a:tcPr>
                    <a:solidFill>
                      <a:schemeClr val="bg2"/>
                    </a:solidFill>
                  </a:tcPr>
                </a:tc>
                <a:tc>
                  <a:txBody>
                    <a:bodyPr/>
                    <a:lstStyle/>
                    <a:p>
                      <a:pPr algn="ctr"/>
                      <a:r>
                        <a:rPr lang="en-IN" sz="1600" dirty="0">
                          <a:latin typeface="Bebas Neue" panose="020B0604020202020204" charset="0"/>
                        </a:rPr>
                        <a:t>EXCEL</a:t>
                      </a:r>
                    </a:p>
                  </a:txBody>
                  <a:tcPr>
                    <a:solidFill>
                      <a:schemeClr val="bg2"/>
                    </a:solidFill>
                  </a:tcPr>
                </a:tc>
                <a:extLst>
                  <a:ext uri="{0D108BD9-81ED-4DB2-BD59-A6C34878D82A}">
                    <a16:rowId xmlns:a16="http://schemas.microsoft.com/office/drawing/2014/main" val="3866427457"/>
                  </a:ext>
                </a:extLst>
              </a:tr>
            </a:tbl>
          </a:graphicData>
        </a:graphic>
      </p:graphicFrame>
    </p:spTree>
    <p:extLst>
      <p:ext uri="{BB962C8B-B14F-4D97-AF65-F5344CB8AC3E}">
        <p14:creationId xmlns:p14="http://schemas.microsoft.com/office/powerpoint/2010/main" val="316967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title"/>
          </p:nvPr>
        </p:nvSpPr>
        <p:spPr>
          <a:xfrm>
            <a:off x="3327331" y="-4824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TOOLS USED </a:t>
            </a:r>
            <a:endParaRPr dirty="0"/>
          </a:p>
        </p:txBody>
      </p:sp>
      <p:grpSp>
        <p:nvGrpSpPr>
          <p:cNvPr id="2" name="Google Shape;103;p15">
            <a:extLst>
              <a:ext uri="{FF2B5EF4-FFF2-40B4-BE49-F238E27FC236}">
                <a16:creationId xmlns:a16="http://schemas.microsoft.com/office/drawing/2014/main" id="{F74CA2B5-F515-C2F3-BD27-8436CA2615ED}"/>
              </a:ext>
            </a:extLst>
          </p:cNvPr>
          <p:cNvGrpSpPr/>
          <p:nvPr/>
        </p:nvGrpSpPr>
        <p:grpSpPr>
          <a:xfrm>
            <a:off x="7395663" y="3855906"/>
            <a:ext cx="2401229" cy="2575187"/>
            <a:chOff x="818300" y="1811250"/>
            <a:chExt cx="1885938" cy="2275613"/>
          </a:xfrm>
        </p:grpSpPr>
        <p:grpSp>
          <p:nvGrpSpPr>
            <p:cNvPr id="3" name="Google Shape;104;p15">
              <a:extLst>
                <a:ext uri="{FF2B5EF4-FFF2-40B4-BE49-F238E27FC236}">
                  <a16:creationId xmlns:a16="http://schemas.microsoft.com/office/drawing/2014/main" id="{DA358B58-8248-F405-FDB4-73D7B735AED7}"/>
                </a:ext>
              </a:extLst>
            </p:cNvPr>
            <p:cNvGrpSpPr/>
            <p:nvPr/>
          </p:nvGrpSpPr>
          <p:grpSpPr>
            <a:xfrm>
              <a:off x="818300" y="1811250"/>
              <a:ext cx="1616075" cy="2275613"/>
              <a:chOff x="818300" y="2144625"/>
              <a:chExt cx="1616075" cy="2275613"/>
            </a:xfrm>
          </p:grpSpPr>
          <p:grpSp>
            <p:nvGrpSpPr>
              <p:cNvPr id="5" name="Google Shape;105;p15">
                <a:extLst>
                  <a:ext uri="{FF2B5EF4-FFF2-40B4-BE49-F238E27FC236}">
                    <a16:creationId xmlns:a16="http://schemas.microsoft.com/office/drawing/2014/main" id="{22B78272-04A8-768D-1A6B-0D15C70C135F}"/>
                  </a:ext>
                </a:extLst>
              </p:cNvPr>
              <p:cNvGrpSpPr/>
              <p:nvPr/>
            </p:nvGrpSpPr>
            <p:grpSpPr>
              <a:xfrm>
                <a:off x="818300" y="2470076"/>
                <a:ext cx="1616065" cy="1564413"/>
                <a:chOff x="867250" y="2531276"/>
                <a:chExt cx="1616065" cy="1564413"/>
              </a:xfrm>
            </p:grpSpPr>
            <p:sp>
              <p:nvSpPr>
                <p:cNvPr id="12" name="Google Shape;106;p15">
                  <a:extLst>
                    <a:ext uri="{FF2B5EF4-FFF2-40B4-BE49-F238E27FC236}">
                      <a16:creationId xmlns:a16="http://schemas.microsoft.com/office/drawing/2014/main" id="{D2382532-64C8-4FD2-4FA1-363455069FD3}"/>
                    </a:ext>
                  </a:extLst>
                </p:cNvPr>
                <p:cNvSpPr/>
                <p:nvPr/>
              </p:nvSpPr>
              <p:spPr>
                <a:xfrm>
                  <a:off x="867250" y="3173775"/>
                  <a:ext cx="916982" cy="921914"/>
                </a:xfrm>
                <a:custGeom>
                  <a:avLst/>
                  <a:gdLst/>
                  <a:ahLst/>
                  <a:cxnLst/>
                  <a:rect l="l" t="t" r="r" b="b"/>
                  <a:pathLst>
                    <a:path w="18781" h="18882" extrusionOk="0">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7;p15">
                  <a:extLst>
                    <a:ext uri="{FF2B5EF4-FFF2-40B4-BE49-F238E27FC236}">
                      <a16:creationId xmlns:a16="http://schemas.microsoft.com/office/drawing/2014/main" id="{BFE06CA8-F8D3-FE11-BB02-6C09B821351F}"/>
                    </a:ext>
                  </a:extLst>
                </p:cNvPr>
                <p:cNvSpPr/>
                <p:nvPr/>
              </p:nvSpPr>
              <p:spPr>
                <a:xfrm rot="-1490104">
                  <a:off x="1611679" y="2635340"/>
                  <a:ext cx="636418" cy="639841"/>
                </a:xfrm>
                <a:custGeom>
                  <a:avLst/>
                  <a:gdLst/>
                  <a:ahLst/>
                  <a:cxnLst/>
                  <a:rect l="l" t="t" r="r" b="b"/>
                  <a:pathLst>
                    <a:path w="18781" h="18882" extrusionOk="0">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8;p15">
                  <a:extLst>
                    <a:ext uri="{FF2B5EF4-FFF2-40B4-BE49-F238E27FC236}">
                      <a16:creationId xmlns:a16="http://schemas.microsoft.com/office/drawing/2014/main" id="{B7FDD859-5AFF-B79F-FCFB-AF07EE31F80D}"/>
                    </a:ext>
                  </a:extLst>
                </p:cNvPr>
                <p:cNvSpPr/>
                <p:nvPr/>
              </p:nvSpPr>
              <p:spPr>
                <a:xfrm rot="-1490218">
                  <a:off x="1870916" y="3323079"/>
                  <a:ext cx="525709" cy="528536"/>
                </a:xfrm>
                <a:custGeom>
                  <a:avLst/>
                  <a:gdLst/>
                  <a:ahLst/>
                  <a:cxnLst/>
                  <a:rect l="l" t="t" r="r" b="b"/>
                  <a:pathLst>
                    <a:path w="18781" h="18882" extrusionOk="0">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109;p15">
                <a:extLst>
                  <a:ext uri="{FF2B5EF4-FFF2-40B4-BE49-F238E27FC236}">
                    <a16:creationId xmlns:a16="http://schemas.microsoft.com/office/drawing/2014/main" id="{EA4524B5-1F12-ADDA-621A-53A93EA5021A}"/>
                  </a:ext>
                </a:extLst>
              </p:cNvPr>
              <p:cNvSpPr/>
              <p:nvPr/>
            </p:nvSpPr>
            <p:spPr>
              <a:xfrm>
                <a:off x="1075550" y="2784863"/>
                <a:ext cx="194400" cy="19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0;p15">
                <a:extLst>
                  <a:ext uri="{FF2B5EF4-FFF2-40B4-BE49-F238E27FC236}">
                    <a16:creationId xmlns:a16="http://schemas.microsoft.com/office/drawing/2014/main" id="{74EBBFBC-021C-18F7-287E-53BC1DBE2291}"/>
                  </a:ext>
                </a:extLst>
              </p:cNvPr>
              <p:cNvSpPr/>
              <p:nvPr/>
            </p:nvSpPr>
            <p:spPr>
              <a:xfrm>
                <a:off x="1662950" y="2144625"/>
                <a:ext cx="194400" cy="1944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1;p15">
                <a:extLst>
                  <a:ext uri="{FF2B5EF4-FFF2-40B4-BE49-F238E27FC236}">
                    <a16:creationId xmlns:a16="http://schemas.microsoft.com/office/drawing/2014/main" id="{A3C9A30F-E878-3F01-5858-7E552CBA0482}"/>
                  </a:ext>
                </a:extLst>
              </p:cNvPr>
              <p:cNvSpPr/>
              <p:nvPr/>
            </p:nvSpPr>
            <p:spPr>
              <a:xfrm>
                <a:off x="1857350" y="4034504"/>
                <a:ext cx="97800" cy="97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2;p15">
                <a:extLst>
                  <a:ext uri="{FF2B5EF4-FFF2-40B4-BE49-F238E27FC236}">
                    <a16:creationId xmlns:a16="http://schemas.microsoft.com/office/drawing/2014/main" id="{B0688E7A-335A-9A33-DE64-7EFBAE75CEF2}"/>
                  </a:ext>
                </a:extLst>
              </p:cNvPr>
              <p:cNvSpPr/>
              <p:nvPr/>
            </p:nvSpPr>
            <p:spPr>
              <a:xfrm>
                <a:off x="972475" y="2603225"/>
                <a:ext cx="42300" cy="42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3;p15">
                <a:extLst>
                  <a:ext uri="{FF2B5EF4-FFF2-40B4-BE49-F238E27FC236}">
                    <a16:creationId xmlns:a16="http://schemas.microsoft.com/office/drawing/2014/main" id="{B820A049-BB7E-2D69-CB2A-A1A16938FB22}"/>
                  </a:ext>
                </a:extLst>
              </p:cNvPr>
              <p:cNvSpPr/>
              <p:nvPr/>
            </p:nvSpPr>
            <p:spPr>
              <a:xfrm>
                <a:off x="1502050" y="4340138"/>
                <a:ext cx="80100" cy="801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4;p15">
                <a:extLst>
                  <a:ext uri="{FF2B5EF4-FFF2-40B4-BE49-F238E27FC236}">
                    <a16:creationId xmlns:a16="http://schemas.microsoft.com/office/drawing/2014/main" id="{72DDF26F-B2AE-EF48-D2F1-8D47C86C2430}"/>
                  </a:ext>
                </a:extLst>
              </p:cNvPr>
              <p:cNvSpPr/>
              <p:nvPr/>
            </p:nvSpPr>
            <p:spPr>
              <a:xfrm>
                <a:off x="2354275" y="4103438"/>
                <a:ext cx="80100" cy="8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15;p15">
              <a:extLst>
                <a:ext uri="{FF2B5EF4-FFF2-40B4-BE49-F238E27FC236}">
                  <a16:creationId xmlns:a16="http://schemas.microsoft.com/office/drawing/2014/main" id="{1192E566-E11D-93FE-784A-16A47D8F220C}"/>
                </a:ext>
              </a:extLst>
            </p:cNvPr>
            <p:cNvSpPr/>
            <p:nvPr/>
          </p:nvSpPr>
          <p:spPr>
            <a:xfrm flipH="1">
              <a:off x="2323238" y="2634250"/>
              <a:ext cx="381000" cy="495625"/>
            </a:xfrm>
            <a:custGeom>
              <a:avLst/>
              <a:gdLst/>
              <a:ahLst/>
              <a:cxnLst/>
              <a:rect l="l" t="t" r="r" b="b"/>
              <a:pathLst>
                <a:path w="15240" h="19825" extrusionOk="0">
                  <a:moveTo>
                    <a:pt x="13597" y="1"/>
                  </a:moveTo>
                  <a:cubicBezTo>
                    <a:pt x="13347" y="1"/>
                    <a:pt x="13085" y="89"/>
                    <a:pt x="12843" y="294"/>
                  </a:cubicBezTo>
                  <a:lnTo>
                    <a:pt x="4404" y="8733"/>
                  </a:lnTo>
                  <a:lnTo>
                    <a:pt x="4404" y="5698"/>
                  </a:lnTo>
                  <a:cubicBezTo>
                    <a:pt x="4404" y="5298"/>
                    <a:pt x="4304" y="4931"/>
                    <a:pt x="4137" y="4564"/>
                  </a:cubicBezTo>
                  <a:cubicBezTo>
                    <a:pt x="4003" y="4297"/>
                    <a:pt x="3837" y="4063"/>
                    <a:pt x="3636" y="3863"/>
                  </a:cubicBezTo>
                  <a:lnTo>
                    <a:pt x="2702" y="2929"/>
                  </a:lnTo>
                  <a:cubicBezTo>
                    <a:pt x="2452" y="2690"/>
                    <a:pt x="2149" y="2582"/>
                    <a:pt x="1854" y="2582"/>
                  </a:cubicBezTo>
                  <a:cubicBezTo>
                    <a:pt x="1243" y="2582"/>
                    <a:pt x="668" y="3044"/>
                    <a:pt x="668" y="3763"/>
                  </a:cubicBezTo>
                  <a:cubicBezTo>
                    <a:pt x="668" y="4063"/>
                    <a:pt x="801" y="4364"/>
                    <a:pt x="1035" y="4597"/>
                  </a:cubicBezTo>
                  <a:lnTo>
                    <a:pt x="1268" y="4831"/>
                  </a:lnTo>
                  <a:cubicBezTo>
                    <a:pt x="1735" y="5331"/>
                    <a:pt x="2035" y="5998"/>
                    <a:pt x="2035" y="6699"/>
                  </a:cubicBezTo>
                  <a:lnTo>
                    <a:pt x="0" y="14104"/>
                  </a:lnTo>
                  <a:cubicBezTo>
                    <a:pt x="0" y="14704"/>
                    <a:pt x="234" y="15271"/>
                    <a:pt x="668" y="15705"/>
                  </a:cubicBezTo>
                  <a:lnTo>
                    <a:pt x="4137" y="19174"/>
                  </a:lnTo>
                  <a:cubicBezTo>
                    <a:pt x="4587" y="19608"/>
                    <a:pt x="5171" y="19825"/>
                    <a:pt x="5750" y="19825"/>
                  </a:cubicBezTo>
                  <a:cubicBezTo>
                    <a:pt x="6330" y="19825"/>
                    <a:pt x="6905" y="19608"/>
                    <a:pt x="7339" y="19174"/>
                  </a:cubicBezTo>
                  <a:lnTo>
                    <a:pt x="13177" y="13337"/>
                  </a:lnTo>
                  <a:cubicBezTo>
                    <a:pt x="13410" y="13103"/>
                    <a:pt x="13510" y="12803"/>
                    <a:pt x="13510" y="12503"/>
                  </a:cubicBezTo>
                  <a:cubicBezTo>
                    <a:pt x="13510" y="11784"/>
                    <a:pt x="12935" y="11307"/>
                    <a:pt x="12335" y="11307"/>
                  </a:cubicBezTo>
                  <a:cubicBezTo>
                    <a:pt x="12044" y="11307"/>
                    <a:pt x="11748" y="11418"/>
                    <a:pt x="11509" y="11669"/>
                  </a:cubicBezTo>
                  <a:lnTo>
                    <a:pt x="12176" y="10968"/>
                  </a:lnTo>
                  <a:cubicBezTo>
                    <a:pt x="13186" y="10135"/>
                    <a:pt x="12361" y="8843"/>
                    <a:pt x="11408" y="8843"/>
                  </a:cubicBezTo>
                  <a:cubicBezTo>
                    <a:pt x="11210" y="8843"/>
                    <a:pt x="11006" y="8899"/>
                    <a:pt x="10811" y="9027"/>
                  </a:cubicBezTo>
                  <a:lnTo>
                    <a:pt x="10811" y="9027"/>
                  </a:lnTo>
                  <a:lnTo>
                    <a:pt x="10842" y="9000"/>
                  </a:lnTo>
                  <a:cubicBezTo>
                    <a:pt x="11542" y="8119"/>
                    <a:pt x="10811" y="7035"/>
                    <a:pt x="9933" y="7035"/>
                  </a:cubicBezTo>
                  <a:cubicBezTo>
                    <a:pt x="9682" y="7035"/>
                    <a:pt x="9419" y="7124"/>
                    <a:pt x="9174" y="7332"/>
                  </a:cubicBezTo>
                  <a:lnTo>
                    <a:pt x="14511" y="1962"/>
                  </a:lnTo>
                  <a:cubicBezTo>
                    <a:pt x="15239" y="1103"/>
                    <a:pt x="14486" y="1"/>
                    <a:pt x="13597"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Rectangle: Diagonal Corners Rounded 14">
            <a:extLst>
              <a:ext uri="{FF2B5EF4-FFF2-40B4-BE49-F238E27FC236}">
                <a16:creationId xmlns:a16="http://schemas.microsoft.com/office/drawing/2014/main" id="{9464F836-7BA6-BB3A-96CB-89967C55E350}"/>
              </a:ext>
            </a:extLst>
          </p:cNvPr>
          <p:cNvSpPr/>
          <p:nvPr/>
        </p:nvSpPr>
        <p:spPr>
          <a:xfrm>
            <a:off x="778852" y="886678"/>
            <a:ext cx="3234087" cy="1472002"/>
          </a:xfrm>
          <a:prstGeom prst="round2Diag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US" sz="1600" dirty="0">
              <a:solidFill>
                <a:schemeClr val="dk1"/>
              </a:solidFill>
              <a:latin typeface="Bebas Neue" panose="020B0604020202020204" charset="0"/>
              <a:cs typeface="Calibri" panose="020F0502020204030204" pitchFamily="34" charset="0"/>
              <a:sym typeface="Poppins SemiBold"/>
            </a:endParaRPr>
          </a:p>
          <a:p>
            <a:pPr algn="just"/>
            <a:r>
              <a:rPr lang="en-US" sz="1600" dirty="0">
                <a:solidFill>
                  <a:schemeClr val="dk1"/>
                </a:solidFill>
                <a:latin typeface="Bebas Neue" panose="020B0604020202020204" charset="0"/>
                <a:cs typeface="Calibri" panose="020F0502020204030204" pitchFamily="34" charset="0"/>
                <a:sym typeface="Poppins SemiBold"/>
              </a:rPr>
              <a:t>EXCEL</a:t>
            </a:r>
          </a:p>
          <a:p>
            <a:pPr algn="just"/>
            <a:r>
              <a:rPr lang="en-US" sz="1600" dirty="0">
                <a:solidFill>
                  <a:schemeClr val="dk1"/>
                </a:solidFill>
                <a:latin typeface="Bebas Neue" panose="020B0604020202020204" charset="0"/>
                <a:cs typeface="Calibri" panose="020F0502020204030204" pitchFamily="34" charset="0"/>
                <a:sym typeface="Poppins SemiBold"/>
              </a:rPr>
              <a:t>Data Exploration.</a:t>
            </a:r>
          </a:p>
          <a:p>
            <a:pPr algn="just"/>
            <a:r>
              <a:rPr lang="en-US" sz="1600" dirty="0">
                <a:solidFill>
                  <a:schemeClr val="dk1"/>
                </a:solidFill>
                <a:latin typeface="Bebas Neue" panose="020B0604020202020204" charset="0"/>
                <a:cs typeface="Calibri" panose="020F0502020204030204" pitchFamily="34" charset="0"/>
                <a:sym typeface="Poppins SemiBold"/>
              </a:rPr>
              <a:t>Data cleaning.</a:t>
            </a:r>
          </a:p>
          <a:p>
            <a:pPr algn="just"/>
            <a:r>
              <a:rPr lang="en-US" sz="1600" dirty="0">
                <a:solidFill>
                  <a:schemeClr val="dk1"/>
                </a:solidFill>
                <a:latin typeface="Bebas Neue" panose="020B0604020202020204" charset="0"/>
                <a:cs typeface="Calibri" panose="020F0502020204030204" pitchFamily="34" charset="0"/>
                <a:sym typeface="Poppins SemiBold"/>
              </a:rPr>
              <a:t>Visualization.</a:t>
            </a:r>
          </a:p>
          <a:p>
            <a:pPr algn="just"/>
            <a:endParaRPr lang="en-IN" sz="1600" dirty="0">
              <a:solidFill>
                <a:schemeClr val="dk1"/>
              </a:solidFill>
              <a:latin typeface="Bebas Neue" panose="020B0604020202020204" charset="0"/>
              <a:cs typeface="Calibri" panose="020F0502020204030204" pitchFamily="34" charset="0"/>
            </a:endParaRPr>
          </a:p>
        </p:txBody>
      </p:sp>
      <p:pic>
        <p:nvPicPr>
          <p:cNvPr id="17" name="Picture 16">
            <a:extLst>
              <a:ext uri="{FF2B5EF4-FFF2-40B4-BE49-F238E27FC236}">
                <a16:creationId xmlns:a16="http://schemas.microsoft.com/office/drawing/2014/main" id="{8FA9A11D-E3FE-042A-445B-F1C802349F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1819" y="1351996"/>
            <a:ext cx="651023" cy="756585"/>
          </a:xfrm>
          <a:prstGeom prst="rect">
            <a:avLst/>
          </a:prstGeom>
        </p:spPr>
      </p:pic>
      <p:sp>
        <p:nvSpPr>
          <p:cNvPr id="18" name="Rectangle: Diagonal Corners Rounded 17">
            <a:extLst>
              <a:ext uri="{FF2B5EF4-FFF2-40B4-BE49-F238E27FC236}">
                <a16:creationId xmlns:a16="http://schemas.microsoft.com/office/drawing/2014/main" id="{0B7307FD-1221-7900-53C2-EA06CD1934BF}"/>
              </a:ext>
            </a:extLst>
          </p:cNvPr>
          <p:cNvSpPr/>
          <p:nvPr/>
        </p:nvSpPr>
        <p:spPr>
          <a:xfrm>
            <a:off x="4973454" y="847429"/>
            <a:ext cx="3255447" cy="1472002"/>
          </a:xfrm>
          <a:prstGeom prst="round2Diag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600" dirty="0">
                <a:solidFill>
                  <a:schemeClr val="dk1"/>
                </a:solidFill>
                <a:latin typeface="Bebas Neue" panose="020B0604020202020204" charset="0"/>
                <a:cs typeface="Calibri" panose="020F0502020204030204" pitchFamily="34" charset="0"/>
                <a:sym typeface="Poppins SemiBold"/>
              </a:rPr>
              <a:t>MySQL</a:t>
            </a:r>
          </a:p>
          <a:p>
            <a:pPr algn="just"/>
            <a:r>
              <a:rPr lang="en-US" sz="1600" dirty="0">
                <a:solidFill>
                  <a:schemeClr val="dk1"/>
                </a:solidFill>
                <a:latin typeface="Bebas Neue" panose="020B0604020202020204" charset="0"/>
                <a:cs typeface="Calibri" panose="020F0502020204030204" pitchFamily="34" charset="0"/>
                <a:sym typeface="Poppins SemiBold"/>
              </a:rPr>
              <a:t>Retrieving relevant data according to KPIs.</a:t>
            </a:r>
          </a:p>
          <a:p>
            <a:pPr algn="just"/>
            <a:r>
              <a:rPr lang="en-US" sz="1600" dirty="0">
                <a:solidFill>
                  <a:schemeClr val="dk1"/>
                </a:solidFill>
                <a:latin typeface="Bebas Neue" panose="020B0604020202020204" charset="0"/>
                <a:cs typeface="Calibri" panose="020F0502020204030204" pitchFamily="34" charset="0"/>
                <a:sym typeface="Poppins SemiBold"/>
              </a:rPr>
              <a:t>Data Exploration.</a:t>
            </a:r>
          </a:p>
        </p:txBody>
      </p:sp>
      <p:pic>
        <p:nvPicPr>
          <p:cNvPr id="19" name="Picture 18">
            <a:extLst>
              <a:ext uri="{FF2B5EF4-FFF2-40B4-BE49-F238E27FC236}">
                <a16:creationId xmlns:a16="http://schemas.microsoft.com/office/drawing/2014/main" id="{68645625-A51A-2CBA-9740-48E57F14EF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1400" y="1668459"/>
            <a:ext cx="505559" cy="549277"/>
          </a:xfrm>
          <a:prstGeom prst="rect">
            <a:avLst/>
          </a:prstGeom>
        </p:spPr>
      </p:pic>
      <p:sp>
        <p:nvSpPr>
          <p:cNvPr id="24" name="Rectangle: Diagonal Corners Rounded 23">
            <a:extLst>
              <a:ext uri="{FF2B5EF4-FFF2-40B4-BE49-F238E27FC236}">
                <a16:creationId xmlns:a16="http://schemas.microsoft.com/office/drawing/2014/main" id="{262F5124-88CA-2066-1750-0E52702D74F9}"/>
              </a:ext>
            </a:extLst>
          </p:cNvPr>
          <p:cNvSpPr/>
          <p:nvPr/>
        </p:nvSpPr>
        <p:spPr>
          <a:xfrm>
            <a:off x="4973454" y="2746270"/>
            <a:ext cx="3255447" cy="1616815"/>
          </a:xfrm>
          <a:prstGeom prst="round2DiagRect">
            <a:avLst>
              <a:gd name="adj1" fmla="val 16667"/>
              <a:gd name="adj2" fmla="val 0"/>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 sz="1600" dirty="0">
              <a:solidFill>
                <a:schemeClr val="dk1"/>
              </a:solidFill>
              <a:latin typeface="Bebas Neue" panose="020B0604020202020204" charset="0"/>
              <a:cs typeface="Calibri" panose="020F0502020204030204" pitchFamily="34" charset="0"/>
              <a:sym typeface="Poppins SemiBold"/>
            </a:endParaRPr>
          </a:p>
          <a:p>
            <a:pPr algn="just"/>
            <a:r>
              <a:rPr lang="en" sz="1600" dirty="0">
                <a:solidFill>
                  <a:schemeClr val="dk1"/>
                </a:solidFill>
                <a:latin typeface="Bebas Neue" panose="020B0604020202020204" charset="0"/>
                <a:cs typeface="Calibri" panose="020F0502020204030204" pitchFamily="34" charset="0"/>
                <a:sym typeface="Poppins SemiBold"/>
              </a:rPr>
              <a:t>Power BI</a:t>
            </a:r>
          </a:p>
          <a:p>
            <a:pPr algn="just"/>
            <a:r>
              <a:rPr lang="en-IN" sz="1600" dirty="0">
                <a:solidFill>
                  <a:schemeClr val="dk1"/>
                </a:solidFill>
                <a:latin typeface="Bebas Neue" panose="020B0604020202020204" charset="0"/>
                <a:cs typeface="Calibri" panose="020F0502020204030204" pitchFamily="34" charset="0"/>
                <a:sym typeface="Poppins SemiBold"/>
              </a:rPr>
              <a:t>Data cleaning in power query.</a:t>
            </a:r>
          </a:p>
          <a:p>
            <a:pPr algn="just"/>
            <a:r>
              <a:rPr lang="en-IN" sz="1600" dirty="0">
                <a:solidFill>
                  <a:schemeClr val="dk1"/>
                </a:solidFill>
                <a:latin typeface="Bebas Neue" panose="020B0604020202020204" charset="0"/>
                <a:cs typeface="Calibri" panose="020F0502020204030204" pitchFamily="34" charset="0"/>
                <a:sym typeface="Poppins SemiBold"/>
              </a:rPr>
              <a:t>Interactive </a:t>
            </a:r>
          </a:p>
          <a:p>
            <a:pPr algn="just"/>
            <a:r>
              <a:rPr lang="en-IN" sz="1600" dirty="0">
                <a:solidFill>
                  <a:schemeClr val="dk1"/>
                </a:solidFill>
                <a:latin typeface="Bebas Neue" panose="020B0604020202020204" charset="0"/>
                <a:cs typeface="Calibri" panose="020F0502020204030204" pitchFamily="34" charset="0"/>
                <a:sym typeface="Poppins SemiBold"/>
              </a:rPr>
              <a:t>    Visualisation.</a:t>
            </a:r>
          </a:p>
          <a:p>
            <a:pPr algn="just"/>
            <a:endParaRPr lang="en-IN" sz="1600" dirty="0">
              <a:solidFill>
                <a:schemeClr val="dk1"/>
              </a:solidFill>
              <a:latin typeface="Bebas Neue" panose="020B0604020202020204" charset="0"/>
              <a:cs typeface="Calibri" panose="020F0502020204030204" pitchFamily="34" charset="0"/>
            </a:endParaRPr>
          </a:p>
        </p:txBody>
      </p:sp>
      <p:sp>
        <p:nvSpPr>
          <p:cNvPr id="25" name="Rectangle: Diagonal Corners Rounded 24">
            <a:extLst>
              <a:ext uri="{FF2B5EF4-FFF2-40B4-BE49-F238E27FC236}">
                <a16:creationId xmlns:a16="http://schemas.microsoft.com/office/drawing/2014/main" id="{00741D1F-64AF-CC56-7655-EE63775F2D05}"/>
              </a:ext>
            </a:extLst>
          </p:cNvPr>
          <p:cNvSpPr/>
          <p:nvPr/>
        </p:nvSpPr>
        <p:spPr>
          <a:xfrm>
            <a:off x="778852" y="2740240"/>
            <a:ext cx="3255447" cy="1616815"/>
          </a:xfrm>
          <a:prstGeom prst="round2Diag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 sz="1600" dirty="0">
                <a:solidFill>
                  <a:schemeClr val="dk1"/>
                </a:solidFill>
                <a:latin typeface="Bebas Neue" panose="020B0604020202020204" charset="0"/>
                <a:cs typeface="Calibri" panose="020F0502020204030204" pitchFamily="34" charset="0"/>
                <a:sym typeface="Poppins SemiBold"/>
              </a:rPr>
              <a:t>TABLEAU</a:t>
            </a:r>
          </a:p>
          <a:p>
            <a:pPr algn="just"/>
            <a:r>
              <a:rPr lang="en-IN" sz="1600" dirty="0">
                <a:solidFill>
                  <a:schemeClr val="dk1"/>
                </a:solidFill>
                <a:latin typeface="Bebas Neue" panose="020B0604020202020204" charset="0"/>
                <a:cs typeface="Calibri" panose="020F0502020204030204" pitchFamily="34" charset="0"/>
                <a:sym typeface="Poppins SemiBold"/>
              </a:rPr>
              <a:t>Joining multiple Files.</a:t>
            </a:r>
          </a:p>
          <a:p>
            <a:pPr algn="just"/>
            <a:r>
              <a:rPr lang="en-IN" sz="1600" dirty="0">
                <a:solidFill>
                  <a:schemeClr val="dk1"/>
                </a:solidFill>
                <a:latin typeface="Bebas Neue" panose="020B0604020202020204" charset="0"/>
                <a:cs typeface="Calibri" panose="020F0502020204030204" pitchFamily="34" charset="0"/>
                <a:sym typeface="Poppins SemiBold"/>
              </a:rPr>
              <a:t>Visualization.</a:t>
            </a:r>
          </a:p>
          <a:p>
            <a:pPr algn="just"/>
            <a:endParaRPr lang="en-IN" sz="1600" dirty="0">
              <a:solidFill>
                <a:schemeClr val="dk1"/>
              </a:solidFill>
              <a:latin typeface="Bebas Neue" panose="020B0604020202020204" charset="0"/>
              <a:cs typeface="Calibri" panose="020F0502020204030204" pitchFamily="34" charset="0"/>
            </a:endParaRPr>
          </a:p>
        </p:txBody>
      </p:sp>
      <p:pic>
        <p:nvPicPr>
          <p:cNvPr id="26" name="Picture 25">
            <a:extLst>
              <a:ext uri="{FF2B5EF4-FFF2-40B4-BE49-F238E27FC236}">
                <a16:creationId xmlns:a16="http://schemas.microsoft.com/office/drawing/2014/main" id="{DAF223D7-CB36-41C5-F8C9-ABD49B0F0E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96074" y="3691099"/>
            <a:ext cx="801572" cy="486904"/>
          </a:xfrm>
          <a:prstGeom prst="rect">
            <a:avLst/>
          </a:prstGeom>
        </p:spPr>
      </p:pic>
      <p:pic>
        <p:nvPicPr>
          <p:cNvPr id="27" name="Picture 26">
            <a:extLst>
              <a:ext uri="{FF2B5EF4-FFF2-40B4-BE49-F238E27FC236}">
                <a16:creationId xmlns:a16="http://schemas.microsoft.com/office/drawing/2014/main" id="{47573BA0-DADE-9042-B5F0-E519282D39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13740" y="3697128"/>
            <a:ext cx="706495" cy="522674"/>
          </a:xfrm>
          <a:prstGeom prst="rect">
            <a:avLst/>
          </a:prstGeom>
        </p:spPr>
      </p:pic>
    </p:spTree>
    <p:extLst>
      <p:ext uri="{BB962C8B-B14F-4D97-AF65-F5344CB8AC3E}">
        <p14:creationId xmlns:p14="http://schemas.microsoft.com/office/powerpoint/2010/main" val="991322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title"/>
          </p:nvPr>
        </p:nvSpPr>
        <p:spPr>
          <a:xfrm>
            <a:off x="2533320" y="-697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ANALYSIS PROCESS </a:t>
            </a:r>
            <a:endParaRPr dirty="0"/>
          </a:p>
        </p:txBody>
      </p:sp>
      <p:grpSp>
        <p:nvGrpSpPr>
          <p:cNvPr id="2" name="Google Shape;103;p15">
            <a:extLst>
              <a:ext uri="{FF2B5EF4-FFF2-40B4-BE49-F238E27FC236}">
                <a16:creationId xmlns:a16="http://schemas.microsoft.com/office/drawing/2014/main" id="{F74CA2B5-F515-C2F3-BD27-8436CA2615ED}"/>
              </a:ext>
            </a:extLst>
          </p:cNvPr>
          <p:cNvGrpSpPr/>
          <p:nvPr/>
        </p:nvGrpSpPr>
        <p:grpSpPr>
          <a:xfrm>
            <a:off x="7395663" y="3855906"/>
            <a:ext cx="2401229" cy="2575187"/>
            <a:chOff x="818300" y="1811250"/>
            <a:chExt cx="1885938" cy="2275613"/>
          </a:xfrm>
        </p:grpSpPr>
        <p:grpSp>
          <p:nvGrpSpPr>
            <p:cNvPr id="3" name="Google Shape;104;p15">
              <a:extLst>
                <a:ext uri="{FF2B5EF4-FFF2-40B4-BE49-F238E27FC236}">
                  <a16:creationId xmlns:a16="http://schemas.microsoft.com/office/drawing/2014/main" id="{DA358B58-8248-F405-FDB4-73D7B735AED7}"/>
                </a:ext>
              </a:extLst>
            </p:cNvPr>
            <p:cNvGrpSpPr/>
            <p:nvPr/>
          </p:nvGrpSpPr>
          <p:grpSpPr>
            <a:xfrm>
              <a:off x="818300" y="1811250"/>
              <a:ext cx="1616075" cy="2275613"/>
              <a:chOff x="818300" y="2144625"/>
              <a:chExt cx="1616075" cy="2275613"/>
            </a:xfrm>
          </p:grpSpPr>
          <p:grpSp>
            <p:nvGrpSpPr>
              <p:cNvPr id="5" name="Google Shape;105;p15">
                <a:extLst>
                  <a:ext uri="{FF2B5EF4-FFF2-40B4-BE49-F238E27FC236}">
                    <a16:creationId xmlns:a16="http://schemas.microsoft.com/office/drawing/2014/main" id="{22B78272-04A8-768D-1A6B-0D15C70C135F}"/>
                  </a:ext>
                </a:extLst>
              </p:cNvPr>
              <p:cNvGrpSpPr/>
              <p:nvPr/>
            </p:nvGrpSpPr>
            <p:grpSpPr>
              <a:xfrm>
                <a:off x="818300" y="2470076"/>
                <a:ext cx="1616065" cy="1564413"/>
                <a:chOff x="867250" y="2531276"/>
                <a:chExt cx="1616065" cy="1564413"/>
              </a:xfrm>
            </p:grpSpPr>
            <p:sp>
              <p:nvSpPr>
                <p:cNvPr id="12" name="Google Shape;106;p15">
                  <a:extLst>
                    <a:ext uri="{FF2B5EF4-FFF2-40B4-BE49-F238E27FC236}">
                      <a16:creationId xmlns:a16="http://schemas.microsoft.com/office/drawing/2014/main" id="{D2382532-64C8-4FD2-4FA1-363455069FD3}"/>
                    </a:ext>
                  </a:extLst>
                </p:cNvPr>
                <p:cNvSpPr/>
                <p:nvPr/>
              </p:nvSpPr>
              <p:spPr>
                <a:xfrm>
                  <a:off x="867250" y="3173775"/>
                  <a:ext cx="916982" cy="921914"/>
                </a:xfrm>
                <a:custGeom>
                  <a:avLst/>
                  <a:gdLst/>
                  <a:ahLst/>
                  <a:cxnLst/>
                  <a:rect l="l" t="t" r="r" b="b"/>
                  <a:pathLst>
                    <a:path w="18781" h="18882" extrusionOk="0">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7;p15">
                  <a:extLst>
                    <a:ext uri="{FF2B5EF4-FFF2-40B4-BE49-F238E27FC236}">
                      <a16:creationId xmlns:a16="http://schemas.microsoft.com/office/drawing/2014/main" id="{BFE06CA8-F8D3-FE11-BB02-6C09B821351F}"/>
                    </a:ext>
                  </a:extLst>
                </p:cNvPr>
                <p:cNvSpPr/>
                <p:nvPr/>
              </p:nvSpPr>
              <p:spPr>
                <a:xfrm rot="-1490104">
                  <a:off x="1611679" y="2635340"/>
                  <a:ext cx="636418" cy="639841"/>
                </a:xfrm>
                <a:custGeom>
                  <a:avLst/>
                  <a:gdLst/>
                  <a:ahLst/>
                  <a:cxnLst/>
                  <a:rect l="l" t="t" r="r" b="b"/>
                  <a:pathLst>
                    <a:path w="18781" h="18882" extrusionOk="0">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8;p15">
                  <a:extLst>
                    <a:ext uri="{FF2B5EF4-FFF2-40B4-BE49-F238E27FC236}">
                      <a16:creationId xmlns:a16="http://schemas.microsoft.com/office/drawing/2014/main" id="{B7FDD859-5AFF-B79F-FCFB-AF07EE31F80D}"/>
                    </a:ext>
                  </a:extLst>
                </p:cNvPr>
                <p:cNvSpPr/>
                <p:nvPr/>
              </p:nvSpPr>
              <p:spPr>
                <a:xfrm rot="-1490218">
                  <a:off x="1870916" y="3323079"/>
                  <a:ext cx="525709" cy="528536"/>
                </a:xfrm>
                <a:custGeom>
                  <a:avLst/>
                  <a:gdLst/>
                  <a:ahLst/>
                  <a:cxnLst/>
                  <a:rect l="l" t="t" r="r" b="b"/>
                  <a:pathLst>
                    <a:path w="18781" h="18882" extrusionOk="0">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109;p15">
                <a:extLst>
                  <a:ext uri="{FF2B5EF4-FFF2-40B4-BE49-F238E27FC236}">
                    <a16:creationId xmlns:a16="http://schemas.microsoft.com/office/drawing/2014/main" id="{EA4524B5-1F12-ADDA-621A-53A93EA5021A}"/>
                  </a:ext>
                </a:extLst>
              </p:cNvPr>
              <p:cNvSpPr/>
              <p:nvPr/>
            </p:nvSpPr>
            <p:spPr>
              <a:xfrm>
                <a:off x="1075550" y="2784863"/>
                <a:ext cx="194400" cy="19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0;p15">
                <a:extLst>
                  <a:ext uri="{FF2B5EF4-FFF2-40B4-BE49-F238E27FC236}">
                    <a16:creationId xmlns:a16="http://schemas.microsoft.com/office/drawing/2014/main" id="{74EBBFBC-021C-18F7-287E-53BC1DBE2291}"/>
                  </a:ext>
                </a:extLst>
              </p:cNvPr>
              <p:cNvSpPr/>
              <p:nvPr/>
            </p:nvSpPr>
            <p:spPr>
              <a:xfrm>
                <a:off x="1662950" y="2144625"/>
                <a:ext cx="194400" cy="1944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1;p15">
                <a:extLst>
                  <a:ext uri="{FF2B5EF4-FFF2-40B4-BE49-F238E27FC236}">
                    <a16:creationId xmlns:a16="http://schemas.microsoft.com/office/drawing/2014/main" id="{A3C9A30F-E878-3F01-5858-7E552CBA0482}"/>
                  </a:ext>
                </a:extLst>
              </p:cNvPr>
              <p:cNvSpPr/>
              <p:nvPr/>
            </p:nvSpPr>
            <p:spPr>
              <a:xfrm>
                <a:off x="1857350" y="4034504"/>
                <a:ext cx="97800" cy="97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2;p15">
                <a:extLst>
                  <a:ext uri="{FF2B5EF4-FFF2-40B4-BE49-F238E27FC236}">
                    <a16:creationId xmlns:a16="http://schemas.microsoft.com/office/drawing/2014/main" id="{B0688E7A-335A-9A33-DE64-7EFBAE75CEF2}"/>
                  </a:ext>
                </a:extLst>
              </p:cNvPr>
              <p:cNvSpPr/>
              <p:nvPr/>
            </p:nvSpPr>
            <p:spPr>
              <a:xfrm>
                <a:off x="972475" y="2603225"/>
                <a:ext cx="42300" cy="42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3;p15">
                <a:extLst>
                  <a:ext uri="{FF2B5EF4-FFF2-40B4-BE49-F238E27FC236}">
                    <a16:creationId xmlns:a16="http://schemas.microsoft.com/office/drawing/2014/main" id="{B820A049-BB7E-2D69-CB2A-A1A16938FB22}"/>
                  </a:ext>
                </a:extLst>
              </p:cNvPr>
              <p:cNvSpPr/>
              <p:nvPr/>
            </p:nvSpPr>
            <p:spPr>
              <a:xfrm>
                <a:off x="1502050" y="4340138"/>
                <a:ext cx="80100" cy="801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4;p15">
                <a:extLst>
                  <a:ext uri="{FF2B5EF4-FFF2-40B4-BE49-F238E27FC236}">
                    <a16:creationId xmlns:a16="http://schemas.microsoft.com/office/drawing/2014/main" id="{72DDF26F-B2AE-EF48-D2F1-8D47C86C2430}"/>
                  </a:ext>
                </a:extLst>
              </p:cNvPr>
              <p:cNvSpPr/>
              <p:nvPr/>
            </p:nvSpPr>
            <p:spPr>
              <a:xfrm>
                <a:off x="2354275" y="4103438"/>
                <a:ext cx="80100" cy="8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15;p15">
              <a:extLst>
                <a:ext uri="{FF2B5EF4-FFF2-40B4-BE49-F238E27FC236}">
                  <a16:creationId xmlns:a16="http://schemas.microsoft.com/office/drawing/2014/main" id="{1192E566-E11D-93FE-784A-16A47D8F220C}"/>
                </a:ext>
              </a:extLst>
            </p:cNvPr>
            <p:cNvSpPr/>
            <p:nvPr/>
          </p:nvSpPr>
          <p:spPr>
            <a:xfrm flipH="1">
              <a:off x="2323238" y="2634250"/>
              <a:ext cx="381000" cy="495625"/>
            </a:xfrm>
            <a:custGeom>
              <a:avLst/>
              <a:gdLst/>
              <a:ahLst/>
              <a:cxnLst/>
              <a:rect l="l" t="t" r="r" b="b"/>
              <a:pathLst>
                <a:path w="15240" h="19825" extrusionOk="0">
                  <a:moveTo>
                    <a:pt x="13597" y="1"/>
                  </a:moveTo>
                  <a:cubicBezTo>
                    <a:pt x="13347" y="1"/>
                    <a:pt x="13085" y="89"/>
                    <a:pt x="12843" y="294"/>
                  </a:cubicBezTo>
                  <a:lnTo>
                    <a:pt x="4404" y="8733"/>
                  </a:lnTo>
                  <a:lnTo>
                    <a:pt x="4404" y="5698"/>
                  </a:lnTo>
                  <a:cubicBezTo>
                    <a:pt x="4404" y="5298"/>
                    <a:pt x="4304" y="4931"/>
                    <a:pt x="4137" y="4564"/>
                  </a:cubicBezTo>
                  <a:cubicBezTo>
                    <a:pt x="4003" y="4297"/>
                    <a:pt x="3837" y="4063"/>
                    <a:pt x="3636" y="3863"/>
                  </a:cubicBezTo>
                  <a:lnTo>
                    <a:pt x="2702" y="2929"/>
                  </a:lnTo>
                  <a:cubicBezTo>
                    <a:pt x="2452" y="2690"/>
                    <a:pt x="2149" y="2582"/>
                    <a:pt x="1854" y="2582"/>
                  </a:cubicBezTo>
                  <a:cubicBezTo>
                    <a:pt x="1243" y="2582"/>
                    <a:pt x="668" y="3044"/>
                    <a:pt x="668" y="3763"/>
                  </a:cubicBezTo>
                  <a:cubicBezTo>
                    <a:pt x="668" y="4063"/>
                    <a:pt x="801" y="4364"/>
                    <a:pt x="1035" y="4597"/>
                  </a:cubicBezTo>
                  <a:lnTo>
                    <a:pt x="1268" y="4831"/>
                  </a:lnTo>
                  <a:cubicBezTo>
                    <a:pt x="1735" y="5331"/>
                    <a:pt x="2035" y="5998"/>
                    <a:pt x="2035" y="6699"/>
                  </a:cubicBezTo>
                  <a:lnTo>
                    <a:pt x="0" y="14104"/>
                  </a:lnTo>
                  <a:cubicBezTo>
                    <a:pt x="0" y="14704"/>
                    <a:pt x="234" y="15271"/>
                    <a:pt x="668" y="15705"/>
                  </a:cubicBezTo>
                  <a:lnTo>
                    <a:pt x="4137" y="19174"/>
                  </a:lnTo>
                  <a:cubicBezTo>
                    <a:pt x="4587" y="19608"/>
                    <a:pt x="5171" y="19825"/>
                    <a:pt x="5750" y="19825"/>
                  </a:cubicBezTo>
                  <a:cubicBezTo>
                    <a:pt x="6330" y="19825"/>
                    <a:pt x="6905" y="19608"/>
                    <a:pt x="7339" y="19174"/>
                  </a:cubicBezTo>
                  <a:lnTo>
                    <a:pt x="13177" y="13337"/>
                  </a:lnTo>
                  <a:cubicBezTo>
                    <a:pt x="13410" y="13103"/>
                    <a:pt x="13510" y="12803"/>
                    <a:pt x="13510" y="12503"/>
                  </a:cubicBezTo>
                  <a:cubicBezTo>
                    <a:pt x="13510" y="11784"/>
                    <a:pt x="12935" y="11307"/>
                    <a:pt x="12335" y="11307"/>
                  </a:cubicBezTo>
                  <a:cubicBezTo>
                    <a:pt x="12044" y="11307"/>
                    <a:pt x="11748" y="11418"/>
                    <a:pt x="11509" y="11669"/>
                  </a:cubicBezTo>
                  <a:lnTo>
                    <a:pt x="12176" y="10968"/>
                  </a:lnTo>
                  <a:cubicBezTo>
                    <a:pt x="13186" y="10135"/>
                    <a:pt x="12361" y="8843"/>
                    <a:pt x="11408" y="8843"/>
                  </a:cubicBezTo>
                  <a:cubicBezTo>
                    <a:pt x="11210" y="8843"/>
                    <a:pt x="11006" y="8899"/>
                    <a:pt x="10811" y="9027"/>
                  </a:cubicBezTo>
                  <a:lnTo>
                    <a:pt x="10811" y="9027"/>
                  </a:lnTo>
                  <a:lnTo>
                    <a:pt x="10842" y="9000"/>
                  </a:lnTo>
                  <a:cubicBezTo>
                    <a:pt x="11542" y="8119"/>
                    <a:pt x="10811" y="7035"/>
                    <a:pt x="9933" y="7035"/>
                  </a:cubicBezTo>
                  <a:cubicBezTo>
                    <a:pt x="9682" y="7035"/>
                    <a:pt x="9419" y="7124"/>
                    <a:pt x="9174" y="7332"/>
                  </a:cubicBezTo>
                  <a:lnTo>
                    <a:pt x="14511" y="1962"/>
                  </a:lnTo>
                  <a:cubicBezTo>
                    <a:pt x="15239" y="1103"/>
                    <a:pt x="14486" y="1"/>
                    <a:pt x="13597"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object 3">
            <a:extLst>
              <a:ext uri="{FF2B5EF4-FFF2-40B4-BE49-F238E27FC236}">
                <a16:creationId xmlns:a16="http://schemas.microsoft.com/office/drawing/2014/main" id="{41A7C628-818E-57CF-1D34-00B42F49BD6D}"/>
              </a:ext>
            </a:extLst>
          </p:cNvPr>
          <p:cNvGrpSpPr/>
          <p:nvPr/>
        </p:nvGrpSpPr>
        <p:grpSpPr>
          <a:xfrm>
            <a:off x="266699" y="1067602"/>
            <a:ext cx="8823961" cy="1226185"/>
            <a:chOff x="1353311" y="2716402"/>
            <a:chExt cx="9912350" cy="1226185"/>
          </a:xfrm>
          <a:solidFill>
            <a:schemeClr val="bg2"/>
          </a:solidFill>
        </p:grpSpPr>
        <p:sp>
          <p:nvSpPr>
            <p:cNvPr id="20" name="object 4">
              <a:extLst>
                <a:ext uri="{FF2B5EF4-FFF2-40B4-BE49-F238E27FC236}">
                  <a16:creationId xmlns:a16="http://schemas.microsoft.com/office/drawing/2014/main" id="{C0D09BDA-D4FB-AE33-C5E3-7C015E05644D}"/>
                </a:ext>
              </a:extLst>
            </p:cNvPr>
            <p:cNvSpPr/>
            <p:nvPr/>
          </p:nvSpPr>
          <p:spPr>
            <a:xfrm>
              <a:off x="1952243" y="3324733"/>
              <a:ext cx="2170430" cy="0"/>
            </a:xfrm>
            <a:custGeom>
              <a:avLst/>
              <a:gdLst/>
              <a:ahLst/>
              <a:cxnLst/>
              <a:rect l="l" t="t" r="r" b="b"/>
              <a:pathLst>
                <a:path w="2170429">
                  <a:moveTo>
                    <a:pt x="0" y="0"/>
                  </a:moveTo>
                  <a:lnTo>
                    <a:pt x="2169922" y="0"/>
                  </a:lnTo>
                </a:path>
              </a:pathLst>
            </a:custGeom>
            <a:grpFill/>
            <a:ln/>
          </p:spPr>
          <p:style>
            <a:lnRef idx="1">
              <a:schemeClr val="accent3"/>
            </a:lnRef>
            <a:fillRef idx="2">
              <a:schemeClr val="accent3"/>
            </a:fillRef>
            <a:effectRef idx="1">
              <a:schemeClr val="accent3"/>
            </a:effectRef>
            <a:fontRef idx="minor">
              <a:schemeClr val="dk1"/>
            </a:fontRef>
          </p:style>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5">
              <a:extLst>
                <a:ext uri="{FF2B5EF4-FFF2-40B4-BE49-F238E27FC236}">
                  <a16:creationId xmlns:a16="http://schemas.microsoft.com/office/drawing/2014/main" id="{A4C7BADE-F794-BA84-7430-DB91A8657662}"/>
                </a:ext>
              </a:extLst>
            </p:cNvPr>
            <p:cNvSpPr/>
            <p:nvPr/>
          </p:nvSpPr>
          <p:spPr>
            <a:xfrm>
              <a:off x="4119372" y="3324733"/>
              <a:ext cx="2171700" cy="0"/>
            </a:xfrm>
            <a:custGeom>
              <a:avLst/>
              <a:gdLst/>
              <a:ahLst/>
              <a:cxnLst/>
              <a:rect l="l" t="t" r="r" b="b"/>
              <a:pathLst>
                <a:path w="2171700">
                  <a:moveTo>
                    <a:pt x="0" y="0"/>
                  </a:moveTo>
                  <a:lnTo>
                    <a:pt x="2171191" y="0"/>
                  </a:lnTo>
                </a:path>
              </a:pathLst>
            </a:custGeom>
            <a:grpFill/>
            <a:ln/>
          </p:spPr>
          <p:style>
            <a:lnRef idx="1">
              <a:schemeClr val="accent3"/>
            </a:lnRef>
            <a:fillRef idx="2">
              <a:schemeClr val="accent3"/>
            </a:fillRef>
            <a:effectRef idx="1">
              <a:schemeClr val="accent3"/>
            </a:effectRef>
            <a:fontRef idx="minor">
              <a:schemeClr val="dk1"/>
            </a:fontRef>
          </p:style>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6">
              <a:extLst>
                <a:ext uri="{FF2B5EF4-FFF2-40B4-BE49-F238E27FC236}">
                  <a16:creationId xmlns:a16="http://schemas.microsoft.com/office/drawing/2014/main" id="{A7E92EBF-CD08-9638-2585-F6DB05B56F1B}"/>
                </a:ext>
              </a:extLst>
            </p:cNvPr>
            <p:cNvSpPr/>
            <p:nvPr/>
          </p:nvSpPr>
          <p:spPr>
            <a:xfrm>
              <a:off x="6286500" y="3324733"/>
              <a:ext cx="2161540" cy="14604"/>
            </a:xfrm>
            <a:custGeom>
              <a:avLst/>
              <a:gdLst/>
              <a:ahLst/>
              <a:cxnLst/>
              <a:rect l="l" t="t" r="r" b="b"/>
              <a:pathLst>
                <a:path w="2161540" h="14604">
                  <a:moveTo>
                    <a:pt x="0" y="0"/>
                  </a:moveTo>
                  <a:lnTo>
                    <a:pt x="2161031" y="14350"/>
                  </a:lnTo>
                </a:path>
              </a:pathLst>
            </a:custGeom>
            <a:grpFill/>
            <a:ln/>
          </p:spPr>
          <p:style>
            <a:lnRef idx="1">
              <a:schemeClr val="accent3"/>
            </a:lnRef>
            <a:fillRef idx="2">
              <a:schemeClr val="accent3"/>
            </a:fillRef>
            <a:effectRef idx="1">
              <a:schemeClr val="accent3"/>
            </a:effectRef>
            <a:fontRef idx="minor">
              <a:schemeClr val="dk1"/>
            </a:fontRef>
          </p:style>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7">
              <a:extLst>
                <a:ext uri="{FF2B5EF4-FFF2-40B4-BE49-F238E27FC236}">
                  <a16:creationId xmlns:a16="http://schemas.microsoft.com/office/drawing/2014/main" id="{8A6F862D-2EC4-15C0-AA0A-7250B44D1496}"/>
                </a:ext>
              </a:extLst>
            </p:cNvPr>
            <p:cNvSpPr/>
            <p:nvPr/>
          </p:nvSpPr>
          <p:spPr>
            <a:xfrm>
              <a:off x="8453628" y="3333876"/>
              <a:ext cx="2188845" cy="0"/>
            </a:xfrm>
            <a:custGeom>
              <a:avLst/>
              <a:gdLst/>
              <a:ahLst/>
              <a:cxnLst/>
              <a:rect l="l" t="t" r="r" b="b"/>
              <a:pathLst>
                <a:path w="2188845">
                  <a:moveTo>
                    <a:pt x="0" y="0"/>
                  </a:moveTo>
                  <a:lnTo>
                    <a:pt x="2188591" y="0"/>
                  </a:lnTo>
                </a:path>
              </a:pathLst>
            </a:custGeom>
            <a:grpFill/>
            <a:ln/>
          </p:spPr>
          <p:style>
            <a:lnRef idx="1">
              <a:schemeClr val="accent3"/>
            </a:lnRef>
            <a:fillRef idx="2">
              <a:schemeClr val="accent3"/>
            </a:fillRef>
            <a:effectRef idx="1">
              <a:schemeClr val="accent3"/>
            </a:effectRef>
            <a:fontRef idx="minor">
              <a:schemeClr val="dk1"/>
            </a:fontRef>
          </p:style>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object 8">
              <a:extLst>
                <a:ext uri="{FF2B5EF4-FFF2-40B4-BE49-F238E27FC236}">
                  <a16:creationId xmlns:a16="http://schemas.microsoft.com/office/drawing/2014/main" id="{95877C1F-4C05-9467-F162-2C42F39F0730}"/>
                </a:ext>
              </a:extLst>
            </p:cNvPr>
            <p:cNvSpPr/>
            <p:nvPr/>
          </p:nvSpPr>
          <p:spPr>
            <a:xfrm>
              <a:off x="1353311" y="2716402"/>
              <a:ext cx="1216660" cy="1216660"/>
            </a:xfrm>
            <a:custGeom>
              <a:avLst/>
              <a:gdLst/>
              <a:ahLst/>
              <a:cxnLst/>
              <a:rect l="l" t="t" r="r" b="b"/>
              <a:pathLst>
                <a:path w="1216660" h="1216660">
                  <a:moveTo>
                    <a:pt x="608076" y="0"/>
                  </a:moveTo>
                  <a:lnTo>
                    <a:pt x="560560" y="1830"/>
                  </a:lnTo>
                  <a:lnTo>
                    <a:pt x="514044" y="7232"/>
                  </a:lnTo>
                  <a:lnTo>
                    <a:pt x="468663" y="16069"/>
                  </a:lnTo>
                  <a:lnTo>
                    <a:pt x="424551" y="28206"/>
                  </a:lnTo>
                  <a:lnTo>
                    <a:pt x="381844" y="43509"/>
                  </a:lnTo>
                  <a:lnTo>
                    <a:pt x="340678" y="61841"/>
                  </a:lnTo>
                  <a:lnTo>
                    <a:pt x="301187" y="83067"/>
                  </a:lnTo>
                  <a:lnTo>
                    <a:pt x="263507" y="107052"/>
                  </a:lnTo>
                  <a:lnTo>
                    <a:pt x="227773" y="133661"/>
                  </a:lnTo>
                  <a:lnTo>
                    <a:pt x="194121" y="162757"/>
                  </a:lnTo>
                  <a:lnTo>
                    <a:pt x="162685" y="194207"/>
                  </a:lnTo>
                  <a:lnTo>
                    <a:pt x="133601" y="227874"/>
                  </a:lnTo>
                  <a:lnTo>
                    <a:pt x="107004" y="263623"/>
                  </a:lnTo>
                  <a:lnTo>
                    <a:pt x="83029" y="301319"/>
                  </a:lnTo>
                  <a:lnTo>
                    <a:pt x="61813" y="340826"/>
                  </a:lnTo>
                  <a:lnTo>
                    <a:pt x="43489" y="382009"/>
                  </a:lnTo>
                  <a:lnTo>
                    <a:pt x="28193" y="424733"/>
                  </a:lnTo>
                  <a:lnTo>
                    <a:pt x="16061" y="468863"/>
                  </a:lnTo>
                  <a:lnTo>
                    <a:pt x="7228" y="514262"/>
                  </a:lnTo>
                  <a:lnTo>
                    <a:pt x="1829" y="560796"/>
                  </a:lnTo>
                  <a:lnTo>
                    <a:pt x="0" y="608330"/>
                  </a:lnTo>
                  <a:lnTo>
                    <a:pt x="1829" y="655862"/>
                  </a:lnTo>
                  <a:lnTo>
                    <a:pt x="7228" y="702394"/>
                  </a:lnTo>
                  <a:lnTo>
                    <a:pt x="16061" y="747789"/>
                  </a:lnTo>
                  <a:lnTo>
                    <a:pt x="28193" y="791914"/>
                  </a:lnTo>
                  <a:lnTo>
                    <a:pt x="43489" y="834631"/>
                  </a:lnTo>
                  <a:lnTo>
                    <a:pt x="61813" y="875808"/>
                  </a:lnTo>
                  <a:lnTo>
                    <a:pt x="83029" y="915307"/>
                  </a:lnTo>
                  <a:lnTo>
                    <a:pt x="107004" y="952995"/>
                  </a:lnTo>
                  <a:lnTo>
                    <a:pt x="133601" y="988735"/>
                  </a:lnTo>
                  <a:lnTo>
                    <a:pt x="162685" y="1022393"/>
                  </a:lnTo>
                  <a:lnTo>
                    <a:pt x="194121" y="1053834"/>
                  </a:lnTo>
                  <a:lnTo>
                    <a:pt x="227773" y="1082921"/>
                  </a:lnTo>
                  <a:lnTo>
                    <a:pt x="263507" y="1109521"/>
                  </a:lnTo>
                  <a:lnTo>
                    <a:pt x="301187" y="1133498"/>
                  </a:lnTo>
                  <a:lnTo>
                    <a:pt x="340678" y="1154716"/>
                  </a:lnTo>
                  <a:lnTo>
                    <a:pt x="381844" y="1173041"/>
                  </a:lnTo>
                  <a:lnTo>
                    <a:pt x="424551" y="1188338"/>
                  </a:lnTo>
                  <a:lnTo>
                    <a:pt x="468663" y="1200470"/>
                  </a:lnTo>
                  <a:lnTo>
                    <a:pt x="514044" y="1209304"/>
                  </a:lnTo>
                  <a:lnTo>
                    <a:pt x="560560" y="1214703"/>
                  </a:lnTo>
                  <a:lnTo>
                    <a:pt x="608076" y="1216533"/>
                  </a:lnTo>
                  <a:lnTo>
                    <a:pt x="655591" y="1214703"/>
                  </a:lnTo>
                  <a:lnTo>
                    <a:pt x="702107" y="1209304"/>
                  </a:lnTo>
                  <a:lnTo>
                    <a:pt x="747488" y="1200470"/>
                  </a:lnTo>
                  <a:lnTo>
                    <a:pt x="791600" y="1188338"/>
                  </a:lnTo>
                  <a:lnTo>
                    <a:pt x="834307" y="1173041"/>
                  </a:lnTo>
                  <a:lnTo>
                    <a:pt x="875473" y="1154716"/>
                  </a:lnTo>
                  <a:lnTo>
                    <a:pt x="914964" y="1133498"/>
                  </a:lnTo>
                  <a:lnTo>
                    <a:pt x="952644" y="1109521"/>
                  </a:lnTo>
                  <a:lnTo>
                    <a:pt x="988378" y="1082921"/>
                  </a:lnTo>
                  <a:lnTo>
                    <a:pt x="1022030" y="1053834"/>
                  </a:lnTo>
                  <a:lnTo>
                    <a:pt x="1053466" y="1022393"/>
                  </a:lnTo>
                  <a:lnTo>
                    <a:pt x="1082550" y="988735"/>
                  </a:lnTo>
                  <a:lnTo>
                    <a:pt x="1109147" y="952995"/>
                  </a:lnTo>
                  <a:lnTo>
                    <a:pt x="1133122" y="915307"/>
                  </a:lnTo>
                  <a:lnTo>
                    <a:pt x="1154338" y="875808"/>
                  </a:lnTo>
                  <a:lnTo>
                    <a:pt x="1172662" y="834631"/>
                  </a:lnTo>
                  <a:lnTo>
                    <a:pt x="1187958" y="791914"/>
                  </a:lnTo>
                  <a:lnTo>
                    <a:pt x="1200090" y="747789"/>
                  </a:lnTo>
                  <a:lnTo>
                    <a:pt x="1208923" y="702394"/>
                  </a:lnTo>
                  <a:lnTo>
                    <a:pt x="1214322" y="655862"/>
                  </a:lnTo>
                  <a:lnTo>
                    <a:pt x="1216152" y="608330"/>
                  </a:lnTo>
                  <a:lnTo>
                    <a:pt x="1214322" y="560796"/>
                  </a:lnTo>
                  <a:lnTo>
                    <a:pt x="1208923" y="514262"/>
                  </a:lnTo>
                  <a:lnTo>
                    <a:pt x="1200090" y="468863"/>
                  </a:lnTo>
                  <a:lnTo>
                    <a:pt x="1187958" y="424733"/>
                  </a:lnTo>
                  <a:lnTo>
                    <a:pt x="1172662" y="382009"/>
                  </a:lnTo>
                  <a:lnTo>
                    <a:pt x="1154338" y="340826"/>
                  </a:lnTo>
                  <a:lnTo>
                    <a:pt x="1133122" y="301319"/>
                  </a:lnTo>
                  <a:lnTo>
                    <a:pt x="1109147" y="263623"/>
                  </a:lnTo>
                  <a:lnTo>
                    <a:pt x="1082550" y="227874"/>
                  </a:lnTo>
                  <a:lnTo>
                    <a:pt x="1053466" y="194207"/>
                  </a:lnTo>
                  <a:lnTo>
                    <a:pt x="1022030" y="162757"/>
                  </a:lnTo>
                  <a:lnTo>
                    <a:pt x="988378" y="133661"/>
                  </a:lnTo>
                  <a:lnTo>
                    <a:pt x="952644" y="107052"/>
                  </a:lnTo>
                  <a:lnTo>
                    <a:pt x="914964" y="83067"/>
                  </a:lnTo>
                  <a:lnTo>
                    <a:pt x="875473" y="61841"/>
                  </a:lnTo>
                  <a:lnTo>
                    <a:pt x="834307" y="43509"/>
                  </a:lnTo>
                  <a:lnTo>
                    <a:pt x="791600" y="28206"/>
                  </a:lnTo>
                  <a:lnTo>
                    <a:pt x="747488" y="16069"/>
                  </a:lnTo>
                  <a:lnTo>
                    <a:pt x="702107" y="7232"/>
                  </a:lnTo>
                  <a:lnTo>
                    <a:pt x="655591" y="1830"/>
                  </a:lnTo>
                  <a:lnTo>
                    <a:pt x="608076" y="0"/>
                  </a:lnTo>
                  <a:close/>
                </a:path>
              </a:pathLst>
            </a:custGeom>
            <a:grpFill/>
          </p:spPr>
          <p:style>
            <a:lnRef idx="1">
              <a:schemeClr val="accent3"/>
            </a:lnRef>
            <a:fillRef idx="2">
              <a:schemeClr val="accent3"/>
            </a:fillRef>
            <a:effectRef idx="1">
              <a:schemeClr val="accent3"/>
            </a:effectRef>
            <a:fontRef idx="minor">
              <a:schemeClr val="dk1"/>
            </a:fontRef>
          </p:style>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9">
              <a:extLst>
                <a:ext uri="{FF2B5EF4-FFF2-40B4-BE49-F238E27FC236}">
                  <a16:creationId xmlns:a16="http://schemas.microsoft.com/office/drawing/2014/main" id="{66F943E1-36B4-A502-5255-496F8815B2A7}"/>
                </a:ext>
              </a:extLst>
            </p:cNvPr>
            <p:cNvSpPr/>
            <p:nvPr/>
          </p:nvSpPr>
          <p:spPr>
            <a:xfrm>
              <a:off x="3520439" y="2716402"/>
              <a:ext cx="1225550" cy="1226185"/>
            </a:xfrm>
            <a:custGeom>
              <a:avLst/>
              <a:gdLst/>
              <a:ahLst/>
              <a:cxnLst/>
              <a:rect l="l" t="t" r="r" b="b"/>
              <a:pathLst>
                <a:path w="1225550" h="1226185">
                  <a:moveTo>
                    <a:pt x="612648" y="0"/>
                  </a:moveTo>
                  <a:lnTo>
                    <a:pt x="564773" y="1844"/>
                  </a:lnTo>
                  <a:lnTo>
                    <a:pt x="517906" y="7286"/>
                  </a:lnTo>
                  <a:lnTo>
                    <a:pt x="472182" y="16189"/>
                  </a:lnTo>
                  <a:lnTo>
                    <a:pt x="427737" y="28417"/>
                  </a:lnTo>
                  <a:lnTo>
                    <a:pt x="384709" y="43834"/>
                  </a:lnTo>
                  <a:lnTo>
                    <a:pt x="343233" y="62303"/>
                  </a:lnTo>
                  <a:lnTo>
                    <a:pt x="303445" y="83688"/>
                  </a:lnTo>
                  <a:lnTo>
                    <a:pt x="265482" y="107852"/>
                  </a:lnTo>
                  <a:lnTo>
                    <a:pt x="229479" y="134660"/>
                  </a:lnTo>
                  <a:lnTo>
                    <a:pt x="195574" y="163975"/>
                  </a:lnTo>
                  <a:lnTo>
                    <a:pt x="163902" y="195660"/>
                  </a:lnTo>
                  <a:lnTo>
                    <a:pt x="134600" y="229580"/>
                  </a:lnTo>
                  <a:lnTo>
                    <a:pt x="107804" y="265597"/>
                  </a:lnTo>
                  <a:lnTo>
                    <a:pt x="83650" y="303577"/>
                  </a:lnTo>
                  <a:lnTo>
                    <a:pt x="62275" y="343381"/>
                  </a:lnTo>
                  <a:lnTo>
                    <a:pt x="43814" y="384874"/>
                  </a:lnTo>
                  <a:lnTo>
                    <a:pt x="28404" y="427920"/>
                  </a:lnTo>
                  <a:lnTo>
                    <a:pt x="16181" y="472382"/>
                  </a:lnTo>
                  <a:lnTo>
                    <a:pt x="7282" y="518124"/>
                  </a:lnTo>
                  <a:lnTo>
                    <a:pt x="1843" y="565009"/>
                  </a:lnTo>
                  <a:lnTo>
                    <a:pt x="0" y="612901"/>
                  </a:lnTo>
                  <a:lnTo>
                    <a:pt x="1843" y="660777"/>
                  </a:lnTo>
                  <a:lnTo>
                    <a:pt x="7282" y="707646"/>
                  </a:lnTo>
                  <a:lnTo>
                    <a:pt x="16181" y="753374"/>
                  </a:lnTo>
                  <a:lnTo>
                    <a:pt x="28404" y="797824"/>
                  </a:lnTo>
                  <a:lnTo>
                    <a:pt x="43814" y="840858"/>
                  </a:lnTo>
                  <a:lnTo>
                    <a:pt x="62275" y="882341"/>
                  </a:lnTo>
                  <a:lnTo>
                    <a:pt x="83650" y="922137"/>
                  </a:lnTo>
                  <a:lnTo>
                    <a:pt x="107804" y="960109"/>
                  </a:lnTo>
                  <a:lnTo>
                    <a:pt x="134600" y="996120"/>
                  </a:lnTo>
                  <a:lnTo>
                    <a:pt x="163902" y="1030034"/>
                  </a:lnTo>
                  <a:lnTo>
                    <a:pt x="195574" y="1061715"/>
                  </a:lnTo>
                  <a:lnTo>
                    <a:pt x="229479" y="1091026"/>
                  </a:lnTo>
                  <a:lnTo>
                    <a:pt x="265482" y="1117831"/>
                  </a:lnTo>
                  <a:lnTo>
                    <a:pt x="303445" y="1141993"/>
                  </a:lnTo>
                  <a:lnTo>
                    <a:pt x="343233" y="1163376"/>
                  </a:lnTo>
                  <a:lnTo>
                    <a:pt x="384709" y="1181844"/>
                  </a:lnTo>
                  <a:lnTo>
                    <a:pt x="427737" y="1197260"/>
                  </a:lnTo>
                  <a:lnTo>
                    <a:pt x="472182" y="1209488"/>
                  </a:lnTo>
                  <a:lnTo>
                    <a:pt x="517906" y="1218390"/>
                  </a:lnTo>
                  <a:lnTo>
                    <a:pt x="564773" y="1223832"/>
                  </a:lnTo>
                  <a:lnTo>
                    <a:pt x="612648" y="1225677"/>
                  </a:lnTo>
                  <a:lnTo>
                    <a:pt x="660522" y="1223832"/>
                  </a:lnTo>
                  <a:lnTo>
                    <a:pt x="707389" y="1218390"/>
                  </a:lnTo>
                  <a:lnTo>
                    <a:pt x="753113" y="1209488"/>
                  </a:lnTo>
                  <a:lnTo>
                    <a:pt x="797558" y="1197260"/>
                  </a:lnTo>
                  <a:lnTo>
                    <a:pt x="840586" y="1181844"/>
                  </a:lnTo>
                  <a:lnTo>
                    <a:pt x="882062" y="1163376"/>
                  </a:lnTo>
                  <a:lnTo>
                    <a:pt x="921850" y="1141993"/>
                  </a:lnTo>
                  <a:lnTo>
                    <a:pt x="959813" y="1117831"/>
                  </a:lnTo>
                  <a:lnTo>
                    <a:pt x="995816" y="1091026"/>
                  </a:lnTo>
                  <a:lnTo>
                    <a:pt x="1029721" y="1061715"/>
                  </a:lnTo>
                  <a:lnTo>
                    <a:pt x="1061393" y="1030034"/>
                  </a:lnTo>
                  <a:lnTo>
                    <a:pt x="1090695" y="996120"/>
                  </a:lnTo>
                  <a:lnTo>
                    <a:pt x="1117491" y="960109"/>
                  </a:lnTo>
                  <a:lnTo>
                    <a:pt x="1141645" y="922137"/>
                  </a:lnTo>
                  <a:lnTo>
                    <a:pt x="1163020" y="882341"/>
                  </a:lnTo>
                  <a:lnTo>
                    <a:pt x="1181481" y="840858"/>
                  </a:lnTo>
                  <a:lnTo>
                    <a:pt x="1196891" y="797824"/>
                  </a:lnTo>
                  <a:lnTo>
                    <a:pt x="1209114" y="753374"/>
                  </a:lnTo>
                  <a:lnTo>
                    <a:pt x="1218013" y="707646"/>
                  </a:lnTo>
                  <a:lnTo>
                    <a:pt x="1223452" y="660777"/>
                  </a:lnTo>
                  <a:lnTo>
                    <a:pt x="1225296" y="612901"/>
                  </a:lnTo>
                  <a:lnTo>
                    <a:pt x="1223452" y="565009"/>
                  </a:lnTo>
                  <a:lnTo>
                    <a:pt x="1218013" y="518124"/>
                  </a:lnTo>
                  <a:lnTo>
                    <a:pt x="1209114" y="472382"/>
                  </a:lnTo>
                  <a:lnTo>
                    <a:pt x="1196891" y="427920"/>
                  </a:lnTo>
                  <a:lnTo>
                    <a:pt x="1181481" y="384874"/>
                  </a:lnTo>
                  <a:lnTo>
                    <a:pt x="1163020" y="343381"/>
                  </a:lnTo>
                  <a:lnTo>
                    <a:pt x="1141645" y="303577"/>
                  </a:lnTo>
                  <a:lnTo>
                    <a:pt x="1117491" y="265597"/>
                  </a:lnTo>
                  <a:lnTo>
                    <a:pt x="1090695" y="229580"/>
                  </a:lnTo>
                  <a:lnTo>
                    <a:pt x="1061393" y="195660"/>
                  </a:lnTo>
                  <a:lnTo>
                    <a:pt x="1029721" y="163975"/>
                  </a:lnTo>
                  <a:lnTo>
                    <a:pt x="995816" y="134660"/>
                  </a:lnTo>
                  <a:lnTo>
                    <a:pt x="959813" y="107852"/>
                  </a:lnTo>
                  <a:lnTo>
                    <a:pt x="921850" y="83688"/>
                  </a:lnTo>
                  <a:lnTo>
                    <a:pt x="882062" y="62303"/>
                  </a:lnTo>
                  <a:lnTo>
                    <a:pt x="840586" y="43834"/>
                  </a:lnTo>
                  <a:lnTo>
                    <a:pt x="797558" y="28417"/>
                  </a:lnTo>
                  <a:lnTo>
                    <a:pt x="753113" y="16189"/>
                  </a:lnTo>
                  <a:lnTo>
                    <a:pt x="707389" y="7286"/>
                  </a:lnTo>
                  <a:lnTo>
                    <a:pt x="660522" y="1844"/>
                  </a:lnTo>
                  <a:lnTo>
                    <a:pt x="612648" y="0"/>
                  </a:lnTo>
                  <a:close/>
                </a:path>
              </a:pathLst>
            </a:custGeom>
            <a:grpFill/>
          </p:spPr>
          <p:style>
            <a:lnRef idx="1">
              <a:schemeClr val="accent3"/>
            </a:lnRef>
            <a:fillRef idx="2">
              <a:schemeClr val="accent3"/>
            </a:fillRef>
            <a:effectRef idx="1">
              <a:schemeClr val="accent3"/>
            </a:effectRef>
            <a:fontRef idx="minor">
              <a:schemeClr val="dk1"/>
            </a:fontRef>
          </p:style>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object 10">
              <a:extLst>
                <a:ext uri="{FF2B5EF4-FFF2-40B4-BE49-F238E27FC236}">
                  <a16:creationId xmlns:a16="http://schemas.microsoft.com/office/drawing/2014/main" id="{FC5959A2-DB05-7327-9B32-0DAAB028F737}"/>
                </a:ext>
              </a:extLst>
            </p:cNvPr>
            <p:cNvSpPr/>
            <p:nvPr/>
          </p:nvSpPr>
          <p:spPr>
            <a:xfrm>
              <a:off x="5705855" y="2716402"/>
              <a:ext cx="1216660" cy="1216660"/>
            </a:xfrm>
            <a:custGeom>
              <a:avLst/>
              <a:gdLst/>
              <a:ahLst/>
              <a:cxnLst/>
              <a:rect l="l" t="t" r="r" b="b"/>
              <a:pathLst>
                <a:path w="1216659" h="1216660">
                  <a:moveTo>
                    <a:pt x="608076" y="0"/>
                  </a:moveTo>
                  <a:lnTo>
                    <a:pt x="560560" y="1830"/>
                  </a:lnTo>
                  <a:lnTo>
                    <a:pt x="514044" y="7232"/>
                  </a:lnTo>
                  <a:lnTo>
                    <a:pt x="468663" y="16069"/>
                  </a:lnTo>
                  <a:lnTo>
                    <a:pt x="424551" y="28206"/>
                  </a:lnTo>
                  <a:lnTo>
                    <a:pt x="381844" y="43509"/>
                  </a:lnTo>
                  <a:lnTo>
                    <a:pt x="340678" y="61841"/>
                  </a:lnTo>
                  <a:lnTo>
                    <a:pt x="301187" y="83067"/>
                  </a:lnTo>
                  <a:lnTo>
                    <a:pt x="263507" y="107052"/>
                  </a:lnTo>
                  <a:lnTo>
                    <a:pt x="227773" y="133661"/>
                  </a:lnTo>
                  <a:lnTo>
                    <a:pt x="194121" y="162757"/>
                  </a:lnTo>
                  <a:lnTo>
                    <a:pt x="162685" y="194207"/>
                  </a:lnTo>
                  <a:lnTo>
                    <a:pt x="133601" y="227874"/>
                  </a:lnTo>
                  <a:lnTo>
                    <a:pt x="107004" y="263623"/>
                  </a:lnTo>
                  <a:lnTo>
                    <a:pt x="83029" y="301319"/>
                  </a:lnTo>
                  <a:lnTo>
                    <a:pt x="61813" y="340826"/>
                  </a:lnTo>
                  <a:lnTo>
                    <a:pt x="43489" y="382009"/>
                  </a:lnTo>
                  <a:lnTo>
                    <a:pt x="28193" y="424733"/>
                  </a:lnTo>
                  <a:lnTo>
                    <a:pt x="16061" y="468863"/>
                  </a:lnTo>
                  <a:lnTo>
                    <a:pt x="7228" y="514262"/>
                  </a:lnTo>
                  <a:lnTo>
                    <a:pt x="1829" y="560796"/>
                  </a:lnTo>
                  <a:lnTo>
                    <a:pt x="0" y="608330"/>
                  </a:lnTo>
                  <a:lnTo>
                    <a:pt x="1829" y="655862"/>
                  </a:lnTo>
                  <a:lnTo>
                    <a:pt x="7228" y="702394"/>
                  </a:lnTo>
                  <a:lnTo>
                    <a:pt x="16061" y="747789"/>
                  </a:lnTo>
                  <a:lnTo>
                    <a:pt x="28193" y="791914"/>
                  </a:lnTo>
                  <a:lnTo>
                    <a:pt x="43489" y="834631"/>
                  </a:lnTo>
                  <a:lnTo>
                    <a:pt x="61813" y="875808"/>
                  </a:lnTo>
                  <a:lnTo>
                    <a:pt x="83029" y="915307"/>
                  </a:lnTo>
                  <a:lnTo>
                    <a:pt x="107004" y="952995"/>
                  </a:lnTo>
                  <a:lnTo>
                    <a:pt x="133601" y="988735"/>
                  </a:lnTo>
                  <a:lnTo>
                    <a:pt x="162685" y="1022393"/>
                  </a:lnTo>
                  <a:lnTo>
                    <a:pt x="194121" y="1053834"/>
                  </a:lnTo>
                  <a:lnTo>
                    <a:pt x="227773" y="1082921"/>
                  </a:lnTo>
                  <a:lnTo>
                    <a:pt x="263507" y="1109521"/>
                  </a:lnTo>
                  <a:lnTo>
                    <a:pt x="301187" y="1133498"/>
                  </a:lnTo>
                  <a:lnTo>
                    <a:pt x="340678" y="1154716"/>
                  </a:lnTo>
                  <a:lnTo>
                    <a:pt x="381844" y="1173041"/>
                  </a:lnTo>
                  <a:lnTo>
                    <a:pt x="424551" y="1188338"/>
                  </a:lnTo>
                  <a:lnTo>
                    <a:pt x="468663" y="1200470"/>
                  </a:lnTo>
                  <a:lnTo>
                    <a:pt x="514044" y="1209304"/>
                  </a:lnTo>
                  <a:lnTo>
                    <a:pt x="560560" y="1214703"/>
                  </a:lnTo>
                  <a:lnTo>
                    <a:pt x="608076" y="1216533"/>
                  </a:lnTo>
                  <a:lnTo>
                    <a:pt x="655591" y="1214703"/>
                  </a:lnTo>
                  <a:lnTo>
                    <a:pt x="702107" y="1209304"/>
                  </a:lnTo>
                  <a:lnTo>
                    <a:pt x="747488" y="1200470"/>
                  </a:lnTo>
                  <a:lnTo>
                    <a:pt x="791600" y="1188338"/>
                  </a:lnTo>
                  <a:lnTo>
                    <a:pt x="834307" y="1173041"/>
                  </a:lnTo>
                  <a:lnTo>
                    <a:pt x="875473" y="1154716"/>
                  </a:lnTo>
                  <a:lnTo>
                    <a:pt x="914964" y="1133498"/>
                  </a:lnTo>
                  <a:lnTo>
                    <a:pt x="952644" y="1109521"/>
                  </a:lnTo>
                  <a:lnTo>
                    <a:pt x="988378" y="1082921"/>
                  </a:lnTo>
                  <a:lnTo>
                    <a:pt x="1022030" y="1053834"/>
                  </a:lnTo>
                  <a:lnTo>
                    <a:pt x="1053466" y="1022393"/>
                  </a:lnTo>
                  <a:lnTo>
                    <a:pt x="1082550" y="988735"/>
                  </a:lnTo>
                  <a:lnTo>
                    <a:pt x="1109147" y="952995"/>
                  </a:lnTo>
                  <a:lnTo>
                    <a:pt x="1133122" y="915307"/>
                  </a:lnTo>
                  <a:lnTo>
                    <a:pt x="1154338" y="875808"/>
                  </a:lnTo>
                  <a:lnTo>
                    <a:pt x="1172662" y="834631"/>
                  </a:lnTo>
                  <a:lnTo>
                    <a:pt x="1187958" y="791914"/>
                  </a:lnTo>
                  <a:lnTo>
                    <a:pt x="1200090" y="747789"/>
                  </a:lnTo>
                  <a:lnTo>
                    <a:pt x="1208923" y="702394"/>
                  </a:lnTo>
                  <a:lnTo>
                    <a:pt x="1214322" y="655862"/>
                  </a:lnTo>
                  <a:lnTo>
                    <a:pt x="1216152" y="608330"/>
                  </a:lnTo>
                  <a:lnTo>
                    <a:pt x="1214322" y="560796"/>
                  </a:lnTo>
                  <a:lnTo>
                    <a:pt x="1208923" y="514262"/>
                  </a:lnTo>
                  <a:lnTo>
                    <a:pt x="1200090" y="468863"/>
                  </a:lnTo>
                  <a:lnTo>
                    <a:pt x="1187958" y="424733"/>
                  </a:lnTo>
                  <a:lnTo>
                    <a:pt x="1172662" y="382009"/>
                  </a:lnTo>
                  <a:lnTo>
                    <a:pt x="1154338" y="340826"/>
                  </a:lnTo>
                  <a:lnTo>
                    <a:pt x="1133122" y="301319"/>
                  </a:lnTo>
                  <a:lnTo>
                    <a:pt x="1109147" y="263623"/>
                  </a:lnTo>
                  <a:lnTo>
                    <a:pt x="1082550" y="227874"/>
                  </a:lnTo>
                  <a:lnTo>
                    <a:pt x="1053466" y="194207"/>
                  </a:lnTo>
                  <a:lnTo>
                    <a:pt x="1022030" y="162757"/>
                  </a:lnTo>
                  <a:lnTo>
                    <a:pt x="988378" y="133661"/>
                  </a:lnTo>
                  <a:lnTo>
                    <a:pt x="952644" y="107052"/>
                  </a:lnTo>
                  <a:lnTo>
                    <a:pt x="914964" y="83067"/>
                  </a:lnTo>
                  <a:lnTo>
                    <a:pt x="875473" y="61841"/>
                  </a:lnTo>
                  <a:lnTo>
                    <a:pt x="834307" y="43509"/>
                  </a:lnTo>
                  <a:lnTo>
                    <a:pt x="791600" y="28206"/>
                  </a:lnTo>
                  <a:lnTo>
                    <a:pt x="747488" y="16069"/>
                  </a:lnTo>
                  <a:lnTo>
                    <a:pt x="702107" y="7232"/>
                  </a:lnTo>
                  <a:lnTo>
                    <a:pt x="655591" y="1830"/>
                  </a:lnTo>
                  <a:lnTo>
                    <a:pt x="608076" y="0"/>
                  </a:lnTo>
                  <a:close/>
                </a:path>
              </a:pathLst>
            </a:custGeom>
            <a:grpFill/>
          </p:spPr>
          <p:style>
            <a:lnRef idx="1">
              <a:schemeClr val="accent3"/>
            </a:lnRef>
            <a:fillRef idx="2">
              <a:schemeClr val="accent3"/>
            </a:fillRef>
            <a:effectRef idx="1">
              <a:schemeClr val="accent3"/>
            </a:effectRef>
            <a:fontRef idx="minor">
              <a:schemeClr val="dk1"/>
            </a:fontRef>
          </p:style>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11">
              <a:extLst>
                <a:ext uri="{FF2B5EF4-FFF2-40B4-BE49-F238E27FC236}">
                  <a16:creationId xmlns:a16="http://schemas.microsoft.com/office/drawing/2014/main" id="{815081DE-7004-D5C2-A72B-A3777D84BC92}"/>
                </a:ext>
              </a:extLst>
            </p:cNvPr>
            <p:cNvSpPr/>
            <p:nvPr/>
          </p:nvSpPr>
          <p:spPr>
            <a:xfrm>
              <a:off x="7845552" y="2716402"/>
              <a:ext cx="3420110" cy="1226185"/>
            </a:xfrm>
            <a:custGeom>
              <a:avLst/>
              <a:gdLst/>
              <a:ahLst/>
              <a:cxnLst/>
              <a:rect l="l" t="t" r="r" b="b"/>
              <a:pathLst>
                <a:path w="3420109" h="1226185">
                  <a:moveTo>
                    <a:pt x="1216152" y="617474"/>
                  </a:moveTo>
                  <a:lnTo>
                    <a:pt x="1214310" y="569950"/>
                  </a:lnTo>
                  <a:lnTo>
                    <a:pt x="1208913" y="523417"/>
                  </a:lnTo>
                  <a:lnTo>
                    <a:pt x="1200086" y="478015"/>
                  </a:lnTo>
                  <a:lnTo>
                    <a:pt x="1187958" y="433882"/>
                  </a:lnTo>
                  <a:lnTo>
                    <a:pt x="1172654" y="391160"/>
                  </a:lnTo>
                  <a:lnTo>
                    <a:pt x="1154328" y="349973"/>
                  </a:lnTo>
                  <a:lnTo>
                    <a:pt x="1133119" y="310464"/>
                  </a:lnTo>
                  <a:lnTo>
                    <a:pt x="1109141" y="272770"/>
                  </a:lnTo>
                  <a:lnTo>
                    <a:pt x="1082548" y="237020"/>
                  </a:lnTo>
                  <a:lnTo>
                    <a:pt x="1053465" y="203352"/>
                  </a:lnTo>
                  <a:lnTo>
                    <a:pt x="1022019" y="171907"/>
                  </a:lnTo>
                  <a:lnTo>
                    <a:pt x="988377" y="142811"/>
                  </a:lnTo>
                  <a:lnTo>
                    <a:pt x="952639" y="116205"/>
                  </a:lnTo>
                  <a:lnTo>
                    <a:pt x="914958" y="92214"/>
                  </a:lnTo>
                  <a:lnTo>
                    <a:pt x="875461" y="70993"/>
                  </a:lnTo>
                  <a:lnTo>
                    <a:pt x="834301" y="52654"/>
                  </a:lnTo>
                  <a:lnTo>
                    <a:pt x="791591" y="37363"/>
                  </a:lnTo>
                  <a:lnTo>
                    <a:pt x="747483" y="25222"/>
                  </a:lnTo>
                  <a:lnTo>
                    <a:pt x="702106" y="16383"/>
                  </a:lnTo>
                  <a:lnTo>
                    <a:pt x="655586" y="10985"/>
                  </a:lnTo>
                  <a:lnTo>
                    <a:pt x="608076" y="9144"/>
                  </a:lnTo>
                  <a:lnTo>
                    <a:pt x="560552" y="10985"/>
                  </a:lnTo>
                  <a:lnTo>
                    <a:pt x="514032" y="16383"/>
                  </a:lnTo>
                  <a:lnTo>
                    <a:pt x="468655" y="25222"/>
                  </a:lnTo>
                  <a:lnTo>
                    <a:pt x="424548" y="37363"/>
                  </a:lnTo>
                  <a:lnTo>
                    <a:pt x="381838" y="52654"/>
                  </a:lnTo>
                  <a:lnTo>
                    <a:pt x="340677" y="70993"/>
                  </a:lnTo>
                  <a:lnTo>
                    <a:pt x="301180" y="92214"/>
                  </a:lnTo>
                  <a:lnTo>
                    <a:pt x="263499" y="116205"/>
                  </a:lnTo>
                  <a:lnTo>
                    <a:pt x="227761" y="142811"/>
                  </a:lnTo>
                  <a:lnTo>
                    <a:pt x="194119" y="171907"/>
                  </a:lnTo>
                  <a:lnTo>
                    <a:pt x="162674" y="203352"/>
                  </a:lnTo>
                  <a:lnTo>
                    <a:pt x="133591" y="237020"/>
                  </a:lnTo>
                  <a:lnTo>
                    <a:pt x="106997" y="272770"/>
                  </a:lnTo>
                  <a:lnTo>
                    <a:pt x="83019" y="310464"/>
                  </a:lnTo>
                  <a:lnTo>
                    <a:pt x="61810" y="349973"/>
                  </a:lnTo>
                  <a:lnTo>
                    <a:pt x="43484" y="391160"/>
                  </a:lnTo>
                  <a:lnTo>
                    <a:pt x="28181" y="433882"/>
                  </a:lnTo>
                  <a:lnTo>
                    <a:pt x="16052" y="478015"/>
                  </a:lnTo>
                  <a:lnTo>
                    <a:pt x="7226" y="523417"/>
                  </a:lnTo>
                  <a:lnTo>
                    <a:pt x="1828" y="569950"/>
                  </a:lnTo>
                  <a:lnTo>
                    <a:pt x="0" y="617474"/>
                  </a:lnTo>
                  <a:lnTo>
                    <a:pt x="1828" y="665010"/>
                  </a:lnTo>
                  <a:lnTo>
                    <a:pt x="7226" y="711542"/>
                  </a:lnTo>
                  <a:lnTo>
                    <a:pt x="16052" y="756945"/>
                  </a:lnTo>
                  <a:lnTo>
                    <a:pt x="28181" y="801065"/>
                  </a:lnTo>
                  <a:lnTo>
                    <a:pt x="43484" y="843788"/>
                  </a:lnTo>
                  <a:lnTo>
                    <a:pt x="61810" y="884961"/>
                  </a:lnTo>
                  <a:lnTo>
                    <a:pt x="83019" y="924458"/>
                  </a:lnTo>
                  <a:lnTo>
                    <a:pt x="106997" y="962152"/>
                  </a:lnTo>
                  <a:lnTo>
                    <a:pt x="133591" y="997889"/>
                  </a:lnTo>
                  <a:lnTo>
                    <a:pt x="162674" y="1031544"/>
                  </a:lnTo>
                  <a:lnTo>
                    <a:pt x="194119" y="1062990"/>
                  </a:lnTo>
                  <a:lnTo>
                    <a:pt x="227761" y="1092073"/>
                  </a:lnTo>
                  <a:lnTo>
                    <a:pt x="263499" y="1118666"/>
                  </a:lnTo>
                  <a:lnTo>
                    <a:pt x="301180" y="1142644"/>
                  </a:lnTo>
                  <a:lnTo>
                    <a:pt x="340677" y="1163866"/>
                  </a:lnTo>
                  <a:lnTo>
                    <a:pt x="381838" y="1182192"/>
                  </a:lnTo>
                  <a:lnTo>
                    <a:pt x="424548" y="1197483"/>
                  </a:lnTo>
                  <a:lnTo>
                    <a:pt x="468655" y="1209624"/>
                  </a:lnTo>
                  <a:lnTo>
                    <a:pt x="514032" y="1218450"/>
                  </a:lnTo>
                  <a:lnTo>
                    <a:pt x="560552" y="1223848"/>
                  </a:lnTo>
                  <a:lnTo>
                    <a:pt x="608076" y="1225677"/>
                  </a:lnTo>
                  <a:lnTo>
                    <a:pt x="655586" y="1223848"/>
                  </a:lnTo>
                  <a:lnTo>
                    <a:pt x="702106" y="1218450"/>
                  </a:lnTo>
                  <a:lnTo>
                    <a:pt x="747483" y="1209624"/>
                  </a:lnTo>
                  <a:lnTo>
                    <a:pt x="791591" y="1197483"/>
                  </a:lnTo>
                  <a:lnTo>
                    <a:pt x="834301" y="1182192"/>
                  </a:lnTo>
                  <a:lnTo>
                    <a:pt x="875461" y="1163866"/>
                  </a:lnTo>
                  <a:lnTo>
                    <a:pt x="914958" y="1142644"/>
                  </a:lnTo>
                  <a:lnTo>
                    <a:pt x="952639" y="1118666"/>
                  </a:lnTo>
                  <a:lnTo>
                    <a:pt x="988377" y="1092073"/>
                  </a:lnTo>
                  <a:lnTo>
                    <a:pt x="1022019" y="1062990"/>
                  </a:lnTo>
                  <a:lnTo>
                    <a:pt x="1053465" y="1031544"/>
                  </a:lnTo>
                  <a:lnTo>
                    <a:pt x="1082548" y="997889"/>
                  </a:lnTo>
                  <a:lnTo>
                    <a:pt x="1109141" y="962152"/>
                  </a:lnTo>
                  <a:lnTo>
                    <a:pt x="1133119" y="924458"/>
                  </a:lnTo>
                  <a:lnTo>
                    <a:pt x="1154328" y="884961"/>
                  </a:lnTo>
                  <a:lnTo>
                    <a:pt x="1172654" y="843788"/>
                  </a:lnTo>
                  <a:lnTo>
                    <a:pt x="1187958" y="801065"/>
                  </a:lnTo>
                  <a:lnTo>
                    <a:pt x="1200086" y="756945"/>
                  </a:lnTo>
                  <a:lnTo>
                    <a:pt x="1208913" y="711542"/>
                  </a:lnTo>
                  <a:lnTo>
                    <a:pt x="1214310" y="665010"/>
                  </a:lnTo>
                  <a:lnTo>
                    <a:pt x="1216152" y="617474"/>
                  </a:lnTo>
                  <a:close/>
                </a:path>
                <a:path w="3420109" h="1226185">
                  <a:moveTo>
                    <a:pt x="3419856" y="608330"/>
                  </a:moveTo>
                  <a:lnTo>
                    <a:pt x="3418014" y="560806"/>
                  </a:lnTo>
                  <a:lnTo>
                    <a:pt x="3412617" y="514273"/>
                  </a:lnTo>
                  <a:lnTo>
                    <a:pt x="3403790" y="468871"/>
                  </a:lnTo>
                  <a:lnTo>
                    <a:pt x="3391662" y="424738"/>
                  </a:lnTo>
                  <a:lnTo>
                    <a:pt x="3376358" y="382016"/>
                  </a:lnTo>
                  <a:lnTo>
                    <a:pt x="3358032" y="340829"/>
                  </a:lnTo>
                  <a:lnTo>
                    <a:pt x="3336823" y="301320"/>
                  </a:lnTo>
                  <a:lnTo>
                    <a:pt x="3312845" y="263626"/>
                  </a:lnTo>
                  <a:lnTo>
                    <a:pt x="3286252" y="227876"/>
                  </a:lnTo>
                  <a:lnTo>
                    <a:pt x="3257169" y="194208"/>
                  </a:lnTo>
                  <a:lnTo>
                    <a:pt x="3225723" y="162763"/>
                  </a:lnTo>
                  <a:lnTo>
                    <a:pt x="3192081" y="133667"/>
                  </a:lnTo>
                  <a:lnTo>
                    <a:pt x="3156343" y="107061"/>
                  </a:lnTo>
                  <a:lnTo>
                    <a:pt x="3118662" y="83070"/>
                  </a:lnTo>
                  <a:lnTo>
                    <a:pt x="3079165" y="61849"/>
                  </a:lnTo>
                  <a:lnTo>
                    <a:pt x="3038005" y="43510"/>
                  </a:lnTo>
                  <a:lnTo>
                    <a:pt x="2995295" y="28219"/>
                  </a:lnTo>
                  <a:lnTo>
                    <a:pt x="2951188" y="16078"/>
                  </a:lnTo>
                  <a:lnTo>
                    <a:pt x="2905810" y="7239"/>
                  </a:lnTo>
                  <a:lnTo>
                    <a:pt x="2859290" y="1841"/>
                  </a:lnTo>
                  <a:lnTo>
                    <a:pt x="2811780" y="0"/>
                  </a:lnTo>
                  <a:lnTo>
                    <a:pt x="2764256" y="1841"/>
                  </a:lnTo>
                  <a:lnTo>
                    <a:pt x="2717736" y="7239"/>
                  </a:lnTo>
                  <a:lnTo>
                    <a:pt x="2672359" y="16078"/>
                  </a:lnTo>
                  <a:lnTo>
                    <a:pt x="2628252" y="28219"/>
                  </a:lnTo>
                  <a:lnTo>
                    <a:pt x="2585542" y="43510"/>
                  </a:lnTo>
                  <a:lnTo>
                    <a:pt x="2544381" y="61849"/>
                  </a:lnTo>
                  <a:lnTo>
                    <a:pt x="2504884" y="83070"/>
                  </a:lnTo>
                  <a:lnTo>
                    <a:pt x="2467203" y="107061"/>
                  </a:lnTo>
                  <a:lnTo>
                    <a:pt x="2431465" y="133667"/>
                  </a:lnTo>
                  <a:lnTo>
                    <a:pt x="2397823" y="162763"/>
                  </a:lnTo>
                  <a:lnTo>
                    <a:pt x="2366378" y="194208"/>
                  </a:lnTo>
                  <a:lnTo>
                    <a:pt x="2337295" y="227876"/>
                  </a:lnTo>
                  <a:lnTo>
                    <a:pt x="2310701" y="263626"/>
                  </a:lnTo>
                  <a:lnTo>
                    <a:pt x="2286724" y="301320"/>
                  </a:lnTo>
                  <a:lnTo>
                    <a:pt x="2265515" y="340829"/>
                  </a:lnTo>
                  <a:lnTo>
                    <a:pt x="2247188" y="382016"/>
                  </a:lnTo>
                  <a:lnTo>
                    <a:pt x="2231885" y="424738"/>
                  </a:lnTo>
                  <a:lnTo>
                    <a:pt x="2219756" y="468871"/>
                  </a:lnTo>
                  <a:lnTo>
                    <a:pt x="2210930" y="514273"/>
                  </a:lnTo>
                  <a:lnTo>
                    <a:pt x="2205532" y="560806"/>
                  </a:lnTo>
                  <a:lnTo>
                    <a:pt x="2203704" y="608330"/>
                  </a:lnTo>
                  <a:lnTo>
                    <a:pt x="2205532" y="655866"/>
                  </a:lnTo>
                  <a:lnTo>
                    <a:pt x="2210930" y="702398"/>
                  </a:lnTo>
                  <a:lnTo>
                    <a:pt x="2219756" y="747801"/>
                  </a:lnTo>
                  <a:lnTo>
                    <a:pt x="2231885" y="791921"/>
                  </a:lnTo>
                  <a:lnTo>
                    <a:pt x="2247188" y="834644"/>
                  </a:lnTo>
                  <a:lnTo>
                    <a:pt x="2265515" y="875817"/>
                  </a:lnTo>
                  <a:lnTo>
                    <a:pt x="2286724" y="915314"/>
                  </a:lnTo>
                  <a:lnTo>
                    <a:pt x="2310701" y="953008"/>
                  </a:lnTo>
                  <a:lnTo>
                    <a:pt x="2337295" y="988745"/>
                  </a:lnTo>
                  <a:lnTo>
                    <a:pt x="2366378" y="1022400"/>
                  </a:lnTo>
                  <a:lnTo>
                    <a:pt x="2397823" y="1053846"/>
                  </a:lnTo>
                  <a:lnTo>
                    <a:pt x="2431465" y="1082929"/>
                  </a:lnTo>
                  <a:lnTo>
                    <a:pt x="2467203" y="1109522"/>
                  </a:lnTo>
                  <a:lnTo>
                    <a:pt x="2504884" y="1133500"/>
                  </a:lnTo>
                  <a:lnTo>
                    <a:pt x="2544381" y="1154722"/>
                  </a:lnTo>
                  <a:lnTo>
                    <a:pt x="2585542" y="1173048"/>
                  </a:lnTo>
                  <a:lnTo>
                    <a:pt x="2628252" y="1188339"/>
                  </a:lnTo>
                  <a:lnTo>
                    <a:pt x="2672359" y="1200480"/>
                  </a:lnTo>
                  <a:lnTo>
                    <a:pt x="2717736" y="1209306"/>
                  </a:lnTo>
                  <a:lnTo>
                    <a:pt x="2764256" y="1214704"/>
                  </a:lnTo>
                  <a:lnTo>
                    <a:pt x="2811780" y="1216533"/>
                  </a:lnTo>
                  <a:lnTo>
                    <a:pt x="2859290" y="1214704"/>
                  </a:lnTo>
                  <a:lnTo>
                    <a:pt x="2905810" y="1209306"/>
                  </a:lnTo>
                  <a:lnTo>
                    <a:pt x="2951188" y="1200480"/>
                  </a:lnTo>
                  <a:lnTo>
                    <a:pt x="2995295" y="1188339"/>
                  </a:lnTo>
                  <a:lnTo>
                    <a:pt x="3038005" y="1173048"/>
                  </a:lnTo>
                  <a:lnTo>
                    <a:pt x="3079165" y="1154722"/>
                  </a:lnTo>
                  <a:lnTo>
                    <a:pt x="3118662" y="1133500"/>
                  </a:lnTo>
                  <a:lnTo>
                    <a:pt x="3156343" y="1109522"/>
                  </a:lnTo>
                  <a:lnTo>
                    <a:pt x="3192081" y="1082929"/>
                  </a:lnTo>
                  <a:lnTo>
                    <a:pt x="3225723" y="1053846"/>
                  </a:lnTo>
                  <a:lnTo>
                    <a:pt x="3257169" y="1022400"/>
                  </a:lnTo>
                  <a:lnTo>
                    <a:pt x="3286252" y="988745"/>
                  </a:lnTo>
                  <a:lnTo>
                    <a:pt x="3312845" y="953008"/>
                  </a:lnTo>
                  <a:lnTo>
                    <a:pt x="3336823" y="915314"/>
                  </a:lnTo>
                  <a:lnTo>
                    <a:pt x="3358032" y="875817"/>
                  </a:lnTo>
                  <a:lnTo>
                    <a:pt x="3376358" y="834644"/>
                  </a:lnTo>
                  <a:lnTo>
                    <a:pt x="3391662" y="791921"/>
                  </a:lnTo>
                  <a:lnTo>
                    <a:pt x="3403790" y="747801"/>
                  </a:lnTo>
                  <a:lnTo>
                    <a:pt x="3412617" y="702398"/>
                  </a:lnTo>
                  <a:lnTo>
                    <a:pt x="3418014" y="655866"/>
                  </a:lnTo>
                  <a:lnTo>
                    <a:pt x="3419856" y="608330"/>
                  </a:lnTo>
                  <a:close/>
                </a:path>
              </a:pathLst>
            </a:custGeom>
            <a:grpFill/>
          </p:spPr>
          <p:style>
            <a:lnRef idx="1">
              <a:schemeClr val="accent3"/>
            </a:lnRef>
            <a:fillRef idx="2">
              <a:schemeClr val="accent3"/>
            </a:fillRef>
            <a:effectRef idx="1">
              <a:schemeClr val="accent3"/>
            </a:effectRef>
            <a:fontRef idx="minor">
              <a:schemeClr val="dk1"/>
            </a:fontRef>
          </p:style>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0" name="object 12">
              <a:extLst>
                <a:ext uri="{FF2B5EF4-FFF2-40B4-BE49-F238E27FC236}">
                  <a16:creationId xmlns:a16="http://schemas.microsoft.com/office/drawing/2014/main" id="{84A6F3C6-B6FF-D0A0-82EE-41D863B15399}"/>
                </a:ext>
              </a:extLst>
            </p:cNvPr>
            <p:cNvSpPr/>
            <p:nvPr/>
          </p:nvSpPr>
          <p:spPr>
            <a:xfrm>
              <a:off x="1421891" y="2794253"/>
              <a:ext cx="9784080" cy="1079500"/>
            </a:xfrm>
            <a:custGeom>
              <a:avLst/>
              <a:gdLst/>
              <a:ahLst/>
              <a:cxnLst/>
              <a:rect l="l" t="t" r="r" b="b"/>
              <a:pathLst>
                <a:path w="9784080" h="1079500">
                  <a:moveTo>
                    <a:pt x="1069848" y="535051"/>
                  </a:moveTo>
                  <a:lnTo>
                    <a:pt x="1067661" y="486346"/>
                  </a:lnTo>
                  <a:lnTo>
                    <a:pt x="1061228" y="438867"/>
                  </a:lnTo>
                  <a:lnTo>
                    <a:pt x="1050738" y="392803"/>
                  </a:lnTo>
                  <a:lnTo>
                    <a:pt x="1036378" y="348342"/>
                  </a:lnTo>
                  <a:lnTo>
                    <a:pt x="1018339" y="305674"/>
                  </a:lnTo>
                  <a:lnTo>
                    <a:pt x="996808" y="264987"/>
                  </a:lnTo>
                  <a:lnTo>
                    <a:pt x="971976" y="226470"/>
                  </a:lnTo>
                  <a:lnTo>
                    <a:pt x="944031" y="190312"/>
                  </a:lnTo>
                  <a:lnTo>
                    <a:pt x="913161" y="156702"/>
                  </a:lnTo>
                  <a:lnTo>
                    <a:pt x="879557" y="125827"/>
                  </a:lnTo>
                  <a:lnTo>
                    <a:pt x="843406" y="97878"/>
                  </a:lnTo>
                  <a:lnTo>
                    <a:pt x="804897" y="73043"/>
                  </a:lnTo>
                  <a:lnTo>
                    <a:pt x="764221" y="51511"/>
                  </a:lnTo>
                  <a:lnTo>
                    <a:pt x="721564" y="33470"/>
                  </a:lnTo>
                  <a:lnTo>
                    <a:pt x="677118" y="19110"/>
                  </a:lnTo>
                  <a:lnTo>
                    <a:pt x="631069" y="8619"/>
                  </a:lnTo>
                  <a:lnTo>
                    <a:pt x="583608" y="2186"/>
                  </a:lnTo>
                  <a:lnTo>
                    <a:pt x="534924" y="0"/>
                  </a:lnTo>
                  <a:lnTo>
                    <a:pt x="486239" y="2186"/>
                  </a:lnTo>
                  <a:lnTo>
                    <a:pt x="438778" y="8619"/>
                  </a:lnTo>
                  <a:lnTo>
                    <a:pt x="392729" y="19110"/>
                  </a:lnTo>
                  <a:lnTo>
                    <a:pt x="348283" y="33470"/>
                  </a:lnTo>
                  <a:lnTo>
                    <a:pt x="305626" y="51511"/>
                  </a:lnTo>
                  <a:lnTo>
                    <a:pt x="264950" y="73043"/>
                  </a:lnTo>
                  <a:lnTo>
                    <a:pt x="226441" y="97878"/>
                  </a:lnTo>
                  <a:lnTo>
                    <a:pt x="190290" y="125827"/>
                  </a:lnTo>
                  <a:lnTo>
                    <a:pt x="156686" y="156702"/>
                  </a:lnTo>
                  <a:lnTo>
                    <a:pt x="125816" y="190312"/>
                  </a:lnTo>
                  <a:lnTo>
                    <a:pt x="97871" y="226470"/>
                  </a:lnTo>
                  <a:lnTo>
                    <a:pt x="73039" y="264987"/>
                  </a:lnTo>
                  <a:lnTo>
                    <a:pt x="51508" y="305674"/>
                  </a:lnTo>
                  <a:lnTo>
                    <a:pt x="33469" y="348342"/>
                  </a:lnTo>
                  <a:lnTo>
                    <a:pt x="19109" y="392803"/>
                  </a:lnTo>
                  <a:lnTo>
                    <a:pt x="8619" y="438867"/>
                  </a:lnTo>
                  <a:lnTo>
                    <a:pt x="2186" y="486346"/>
                  </a:lnTo>
                  <a:lnTo>
                    <a:pt x="0" y="535051"/>
                  </a:lnTo>
                  <a:lnTo>
                    <a:pt x="2186" y="583736"/>
                  </a:lnTo>
                  <a:lnTo>
                    <a:pt x="8619" y="631201"/>
                  </a:lnTo>
                  <a:lnTo>
                    <a:pt x="19109" y="677254"/>
                  </a:lnTo>
                  <a:lnTo>
                    <a:pt x="33469" y="721707"/>
                  </a:lnTo>
                  <a:lnTo>
                    <a:pt x="51508" y="764372"/>
                  </a:lnTo>
                  <a:lnTo>
                    <a:pt x="73039" y="805057"/>
                  </a:lnTo>
                  <a:lnTo>
                    <a:pt x="97871" y="843575"/>
                  </a:lnTo>
                  <a:lnTo>
                    <a:pt x="125816" y="879737"/>
                  </a:lnTo>
                  <a:lnTo>
                    <a:pt x="156686" y="913352"/>
                  </a:lnTo>
                  <a:lnTo>
                    <a:pt x="190290" y="944232"/>
                  </a:lnTo>
                  <a:lnTo>
                    <a:pt x="226441" y="972187"/>
                  </a:lnTo>
                  <a:lnTo>
                    <a:pt x="264950" y="997029"/>
                  </a:lnTo>
                  <a:lnTo>
                    <a:pt x="305626" y="1018569"/>
                  </a:lnTo>
                  <a:lnTo>
                    <a:pt x="348283" y="1036616"/>
                  </a:lnTo>
                  <a:lnTo>
                    <a:pt x="392729" y="1050982"/>
                  </a:lnTo>
                  <a:lnTo>
                    <a:pt x="438778" y="1061478"/>
                  </a:lnTo>
                  <a:lnTo>
                    <a:pt x="486239" y="1067914"/>
                  </a:lnTo>
                  <a:lnTo>
                    <a:pt x="534924" y="1070102"/>
                  </a:lnTo>
                  <a:lnTo>
                    <a:pt x="583608" y="1067914"/>
                  </a:lnTo>
                  <a:lnTo>
                    <a:pt x="631069" y="1061478"/>
                  </a:lnTo>
                  <a:lnTo>
                    <a:pt x="677118" y="1050982"/>
                  </a:lnTo>
                  <a:lnTo>
                    <a:pt x="721564" y="1036616"/>
                  </a:lnTo>
                  <a:lnTo>
                    <a:pt x="764221" y="1018569"/>
                  </a:lnTo>
                  <a:lnTo>
                    <a:pt x="804897" y="997029"/>
                  </a:lnTo>
                  <a:lnTo>
                    <a:pt x="843406" y="972187"/>
                  </a:lnTo>
                  <a:lnTo>
                    <a:pt x="879557" y="944232"/>
                  </a:lnTo>
                  <a:lnTo>
                    <a:pt x="913161" y="913352"/>
                  </a:lnTo>
                  <a:lnTo>
                    <a:pt x="944031" y="879737"/>
                  </a:lnTo>
                  <a:lnTo>
                    <a:pt x="971976" y="843575"/>
                  </a:lnTo>
                  <a:lnTo>
                    <a:pt x="996808" y="805057"/>
                  </a:lnTo>
                  <a:lnTo>
                    <a:pt x="1018339" y="764372"/>
                  </a:lnTo>
                  <a:lnTo>
                    <a:pt x="1036378" y="721707"/>
                  </a:lnTo>
                  <a:lnTo>
                    <a:pt x="1050738" y="677254"/>
                  </a:lnTo>
                  <a:lnTo>
                    <a:pt x="1061228" y="631201"/>
                  </a:lnTo>
                  <a:lnTo>
                    <a:pt x="1067661" y="583736"/>
                  </a:lnTo>
                  <a:lnTo>
                    <a:pt x="1069848" y="535051"/>
                  </a:lnTo>
                  <a:close/>
                </a:path>
                <a:path w="9784080" h="1079500">
                  <a:moveTo>
                    <a:pt x="3246120" y="535051"/>
                  </a:moveTo>
                  <a:lnTo>
                    <a:pt x="3243933" y="486346"/>
                  </a:lnTo>
                  <a:lnTo>
                    <a:pt x="3237500" y="438867"/>
                  </a:lnTo>
                  <a:lnTo>
                    <a:pt x="3227010" y="392803"/>
                  </a:lnTo>
                  <a:lnTo>
                    <a:pt x="3212650" y="348342"/>
                  </a:lnTo>
                  <a:lnTo>
                    <a:pt x="3194611" y="305674"/>
                  </a:lnTo>
                  <a:lnTo>
                    <a:pt x="3173080" y="264987"/>
                  </a:lnTo>
                  <a:lnTo>
                    <a:pt x="3148248" y="226470"/>
                  </a:lnTo>
                  <a:lnTo>
                    <a:pt x="3120303" y="190312"/>
                  </a:lnTo>
                  <a:lnTo>
                    <a:pt x="3089433" y="156702"/>
                  </a:lnTo>
                  <a:lnTo>
                    <a:pt x="3055829" y="125827"/>
                  </a:lnTo>
                  <a:lnTo>
                    <a:pt x="3019678" y="97878"/>
                  </a:lnTo>
                  <a:lnTo>
                    <a:pt x="2981169" y="73043"/>
                  </a:lnTo>
                  <a:lnTo>
                    <a:pt x="2940493" y="51511"/>
                  </a:lnTo>
                  <a:lnTo>
                    <a:pt x="2897836" y="33470"/>
                  </a:lnTo>
                  <a:lnTo>
                    <a:pt x="2853390" y="19110"/>
                  </a:lnTo>
                  <a:lnTo>
                    <a:pt x="2807341" y="8619"/>
                  </a:lnTo>
                  <a:lnTo>
                    <a:pt x="2759880" y="2186"/>
                  </a:lnTo>
                  <a:lnTo>
                    <a:pt x="2711196" y="0"/>
                  </a:lnTo>
                  <a:lnTo>
                    <a:pt x="2662511" y="2186"/>
                  </a:lnTo>
                  <a:lnTo>
                    <a:pt x="2615050" y="8619"/>
                  </a:lnTo>
                  <a:lnTo>
                    <a:pt x="2569001" y="19110"/>
                  </a:lnTo>
                  <a:lnTo>
                    <a:pt x="2524555" y="33470"/>
                  </a:lnTo>
                  <a:lnTo>
                    <a:pt x="2481898" y="51511"/>
                  </a:lnTo>
                  <a:lnTo>
                    <a:pt x="2441222" y="73043"/>
                  </a:lnTo>
                  <a:lnTo>
                    <a:pt x="2402713" y="97878"/>
                  </a:lnTo>
                  <a:lnTo>
                    <a:pt x="2366562" y="125827"/>
                  </a:lnTo>
                  <a:lnTo>
                    <a:pt x="2332958" y="156702"/>
                  </a:lnTo>
                  <a:lnTo>
                    <a:pt x="2302088" y="190312"/>
                  </a:lnTo>
                  <a:lnTo>
                    <a:pt x="2274143" y="226470"/>
                  </a:lnTo>
                  <a:lnTo>
                    <a:pt x="2249311" y="264987"/>
                  </a:lnTo>
                  <a:lnTo>
                    <a:pt x="2227780" y="305674"/>
                  </a:lnTo>
                  <a:lnTo>
                    <a:pt x="2209741" y="348342"/>
                  </a:lnTo>
                  <a:lnTo>
                    <a:pt x="2195381" y="392803"/>
                  </a:lnTo>
                  <a:lnTo>
                    <a:pt x="2184891" y="438867"/>
                  </a:lnTo>
                  <a:lnTo>
                    <a:pt x="2178458" y="486346"/>
                  </a:lnTo>
                  <a:lnTo>
                    <a:pt x="2176272" y="535051"/>
                  </a:lnTo>
                  <a:lnTo>
                    <a:pt x="2178458" y="583736"/>
                  </a:lnTo>
                  <a:lnTo>
                    <a:pt x="2184891" y="631201"/>
                  </a:lnTo>
                  <a:lnTo>
                    <a:pt x="2195381" y="677254"/>
                  </a:lnTo>
                  <a:lnTo>
                    <a:pt x="2209741" y="721707"/>
                  </a:lnTo>
                  <a:lnTo>
                    <a:pt x="2227780" y="764372"/>
                  </a:lnTo>
                  <a:lnTo>
                    <a:pt x="2249311" y="805057"/>
                  </a:lnTo>
                  <a:lnTo>
                    <a:pt x="2274143" y="843575"/>
                  </a:lnTo>
                  <a:lnTo>
                    <a:pt x="2302088" y="879737"/>
                  </a:lnTo>
                  <a:lnTo>
                    <a:pt x="2332958" y="913352"/>
                  </a:lnTo>
                  <a:lnTo>
                    <a:pt x="2366562" y="944232"/>
                  </a:lnTo>
                  <a:lnTo>
                    <a:pt x="2402713" y="972187"/>
                  </a:lnTo>
                  <a:lnTo>
                    <a:pt x="2441222" y="997029"/>
                  </a:lnTo>
                  <a:lnTo>
                    <a:pt x="2481898" y="1018569"/>
                  </a:lnTo>
                  <a:lnTo>
                    <a:pt x="2524555" y="1036616"/>
                  </a:lnTo>
                  <a:lnTo>
                    <a:pt x="2569001" y="1050982"/>
                  </a:lnTo>
                  <a:lnTo>
                    <a:pt x="2615050" y="1061478"/>
                  </a:lnTo>
                  <a:lnTo>
                    <a:pt x="2662511" y="1067914"/>
                  </a:lnTo>
                  <a:lnTo>
                    <a:pt x="2711196" y="1070102"/>
                  </a:lnTo>
                  <a:lnTo>
                    <a:pt x="2759880" y="1067914"/>
                  </a:lnTo>
                  <a:lnTo>
                    <a:pt x="2807341" y="1061478"/>
                  </a:lnTo>
                  <a:lnTo>
                    <a:pt x="2853390" y="1050982"/>
                  </a:lnTo>
                  <a:lnTo>
                    <a:pt x="2897836" y="1036616"/>
                  </a:lnTo>
                  <a:lnTo>
                    <a:pt x="2940493" y="1018569"/>
                  </a:lnTo>
                  <a:lnTo>
                    <a:pt x="2981169" y="997029"/>
                  </a:lnTo>
                  <a:lnTo>
                    <a:pt x="3019678" y="972187"/>
                  </a:lnTo>
                  <a:lnTo>
                    <a:pt x="3055829" y="944232"/>
                  </a:lnTo>
                  <a:lnTo>
                    <a:pt x="3089433" y="913352"/>
                  </a:lnTo>
                  <a:lnTo>
                    <a:pt x="3120303" y="879737"/>
                  </a:lnTo>
                  <a:lnTo>
                    <a:pt x="3148248" y="843575"/>
                  </a:lnTo>
                  <a:lnTo>
                    <a:pt x="3173080" y="805057"/>
                  </a:lnTo>
                  <a:lnTo>
                    <a:pt x="3194611" y="764372"/>
                  </a:lnTo>
                  <a:lnTo>
                    <a:pt x="3212650" y="721707"/>
                  </a:lnTo>
                  <a:lnTo>
                    <a:pt x="3227010" y="677254"/>
                  </a:lnTo>
                  <a:lnTo>
                    <a:pt x="3237500" y="631201"/>
                  </a:lnTo>
                  <a:lnTo>
                    <a:pt x="3243933" y="583736"/>
                  </a:lnTo>
                  <a:lnTo>
                    <a:pt x="3246120" y="535051"/>
                  </a:lnTo>
                  <a:close/>
                </a:path>
                <a:path w="9784080" h="1079500">
                  <a:moveTo>
                    <a:pt x="5422392" y="535051"/>
                  </a:moveTo>
                  <a:lnTo>
                    <a:pt x="5420205" y="486346"/>
                  </a:lnTo>
                  <a:lnTo>
                    <a:pt x="5413772" y="438867"/>
                  </a:lnTo>
                  <a:lnTo>
                    <a:pt x="5403282" y="392803"/>
                  </a:lnTo>
                  <a:lnTo>
                    <a:pt x="5388922" y="348342"/>
                  </a:lnTo>
                  <a:lnTo>
                    <a:pt x="5370883" y="305674"/>
                  </a:lnTo>
                  <a:lnTo>
                    <a:pt x="5349352" y="264987"/>
                  </a:lnTo>
                  <a:lnTo>
                    <a:pt x="5324520" y="226470"/>
                  </a:lnTo>
                  <a:lnTo>
                    <a:pt x="5296575" y="190312"/>
                  </a:lnTo>
                  <a:lnTo>
                    <a:pt x="5265705" y="156702"/>
                  </a:lnTo>
                  <a:lnTo>
                    <a:pt x="5232101" y="125827"/>
                  </a:lnTo>
                  <a:lnTo>
                    <a:pt x="5195950" y="97878"/>
                  </a:lnTo>
                  <a:lnTo>
                    <a:pt x="5157441" y="73043"/>
                  </a:lnTo>
                  <a:lnTo>
                    <a:pt x="5116765" y="51511"/>
                  </a:lnTo>
                  <a:lnTo>
                    <a:pt x="5074108" y="33470"/>
                  </a:lnTo>
                  <a:lnTo>
                    <a:pt x="5029662" y="19110"/>
                  </a:lnTo>
                  <a:lnTo>
                    <a:pt x="4983613" y="8619"/>
                  </a:lnTo>
                  <a:lnTo>
                    <a:pt x="4936152" y="2186"/>
                  </a:lnTo>
                  <a:lnTo>
                    <a:pt x="4887468" y="0"/>
                  </a:lnTo>
                  <a:lnTo>
                    <a:pt x="4838783" y="2186"/>
                  </a:lnTo>
                  <a:lnTo>
                    <a:pt x="4791322" y="8619"/>
                  </a:lnTo>
                  <a:lnTo>
                    <a:pt x="4745273" y="19110"/>
                  </a:lnTo>
                  <a:lnTo>
                    <a:pt x="4700827" y="33470"/>
                  </a:lnTo>
                  <a:lnTo>
                    <a:pt x="4658170" y="51511"/>
                  </a:lnTo>
                  <a:lnTo>
                    <a:pt x="4617494" y="73043"/>
                  </a:lnTo>
                  <a:lnTo>
                    <a:pt x="4578985" y="97878"/>
                  </a:lnTo>
                  <a:lnTo>
                    <a:pt x="4542834" y="125827"/>
                  </a:lnTo>
                  <a:lnTo>
                    <a:pt x="4509230" y="156702"/>
                  </a:lnTo>
                  <a:lnTo>
                    <a:pt x="4478360" y="190312"/>
                  </a:lnTo>
                  <a:lnTo>
                    <a:pt x="4450415" y="226470"/>
                  </a:lnTo>
                  <a:lnTo>
                    <a:pt x="4425583" y="264987"/>
                  </a:lnTo>
                  <a:lnTo>
                    <a:pt x="4404052" y="305674"/>
                  </a:lnTo>
                  <a:lnTo>
                    <a:pt x="4386013" y="348342"/>
                  </a:lnTo>
                  <a:lnTo>
                    <a:pt x="4371653" y="392803"/>
                  </a:lnTo>
                  <a:lnTo>
                    <a:pt x="4361163" y="438867"/>
                  </a:lnTo>
                  <a:lnTo>
                    <a:pt x="4354730" y="486346"/>
                  </a:lnTo>
                  <a:lnTo>
                    <a:pt x="4352544" y="535051"/>
                  </a:lnTo>
                  <a:lnTo>
                    <a:pt x="4354730" y="583736"/>
                  </a:lnTo>
                  <a:lnTo>
                    <a:pt x="4361163" y="631201"/>
                  </a:lnTo>
                  <a:lnTo>
                    <a:pt x="4371653" y="677254"/>
                  </a:lnTo>
                  <a:lnTo>
                    <a:pt x="4386013" y="721707"/>
                  </a:lnTo>
                  <a:lnTo>
                    <a:pt x="4404052" y="764372"/>
                  </a:lnTo>
                  <a:lnTo>
                    <a:pt x="4425583" y="805057"/>
                  </a:lnTo>
                  <a:lnTo>
                    <a:pt x="4450415" y="843575"/>
                  </a:lnTo>
                  <a:lnTo>
                    <a:pt x="4478360" y="879737"/>
                  </a:lnTo>
                  <a:lnTo>
                    <a:pt x="4509230" y="913352"/>
                  </a:lnTo>
                  <a:lnTo>
                    <a:pt x="4542834" y="944232"/>
                  </a:lnTo>
                  <a:lnTo>
                    <a:pt x="4578985" y="972187"/>
                  </a:lnTo>
                  <a:lnTo>
                    <a:pt x="4617494" y="997029"/>
                  </a:lnTo>
                  <a:lnTo>
                    <a:pt x="4658170" y="1018569"/>
                  </a:lnTo>
                  <a:lnTo>
                    <a:pt x="4700827" y="1036616"/>
                  </a:lnTo>
                  <a:lnTo>
                    <a:pt x="4745273" y="1050982"/>
                  </a:lnTo>
                  <a:lnTo>
                    <a:pt x="4791322" y="1061478"/>
                  </a:lnTo>
                  <a:lnTo>
                    <a:pt x="4838783" y="1067914"/>
                  </a:lnTo>
                  <a:lnTo>
                    <a:pt x="4887468" y="1070102"/>
                  </a:lnTo>
                  <a:lnTo>
                    <a:pt x="4936152" y="1067914"/>
                  </a:lnTo>
                  <a:lnTo>
                    <a:pt x="4983613" y="1061478"/>
                  </a:lnTo>
                  <a:lnTo>
                    <a:pt x="5029662" y="1050982"/>
                  </a:lnTo>
                  <a:lnTo>
                    <a:pt x="5074108" y="1036616"/>
                  </a:lnTo>
                  <a:lnTo>
                    <a:pt x="5116765" y="1018569"/>
                  </a:lnTo>
                  <a:lnTo>
                    <a:pt x="5157441" y="997029"/>
                  </a:lnTo>
                  <a:lnTo>
                    <a:pt x="5195950" y="972187"/>
                  </a:lnTo>
                  <a:lnTo>
                    <a:pt x="5232101" y="944232"/>
                  </a:lnTo>
                  <a:lnTo>
                    <a:pt x="5265705" y="913352"/>
                  </a:lnTo>
                  <a:lnTo>
                    <a:pt x="5296575" y="879737"/>
                  </a:lnTo>
                  <a:lnTo>
                    <a:pt x="5324520" y="843575"/>
                  </a:lnTo>
                  <a:lnTo>
                    <a:pt x="5349352" y="805057"/>
                  </a:lnTo>
                  <a:lnTo>
                    <a:pt x="5370883" y="764372"/>
                  </a:lnTo>
                  <a:lnTo>
                    <a:pt x="5388922" y="721707"/>
                  </a:lnTo>
                  <a:lnTo>
                    <a:pt x="5403282" y="677254"/>
                  </a:lnTo>
                  <a:lnTo>
                    <a:pt x="5413772" y="631201"/>
                  </a:lnTo>
                  <a:lnTo>
                    <a:pt x="5420205" y="583736"/>
                  </a:lnTo>
                  <a:lnTo>
                    <a:pt x="5422392" y="535051"/>
                  </a:lnTo>
                  <a:close/>
                </a:path>
                <a:path w="9784080" h="1079500">
                  <a:moveTo>
                    <a:pt x="7571232" y="544195"/>
                  </a:moveTo>
                  <a:lnTo>
                    <a:pt x="7569027" y="495490"/>
                  </a:lnTo>
                  <a:lnTo>
                    <a:pt x="7562539" y="448011"/>
                  </a:lnTo>
                  <a:lnTo>
                    <a:pt x="7551959" y="401947"/>
                  </a:lnTo>
                  <a:lnTo>
                    <a:pt x="7537478" y="357486"/>
                  </a:lnTo>
                  <a:lnTo>
                    <a:pt x="7519285" y="314818"/>
                  </a:lnTo>
                  <a:lnTo>
                    <a:pt x="7497571" y="274131"/>
                  </a:lnTo>
                  <a:lnTo>
                    <a:pt x="7472528" y="235614"/>
                  </a:lnTo>
                  <a:lnTo>
                    <a:pt x="7444344" y="199456"/>
                  </a:lnTo>
                  <a:lnTo>
                    <a:pt x="7413212" y="165846"/>
                  </a:lnTo>
                  <a:lnTo>
                    <a:pt x="7379320" y="134971"/>
                  </a:lnTo>
                  <a:lnTo>
                    <a:pt x="7342861" y="107022"/>
                  </a:lnTo>
                  <a:lnTo>
                    <a:pt x="7304023" y="82187"/>
                  </a:lnTo>
                  <a:lnTo>
                    <a:pt x="7262999" y="60655"/>
                  </a:lnTo>
                  <a:lnTo>
                    <a:pt x="7219978" y="42614"/>
                  </a:lnTo>
                  <a:lnTo>
                    <a:pt x="7175150" y="28254"/>
                  </a:lnTo>
                  <a:lnTo>
                    <a:pt x="7128707" y="17763"/>
                  </a:lnTo>
                  <a:lnTo>
                    <a:pt x="7080839" y="11330"/>
                  </a:lnTo>
                  <a:lnTo>
                    <a:pt x="7031735" y="9144"/>
                  </a:lnTo>
                  <a:lnTo>
                    <a:pt x="6982632" y="11330"/>
                  </a:lnTo>
                  <a:lnTo>
                    <a:pt x="6934764" y="17763"/>
                  </a:lnTo>
                  <a:lnTo>
                    <a:pt x="6888321" y="28254"/>
                  </a:lnTo>
                  <a:lnTo>
                    <a:pt x="6843493" y="42614"/>
                  </a:lnTo>
                  <a:lnTo>
                    <a:pt x="6800472" y="60655"/>
                  </a:lnTo>
                  <a:lnTo>
                    <a:pt x="6759447" y="82187"/>
                  </a:lnTo>
                  <a:lnTo>
                    <a:pt x="6720610" y="107022"/>
                  </a:lnTo>
                  <a:lnTo>
                    <a:pt x="6684151" y="134971"/>
                  </a:lnTo>
                  <a:lnTo>
                    <a:pt x="6650259" y="165846"/>
                  </a:lnTo>
                  <a:lnTo>
                    <a:pt x="6619127" y="199456"/>
                  </a:lnTo>
                  <a:lnTo>
                    <a:pt x="6590943" y="235614"/>
                  </a:lnTo>
                  <a:lnTo>
                    <a:pt x="6565899" y="274131"/>
                  </a:lnTo>
                  <a:lnTo>
                    <a:pt x="6544186" y="314818"/>
                  </a:lnTo>
                  <a:lnTo>
                    <a:pt x="6525993" y="357486"/>
                  </a:lnTo>
                  <a:lnTo>
                    <a:pt x="6511512" y="401947"/>
                  </a:lnTo>
                  <a:lnTo>
                    <a:pt x="6500932" y="448011"/>
                  </a:lnTo>
                  <a:lnTo>
                    <a:pt x="6494444" y="495490"/>
                  </a:lnTo>
                  <a:lnTo>
                    <a:pt x="6492240" y="544195"/>
                  </a:lnTo>
                  <a:lnTo>
                    <a:pt x="6494444" y="592880"/>
                  </a:lnTo>
                  <a:lnTo>
                    <a:pt x="6500932" y="640345"/>
                  </a:lnTo>
                  <a:lnTo>
                    <a:pt x="6511512" y="686398"/>
                  </a:lnTo>
                  <a:lnTo>
                    <a:pt x="6525993" y="730851"/>
                  </a:lnTo>
                  <a:lnTo>
                    <a:pt x="6544186" y="773516"/>
                  </a:lnTo>
                  <a:lnTo>
                    <a:pt x="6565900" y="814201"/>
                  </a:lnTo>
                  <a:lnTo>
                    <a:pt x="6590943" y="852719"/>
                  </a:lnTo>
                  <a:lnTo>
                    <a:pt x="6619127" y="888881"/>
                  </a:lnTo>
                  <a:lnTo>
                    <a:pt x="6650259" y="922496"/>
                  </a:lnTo>
                  <a:lnTo>
                    <a:pt x="6684151" y="953376"/>
                  </a:lnTo>
                  <a:lnTo>
                    <a:pt x="6720610" y="981331"/>
                  </a:lnTo>
                  <a:lnTo>
                    <a:pt x="6759448" y="1006173"/>
                  </a:lnTo>
                  <a:lnTo>
                    <a:pt x="6800472" y="1027713"/>
                  </a:lnTo>
                  <a:lnTo>
                    <a:pt x="6843493" y="1045760"/>
                  </a:lnTo>
                  <a:lnTo>
                    <a:pt x="6888321" y="1060126"/>
                  </a:lnTo>
                  <a:lnTo>
                    <a:pt x="6934764" y="1070622"/>
                  </a:lnTo>
                  <a:lnTo>
                    <a:pt x="6982632" y="1077058"/>
                  </a:lnTo>
                  <a:lnTo>
                    <a:pt x="7031735" y="1079246"/>
                  </a:lnTo>
                  <a:lnTo>
                    <a:pt x="7080839" y="1077058"/>
                  </a:lnTo>
                  <a:lnTo>
                    <a:pt x="7128707" y="1070622"/>
                  </a:lnTo>
                  <a:lnTo>
                    <a:pt x="7175150" y="1060126"/>
                  </a:lnTo>
                  <a:lnTo>
                    <a:pt x="7219978" y="1045760"/>
                  </a:lnTo>
                  <a:lnTo>
                    <a:pt x="7262999" y="1027713"/>
                  </a:lnTo>
                  <a:lnTo>
                    <a:pt x="7304024" y="1006173"/>
                  </a:lnTo>
                  <a:lnTo>
                    <a:pt x="7342861" y="981331"/>
                  </a:lnTo>
                  <a:lnTo>
                    <a:pt x="7379320" y="953376"/>
                  </a:lnTo>
                  <a:lnTo>
                    <a:pt x="7413212" y="922496"/>
                  </a:lnTo>
                  <a:lnTo>
                    <a:pt x="7444344" y="888881"/>
                  </a:lnTo>
                  <a:lnTo>
                    <a:pt x="7472528" y="852719"/>
                  </a:lnTo>
                  <a:lnTo>
                    <a:pt x="7497572" y="814201"/>
                  </a:lnTo>
                  <a:lnTo>
                    <a:pt x="7519285" y="773516"/>
                  </a:lnTo>
                  <a:lnTo>
                    <a:pt x="7537478" y="730851"/>
                  </a:lnTo>
                  <a:lnTo>
                    <a:pt x="7551959" y="686398"/>
                  </a:lnTo>
                  <a:lnTo>
                    <a:pt x="7562539" y="640345"/>
                  </a:lnTo>
                  <a:lnTo>
                    <a:pt x="7569027" y="592880"/>
                  </a:lnTo>
                  <a:lnTo>
                    <a:pt x="7571232" y="544195"/>
                  </a:lnTo>
                  <a:close/>
                </a:path>
                <a:path w="9784080" h="1079500">
                  <a:moveTo>
                    <a:pt x="9784080" y="535051"/>
                  </a:moveTo>
                  <a:lnTo>
                    <a:pt x="9781893" y="486346"/>
                  </a:lnTo>
                  <a:lnTo>
                    <a:pt x="9775460" y="438867"/>
                  </a:lnTo>
                  <a:lnTo>
                    <a:pt x="9764970" y="392803"/>
                  </a:lnTo>
                  <a:lnTo>
                    <a:pt x="9750610" y="348342"/>
                  </a:lnTo>
                  <a:lnTo>
                    <a:pt x="9732571" y="305674"/>
                  </a:lnTo>
                  <a:lnTo>
                    <a:pt x="9711040" y="264987"/>
                  </a:lnTo>
                  <a:lnTo>
                    <a:pt x="9686208" y="226470"/>
                  </a:lnTo>
                  <a:lnTo>
                    <a:pt x="9658263" y="190312"/>
                  </a:lnTo>
                  <a:lnTo>
                    <a:pt x="9627393" y="156702"/>
                  </a:lnTo>
                  <a:lnTo>
                    <a:pt x="9593789" y="125827"/>
                  </a:lnTo>
                  <a:lnTo>
                    <a:pt x="9557638" y="97878"/>
                  </a:lnTo>
                  <a:lnTo>
                    <a:pt x="9519129" y="73043"/>
                  </a:lnTo>
                  <a:lnTo>
                    <a:pt x="9478453" y="51511"/>
                  </a:lnTo>
                  <a:lnTo>
                    <a:pt x="9435796" y="33470"/>
                  </a:lnTo>
                  <a:lnTo>
                    <a:pt x="9391350" y="19110"/>
                  </a:lnTo>
                  <a:lnTo>
                    <a:pt x="9345301" y="8619"/>
                  </a:lnTo>
                  <a:lnTo>
                    <a:pt x="9297840" y="2186"/>
                  </a:lnTo>
                  <a:lnTo>
                    <a:pt x="9249156" y="0"/>
                  </a:lnTo>
                  <a:lnTo>
                    <a:pt x="9200471" y="2186"/>
                  </a:lnTo>
                  <a:lnTo>
                    <a:pt x="9153010" y="8619"/>
                  </a:lnTo>
                  <a:lnTo>
                    <a:pt x="9106961" y="19110"/>
                  </a:lnTo>
                  <a:lnTo>
                    <a:pt x="9062515" y="33470"/>
                  </a:lnTo>
                  <a:lnTo>
                    <a:pt x="9019858" y="51511"/>
                  </a:lnTo>
                  <a:lnTo>
                    <a:pt x="8979182" y="73043"/>
                  </a:lnTo>
                  <a:lnTo>
                    <a:pt x="8940673" y="97878"/>
                  </a:lnTo>
                  <a:lnTo>
                    <a:pt x="8904522" y="125827"/>
                  </a:lnTo>
                  <a:lnTo>
                    <a:pt x="8870918" y="156702"/>
                  </a:lnTo>
                  <a:lnTo>
                    <a:pt x="8840048" y="190312"/>
                  </a:lnTo>
                  <a:lnTo>
                    <a:pt x="8812103" y="226470"/>
                  </a:lnTo>
                  <a:lnTo>
                    <a:pt x="8787271" y="264987"/>
                  </a:lnTo>
                  <a:lnTo>
                    <a:pt x="8765740" y="305674"/>
                  </a:lnTo>
                  <a:lnTo>
                    <a:pt x="8747701" y="348342"/>
                  </a:lnTo>
                  <a:lnTo>
                    <a:pt x="8733341" y="392803"/>
                  </a:lnTo>
                  <a:lnTo>
                    <a:pt x="8722851" y="438867"/>
                  </a:lnTo>
                  <a:lnTo>
                    <a:pt x="8716418" y="486346"/>
                  </a:lnTo>
                  <a:lnTo>
                    <a:pt x="8714232" y="535051"/>
                  </a:lnTo>
                  <a:lnTo>
                    <a:pt x="8716418" y="583736"/>
                  </a:lnTo>
                  <a:lnTo>
                    <a:pt x="8722851" y="631201"/>
                  </a:lnTo>
                  <a:lnTo>
                    <a:pt x="8733341" y="677254"/>
                  </a:lnTo>
                  <a:lnTo>
                    <a:pt x="8747701" y="721707"/>
                  </a:lnTo>
                  <a:lnTo>
                    <a:pt x="8765740" y="764372"/>
                  </a:lnTo>
                  <a:lnTo>
                    <a:pt x="8787271" y="805057"/>
                  </a:lnTo>
                  <a:lnTo>
                    <a:pt x="8812103" y="843575"/>
                  </a:lnTo>
                  <a:lnTo>
                    <a:pt x="8840048" y="879737"/>
                  </a:lnTo>
                  <a:lnTo>
                    <a:pt x="8870918" y="913352"/>
                  </a:lnTo>
                  <a:lnTo>
                    <a:pt x="8904522" y="944232"/>
                  </a:lnTo>
                  <a:lnTo>
                    <a:pt x="8940673" y="972187"/>
                  </a:lnTo>
                  <a:lnTo>
                    <a:pt x="8979182" y="997029"/>
                  </a:lnTo>
                  <a:lnTo>
                    <a:pt x="9019858" y="1018569"/>
                  </a:lnTo>
                  <a:lnTo>
                    <a:pt x="9062515" y="1036616"/>
                  </a:lnTo>
                  <a:lnTo>
                    <a:pt x="9106961" y="1050982"/>
                  </a:lnTo>
                  <a:lnTo>
                    <a:pt x="9153010" y="1061478"/>
                  </a:lnTo>
                  <a:lnTo>
                    <a:pt x="9200471" y="1067914"/>
                  </a:lnTo>
                  <a:lnTo>
                    <a:pt x="9249156" y="1070102"/>
                  </a:lnTo>
                  <a:lnTo>
                    <a:pt x="9297840" y="1067914"/>
                  </a:lnTo>
                  <a:lnTo>
                    <a:pt x="9345301" y="1061478"/>
                  </a:lnTo>
                  <a:lnTo>
                    <a:pt x="9391350" y="1050982"/>
                  </a:lnTo>
                  <a:lnTo>
                    <a:pt x="9435796" y="1036616"/>
                  </a:lnTo>
                  <a:lnTo>
                    <a:pt x="9478453" y="1018569"/>
                  </a:lnTo>
                  <a:lnTo>
                    <a:pt x="9519129" y="997029"/>
                  </a:lnTo>
                  <a:lnTo>
                    <a:pt x="9557638" y="972187"/>
                  </a:lnTo>
                  <a:lnTo>
                    <a:pt x="9593789" y="944232"/>
                  </a:lnTo>
                  <a:lnTo>
                    <a:pt x="9627393" y="913352"/>
                  </a:lnTo>
                  <a:lnTo>
                    <a:pt x="9658263" y="879737"/>
                  </a:lnTo>
                  <a:lnTo>
                    <a:pt x="9686208" y="843575"/>
                  </a:lnTo>
                  <a:lnTo>
                    <a:pt x="9711040" y="805057"/>
                  </a:lnTo>
                  <a:lnTo>
                    <a:pt x="9732571" y="764372"/>
                  </a:lnTo>
                  <a:lnTo>
                    <a:pt x="9750610" y="721707"/>
                  </a:lnTo>
                  <a:lnTo>
                    <a:pt x="9764970" y="677254"/>
                  </a:lnTo>
                  <a:lnTo>
                    <a:pt x="9775460" y="631201"/>
                  </a:lnTo>
                  <a:lnTo>
                    <a:pt x="9781893" y="583736"/>
                  </a:lnTo>
                  <a:lnTo>
                    <a:pt x="9784080" y="535051"/>
                  </a:lnTo>
                  <a:close/>
                </a:path>
              </a:pathLst>
            </a:custGeom>
            <a:grpFill/>
            <a:ln/>
          </p:spPr>
          <p:style>
            <a:lnRef idx="1">
              <a:schemeClr val="accent3"/>
            </a:lnRef>
            <a:fillRef idx="2">
              <a:schemeClr val="accent3"/>
            </a:fillRef>
            <a:effectRef idx="1">
              <a:schemeClr val="accent3"/>
            </a:effectRef>
            <a:fontRef idx="minor">
              <a:schemeClr val="dk1"/>
            </a:fontRef>
          </p:style>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161" name="object 13">
              <a:extLst>
                <a:ext uri="{FF2B5EF4-FFF2-40B4-BE49-F238E27FC236}">
                  <a16:creationId xmlns:a16="http://schemas.microsoft.com/office/drawing/2014/main" id="{6D7B8848-71AC-F5B0-DB4D-A916143D9005}"/>
                </a:ext>
              </a:extLst>
            </p:cNvPr>
            <p:cNvPicPr/>
            <p:nvPr/>
          </p:nvPicPr>
          <p:blipFill>
            <a:blip r:embed="rId3" cstate="print"/>
            <a:stretch>
              <a:fillRect/>
            </a:stretch>
          </p:blipFill>
          <p:spPr>
            <a:xfrm>
              <a:off x="1581911" y="2981655"/>
              <a:ext cx="713232" cy="713409"/>
            </a:xfrm>
            <a:prstGeom prst="rect">
              <a:avLst/>
            </a:prstGeom>
            <a:grpFill/>
          </p:spPr>
          <p:style>
            <a:lnRef idx="1">
              <a:schemeClr val="accent3"/>
            </a:lnRef>
            <a:fillRef idx="2">
              <a:schemeClr val="accent3"/>
            </a:fillRef>
            <a:effectRef idx="1">
              <a:schemeClr val="accent3"/>
            </a:effectRef>
            <a:fontRef idx="minor">
              <a:schemeClr val="dk1"/>
            </a:fontRef>
          </p:style>
        </p:pic>
        <p:pic>
          <p:nvPicPr>
            <p:cNvPr id="162" name="object 14">
              <a:extLst>
                <a:ext uri="{FF2B5EF4-FFF2-40B4-BE49-F238E27FC236}">
                  <a16:creationId xmlns:a16="http://schemas.microsoft.com/office/drawing/2014/main" id="{895E1DA1-FEC0-A674-C11C-8D26E1B9046D}"/>
                </a:ext>
              </a:extLst>
            </p:cNvPr>
            <p:cNvPicPr/>
            <p:nvPr/>
          </p:nvPicPr>
          <p:blipFill>
            <a:blip r:embed="rId4" cstate="print"/>
            <a:stretch>
              <a:fillRect/>
            </a:stretch>
          </p:blipFill>
          <p:spPr>
            <a:xfrm>
              <a:off x="3803904" y="3009112"/>
              <a:ext cx="621791" cy="621944"/>
            </a:xfrm>
            <a:prstGeom prst="rect">
              <a:avLst/>
            </a:prstGeom>
            <a:grpFill/>
          </p:spPr>
          <p:style>
            <a:lnRef idx="1">
              <a:schemeClr val="accent3"/>
            </a:lnRef>
            <a:fillRef idx="2">
              <a:schemeClr val="accent3"/>
            </a:fillRef>
            <a:effectRef idx="1">
              <a:schemeClr val="accent3"/>
            </a:effectRef>
            <a:fontRef idx="minor">
              <a:schemeClr val="dk1"/>
            </a:fontRef>
          </p:style>
        </p:pic>
        <p:pic>
          <p:nvPicPr>
            <p:cNvPr id="164" name="object 15">
              <a:extLst>
                <a:ext uri="{FF2B5EF4-FFF2-40B4-BE49-F238E27FC236}">
                  <a16:creationId xmlns:a16="http://schemas.microsoft.com/office/drawing/2014/main" id="{898219FB-978B-E323-E0AB-7674BFF43978}"/>
                </a:ext>
              </a:extLst>
            </p:cNvPr>
            <p:cNvPicPr/>
            <p:nvPr/>
          </p:nvPicPr>
          <p:blipFill>
            <a:blip r:embed="rId5" cstate="print"/>
            <a:stretch>
              <a:fillRect/>
            </a:stretch>
          </p:blipFill>
          <p:spPr>
            <a:xfrm>
              <a:off x="5998464" y="3027400"/>
              <a:ext cx="621791" cy="621944"/>
            </a:xfrm>
            <a:prstGeom prst="rect">
              <a:avLst/>
            </a:prstGeom>
            <a:grpFill/>
          </p:spPr>
          <p:style>
            <a:lnRef idx="1">
              <a:schemeClr val="accent3"/>
            </a:lnRef>
            <a:fillRef idx="2">
              <a:schemeClr val="accent3"/>
            </a:fillRef>
            <a:effectRef idx="1">
              <a:schemeClr val="accent3"/>
            </a:effectRef>
            <a:fontRef idx="minor">
              <a:schemeClr val="dk1"/>
            </a:fontRef>
          </p:style>
        </p:pic>
        <p:pic>
          <p:nvPicPr>
            <p:cNvPr id="165" name="object 16">
              <a:extLst>
                <a:ext uri="{FF2B5EF4-FFF2-40B4-BE49-F238E27FC236}">
                  <a16:creationId xmlns:a16="http://schemas.microsoft.com/office/drawing/2014/main" id="{4AE143DD-BB45-6A71-BE2C-2B905D9ED516}"/>
                </a:ext>
              </a:extLst>
            </p:cNvPr>
            <p:cNvPicPr/>
            <p:nvPr/>
          </p:nvPicPr>
          <p:blipFill>
            <a:blip r:embed="rId6" cstate="print"/>
            <a:stretch>
              <a:fillRect/>
            </a:stretch>
          </p:blipFill>
          <p:spPr>
            <a:xfrm>
              <a:off x="8147304" y="3009112"/>
              <a:ext cx="621792" cy="621944"/>
            </a:xfrm>
            <a:prstGeom prst="rect">
              <a:avLst/>
            </a:prstGeom>
            <a:grpFill/>
          </p:spPr>
          <p:style>
            <a:lnRef idx="1">
              <a:schemeClr val="accent3"/>
            </a:lnRef>
            <a:fillRef idx="2">
              <a:schemeClr val="accent3"/>
            </a:fillRef>
            <a:effectRef idx="1">
              <a:schemeClr val="accent3"/>
            </a:effectRef>
            <a:fontRef idx="minor">
              <a:schemeClr val="dk1"/>
            </a:fontRef>
          </p:style>
        </p:pic>
        <p:pic>
          <p:nvPicPr>
            <p:cNvPr id="166" name="object 17">
              <a:extLst>
                <a:ext uri="{FF2B5EF4-FFF2-40B4-BE49-F238E27FC236}">
                  <a16:creationId xmlns:a16="http://schemas.microsoft.com/office/drawing/2014/main" id="{FD69918F-3D29-2BB7-0522-61B8B6E7BAB8}"/>
                </a:ext>
              </a:extLst>
            </p:cNvPr>
            <p:cNvPicPr/>
            <p:nvPr/>
          </p:nvPicPr>
          <p:blipFill>
            <a:blip r:embed="rId7" cstate="print"/>
            <a:stretch>
              <a:fillRect/>
            </a:stretch>
          </p:blipFill>
          <p:spPr>
            <a:xfrm>
              <a:off x="10341864" y="3018256"/>
              <a:ext cx="621792" cy="621944"/>
            </a:xfrm>
            <a:prstGeom prst="rect">
              <a:avLst/>
            </a:prstGeom>
            <a:grpFill/>
          </p:spPr>
          <p:style>
            <a:lnRef idx="1">
              <a:schemeClr val="accent3"/>
            </a:lnRef>
            <a:fillRef idx="2">
              <a:schemeClr val="accent3"/>
            </a:fillRef>
            <a:effectRef idx="1">
              <a:schemeClr val="accent3"/>
            </a:effectRef>
            <a:fontRef idx="minor">
              <a:schemeClr val="dk1"/>
            </a:fontRef>
          </p:style>
        </p:pic>
      </p:grpSp>
      <p:sp>
        <p:nvSpPr>
          <p:cNvPr id="167" name="TextBox 166">
            <a:extLst>
              <a:ext uri="{FF2B5EF4-FFF2-40B4-BE49-F238E27FC236}">
                <a16:creationId xmlns:a16="http://schemas.microsoft.com/office/drawing/2014/main" id="{65B8F836-1D98-61CB-F27C-CFC117408185}"/>
              </a:ext>
            </a:extLst>
          </p:cNvPr>
          <p:cNvSpPr txBox="1"/>
          <p:nvPr/>
        </p:nvSpPr>
        <p:spPr>
          <a:xfrm>
            <a:off x="198361" y="2552143"/>
            <a:ext cx="1205262" cy="954107"/>
          </a:xfrm>
          <a:prstGeom prst="rect">
            <a:avLst/>
          </a:prstGeom>
          <a:noFill/>
        </p:spPr>
        <p:txBody>
          <a:bodyPr wrap="square" rtlCol="0">
            <a:spAutoFit/>
          </a:bodyPr>
          <a:lstStyle/>
          <a:p>
            <a:pPr marL="285750" indent="-285750">
              <a:buFont typeface="Wingdings" panose="05000000000000000000" pitchFamily="2" charset="2"/>
              <a:buChar char="ü"/>
            </a:pPr>
            <a:r>
              <a:rPr lang="en-IN" sz="2000" dirty="0">
                <a:solidFill>
                  <a:schemeClr val="tx1"/>
                </a:solidFill>
                <a:latin typeface="Bebas Neue" panose="020B0604020202020204" charset="0"/>
                <a:ea typeface="Calibri" panose="020F0502020204030204" pitchFamily="34" charset="0"/>
                <a:cs typeface="Times New Roman" panose="02020603050405020304" pitchFamily="18" charset="0"/>
              </a:rPr>
              <a:t>Step 1</a:t>
            </a:r>
          </a:p>
          <a:p>
            <a:pPr algn="ctr"/>
            <a:r>
              <a:rPr lang="en-IN" sz="1800" dirty="0">
                <a:solidFill>
                  <a:schemeClr val="tx1"/>
                </a:solidFill>
                <a:latin typeface="Bebas Neue" panose="020B0604020202020204" charset="0"/>
                <a:ea typeface="Calibri" panose="020F0502020204030204" pitchFamily="34" charset="0"/>
                <a:cs typeface="Times New Roman" panose="02020603050405020304" pitchFamily="18" charset="0"/>
              </a:rPr>
              <a:t>Define      Question</a:t>
            </a:r>
            <a:endParaRPr lang="en-IN" sz="2000" dirty="0">
              <a:solidFill>
                <a:schemeClr val="tx1"/>
              </a:solidFill>
              <a:latin typeface="Bebas Neue" panose="020B0604020202020204" charset="0"/>
              <a:ea typeface="Calibri" panose="020F0502020204030204" pitchFamily="34" charset="0"/>
              <a:cs typeface="Times New Roman" panose="02020603050405020304" pitchFamily="18" charset="0"/>
            </a:endParaRPr>
          </a:p>
        </p:txBody>
      </p:sp>
      <p:sp>
        <p:nvSpPr>
          <p:cNvPr id="168" name="TextBox 167">
            <a:extLst>
              <a:ext uri="{FF2B5EF4-FFF2-40B4-BE49-F238E27FC236}">
                <a16:creationId xmlns:a16="http://schemas.microsoft.com/office/drawing/2014/main" id="{A330F91A-C183-8295-B501-609480D20D9C}"/>
              </a:ext>
            </a:extLst>
          </p:cNvPr>
          <p:cNvSpPr txBox="1"/>
          <p:nvPr/>
        </p:nvSpPr>
        <p:spPr>
          <a:xfrm>
            <a:off x="4039171" y="2571750"/>
            <a:ext cx="1150531" cy="954107"/>
          </a:xfrm>
          <a:prstGeom prst="rect">
            <a:avLst/>
          </a:prstGeom>
          <a:noFill/>
        </p:spPr>
        <p:txBody>
          <a:bodyPr wrap="square" rtlCol="0">
            <a:spAutoFit/>
          </a:bodyPr>
          <a:lstStyle>
            <a:defPPr marR="0" lvl="0" algn="l" rtl="0">
              <a:lnSpc>
                <a:spcPct val="100000"/>
              </a:lnSpc>
              <a:spcBef>
                <a:spcPts val="0"/>
              </a:spcBef>
              <a:spcAft>
                <a:spcPts val="0"/>
              </a:spcAft>
            </a:defPPr>
            <a:lvl1pPr marL="285750" indent="-285750">
              <a:buFont typeface="Wingdings" panose="05000000000000000000" pitchFamily="2" charset="2"/>
              <a:buChar char="ü"/>
              <a:defRPr sz="2000">
                <a:solidFill>
                  <a:schemeClr val="tx1"/>
                </a:solidFill>
                <a:latin typeface="Bebas Neue" panose="020B0604020202020204" charset="0"/>
                <a:ea typeface="Calibri" panose="020F0502020204030204" pitchFamily="34" charset="0"/>
                <a:cs typeface="Times New Roman" panose="02020603050405020304" pitchFamily="18" charset="0"/>
              </a:defRPr>
            </a:lvl1pPr>
          </a:lstStyle>
          <a:p>
            <a:r>
              <a:rPr lang="en-IN" dirty="0"/>
              <a:t>Step 3</a:t>
            </a:r>
          </a:p>
          <a:p>
            <a:r>
              <a:rPr lang="en-IN" dirty="0"/>
              <a:t>Clean the Data</a:t>
            </a:r>
          </a:p>
        </p:txBody>
      </p:sp>
      <p:sp>
        <p:nvSpPr>
          <p:cNvPr id="169" name="TextBox 168">
            <a:extLst>
              <a:ext uri="{FF2B5EF4-FFF2-40B4-BE49-F238E27FC236}">
                <a16:creationId xmlns:a16="http://schemas.microsoft.com/office/drawing/2014/main" id="{DFF14FD1-159E-2B3F-0138-D6ABAF1102CD}"/>
              </a:ext>
            </a:extLst>
          </p:cNvPr>
          <p:cNvSpPr txBox="1"/>
          <p:nvPr/>
        </p:nvSpPr>
        <p:spPr>
          <a:xfrm>
            <a:off x="2133373" y="2591120"/>
            <a:ext cx="1150531" cy="861774"/>
          </a:xfrm>
          <a:prstGeom prst="rect">
            <a:avLst/>
          </a:prstGeom>
          <a:noFill/>
        </p:spPr>
        <p:txBody>
          <a:bodyPr wrap="square" rtlCol="0">
            <a:spAutoFit/>
          </a:bodyPr>
          <a:lstStyle>
            <a:defPPr marR="0" lvl="0" algn="l" rtl="0">
              <a:lnSpc>
                <a:spcPct val="100000"/>
              </a:lnSpc>
              <a:spcBef>
                <a:spcPts val="0"/>
              </a:spcBef>
              <a:spcAft>
                <a:spcPts val="0"/>
              </a:spcAft>
            </a:defPPr>
            <a:lvl1pPr marL="285750" indent="-285750">
              <a:buFont typeface="Wingdings" panose="05000000000000000000" pitchFamily="2" charset="2"/>
              <a:buChar char="ü"/>
              <a:defRPr sz="2000">
                <a:solidFill>
                  <a:schemeClr val="tx1"/>
                </a:solidFill>
                <a:latin typeface="Bebas Neue" panose="020B0604020202020204" charset="0"/>
                <a:ea typeface="Calibri" panose="020F0502020204030204" pitchFamily="34" charset="0"/>
                <a:cs typeface="Times New Roman" panose="02020603050405020304" pitchFamily="18" charset="0"/>
              </a:defRPr>
            </a:lvl1pPr>
          </a:lstStyle>
          <a:p>
            <a:r>
              <a:rPr lang="en-IN" dirty="0"/>
              <a:t>Step 2</a:t>
            </a:r>
          </a:p>
          <a:p>
            <a:r>
              <a:rPr lang="en-IN" dirty="0"/>
              <a:t>Collect </a:t>
            </a:r>
            <a:r>
              <a:rPr lang="en-IN"/>
              <a:t>the Data</a:t>
            </a:r>
            <a:endParaRPr lang="en-IN" dirty="0"/>
          </a:p>
        </p:txBody>
      </p:sp>
      <p:sp>
        <p:nvSpPr>
          <p:cNvPr id="170" name="TextBox 169">
            <a:extLst>
              <a:ext uri="{FF2B5EF4-FFF2-40B4-BE49-F238E27FC236}">
                <a16:creationId xmlns:a16="http://schemas.microsoft.com/office/drawing/2014/main" id="{F76F1350-BE9E-025D-0139-37B839E7D0F3}"/>
              </a:ext>
            </a:extLst>
          </p:cNvPr>
          <p:cNvSpPr txBox="1"/>
          <p:nvPr/>
        </p:nvSpPr>
        <p:spPr>
          <a:xfrm>
            <a:off x="6012866" y="2560737"/>
            <a:ext cx="1177677" cy="954107"/>
          </a:xfrm>
          <a:prstGeom prst="rect">
            <a:avLst/>
          </a:prstGeom>
          <a:noFill/>
        </p:spPr>
        <p:txBody>
          <a:bodyPr wrap="square" rtlCol="0">
            <a:spAutoFit/>
          </a:bodyPr>
          <a:lstStyle>
            <a:defPPr marR="0" lvl="0" algn="l" rtl="0">
              <a:lnSpc>
                <a:spcPct val="100000"/>
              </a:lnSpc>
              <a:spcBef>
                <a:spcPts val="0"/>
              </a:spcBef>
              <a:spcAft>
                <a:spcPts val="0"/>
              </a:spcAft>
            </a:defPPr>
            <a:lvl1pPr marL="285750" indent="-285750">
              <a:buFont typeface="Wingdings" panose="05000000000000000000" pitchFamily="2" charset="2"/>
              <a:buChar char="ü"/>
              <a:defRPr sz="2000">
                <a:solidFill>
                  <a:schemeClr val="tx1"/>
                </a:solidFill>
                <a:latin typeface="Bebas Neue" panose="020B0604020202020204" charset="0"/>
                <a:ea typeface="Calibri" panose="020F0502020204030204" pitchFamily="34" charset="0"/>
                <a:cs typeface="Times New Roman" panose="02020603050405020304" pitchFamily="18" charset="0"/>
              </a:defRPr>
            </a:lvl1pPr>
          </a:lstStyle>
          <a:p>
            <a:r>
              <a:rPr lang="en-IN" dirty="0"/>
              <a:t>Step 4</a:t>
            </a:r>
          </a:p>
          <a:p>
            <a:r>
              <a:rPr lang="en-IN" dirty="0"/>
              <a:t>Analyse the Data</a:t>
            </a:r>
          </a:p>
        </p:txBody>
      </p:sp>
      <p:sp>
        <p:nvSpPr>
          <p:cNvPr id="171" name="TextBox 170">
            <a:extLst>
              <a:ext uri="{FF2B5EF4-FFF2-40B4-BE49-F238E27FC236}">
                <a16:creationId xmlns:a16="http://schemas.microsoft.com/office/drawing/2014/main" id="{EA45A6EB-9EE1-AA67-9802-54951D0CFDD0}"/>
              </a:ext>
            </a:extLst>
          </p:cNvPr>
          <p:cNvSpPr txBox="1"/>
          <p:nvPr/>
        </p:nvSpPr>
        <p:spPr>
          <a:xfrm>
            <a:off x="7874756" y="2582874"/>
            <a:ext cx="1205262" cy="1231106"/>
          </a:xfrm>
          <a:prstGeom prst="rect">
            <a:avLst/>
          </a:prstGeom>
          <a:noFill/>
        </p:spPr>
        <p:txBody>
          <a:bodyPr wrap="square" rtlCol="0">
            <a:spAutoFit/>
          </a:bodyPr>
          <a:lstStyle>
            <a:defPPr marR="0" lvl="0" algn="l" rtl="0">
              <a:lnSpc>
                <a:spcPct val="100000"/>
              </a:lnSpc>
              <a:spcBef>
                <a:spcPts val="0"/>
              </a:spcBef>
              <a:spcAft>
                <a:spcPts val="0"/>
              </a:spcAft>
            </a:defPPr>
            <a:lvl1pPr marL="285750" indent="-285750">
              <a:buFont typeface="Wingdings" panose="05000000000000000000" pitchFamily="2" charset="2"/>
              <a:buChar char="ü"/>
              <a:defRPr sz="2000">
                <a:solidFill>
                  <a:schemeClr val="tx1"/>
                </a:solidFill>
                <a:latin typeface="Bebas Neue" panose="020B0604020202020204" charset="0"/>
                <a:ea typeface="Calibri" panose="020F0502020204030204" pitchFamily="34" charset="0"/>
                <a:cs typeface="Times New Roman" panose="02020603050405020304" pitchFamily="18" charset="0"/>
              </a:defRPr>
            </a:lvl1pPr>
          </a:lstStyle>
          <a:p>
            <a:r>
              <a:rPr lang="en-IN" dirty="0"/>
              <a:t>Step 5</a:t>
            </a:r>
          </a:p>
          <a:p>
            <a:r>
              <a:rPr lang="en-IN" dirty="0"/>
              <a:t>Visualize &amp; share insights</a:t>
            </a:r>
          </a:p>
        </p:txBody>
      </p:sp>
    </p:spTree>
    <p:extLst>
      <p:ext uri="{BB962C8B-B14F-4D97-AF65-F5344CB8AC3E}">
        <p14:creationId xmlns:p14="http://schemas.microsoft.com/office/powerpoint/2010/main" val="983176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title"/>
          </p:nvPr>
        </p:nvSpPr>
        <p:spPr>
          <a:xfrm>
            <a:off x="1247233" y="-81170"/>
            <a:ext cx="826497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latin typeface="Bebas Neue" panose="020B0604020202020204" charset="0"/>
              </a:rPr>
              <a:t> </a:t>
            </a:r>
            <a:r>
              <a:rPr lang="en-US" sz="2800" dirty="0">
                <a:latin typeface="Bebas Neue" panose="020B0604020202020204" charset="0"/>
                <a:ea typeface="Poppins Medium"/>
                <a:cs typeface="Times New Roman" panose="02020603050405020304" pitchFamily="18" charset="0"/>
                <a:sym typeface="Poppins Medium"/>
              </a:rPr>
              <a:t>KPI-1 : Year wise loan amount Stats</a:t>
            </a:r>
            <a:r>
              <a:rPr lang="en" sz="2800" dirty="0">
                <a:latin typeface="Bebas Neue" panose="020B0604020202020204" charset="0"/>
              </a:rPr>
              <a:t> </a:t>
            </a:r>
            <a:endParaRPr sz="3600" dirty="0">
              <a:latin typeface="Bebas Neue" panose="020B0604020202020204" charset="0"/>
            </a:endParaRPr>
          </a:p>
        </p:txBody>
      </p:sp>
      <p:sp>
        <p:nvSpPr>
          <p:cNvPr id="15" name="TextBox 14">
            <a:extLst>
              <a:ext uri="{FF2B5EF4-FFF2-40B4-BE49-F238E27FC236}">
                <a16:creationId xmlns:a16="http://schemas.microsoft.com/office/drawing/2014/main" id="{A8B18E4E-D1DC-097E-6309-D4F5D168D3A4}"/>
              </a:ext>
            </a:extLst>
          </p:cNvPr>
          <p:cNvSpPr txBox="1"/>
          <p:nvPr/>
        </p:nvSpPr>
        <p:spPr>
          <a:xfrm>
            <a:off x="584971" y="822740"/>
            <a:ext cx="4851481" cy="3231654"/>
          </a:xfrm>
          <a:prstGeom prst="rect">
            <a:avLst/>
          </a:prstGeom>
          <a:noFill/>
        </p:spPr>
        <p:txBody>
          <a:bodyPr wrap="square" rtlCol="0">
            <a:spAutoFit/>
          </a:bodyPr>
          <a:lstStyle/>
          <a:p>
            <a:pPr marL="285750" indent="-285750" algn="just">
              <a:buClr>
                <a:schemeClr val="tx1">
                  <a:lumMod val="95000"/>
                </a:schemeClr>
              </a:buClr>
              <a:buFont typeface="Wingdings" panose="05000000000000000000" pitchFamily="2" charset="2"/>
              <a:buChar char="Ø"/>
            </a:pPr>
            <a:r>
              <a:rPr lang="en-US" sz="1600" dirty="0">
                <a:solidFill>
                  <a:schemeClr val="tx1"/>
                </a:solidFill>
                <a:latin typeface="Bebas Neue" panose="020B0604020202020204" charset="0"/>
                <a:cs typeface="Times New Roman" panose="02020603050405020304" pitchFamily="18" charset="0"/>
              </a:rPr>
              <a:t>We have analyzed loan amount status year-wise in leveraging two key fields: the loan issue date and the loan amount, which we've aggregated as the value in our analysis.</a:t>
            </a:r>
          </a:p>
          <a:p>
            <a:pPr marL="285750" indent="-285750" algn="just">
              <a:buClr>
                <a:schemeClr val="tx1">
                  <a:lumMod val="95000"/>
                </a:schemeClr>
              </a:buClr>
              <a:buFont typeface="Wingdings" panose="05000000000000000000" pitchFamily="2" charset="2"/>
              <a:buChar char="Ø"/>
            </a:pPr>
            <a:endParaRPr lang="en-US" sz="1600" dirty="0">
              <a:solidFill>
                <a:schemeClr val="tx1"/>
              </a:solidFill>
              <a:latin typeface="Bebas Neue" panose="020B0604020202020204" charset="0"/>
              <a:cs typeface="Times New Roman" panose="02020603050405020304" pitchFamily="18" charset="0"/>
            </a:endParaRPr>
          </a:p>
          <a:p>
            <a:pPr marL="285750" indent="-285750" algn="just">
              <a:buClr>
                <a:schemeClr val="tx1">
                  <a:lumMod val="95000"/>
                </a:schemeClr>
              </a:buClr>
              <a:buFont typeface="Wingdings" panose="05000000000000000000" pitchFamily="2" charset="2"/>
              <a:buChar char="Ø"/>
            </a:pPr>
            <a:r>
              <a:rPr lang="en-US" sz="1600" dirty="0">
                <a:solidFill>
                  <a:schemeClr val="tx1"/>
                </a:solidFill>
                <a:latin typeface="Bebas Neue" panose="020B0604020202020204" charset="0"/>
                <a:cs typeface="Times New Roman" panose="02020603050405020304" pitchFamily="18" charset="0"/>
              </a:rPr>
              <a:t>Providing insights into how loan amounts vary over different years and loan statuses.</a:t>
            </a:r>
          </a:p>
          <a:p>
            <a:pPr marL="285750" indent="-285750" algn="just">
              <a:buClr>
                <a:schemeClr val="tx1">
                  <a:lumMod val="95000"/>
                </a:schemeClr>
              </a:buClr>
              <a:buFont typeface="Wingdings" panose="05000000000000000000" pitchFamily="2" charset="2"/>
              <a:buChar char="Ø"/>
            </a:pPr>
            <a:endParaRPr lang="en-US" sz="1600" dirty="0">
              <a:solidFill>
                <a:schemeClr val="tx1"/>
              </a:solidFill>
              <a:latin typeface="Bebas Neue" panose="020B0604020202020204" charset="0"/>
              <a:cs typeface="Times New Roman" panose="02020603050405020304" pitchFamily="18" charset="0"/>
            </a:endParaRPr>
          </a:p>
          <a:p>
            <a:pPr marL="285750" indent="-285750" algn="just">
              <a:buClr>
                <a:schemeClr val="tx1">
                  <a:lumMod val="95000"/>
                </a:schemeClr>
              </a:buClr>
              <a:buFont typeface="Wingdings" panose="05000000000000000000" pitchFamily="2" charset="2"/>
              <a:buChar char="Ø"/>
            </a:pPr>
            <a:r>
              <a:rPr lang="en-US" sz="1600" dirty="0">
                <a:solidFill>
                  <a:schemeClr val="tx1"/>
                </a:solidFill>
                <a:latin typeface="Bebas Neue" panose="020B0604020202020204" charset="0"/>
                <a:cs typeface="Times New Roman" panose="02020603050405020304" pitchFamily="18" charset="0"/>
              </a:rPr>
              <a:t>This analysis helps us understand the distribution of loan amounts across various years and loan statuses, enabling us to identify trends, patterns, and potential areas for improvement or further investigation in our lending practices.</a:t>
            </a:r>
            <a:endParaRPr lang="en-IN" sz="1600" dirty="0">
              <a:solidFill>
                <a:schemeClr val="tx1"/>
              </a:solidFill>
              <a:latin typeface="Bebas Neue" panose="020B0604020202020204" charset="0"/>
              <a:cs typeface="Times New Roman" panose="02020603050405020304" pitchFamily="18" charset="0"/>
            </a:endParaRPr>
          </a:p>
          <a:p>
            <a:pPr>
              <a:lnSpc>
                <a:spcPct val="200000"/>
              </a:lnSpc>
            </a:pPr>
            <a:endParaRPr lang="en-IN" sz="1600" dirty="0">
              <a:solidFill>
                <a:schemeClr val="tx1"/>
              </a:solidFill>
              <a:latin typeface="Bebas Neue" panose="020B0604020202020204" charset="0"/>
              <a:cs typeface="Times New Roman" panose="02020603050405020304" pitchFamily="18" charset="0"/>
            </a:endParaRPr>
          </a:p>
        </p:txBody>
      </p:sp>
      <p:pic>
        <p:nvPicPr>
          <p:cNvPr id="3" name="Picture 2">
            <a:extLst>
              <a:ext uri="{FF2B5EF4-FFF2-40B4-BE49-F238E27FC236}">
                <a16:creationId xmlns:a16="http://schemas.microsoft.com/office/drawing/2014/main" id="{0BCCDD6F-3183-388F-9ED9-1454CDD8C76D}"/>
              </a:ext>
            </a:extLst>
          </p:cNvPr>
          <p:cNvPicPr>
            <a:picLocks noChangeAspect="1"/>
          </p:cNvPicPr>
          <p:nvPr/>
        </p:nvPicPr>
        <p:blipFill>
          <a:blip r:embed="rId3"/>
          <a:stretch>
            <a:fillRect/>
          </a:stretch>
        </p:blipFill>
        <p:spPr>
          <a:xfrm>
            <a:off x="5568974" y="1027043"/>
            <a:ext cx="3396122" cy="2869096"/>
          </a:xfrm>
          <a:prstGeom prst="rect">
            <a:avLst/>
          </a:prstGeom>
        </p:spPr>
      </p:pic>
    </p:spTree>
    <p:extLst>
      <p:ext uri="{BB962C8B-B14F-4D97-AF65-F5344CB8AC3E}">
        <p14:creationId xmlns:p14="http://schemas.microsoft.com/office/powerpoint/2010/main" val="3539565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title"/>
          </p:nvPr>
        </p:nvSpPr>
        <p:spPr>
          <a:xfrm>
            <a:off x="1049791" y="-47377"/>
            <a:ext cx="906229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1" dirty="0">
                <a:latin typeface="Bebas Neue" panose="020B0604020202020204" charset="0"/>
                <a:ea typeface="Poppins Medium"/>
                <a:cs typeface="Times New Roman" panose="02020603050405020304" pitchFamily="18" charset="0"/>
                <a:sym typeface="Poppins Medium"/>
              </a:rPr>
              <a:t>KPI-2 : </a:t>
            </a:r>
            <a:r>
              <a:rPr lang="en-IN" sz="2800" b="1" dirty="0">
                <a:latin typeface="Bebas Neue" panose="020B0604020202020204" charset="0"/>
                <a:cs typeface="Times New Roman" panose="02020603050405020304" pitchFamily="18" charset="0"/>
              </a:rPr>
              <a:t>Grade and sub grade wise </a:t>
            </a:r>
            <a:r>
              <a:rPr lang="en-IN" sz="2800" b="1" dirty="0" err="1">
                <a:latin typeface="Bebas Neue" panose="020B0604020202020204" charset="0"/>
                <a:cs typeface="Times New Roman" panose="02020603050405020304" pitchFamily="18" charset="0"/>
              </a:rPr>
              <a:t>revol</a:t>
            </a:r>
            <a:r>
              <a:rPr lang="en-IN" sz="2800" b="1" dirty="0">
                <a:latin typeface="Bebas Neue" panose="020B0604020202020204" charset="0"/>
                <a:cs typeface="Times New Roman" panose="02020603050405020304" pitchFamily="18" charset="0"/>
              </a:rPr>
              <a:t> </a:t>
            </a:r>
            <a:r>
              <a:rPr lang="en-IN" sz="2800" b="1" dirty="0" err="1">
                <a:latin typeface="Bebas Neue" panose="020B0604020202020204" charset="0"/>
                <a:cs typeface="Times New Roman" panose="02020603050405020304" pitchFamily="18" charset="0"/>
              </a:rPr>
              <a:t>bal</a:t>
            </a:r>
            <a:endParaRPr sz="2800" dirty="0">
              <a:latin typeface="Bebas Neue" panose="020B0604020202020204" charset="0"/>
            </a:endParaRPr>
          </a:p>
        </p:txBody>
      </p:sp>
      <p:sp>
        <p:nvSpPr>
          <p:cNvPr id="15" name="TextBox 14">
            <a:extLst>
              <a:ext uri="{FF2B5EF4-FFF2-40B4-BE49-F238E27FC236}">
                <a16:creationId xmlns:a16="http://schemas.microsoft.com/office/drawing/2014/main" id="{A8B18E4E-D1DC-097E-6309-D4F5D168D3A4}"/>
              </a:ext>
            </a:extLst>
          </p:cNvPr>
          <p:cNvSpPr txBox="1"/>
          <p:nvPr/>
        </p:nvSpPr>
        <p:spPr>
          <a:xfrm>
            <a:off x="584971" y="701453"/>
            <a:ext cx="4851481" cy="3477875"/>
          </a:xfrm>
          <a:prstGeom prst="rect">
            <a:avLst/>
          </a:prstGeom>
          <a:noFill/>
        </p:spPr>
        <p:txBody>
          <a:bodyPr wrap="square" rtlCol="0">
            <a:spAutoFit/>
          </a:bodyPr>
          <a:lstStyle/>
          <a:p>
            <a:pPr marL="285750" indent="-285750" algn="just">
              <a:lnSpc>
                <a:spcPct val="150000"/>
              </a:lnSpc>
              <a:buClr>
                <a:schemeClr val="tx1">
                  <a:lumMod val="95000"/>
                </a:schemeClr>
              </a:buClr>
              <a:buFont typeface="Wingdings" panose="05000000000000000000" pitchFamily="2" charset="2"/>
              <a:buChar char="Ø"/>
            </a:pPr>
            <a:r>
              <a:rPr lang="en-US" sz="1600" dirty="0">
                <a:solidFill>
                  <a:schemeClr val="tx1"/>
                </a:solidFill>
                <a:latin typeface="Bebas Neue" panose="020B0604020202020204" charset="0"/>
                <a:cs typeface="Times New Roman" panose="02020603050405020304" pitchFamily="18" charset="0"/>
              </a:rPr>
              <a:t>In this Grade and subgrade wise revolve balance we can notice Grade B have more revolve -balance then any other grades &amp; Grade G have very low revolve balance.</a:t>
            </a:r>
          </a:p>
          <a:p>
            <a:pPr marL="285750" indent="-285750" algn="just">
              <a:lnSpc>
                <a:spcPct val="150000"/>
              </a:lnSpc>
              <a:buClr>
                <a:schemeClr val="tx1">
                  <a:lumMod val="95000"/>
                </a:schemeClr>
              </a:buClr>
              <a:buFont typeface="Wingdings" panose="05000000000000000000" pitchFamily="2" charset="2"/>
              <a:buChar char="Ø"/>
            </a:pPr>
            <a:endParaRPr lang="en-US" sz="1600" dirty="0">
              <a:solidFill>
                <a:schemeClr val="tx1"/>
              </a:solidFill>
              <a:latin typeface="Bebas Neue" panose="020B0604020202020204" charset="0"/>
              <a:cs typeface="Times New Roman" panose="02020603050405020304" pitchFamily="18" charset="0"/>
            </a:endParaRPr>
          </a:p>
          <a:p>
            <a:pPr marL="285750" indent="-285750" algn="just">
              <a:lnSpc>
                <a:spcPct val="150000"/>
              </a:lnSpc>
              <a:buClr>
                <a:schemeClr val="tx1">
                  <a:lumMod val="95000"/>
                </a:schemeClr>
              </a:buClr>
              <a:buFont typeface="Wingdings" panose="05000000000000000000" pitchFamily="2" charset="2"/>
              <a:buChar char="Ø"/>
            </a:pPr>
            <a:r>
              <a:rPr lang="en-US" sz="1600" dirty="0">
                <a:solidFill>
                  <a:schemeClr val="tx1"/>
                </a:solidFill>
                <a:latin typeface="Bebas Neue" panose="020B0604020202020204" charset="0"/>
                <a:cs typeface="Times New Roman" panose="02020603050405020304" pitchFamily="18" charset="0"/>
              </a:rPr>
              <a:t>The average revolving balance is higher in the ‘grade  B’ and  the  maximum reaches  in  the  ‘sub-grade  B1’  that  is  40M, Same like the average lower revolving balance is  in  ‘grade  G’. and minimum reaches in the ‘sub-grade G5’.</a:t>
            </a:r>
          </a:p>
          <a:p>
            <a:pPr>
              <a:lnSpc>
                <a:spcPct val="200000"/>
              </a:lnSpc>
            </a:pPr>
            <a:endParaRPr lang="en-IN" sz="1600" dirty="0">
              <a:solidFill>
                <a:schemeClr val="tx1"/>
              </a:solidFill>
              <a:latin typeface="Bebas Neue" panose="020B0604020202020204" charset="0"/>
              <a:cs typeface="Times New Roman" panose="02020603050405020304" pitchFamily="18" charset="0"/>
            </a:endParaRPr>
          </a:p>
        </p:txBody>
      </p:sp>
      <p:pic>
        <p:nvPicPr>
          <p:cNvPr id="3" name="Picture 2">
            <a:extLst>
              <a:ext uri="{FF2B5EF4-FFF2-40B4-BE49-F238E27FC236}">
                <a16:creationId xmlns:a16="http://schemas.microsoft.com/office/drawing/2014/main" id="{3FA46C48-F5AE-9824-9F3F-CD320587D4C9}"/>
              </a:ext>
            </a:extLst>
          </p:cNvPr>
          <p:cNvPicPr>
            <a:picLocks noChangeAspect="1"/>
          </p:cNvPicPr>
          <p:nvPr/>
        </p:nvPicPr>
        <p:blipFill rotWithShape="1">
          <a:blip r:embed="rId3"/>
          <a:srcRect t="2086"/>
          <a:stretch/>
        </p:blipFill>
        <p:spPr>
          <a:xfrm>
            <a:off x="5502021" y="874646"/>
            <a:ext cx="3516083" cy="3126690"/>
          </a:xfrm>
          <a:prstGeom prst="rect">
            <a:avLst/>
          </a:prstGeom>
        </p:spPr>
      </p:pic>
    </p:spTree>
    <p:extLst>
      <p:ext uri="{BB962C8B-B14F-4D97-AF65-F5344CB8AC3E}">
        <p14:creationId xmlns:p14="http://schemas.microsoft.com/office/powerpoint/2010/main" val="3057256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title"/>
          </p:nvPr>
        </p:nvSpPr>
        <p:spPr>
          <a:xfrm>
            <a:off x="-106018" y="0"/>
            <a:ext cx="935603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latin typeface="Bebas Neue" panose="020B0604020202020204" charset="0"/>
              </a:rPr>
              <a:t> </a:t>
            </a:r>
            <a:r>
              <a:rPr lang="en-US" sz="2000" b="1" dirty="0">
                <a:latin typeface="Bebas Neue" panose="020B0604020202020204" charset="0"/>
                <a:ea typeface="Poppins Medium"/>
                <a:cs typeface="Times New Roman" panose="02020603050405020304" pitchFamily="18" charset="0"/>
                <a:sym typeface="Poppins Medium"/>
              </a:rPr>
              <a:t>KPI-3 :Total Payment for Verified Status Vs Total Payment for Non Verified Status</a:t>
            </a:r>
            <a:endParaRPr sz="2000" dirty="0">
              <a:latin typeface="Bebas Neue" panose="020B0604020202020204" charset="0"/>
            </a:endParaRPr>
          </a:p>
        </p:txBody>
      </p:sp>
      <p:sp>
        <p:nvSpPr>
          <p:cNvPr id="15" name="TextBox 14">
            <a:extLst>
              <a:ext uri="{FF2B5EF4-FFF2-40B4-BE49-F238E27FC236}">
                <a16:creationId xmlns:a16="http://schemas.microsoft.com/office/drawing/2014/main" id="{A8B18E4E-D1DC-097E-6309-D4F5D168D3A4}"/>
              </a:ext>
            </a:extLst>
          </p:cNvPr>
          <p:cNvSpPr txBox="1"/>
          <p:nvPr/>
        </p:nvSpPr>
        <p:spPr>
          <a:xfrm>
            <a:off x="598223" y="1027187"/>
            <a:ext cx="4464107" cy="2739211"/>
          </a:xfrm>
          <a:prstGeom prst="rect">
            <a:avLst/>
          </a:prstGeom>
          <a:noFill/>
        </p:spPr>
        <p:txBody>
          <a:bodyPr wrap="square" rtlCol="0">
            <a:spAutoFit/>
          </a:bodyPr>
          <a:lstStyle/>
          <a:p>
            <a:pPr marL="285750" indent="-285750" algn="just">
              <a:lnSpc>
                <a:spcPct val="150000"/>
              </a:lnSpc>
              <a:buClr>
                <a:schemeClr val="tx1"/>
              </a:buClr>
              <a:buFont typeface="Wingdings" panose="05000000000000000000" pitchFamily="2" charset="2"/>
              <a:buChar char="Ø"/>
            </a:pPr>
            <a:r>
              <a:rPr lang="en-US" sz="1600" dirty="0">
                <a:solidFill>
                  <a:schemeClr val="tx1"/>
                </a:solidFill>
                <a:latin typeface="Bebas Neue" panose="020B0604020202020204" charset="0"/>
                <a:cs typeface="Times New Roman" panose="02020603050405020304" pitchFamily="18" charset="0"/>
              </a:rPr>
              <a:t>As we Can see in the Donut Chart that Out of $373 Million only 59% are verified i.e. $220million</a:t>
            </a:r>
          </a:p>
          <a:p>
            <a:pPr marL="285750" indent="-285750" algn="just">
              <a:lnSpc>
                <a:spcPct val="150000"/>
              </a:lnSpc>
              <a:buClr>
                <a:schemeClr val="tx1"/>
              </a:buClr>
              <a:buFont typeface="Wingdings" panose="05000000000000000000" pitchFamily="2" charset="2"/>
              <a:buChar char="Ø"/>
            </a:pPr>
            <a:endParaRPr lang="en-US" sz="1600" dirty="0">
              <a:solidFill>
                <a:schemeClr val="tx1"/>
              </a:solidFill>
              <a:latin typeface="Bebas Neue" panose="020B0604020202020204" charset="0"/>
              <a:cs typeface="Times New Roman" panose="02020603050405020304" pitchFamily="18" charset="0"/>
            </a:endParaRPr>
          </a:p>
          <a:p>
            <a:pPr marL="285750" indent="-285750" algn="just">
              <a:lnSpc>
                <a:spcPct val="150000"/>
              </a:lnSpc>
              <a:buClr>
                <a:schemeClr val="tx1"/>
              </a:buClr>
              <a:buFont typeface="Wingdings" panose="05000000000000000000" pitchFamily="2" charset="2"/>
              <a:buChar char="Ø"/>
            </a:pPr>
            <a:r>
              <a:rPr lang="en-US" sz="1600" dirty="0">
                <a:solidFill>
                  <a:schemeClr val="tx1"/>
                </a:solidFill>
                <a:latin typeface="Bebas Neue" panose="020B0604020202020204" charset="0"/>
                <a:cs typeface="Times New Roman" panose="02020603050405020304" pitchFamily="18" charset="0"/>
              </a:rPr>
              <a:t>41% of $373 Million are not verified i.e. $ 154 Million. Which might be a threat to company, Should inform the verification team to take required action regarding that.</a:t>
            </a:r>
            <a:endParaRPr lang="en-IN" sz="1600" dirty="0">
              <a:solidFill>
                <a:schemeClr val="tx1"/>
              </a:solidFill>
              <a:latin typeface="Bebas Neue" panose="020B0604020202020204" charset="0"/>
              <a:cs typeface="Times New Roman" panose="02020603050405020304" pitchFamily="18" charset="0"/>
            </a:endParaRPr>
          </a:p>
          <a:p>
            <a:pPr>
              <a:lnSpc>
                <a:spcPct val="200000"/>
              </a:lnSpc>
            </a:pPr>
            <a:endParaRPr lang="en-IN" sz="1600" dirty="0">
              <a:solidFill>
                <a:schemeClr val="tx1"/>
              </a:solidFill>
              <a:latin typeface="Bebas Neue" panose="020B0604020202020204" charset="0"/>
              <a:cs typeface="Times New Roman" panose="02020603050405020304" pitchFamily="18" charset="0"/>
            </a:endParaRPr>
          </a:p>
        </p:txBody>
      </p:sp>
      <p:pic>
        <p:nvPicPr>
          <p:cNvPr id="7" name="Picture 6">
            <a:extLst>
              <a:ext uri="{FF2B5EF4-FFF2-40B4-BE49-F238E27FC236}">
                <a16:creationId xmlns:a16="http://schemas.microsoft.com/office/drawing/2014/main" id="{7472F062-7D0E-DF2A-CD7F-ED0015BF5414}"/>
              </a:ext>
            </a:extLst>
          </p:cNvPr>
          <p:cNvPicPr>
            <a:picLocks noChangeAspect="1"/>
          </p:cNvPicPr>
          <p:nvPr/>
        </p:nvPicPr>
        <p:blipFill>
          <a:blip r:embed="rId3"/>
          <a:stretch>
            <a:fillRect/>
          </a:stretch>
        </p:blipFill>
        <p:spPr>
          <a:xfrm>
            <a:off x="5393635" y="1286098"/>
            <a:ext cx="3584375" cy="2743583"/>
          </a:xfrm>
          <a:prstGeom prst="rect">
            <a:avLst/>
          </a:prstGeom>
        </p:spPr>
      </p:pic>
    </p:spTree>
    <p:extLst>
      <p:ext uri="{BB962C8B-B14F-4D97-AF65-F5344CB8AC3E}">
        <p14:creationId xmlns:p14="http://schemas.microsoft.com/office/powerpoint/2010/main" val="382994217"/>
      </p:ext>
    </p:extLst>
  </p:cSld>
  <p:clrMapOvr>
    <a:masterClrMapping/>
  </p:clrMapOvr>
</p:sld>
</file>

<file path=ppt/theme/theme1.xml><?xml version="1.0" encoding="utf-8"?>
<a:theme xmlns:a="http://schemas.openxmlformats.org/drawingml/2006/main" name=" Data Analysis for Business Infographic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750</Words>
  <Application>Microsoft Office PowerPoint</Application>
  <PresentationFormat>On-screen Show (16:9)</PresentationFormat>
  <Paragraphs>88</Paragraphs>
  <Slides>17</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Calibri</vt:lpstr>
      <vt:lpstr>Arial</vt:lpstr>
      <vt:lpstr>Poppins Medium</vt:lpstr>
      <vt:lpstr>Arimo</vt:lpstr>
      <vt:lpstr>Wingdings</vt:lpstr>
      <vt:lpstr>Poppins SemiBold</vt:lpstr>
      <vt:lpstr>Bebas Neue</vt:lpstr>
      <vt:lpstr>Nunito Light</vt:lpstr>
      <vt:lpstr>Poppins</vt:lpstr>
      <vt:lpstr>Times New Roman</vt:lpstr>
      <vt:lpstr> Data Analysis for Business Infographics by Slidesgo</vt:lpstr>
      <vt:lpstr>Technical Presentation  on  BANK ANALYSIS project</vt:lpstr>
      <vt:lpstr>INTRODUCTION</vt:lpstr>
      <vt:lpstr> Objective </vt:lpstr>
      <vt:lpstr> DATA overview  </vt:lpstr>
      <vt:lpstr> TOOLS USED </vt:lpstr>
      <vt:lpstr>DATA ANALYSIS PROCESS </vt:lpstr>
      <vt:lpstr> KPI-1 : Year wise loan amount Stats </vt:lpstr>
      <vt:lpstr>KPI-2 : Grade and sub grade wise revol bal</vt:lpstr>
      <vt:lpstr> KPI-3 :Total Payment for Verified Status Vs Total Payment for Non Verified Status</vt:lpstr>
      <vt:lpstr> KPI-4 : State wise and Month wise Loan status </vt:lpstr>
      <vt:lpstr> KPI-5 :Home ownership vs Last payment date stats </vt:lpstr>
      <vt:lpstr>EXCEL DASHBOARD </vt:lpstr>
      <vt:lpstr>TABLEAU DASHBOARD </vt:lpstr>
      <vt:lpstr>POWER BI DASHBOARD </vt:lpstr>
      <vt:lpstr>CONCLUSION </vt:lpstr>
      <vt:lpstr>RECOMMENDATION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Presentation  on  EXCEL</dc:title>
  <dc:creator>lenovo</dc:creator>
  <cp:lastModifiedBy>kajal uike</cp:lastModifiedBy>
  <cp:revision>13</cp:revision>
  <dcterms:modified xsi:type="dcterms:W3CDTF">2024-12-25T09:32:48Z</dcterms:modified>
</cp:coreProperties>
</file>