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</p:sldIdLst>
  <p:sldSz cx="18288000" cy="10287000"/>
  <p:notesSz cx="6858000" cy="9144000"/>
  <p:embeddedFontLst>
    <p:embeddedFont>
      <p:font typeface="Canva Sans 2" panose="020B0604020202020204" charset="0"/>
      <p:regular r:id="rId15"/>
    </p:embeddedFont>
    <p:embeddedFont>
      <p:font typeface="Lato Bold" panose="020B0604020202020204" charset="0"/>
      <p:regular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Segoe UI Light" panose="020B0502040204020203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1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6928-C9D8-441E-9D9E-54BCD17D45C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C89-03A1-4CEF-8852-08218AD6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35C89-03A1-4CEF-8852-08218AD66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fif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11/relationships/webextension" Target="../webextensions/webextension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4106715"/>
            <a:ext cx="10991397" cy="3316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ATLIQ MART </a:t>
            </a:r>
          </a:p>
          <a:p>
            <a:pPr>
              <a:lnSpc>
                <a:spcPts val="13343"/>
              </a:lnSpc>
              <a:spcBef>
                <a:spcPct val="0"/>
              </a:spcBef>
            </a:pPr>
            <a:endParaRPr lang="en-US" sz="9530">
              <a:solidFill>
                <a:srgbClr val="593C8F"/>
              </a:solidFill>
              <a:latin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48322" y="5769721"/>
            <a:ext cx="10114836" cy="138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4"/>
              </a:lnSpc>
            </a:pPr>
            <a:r>
              <a:rPr lang="en-US" sz="3931">
                <a:solidFill>
                  <a:srgbClr val="000000"/>
                </a:solidFill>
                <a:latin typeface="Lato Bold"/>
              </a:rPr>
              <a:t>ANALYSIS OF SALES AND PROMOTIONS</a:t>
            </a:r>
          </a:p>
          <a:p>
            <a:pPr>
              <a:lnSpc>
                <a:spcPts val="5504"/>
              </a:lnSpc>
              <a:spcBef>
                <a:spcPct val="0"/>
              </a:spcBef>
            </a:pPr>
            <a:endParaRPr lang="en-US" sz="3931">
              <a:solidFill>
                <a:srgbClr val="000000"/>
              </a:solidFill>
              <a:latin typeface="Lato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29A7D1-0A31-43D3-3794-0858638E3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25380" y="6210300"/>
            <a:ext cx="3063881" cy="2998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8882" y="570335"/>
            <a:ext cx="8526429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PRODUCTS WITH HIGH SALES AFTER PROMOTIONS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9771" y="2233059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5143500"/>
            <a:ext cx="800100" cy="641350"/>
            <a:chOff x="0" y="0"/>
            <a:chExt cx="210726" cy="168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726" cy="168915"/>
            </a:xfrm>
            <a:custGeom>
              <a:avLst/>
              <a:gdLst/>
              <a:ahLst/>
              <a:cxnLst/>
              <a:rect l="l" t="t" r="r" b="b"/>
              <a:pathLst>
                <a:path w="210726" h="168915">
                  <a:moveTo>
                    <a:pt x="0" y="0"/>
                  </a:moveTo>
                  <a:lnTo>
                    <a:pt x="210726" y="0"/>
                  </a:lnTo>
                  <a:lnTo>
                    <a:pt x="210726" y="168915"/>
                  </a:lnTo>
                  <a:lnTo>
                    <a:pt x="0" y="1689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0726" cy="216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15989" y="1553550"/>
            <a:ext cx="11303632" cy="7704750"/>
          </a:xfrm>
          <a:custGeom>
            <a:avLst/>
            <a:gdLst/>
            <a:ahLst/>
            <a:cxnLst/>
            <a:rect l="l" t="t" r="r" b="b"/>
            <a:pathLst>
              <a:path w="11303632" h="7704750">
                <a:moveTo>
                  <a:pt x="0" y="0"/>
                </a:moveTo>
                <a:lnTo>
                  <a:pt x="11303632" y="0"/>
                </a:lnTo>
                <a:lnTo>
                  <a:pt x="11303632" y="7704750"/>
                </a:lnTo>
                <a:lnTo>
                  <a:pt x="0" y="770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9" t="-10208" r="-189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82579" y="3129527"/>
            <a:ext cx="5744744" cy="109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</a:rPr>
              <a:t>Atliq Sunflower oil Have highest ISU value hence it has highest sales growth after promotions.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579" y="6411167"/>
            <a:ext cx="5744744" cy="109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</a:rPr>
              <a:t>Some products have negative ISU hence they have decrease their sales after promotions.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7209012" y="617898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3763971" y="8091484"/>
            <a:ext cx="10760057" cy="1688851"/>
            <a:chOff x="0" y="0"/>
            <a:chExt cx="2833925" cy="444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3925" cy="444800"/>
            </a:xfrm>
            <a:custGeom>
              <a:avLst/>
              <a:gdLst/>
              <a:ahLst/>
              <a:cxnLst/>
              <a:rect l="l" t="t" r="r" b="b"/>
              <a:pathLst>
                <a:path w="2833925" h="444800">
                  <a:moveTo>
                    <a:pt x="36695" y="0"/>
                  </a:moveTo>
                  <a:lnTo>
                    <a:pt x="2797230" y="0"/>
                  </a:lnTo>
                  <a:cubicBezTo>
                    <a:pt x="2806962" y="0"/>
                    <a:pt x="2816296" y="3866"/>
                    <a:pt x="2823177" y="10748"/>
                  </a:cubicBezTo>
                  <a:cubicBezTo>
                    <a:pt x="2830059" y="17629"/>
                    <a:pt x="2833925" y="26963"/>
                    <a:pt x="2833925" y="36695"/>
                  </a:cubicBezTo>
                  <a:lnTo>
                    <a:pt x="2833925" y="408105"/>
                  </a:lnTo>
                  <a:cubicBezTo>
                    <a:pt x="2833925" y="428371"/>
                    <a:pt x="2817496" y="444800"/>
                    <a:pt x="2797230" y="444800"/>
                  </a:cubicBezTo>
                  <a:lnTo>
                    <a:pt x="36695" y="444800"/>
                  </a:lnTo>
                  <a:cubicBezTo>
                    <a:pt x="26963" y="444800"/>
                    <a:pt x="17629" y="440934"/>
                    <a:pt x="10748" y="434053"/>
                  </a:cubicBezTo>
                  <a:cubicBezTo>
                    <a:pt x="3866" y="427171"/>
                    <a:pt x="0" y="417837"/>
                    <a:pt x="0" y="408105"/>
                  </a:cubicBezTo>
                  <a:lnTo>
                    <a:pt x="0" y="36695"/>
                  </a:lnTo>
                  <a:cubicBezTo>
                    <a:pt x="0" y="26963"/>
                    <a:pt x="3866" y="17629"/>
                    <a:pt x="10748" y="10748"/>
                  </a:cubicBezTo>
                  <a:cubicBezTo>
                    <a:pt x="17629" y="3866"/>
                    <a:pt x="26963" y="0"/>
                    <a:pt x="36695" y="0"/>
                  </a:cubicBez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833925" cy="492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162095" y="1298680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08355" y="1298680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25440" y="6748283"/>
            <a:ext cx="3102628" cy="523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8"/>
              </a:lnSpc>
              <a:spcBef>
                <a:spcPct val="0"/>
              </a:spcBef>
            </a:pPr>
            <a:r>
              <a:rPr lang="en-US" sz="3070">
                <a:solidFill>
                  <a:srgbClr val="593C8F"/>
                </a:solidFill>
                <a:latin typeface="League Spartan"/>
              </a:rPr>
              <a:t>DHAVAL PATEL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8355" y="6919377"/>
            <a:ext cx="4861875" cy="523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8"/>
              </a:lnSpc>
              <a:spcBef>
                <a:spcPct val="0"/>
              </a:spcBef>
            </a:pPr>
            <a:r>
              <a:rPr lang="en-US" sz="3070">
                <a:solidFill>
                  <a:srgbClr val="593C8F"/>
                </a:solidFill>
                <a:latin typeface="League Spartan"/>
              </a:rPr>
              <a:t>HEMANAND VADIVEL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72171" y="8403701"/>
            <a:ext cx="10143658" cy="137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FFFFFF"/>
                </a:solidFill>
                <a:latin typeface="League Spartan"/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CE7EA7-6B5B-5731-4D7D-07D98AAC2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36" y="4000500"/>
            <a:ext cx="14859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058840" y="8961540"/>
            <a:ext cx="707821" cy="707821"/>
          </a:xfrm>
          <a:custGeom>
            <a:avLst/>
            <a:gdLst/>
            <a:ahLst/>
            <a:cxnLst/>
            <a:rect l="l" t="t" r="r" b="b"/>
            <a:pathLst>
              <a:path w="707821" h="707821">
                <a:moveTo>
                  <a:pt x="0" y="0"/>
                </a:moveTo>
                <a:lnTo>
                  <a:pt x="707821" y="0"/>
                </a:lnTo>
                <a:lnTo>
                  <a:pt x="707821" y="707820"/>
                </a:lnTo>
                <a:lnTo>
                  <a:pt x="0" y="70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92394" y="5734444"/>
            <a:ext cx="13410831" cy="137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u="sng">
                <a:solidFill>
                  <a:srgbClr val="593C8F"/>
                </a:solidFill>
                <a:latin typeface="League Spartan"/>
              </a:rPr>
              <a:t>THANKS FOR WATCHING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29649" y="7188988"/>
            <a:ext cx="8628701" cy="8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000000"/>
                </a:solidFill>
                <a:latin typeface="Poppins"/>
              </a:rPr>
              <a:t>Your Feedback is highly appreciated please share your thoughts in comment section below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9724" y="9028598"/>
            <a:ext cx="5209437" cy="51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0"/>
              </a:lnSpc>
              <a:spcBef>
                <a:spcPct val="0"/>
              </a:spcBef>
            </a:pPr>
            <a:r>
              <a:rPr lang="en-US" sz="3078">
                <a:solidFill>
                  <a:srgbClr val="000000"/>
                </a:solidFill>
                <a:latin typeface="Canva Sans 2"/>
              </a:rPr>
              <a:t>karnikravina10@gmail.com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71165" y="0"/>
            <a:ext cx="7930735" cy="4656073"/>
            <a:chOff x="0" y="0"/>
            <a:chExt cx="2527351" cy="14837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27351" cy="1483788"/>
            </a:xfrm>
            <a:custGeom>
              <a:avLst/>
              <a:gdLst/>
              <a:ahLst/>
              <a:cxnLst/>
              <a:rect l="l" t="t" r="r" b="b"/>
              <a:pathLst>
                <a:path w="2527351" h="1483788">
                  <a:moveTo>
                    <a:pt x="0" y="0"/>
                  </a:moveTo>
                  <a:lnTo>
                    <a:pt x="2527351" y="0"/>
                  </a:lnTo>
                  <a:lnTo>
                    <a:pt x="2527351" y="1483788"/>
                  </a:lnTo>
                  <a:lnTo>
                    <a:pt x="0" y="1483788"/>
                  </a:lnTo>
                  <a:close/>
                </a:path>
              </a:pathLst>
            </a:custGeom>
            <a:blipFill>
              <a:blip r:embed="rId3"/>
              <a:stretch>
                <a:fillRect l="-5" r="-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7271165" y="4656073"/>
            <a:ext cx="7930735" cy="5630927"/>
            <a:chOff x="0" y="0"/>
            <a:chExt cx="2527351" cy="17944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7351" cy="1794453"/>
            </a:xfrm>
            <a:custGeom>
              <a:avLst/>
              <a:gdLst/>
              <a:ahLst/>
              <a:cxnLst/>
              <a:rect l="l" t="t" r="r" b="b"/>
              <a:pathLst>
                <a:path w="2527351" h="1794453">
                  <a:moveTo>
                    <a:pt x="0" y="0"/>
                  </a:moveTo>
                  <a:lnTo>
                    <a:pt x="2527351" y="0"/>
                  </a:lnTo>
                  <a:lnTo>
                    <a:pt x="2527351" y="1794453"/>
                  </a:lnTo>
                  <a:lnTo>
                    <a:pt x="0" y="1794453"/>
                  </a:lnTo>
                  <a:close/>
                </a:path>
              </a:pathLst>
            </a:custGeom>
            <a:blipFill>
              <a:blip r:embed="rId4"/>
              <a:stretch>
                <a:fillRect l="-6961" r="-696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7649" y="552798"/>
            <a:ext cx="5215226" cy="127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PROBLEM STATEMENT </a:t>
            </a:r>
          </a:p>
          <a:p>
            <a:pPr>
              <a:lnSpc>
                <a:spcPts val="5080"/>
              </a:lnSpc>
              <a:spcBef>
                <a:spcPct val="0"/>
              </a:spcBef>
            </a:pPr>
            <a:endParaRPr lang="en-US" sz="3629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20" y="1494821"/>
            <a:ext cx="4957463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ATLIQ MART</a:t>
            </a:r>
          </a:p>
          <a:p>
            <a:pPr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</a:endParaRPr>
          </a:p>
        </p:txBody>
      </p:sp>
      <p:sp>
        <p:nvSpPr>
          <p:cNvPr id="12" name="AutoShape 12"/>
          <p:cNvSpPr/>
          <p:nvPr/>
        </p:nvSpPr>
        <p:spPr>
          <a:xfrm flipH="1" flipV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027649" y="3389674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</a:pPr>
            <a:r>
              <a:rPr lang="en-US" sz="1748" dirty="0" err="1">
                <a:solidFill>
                  <a:srgbClr val="000000"/>
                </a:solidFill>
                <a:latin typeface="Poppins"/>
              </a:rPr>
              <a:t>AtliQ</a:t>
            </a:r>
            <a:r>
              <a:rPr lang="en-US" sz="1748" dirty="0">
                <a:solidFill>
                  <a:srgbClr val="000000"/>
                </a:solidFill>
                <a:latin typeface="Poppins"/>
              </a:rPr>
              <a:t> Mart is a retail giant with over 50 Supermarkets in southern region of India. </a:t>
            </a:r>
          </a:p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7649" y="4608448"/>
            <a:ext cx="4769516" cy="151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</a:pPr>
            <a:r>
              <a:rPr lang="en-US" sz="1748" dirty="0">
                <a:solidFill>
                  <a:srgbClr val="000000"/>
                </a:solidFill>
                <a:latin typeface="Poppins"/>
              </a:rPr>
              <a:t>All their 50 stores ran a massive Promotions during Diwali 2023 and Sankranti 2024 on their </a:t>
            </a:r>
            <a:r>
              <a:rPr lang="en-US" sz="1748" dirty="0" err="1">
                <a:solidFill>
                  <a:srgbClr val="000000"/>
                </a:solidFill>
                <a:latin typeface="Poppins"/>
              </a:rPr>
              <a:t>AtliQ</a:t>
            </a:r>
            <a:r>
              <a:rPr lang="en-US" sz="1748" dirty="0">
                <a:solidFill>
                  <a:srgbClr val="000000"/>
                </a:solidFill>
                <a:latin typeface="Poppins"/>
              </a:rPr>
              <a:t> branded Products.</a:t>
            </a:r>
          </a:p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7649" y="6679023"/>
            <a:ext cx="4769516" cy="12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</a:pPr>
            <a:r>
              <a:rPr lang="en-US" sz="1748" dirty="0">
                <a:solidFill>
                  <a:srgbClr val="000000"/>
                </a:solidFill>
                <a:latin typeface="Poppins"/>
              </a:rPr>
              <a:t>Now the Sales Director Bruce </a:t>
            </a:r>
            <a:r>
              <a:rPr lang="en-US" sz="1748" dirty="0" err="1">
                <a:solidFill>
                  <a:srgbClr val="000000"/>
                </a:solidFill>
                <a:latin typeface="Poppins"/>
              </a:rPr>
              <a:t>Hariyali</a:t>
            </a:r>
            <a:r>
              <a:rPr lang="en-US" sz="1748" dirty="0">
                <a:solidFill>
                  <a:srgbClr val="000000"/>
                </a:solidFill>
                <a:latin typeface="Poppins"/>
              </a:rPr>
              <a:t> wants to understand which promotions did well and which did not.</a:t>
            </a:r>
          </a:p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7649" y="8346142"/>
            <a:ext cx="4769516" cy="12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</a:pPr>
            <a:r>
              <a:rPr lang="en-US" sz="1748" dirty="0">
                <a:solidFill>
                  <a:srgbClr val="000000"/>
                </a:solidFill>
                <a:latin typeface="Poppins"/>
              </a:rPr>
              <a:t>so that this report built to help Sales Director So that they can make informed decisions for their next promotional period.</a:t>
            </a:r>
          </a:p>
          <a:p>
            <a:pPr>
              <a:lnSpc>
                <a:spcPts val="2448"/>
              </a:lnSpc>
              <a:spcBef>
                <a:spcPct val="0"/>
              </a:spcBef>
            </a:pPr>
            <a:endParaRPr lang="en-US" sz="1748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513871"/>
            <a:ext cx="6417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FFFFFF"/>
                </a:solidFill>
                <a:latin typeface="League Spartan"/>
              </a:rPr>
              <a:t>DATASET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980083" y="2252109"/>
            <a:ext cx="9992499" cy="5829866"/>
          </a:xfrm>
          <a:custGeom>
            <a:avLst/>
            <a:gdLst/>
            <a:ahLst/>
            <a:cxnLst/>
            <a:rect l="l" t="t" r="r" b="b"/>
            <a:pathLst>
              <a:path w="9992499" h="5829866">
                <a:moveTo>
                  <a:pt x="0" y="0"/>
                </a:moveTo>
                <a:lnTo>
                  <a:pt x="9992499" y="0"/>
                </a:lnTo>
                <a:lnTo>
                  <a:pt x="9992499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2004" y="3539873"/>
            <a:ext cx="1631763" cy="1631763"/>
          </a:xfrm>
          <a:custGeom>
            <a:avLst/>
            <a:gdLst/>
            <a:ahLst/>
            <a:cxnLst/>
            <a:rect l="l" t="t" r="r" b="b"/>
            <a:pathLst>
              <a:path w="1631763" h="1631763">
                <a:moveTo>
                  <a:pt x="0" y="0"/>
                </a:moveTo>
                <a:lnTo>
                  <a:pt x="1631763" y="0"/>
                </a:lnTo>
                <a:lnTo>
                  <a:pt x="1631763" y="1631764"/>
                </a:lnTo>
                <a:lnTo>
                  <a:pt x="0" y="1631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02976" y="6971201"/>
            <a:ext cx="1613683" cy="1613683"/>
          </a:xfrm>
          <a:custGeom>
            <a:avLst/>
            <a:gdLst/>
            <a:ahLst/>
            <a:cxnLst/>
            <a:rect l="l" t="t" r="r" b="b"/>
            <a:pathLst>
              <a:path w="1613683" h="1613683">
                <a:moveTo>
                  <a:pt x="0" y="0"/>
                </a:moveTo>
                <a:lnTo>
                  <a:pt x="1613682" y="0"/>
                </a:lnTo>
                <a:lnTo>
                  <a:pt x="1613682" y="1613682"/>
                </a:lnTo>
                <a:lnTo>
                  <a:pt x="0" y="1613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FFFFFF"/>
                </a:solidFill>
                <a:latin typeface="Lato Bold"/>
              </a:rPr>
              <a:t>OUR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77167" y="3818714"/>
            <a:ext cx="4769516" cy="353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8"/>
              </a:lnSpc>
            </a:pPr>
            <a:r>
              <a:rPr lang="en-US" sz="3648">
                <a:solidFill>
                  <a:srgbClr val="FFFFFF"/>
                </a:solidFill>
                <a:latin typeface="Poppins"/>
              </a:rPr>
              <a:t>Dataset--</a:t>
            </a:r>
          </a:p>
          <a:p>
            <a:pPr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Poppins"/>
              </a:rPr>
              <a:t>dim_Products</a:t>
            </a:r>
          </a:p>
          <a:p>
            <a:pPr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Poppins"/>
              </a:rPr>
              <a:t>dim_stores</a:t>
            </a:r>
          </a:p>
          <a:p>
            <a:pPr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Poppins"/>
              </a:rPr>
              <a:t>dim_compaigns</a:t>
            </a:r>
          </a:p>
          <a:p>
            <a:pPr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Poppins"/>
              </a:rPr>
              <a:t>Fact_events</a:t>
            </a:r>
          </a:p>
          <a:p>
            <a:pPr>
              <a:lnSpc>
                <a:spcPts val="5108"/>
              </a:lnSpc>
            </a:pPr>
            <a:endParaRPr lang="en-US" sz="2648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2728"/>
              </a:lnSpc>
              <a:spcBef>
                <a:spcPct val="0"/>
              </a:spcBef>
            </a:pPr>
            <a:endParaRPr lang="en-US" sz="2648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77167" y="7083546"/>
            <a:ext cx="4769516" cy="177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8"/>
              </a:lnSpc>
            </a:pPr>
            <a:r>
              <a:rPr lang="en-US" sz="3648">
                <a:solidFill>
                  <a:srgbClr val="FFFFFF"/>
                </a:solidFill>
                <a:latin typeface="Poppins"/>
              </a:rPr>
              <a:t>Data Modelling--</a:t>
            </a:r>
          </a:p>
          <a:p>
            <a:pPr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Poppins"/>
              </a:rPr>
              <a:t>StarSchema</a:t>
            </a:r>
          </a:p>
          <a:p>
            <a:pPr>
              <a:lnSpc>
                <a:spcPts val="5108"/>
              </a:lnSpc>
              <a:spcBef>
                <a:spcPct val="0"/>
              </a:spcBef>
            </a:pPr>
            <a:endParaRPr lang="en-US" sz="2648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093"/>
            <a:ext cx="18288000" cy="960772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998000" tIns="270000" rIns="324000" bIns="27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7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8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074518"/>
                  </p:ext>
                </p:extLst>
              </p:nvPr>
            </p:nvGraphicFramePr>
            <p:xfrm>
              <a:off x="0" y="342900"/>
              <a:ext cx="18135600" cy="9753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42900"/>
                <a:ext cx="18135600" cy="97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254" y="1448579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STORES BY IR AND ISU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8157833" y="-240641"/>
            <a:ext cx="5120442" cy="10934836"/>
            <a:chOff x="0" y="0"/>
            <a:chExt cx="8930612" cy="190715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29608" cy="19071554"/>
            </a:xfrm>
            <a:custGeom>
              <a:avLst/>
              <a:gdLst/>
              <a:ahLst/>
              <a:cxnLst/>
              <a:rect l="l" t="t" r="r" b="b"/>
              <a:pathLst>
                <a:path w="8929608" h="19071554">
                  <a:moveTo>
                    <a:pt x="0" y="17492428"/>
                  </a:moveTo>
                  <a:lnTo>
                    <a:pt x="0" y="1579125"/>
                  </a:lnTo>
                  <a:cubicBezTo>
                    <a:pt x="0" y="705647"/>
                    <a:pt x="185866" y="0"/>
                    <a:pt x="415938" y="0"/>
                  </a:cubicBezTo>
                  <a:lnTo>
                    <a:pt x="8513669" y="0"/>
                  </a:lnTo>
                  <a:cubicBezTo>
                    <a:pt x="8743741" y="0"/>
                    <a:pt x="8929608" y="705647"/>
                    <a:pt x="8929608" y="1579125"/>
                  </a:cubicBezTo>
                  <a:lnTo>
                    <a:pt x="8929608" y="17488615"/>
                  </a:lnTo>
                  <a:cubicBezTo>
                    <a:pt x="8929608" y="18362092"/>
                    <a:pt x="8743741" y="19067740"/>
                    <a:pt x="8513669" y="19067740"/>
                  </a:cubicBezTo>
                  <a:lnTo>
                    <a:pt x="415938" y="19067740"/>
                  </a:lnTo>
                  <a:cubicBezTo>
                    <a:pt x="186871" y="19071554"/>
                    <a:pt x="0" y="18365905"/>
                    <a:pt x="0" y="17492428"/>
                  </a:cubicBezTo>
                  <a:close/>
                </a:path>
              </a:pathLst>
            </a:custGeom>
            <a:blipFill>
              <a:blip r:embed="rId3"/>
              <a:stretch>
                <a:fillRect l="-22706" r="-2270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3083281" y="-240641"/>
            <a:ext cx="5467143" cy="10674677"/>
            <a:chOff x="0" y="0"/>
            <a:chExt cx="9758421" cy="190534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57323" cy="19053460"/>
            </a:xfrm>
            <a:custGeom>
              <a:avLst/>
              <a:gdLst/>
              <a:ahLst/>
              <a:cxnLst/>
              <a:rect l="l" t="t" r="r" b="b"/>
              <a:pathLst>
                <a:path w="9757323" h="19053460">
                  <a:moveTo>
                    <a:pt x="0" y="17475834"/>
                  </a:moveTo>
                  <a:lnTo>
                    <a:pt x="0" y="1577627"/>
                  </a:lnTo>
                  <a:cubicBezTo>
                    <a:pt x="0" y="704978"/>
                    <a:pt x="203095" y="0"/>
                    <a:pt x="454493" y="0"/>
                  </a:cubicBezTo>
                  <a:lnTo>
                    <a:pt x="9302831" y="0"/>
                  </a:lnTo>
                  <a:cubicBezTo>
                    <a:pt x="9554228" y="0"/>
                    <a:pt x="9757323" y="704978"/>
                    <a:pt x="9757323" y="1577627"/>
                  </a:cubicBezTo>
                  <a:lnTo>
                    <a:pt x="9757323" y="17472023"/>
                  </a:lnTo>
                  <a:cubicBezTo>
                    <a:pt x="9757323" y="18344671"/>
                    <a:pt x="9554228" y="19049651"/>
                    <a:pt x="9302831" y="19049651"/>
                  </a:cubicBezTo>
                  <a:lnTo>
                    <a:pt x="454493" y="19049651"/>
                  </a:lnTo>
                  <a:cubicBezTo>
                    <a:pt x="204192" y="19053460"/>
                    <a:pt x="0" y="18348482"/>
                    <a:pt x="0" y="17475834"/>
                  </a:cubicBezTo>
                  <a:close/>
                </a:path>
              </a:pathLst>
            </a:custGeom>
            <a:blipFill>
              <a:blip r:embed="rId4"/>
              <a:stretch>
                <a:fillRect l="-16451" t="-108372" r="-700177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6856216" y="0"/>
            <a:ext cx="1301617" cy="10287000"/>
            <a:chOff x="0" y="0"/>
            <a:chExt cx="342813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2813" cy="2709333"/>
            </a:xfrm>
            <a:custGeom>
              <a:avLst/>
              <a:gdLst/>
              <a:ahLst/>
              <a:cxnLst/>
              <a:rect l="l" t="t" r="r" b="b"/>
              <a:pathLst>
                <a:path w="342813" h="2709333">
                  <a:moveTo>
                    <a:pt x="0" y="0"/>
                  </a:moveTo>
                  <a:lnTo>
                    <a:pt x="342813" y="0"/>
                  </a:lnTo>
                  <a:lnTo>
                    <a:pt x="3428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428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30174" y="3081371"/>
            <a:ext cx="4769516" cy="1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88"/>
              </a:lnSpc>
            </a:pPr>
            <a:r>
              <a:rPr lang="en-US" sz="2348">
                <a:solidFill>
                  <a:srgbClr val="000000"/>
                </a:solidFill>
                <a:latin typeface="Poppins"/>
              </a:rPr>
              <a:t>Top 10 stores By IR - </a:t>
            </a:r>
          </a:p>
          <a:p>
            <a:pPr>
              <a:lnSpc>
                <a:spcPts val="3288"/>
              </a:lnSpc>
            </a:pPr>
            <a:r>
              <a:rPr lang="en-US" sz="2348">
                <a:solidFill>
                  <a:srgbClr val="000000"/>
                </a:solidFill>
                <a:latin typeface="Poppins"/>
              </a:rPr>
              <a:t>the Highest Incremental revenue is 140% </a:t>
            </a:r>
          </a:p>
          <a:p>
            <a:pPr>
              <a:lnSpc>
                <a:spcPts val="3288"/>
              </a:lnSpc>
              <a:spcBef>
                <a:spcPct val="0"/>
              </a:spcBef>
            </a:pPr>
            <a:endParaRPr lang="en-US" sz="2348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0174" y="5536900"/>
            <a:ext cx="4769516" cy="1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88"/>
              </a:lnSpc>
            </a:pPr>
            <a:r>
              <a:rPr lang="en-US" sz="2348">
                <a:solidFill>
                  <a:srgbClr val="000000"/>
                </a:solidFill>
                <a:latin typeface="Poppins"/>
              </a:rPr>
              <a:t>Bottom 10 Stores By ISU -</a:t>
            </a:r>
          </a:p>
          <a:p>
            <a:pPr>
              <a:lnSpc>
                <a:spcPts val="3288"/>
              </a:lnSpc>
            </a:pPr>
            <a:r>
              <a:rPr lang="en-US" sz="2348">
                <a:solidFill>
                  <a:srgbClr val="000000"/>
                </a:solidFill>
                <a:latin typeface="Poppins"/>
              </a:rPr>
              <a:t>the Lowest Incremental Sold Quantity is 136%</a:t>
            </a:r>
          </a:p>
          <a:p>
            <a:pPr>
              <a:lnSpc>
                <a:spcPts val="3288"/>
              </a:lnSpc>
              <a:spcBef>
                <a:spcPct val="0"/>
              </a:spcBef>
            </a:pPr>
            <a:endParaRPr lang="en-US" sz="2348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784786"/>
            <a:ext cx="868388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PERFORMANCE OF STORES</a:t>
            </a:r>
          </a:p>
        </p:txBody>
      </p:sp>
      <p:sp>
        <p:nvSpPr>
          <p:cNvPr id="4" name="AutoShape 4"/>
          <p:cNvSpPr/>
          <p:nvPr/>
        </p:nvSpPr>
        <p:spPr>
          <a:xfrm>
            <a:off x="4187609" y="2542074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9304" y="8617964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3" y="0"/>
                </a:lnTo>
                <a:lnTo>
                  <a:pt x="2087283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998049" y="8862965"/>
            <a:ext cx="5744744" cy="73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</a:rPr>
              <a:t>bengalore has highest stores 10 and Viaywada has very low store count 2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6537" y="2465874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VARY BY CITY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6849" y="7570571"/>
            <a:ext cx="5744744" cy="73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</a:rPr>
              <a:t>This grapgh shows us count of stores in different cities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7956" y="7419495"/>
            <a:ext cx="5744744" cy="73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</a:rPr>
              <a:t>It shows us performance of stores with respect to IR and ISU in different cities</a:t>
            </a:r>
          </a:p>
        </p:txBody>
      </p:sp>
      <p:sp>
        <p:nvSpPr>
          <p:cNvPr id="13" name="Freeform 13"/>
          <p:cNvSpPr/>
          <p:nvPr/>
        </p:nvSpPr>
        <p:spPr>
          <a:xfrm>
            <a:off x="8027143" y="3093920"/>
            <a:ext cx="9534450" cy="3917776"/>
          </a:xfrm>
          <a:custGeom>
            <a:avLst/>
            <a:gdLst/>
            <a:ahLst/>
            <a:cxnLst/>
            <a:rect l="l" t="t" r="r" b="b"/>
            <a:pathLst>
              <a:path w="9534450" h="3917776">
                <a:moveTo>
                  <a:pt x="0" y="0"/>
                </a:moveTo>
                <a:lnTo>
                  <a:pt x="9534450" y="0"/>
                </a:lnTo>
                <a:lnTo>
                  <a:pt x="9534450" y="3917776"/>
                </a:lnTo>
                <a:lnTo>
                  <a:pt x="0" y="3917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73" t="-15241" r="-1873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8959850" y="-4000500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71550"/>
            <a:ext cx="5529048" cy="119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462">
                <a:solidFill>
                  <a:srgbClr val="593C8F"/>
                </a:solidFill>
                <a:latin typeface="League Spartan"/>
              </a:rPr>
              <a:t>PROMOTION TYPE ANALYSIS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9144000" y="579720"/>
            <a:ext cx="8608429" cy="3853183"/>
            <a:chOff x="0" y="0"/>
            <a:chExt cx="1418659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84995" cy="6350000"/>
            </a:xfrm>
            <a:custGeom>
              <a:avLst/>
              <a:gdLst/>
              <a:ahLst/>
              <a:cxnLst/>
              <a:rect l="l" t="t" r="r" b="b"/>
              <a:pathLst>
                <a:path w="14184995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95255" y="0"/>
                    <a:pt x="660732" y="0"/>
                  </a:cubicBezTo>
                  <a:lnTo>
                    <a:pt x="13524263" y="0"/>
                  </a:lnTo>
                  <a:cubicBezTo>
                    <a:pt x="13889740" y="0"/>
                    <a:pt x="14184995" y="234950"/>
                    <a:pt x="14184995" y="525780"/>
                  </a:cubicBezTo>
                  <a:lnTo>
                    <a:pt x="14184995" y="5822950"/>
                  </a:lnTo>
                  <a:cubicBezTo>
                    <a:pt x="14184995" y="6113780"/>
                    <a:pt x="13889740" y="6348730"/>
                    <a:pt x="13524263" y="6348730"/>
                  </a:cubicBezTo>
                  <a:lnTo>
                    <a:pt x="660732" y="6348730"/>
                  </a:lnTo>
                  <a:cubicBezTo>
                    <a:pt x="296851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t="-1850" b="-185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530094" y="5927725"/>
            <a:ext cx="8325239" cy="3800698"/>
            <a:chOff x="0" y="0"/>
            <a:chExt cx="13719897" cy="62635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718353" cy="6263506"/>
            </a:xfrm>
            <a:custGeom>
              <a:avLst/>
              <a:gdLst/>
              <a:ahLst/>
              <a:cxnLst/>
              <a:rect l="l" t="t" r="r" b="b"/>
              <a:pathLst>
                <a:path w="13718353" h="6263506">
                  <a:moveTo>
                    <a:pt x="0" y="5744887"/>
                  </a:moveTo>
                  <a:lnTo>
                    <a:pt x="0" y="518618"/>
                  </a:lnTo>
                  <a:cubicBezTo>
                    <a:pt x="0" y="231750"/>
                    <a:pt x="285542" y="0"/>
                    <a:pt x="638996" y="0"/>
                  </a:cubicBezTo>
                  <a:lnTo>
                    <a:pt x="13079358" y="0"/>
                  </a:lnTo>
                  <a:cubicBezTo>
                    <a:pt x="13432811" y="0"/>
                    <a:pt x="13718353" y="231750"/>
                    <a:pt x="13718353" y="518618"/>
                  </a:cubicBezTo>
                  <a:lnTo>
                    <a:pt x="13718353" y="5743635"/>
                  </a:lnTo>
                  <a:cubicBezTo>
                    <a:pt x="13718353" y="6030503"/>
                    <a:pt x="13432811" y="6262253"/>
                    <a:pt x="13079358" y="6262253"/>
                  </a:cubicBezTo>
                  <a:lnTo>
                    <a:pt x="638996" y="6262253"/>
                  </a:lnTo>
                  <a:cubicBezTo>
                    <a:pt x="287085" y="6263506"/>
                    <a:pt x="0" y="6031756"/>
                    <a:pt x="0" y="5744887"/>
                  </a:cubicBezTo>
                  <a:close/>
                </a:path>
              </a:pathLst>
            </a:custGeom>
            <a:blipFill>
              <a:blip r:embed="rId4"/>
              <a:stretch>
                <a:fillRect t="-837" b="-837"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9621342" y="7702868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368733" y="1704771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2790057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</a:rPr>
              <a:t>Top 2 Promo type are BOGOF and 500 Cashback and others have negative IR that means Decrease in IR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20250" y="6825029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ABOUT  ISU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20250" y="8240816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</a:rPr>
              <a:t>Top 2 Promo Type are BOGOF and 500 Cashback and 25% off have negative value means decrease in ISU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329538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DISCOUNTS IN DIFFERENT PROMO TYPE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9771" y="574567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676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1998269"/>
            <a:ext cx="1029057" cy="10290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003313"/>
            <a:ext cx="1029057" cy="102905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792585" y="522374"/>
            <a:ext cx="6985713" cy="3980846"/>
          </a:xfrm>
          <a:custGeom>
            <a:avLst/>
            <a:gdLst/>
            <a:ahLst/>
            <a:cxnLst/>
            <a:rect l="l" t="t" r="r" b="b"/>
            <a:pathLst>
              <a:path w="6985713" h="3980846">
                <a:moveTo>
                  <a:pt x="0" y="0"/>
                </a:moveTo>
                <a:lnTo>
                  <a:pt x="6985713" y="0"/>
                </a:lnTo>
                <a:lnTo>
                  <a:pt x="6985713" y="3980847"/>
                </a:lnTo>
                <a:lnTo>
                  <a:pt x="0" y="3980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815" b="-9815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792585" y="5143500"/>
            <a:ext cx="6985713" cy="4234936"/>
          </a:xfrm>
          <a:custGeom>
            <a:avLst/>
            <a:gdLst/>
            <a:ahLst/>
            <a:cxnLst/>
            <a:rect l="l" t="t" r="r" b="b"/>
            <a:pathLst>
              <a:path w="6985713" h="4234936">
                <a:moveTo>
                  <a:pt x="0" y="0"/>
                </a:moveTo>
                <a:lnTo>
                  <a:pt x="6985713" y="0"/>
                </a:lnTo>
                <a:lnTo>
                  <a:pt x="6985713" y="4234936"/>
                </a:lnTo>
                <a:lnTo>
                  <a:pt x="0" y="4234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112" b="-6112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6337"/>
            <a:ext cx="4957463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CATEGORY WITH HIGHEST SALES 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9771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9771" y="2347359"/>
            <a:ext cx="4956391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AFTER PROMOTIONS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75177" y="1876950"/>
            <a:ext cx="5744744" cy="109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 dirty="0">
                <a:solidFill>
                  <a:srgbClr val="000000"/>
                </a:solidFill>
                <a:latin typeface="Poppins"/>
              </a:rPr>
              <a:t>Grocery and Staples have highest ISU value so it has highest sales lift after promotions and it has promo type BOGOF</a:t>
            </a:r>
          </a:p>
        </p:txBody>
      </p:sp>
      <p:sp>
        <p:nvSpPr>
          <p:cNvPr id="9" name="Freeform 9"/>
          <p:cNvSpPr/>
          <p:nvPr/>
        </p:nvSpPr>
        <p:spPr>
          <a:xfrm>
            <a:off x="7117342" y="3967377"/>
            <a:ext cx="10494726" cy="5647386"/>
          </a:xfrm>
          <a:custGeom>
            <a:avLst/>
            <a:gdLst/>
            <a:ahLst/>
            <a:cxnLst/>
            <a:rect l="l" t="t" r="r" b="b"/>
            <a:pathLst>
              <a:path w="10494726" h="5647386">
                <a:moveTo>
                  <a:pt x="0" y="0"/>
                </a:moveTo>
                <a:lnTo>
                  <a:pt x="10494726" y="0"/>
                </a:lnTo>
                <a:lnTo>
                  <a:pt x="10494726" y="5647387"/>
                </a:lnTo>
                <a:lnTo>
                  <a:pt x="0" y="564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78652208-e5a9-4261-ad84-d0ce04a4ecba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Z227bRhD9lYIveRGKvXEveUtsBwjQFkHcpg+FIczuDmUmFKmSK9uq4X/PkJSTOr7IkW+pa8AA93Z2zuzsmSF1msWyW1Sw+g3mmL3MXjfNpzm0n37i2SSrL/bpglspNTdMRs2E1VLlNKtZpLKpu+zlaZagnWH6UHZLqHpA6vzrYJJBVb2DWd8qoOpwki2w7ZoaqvIfHCfTUGqXeDbJ8GRRNS30kPsJEvawRzSd2mQK/1nSjhBSeYT7GNLY+x4XTZvWbceLyIXymDPkyggrQ6A13Tg6mLl5fr/pYNhOUycoazKg7xOFMFoXOfNRKBEhj4H1/V1Zz6o1la9rf18teveVc+Le+8l/pB17nLOznqjWVhYQgjYxItfWS7EtVsyl4Tkai0GLIJhQDrbFsjkUeZSMacENHbQM+fYcI3feB6nBgPaBGCu7LRYDVIGjCDE4YY3gzLptsSQ3vnCoYogIHjwDzjdiJTxJvjm5jKbR8sANXQ4O0XHtIGxG6w5hcZX3uUbhWG6Dj7l2hMU2e/8aLKecU2jAoXGGS2k9k9tiyZwLZpg1VjLB80ARtzlar8FiMkiwvXEGWbDMM701Rwzec2BSCIU5CZK1coj8oqzS+tL61d7JoiUlIn0asXZIV2ZNWwbaZ1CcFrtRYE6znaZazoenvQv9+82yDfgei2GoTmVaEVIs59MA8wWUM5KW3qB3bUPqNgyeD0wHHe0HD5vjnRZp95i9ZGcH1HMz56oM2F4gnc2RJLZ/mCGpUr+IeC3GTUvsvnK/+PThXELFJHvTNvNh2VrzI+1wDaNJNppCxk6yPw+xxWEhqWIs09ozb7/xVreecgs/jo3BhA2+o+0/QLUcMgqh/1Kmkfzp2E0rXuyWx5RRXvSTDyg2+v9+WYQEVzhp3sTBjTjExtWIr6ErQw84wp0nHjLz47+yyRe7HjR4DoZwF8JH7yj/QCTVsUxgdI8Y7pSu0hSPsE6X7CXvzpvpsOPlSJ98seVVPII6YLxkyK8I3bLFe7Dk7ftt7toxzWypPKl2DqFNF4WGGm3E9vVq8Opu2Z5XHnSZ9h6SRR+/V8bc+khXW0Tdbc9wDDiHUkWJRgrPjLZMrTP4jQF37SG/ms1anMG5cuw9TChSRRuaZZ2G/jfLen1YbIuomMHy2/rh9sHw1GxHzaLiUgAVOcobH+kvt4w/D8l4av9+dzTFpl6mO+nLU1N+ekGiGpurwoJjILmyudAef3RB+jutpl1TxSkUZON0YHUP4RSgjeuhHzqcbkd/VKvCcCcxVzm9FkvFmFJOPA+1usfSYP+PZ1HhDDSeXlEcxAKEFNqgdVEFpnuHbqso9+ef1CSopm0/uMQpLLY587tLxIPyGe+8lVJpFB650BaFy2W4Q4355PfsTjXj/V+vQVWdLPK8yIULOVNGI4v+EVW1f9HtUkPzLr3l9hPu+8vIHd74d2lFbI7rh33pv9EXoyipaBwUqEBbCGjAMqn+A3nwGR/c9yWVwhVGeKG1EVaoyJjPH/u7JFkVl+GyteE8sf6vju+WHhm+GvbDVxFslqlb0HV8BzVeQZQIQh3H4uEGssNvYNmwCfm29NUm7/S/jH3xy9nZZ9iB+rizGwAA&quot;"/>
    <we:property name="creatorSessionId" value="&quot;a8befce9-3868-4955-a4e4-9d5bebd67fed&quot;"/>
    <we:property name="creatorTenantId" value="&quot;df8679cd-a80e-45d8-99ac-c83ed7ff95a0&quot;"/>
    <we:property name="creatorUserId" value="&quot;10032002E04D3B1D&quot;"/>
    <we:property name="datasetId" value="&quot;01db4f20-249b-4254-9981-7cfa7aa97c27&quot;"/>
    <we:property name="embedUrl" value="&quot;/reportEmbed?reportId=ea023e5f-1c64-42b3-9d51-8871b1508f44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VZ227cNhD9lUIveVkUvEki8+Y4DhCkSQO7TR8KYzEkR2slWmkrUba3hv+9Q2k3qePLOms7Tl0DBsTbmTnD4eFIe5b4sltUsHwHc0yeJy+a5tMc2k8/8WSS1Ku+X39983Zn/8303c7bPepuFqFs6i55fpYEaGcYPpRdD1VEoM4/DycJVNV7mMVWAVWHk2SBbdfUUJV/4ziZhkLb4/kkwdNF1bQQIQ8CBIywxzSd2mSb/yzJIrhQHuMBujD27uOiacOqbXjhuVAWU4Zc5UJL52hNN44Obm6eH40Oju02dYCyJgdinyhEnmVFyqwXSnhIvWOxvyvrWbWi8mXtb8tFjFc5J+4xTvYjWYw45+eRaJZpWYBzWe498kxbKbbF8qnMeYq5RpcJJ5hQBrbF0ikUqZeMZYLn0mfSpdtz9NxY62QGOWTWEWOlt8VigMpxFM47I3QuONNmWyzJc1sYVN55BAuWAecbsQKeBtucXkbLUHPHc64lB294ZsBtRuuOYHFV9HmGwrBUO+vTzBAW2xz9a7CMMkZhDgZzk3MptWVyWyyZcsFypnMtmeCpo4zbnK3XYDHpJOjoXI7MaWZZtjVHdNZyYFIIhWkmldZyyPyirMLq0Nrl3umiJSUifRqxdklXZk1bOrIzKE6L3SgwZ8luU/Xz4WnvQv9B07cO97EYhupQhiUh+XI+dTBfQDkjaYkOvW8bUrdhcD0wHYQzDh41J7stknWfPGfnh9RzM+eqdNheIJ3MkSQ2PsyQVCkuIl6L0WiJ3RfuF58+rCVUTJJXbTMflq1E3pOFaxhNktEVcnaS/HGELQ4LSRV9GVaRef1VtLrVlFvEcWwMLmyIHZn/AFU/3CiE/ksZRvJnYzetePayPKEb5VmcfEi5Ef/jMg8BrgjSvPFDGHHIjasRX0BXugg4wq0vHnLz479uk89+PWjyHA7pLoT11tD9A55URzOB3nzHdKfrKkzxGOtwyV+K7ryZDhYvZ/rksy87/hhqh/6SI28Rur7Fe/Dk9f42Z+2EZrZUnlS7R9CGi0JDjdZj+2I5RPVl2a4rDzpMew/JIubvlTm32tLlFll32z0cE86gVF5iLoVleaaZWt3gNybctZu8M5u1OIO1cuw9TCpSCeuavg5D/6u+Xm0W2yIrZtB/XT/cPhkem+2oWVRcCqAiR9ncevpLNeNPQzIeO77fnE2+qftwJ315bMqPL0hUY3NVaDAMJFc6FZnFH12Q/grLaddUfgoF+TgdWN1DOjlo/Wroh06n29Ef1arIuZGYqpRei6ViTCkjnoZa3WNpcPD7k6hwBhqPrygGfAFCiixHbbxyLIsB3VZR7i8+oQlQTds42OMUFtvs+d0l4kH5jGdeS6kyFBa5yDQKk0p3hxrz0c/ZnWrG+z9eg6oaWaRpkQrjUqbyDJm331FV44tuFxqad+ktN0647y8jd3jjf0krfHNSP+xL/42xGEVJ+dxAgQoyDQ5z0Eyq/8A9+IQ37tsulcIUubAiy3KhhfKM2fR7f5ckr3zvLnvr1hfr/2r7bhmR4athHL6KYNOHbkHH8T3UeAVRIgi1H4uHG8jGH7qSwQaFtrTVpuCs56+c+wcBwQamoxsAAA==&quot;"/>
    <we:property name="isFiltersActionButtonVisible" value="true"/>
    <we:property name="isVisualContainerHeaderHidden" value="false"/>
    <we:property name="pageDisplayName" value="&quot;promotion type analysis&quot;"/>
    <we:property name="pageName" value="&quot;ReportSection91fd124be50e147283cc&quot;"/>
    <we:property name="reportEmbeddedTime" value="&quot;2024-02-29T08:45:28.136Z&quot;"/>
    <we:property name="reportName" value="&quot;RC9&quot;"/>
    <we:property name="reportState" value="&quot;CONNECTED&quot;"/>
    <we:property name="reportUrl" value="&quot;/groups/me/reports/ea023e5f-1c64-42b3-9d51-8871b1508f44/ReportSection91fd124be50e147283cc?bookmarkGuid=deac0481-40cc-427e-836f-ee59bd72514c&amp;bookmarkUsage=1&amp;ctid=df8679cd-a80e-45d8-99ac-c83ed7ff95a0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327</Words>
  <Application>Microsoft Office PowerPoint</Application>
  <PresentationFormat>Custom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</vt:lpstr>
      <vt:lpstr>Arial</vt:lpstr>
      <vt:lpstr>Segoe UI Light</vt:lpstr>
      <vt:lpstr>League Spartan</vt:lpstr>
      <vt:lpstr>Canva Sans 2</vt:lpstr>
      <vt:lpstr>Calibri</vt:lpstr>
      <vt:lpstr>Lato Bold</vt:lpstr>
      <vt:lpstr>Office Theme</vt:lpstr>
      <vt:lpstr>PowerPoint Presentation</vt:lpstr>
      <vt:lpstr>PowerPoint Presentation</vt:lpstr>
      <vt:lpstr>PowerPoint Presentation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Hp</dc:creator>
  <cp:lastModifiedBy>karnikravina10@gmail.com</cp:lastModifiedBy>
  <cp:revision>2</cp:revision>
  <dcterms:created xsi:type="dcterms:W3CDTF">2006-08-16T00:00:00Z</dcterms:created>
  <dcterms:modified xsi:type="dcterms:W3CDTF">2024-03-05T04:33:16Z</dcterms:modified>
  <dc:identifier>DAF-GY7kFT0</dc:identifier>
</cp:coreProperties>
</file>