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faaa49c46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faaa49c46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xiv.org/abs/2005.114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50" y="198725"/>
            <a:ext cx="822702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14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overview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56050" y="986825"/>
            <a:ext cx="738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59">
              <a:solidFill>
                <a:schemeClr val="dk1"/>
              </a:solidFill>
            </a:endParaRPr>
          </a:p>
          <a:p>
            <a:pPr indent="-26668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b="1" lang="en" sz="959">
                <a:solidFill>
                  <a:schemeClr val="dk1"/>
                </a:solidFill>
              </a:rPr>
              <a:t>Data Ingestion and embedding:  </a:t>
            </a:r>
            <a:endParaRPr b="1" sz="959">
              <a:solidFill>
                <a:schemeClr val="dk1"/>
              </a:solidFill>
            </a:endParaRPr>
          </a:p>
          <a:p>
            <a:pPr indent="-27027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R"/>
            </a:pPr>
            <a:r>
              <a:rPr lang="en" sz="1050">
                <a:solidFill>
                  <a:schemeClr val="dk1"/>
                </a:solidFill>
              </a:rPr>
              <a:t>Generate</a:t>
            </a:r>
            <a:r>
              <a:rPr lang="en" sz="1050">
                <a:solidFill>
                  <a:schemeClr val="dk1"/>
                </a:solidFill>
              </a:rPr>
              <a:t> embedding for both ticket history and S3 wiki pages during data ingestion.   </a:t>
            </a:r>
            <a:endParaRPr sz="1050">
              <a:solidFill>
                <a:schemeClr val="dk1"/>
              </a:solidFill>
            </a:endParaRPr>
          </a:p>
          <a:p>
            <a:pPr indent="-27027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R"/>
            </a:pPr>
            <a:r>
              <a:rPr lang="en" sz="1050">
                <a:solidFill>
                  <a:schemeClr val="dk1"/>
                </a:solidFill>
              </a:rPr>
              <a:t>Store embedding directly in atlas </a:t>
            </a:r>
            <a:r>
              <a:rPr lang="en" sz="1050">
                <a:solidFill>
                  <a:schemeClr val="dk1"/>
                </a:solidFill>
              </a:rPr>
              <a:t>alongside</a:t>
            </a:r>
            <a:r>
              <a:rPr lang="en" sz="1050">
                <a:solidFill>
                  <a:schemeClr val="dk1"/>
                </a:solidFill>
              </a:rPr>
              <a:t> original historical and metadata of S3 object </a:t>
            </a:r>
            <a:endParaRPr sz="1050">
              <a:solidFill>
                <a:schemeClr val="dk1"/>
              </a:solidFill>
            </a:endParaRPr>
          </a:p>
          <a:p>
            <a:pPr indent="-27027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b="1" lang="en" sz="1050">
                <a:solidFill>
                  <a:schemeClr val="dk1"/>
                </a:solidFill>
              </a:rPr>
              <a:t>User query </a:t>
            </a:r>
            <a:r>
              <a:rPr lang="en" sz="1050">
                <a:solidFill>
                  <a:schemeClr val="dk1"/>
                </a:solidFill>
              </a:rPr>
              <a:t> </a:t>
            </a:r>
            <a:endParaRPr sz="1050">
              <a:solidFill>
                <a:schemeClr val="dk1"/>
              </a:solidFill>
            </a:endParaRPr>
          </a:p>
          <a:p>
            <a:pPr indent="-27027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R"/>
            </a:pPr>
            <a:r>
              <a:rPr lang="en" sz="1050">
                <a:solidFill>
                  <a:schemeClr val="dk1"/>
                </a:solidFill>
              </a:rPr>
              <a:t>Processed user query using NLP or openAI techniques</a:t>
            </a:r>
            <a:endParaRPr sz="1050">
              <a:solidFill>
                <a:schemeClr val="dk1"/>
              </a:solidFill>
            </a:endParaRPr>
          </a:p>
          <a:p>
            <a:pPr indent="-27027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R"/>
            </a:pPr>
            <a:r>
              <a:rPr lang="en" sz="1050">
                <a:solidFill>
                  <a:schemeClr val="dk1"/>
                </a:solidFill>
              </a:rPr>
              <a:t>Embedding user query through openAI text embedding</a:t>
            </a:r>
            <a:endParaRPr sz="1050">
              <a:solidFill>
                <a:schemeClr val="dk1"/>
              </a:solidFill>
            </a:endParaRPr>
          </a:p>
          <a:p>
            <a:pPr indent="-27027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b="1" lang="en" sz="1050">
                <a:solidFill>
                  <a:schemeClr val="dk1"/>
                </a:solidFill>
              </a:rPr>
              <a:t>Vector Search, compare and retrieve</a:t>
            </a:r>
            <a:endParaRPr b="1" sz="1050">
              <a:solidFill>
                <a:schemeClr val="dk1"/>
              </a:solidFill>
            </a:endParaRPr>
          </a:p>
          <a:p>
            <a:pPr indent="-27027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R"/>
            </a:pPr>
            <a:r>
              <a:rPr lang="en" sz="1050">
                <a:solidFill>
                  <a:schemeClr val="dk1"/>
                </a:solidFill>
              </a:rPr>
              <a:t>Using mongodb Atlas search capability to compare the query embedded</a:t>
            </a:r>
            <a:endParaRPr sz="1050">
              <a:solidFill>
                <a:schemeClr val="dk1"/>
              </a:solidFill>
            </a:endParaRPr>
          </a:p>
          <a:p>
            <a:pPr indent="-27027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R"/>
            </a:pPr>
            <a:r>
              <a:rPr lang="en" sz="1050">
                <a:solidFill>
                  <a:schemeClr val="dk1"/>
                </a:solidFill>
              </a:rPr>
              <a:t>The search will bring top N similar list (similarity match)</a:t>
            </a:r>
            <a:endParaRPr sz="1050">
              <a:solidFill>
                <a:schemeClr val="dk1"/>
              </a:solidFill>
            </a:endParaRPr>
          </a:p>
          <a:p>
            <a:pPr indent="-27027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R"/>
            </a:pPr>
            <a:r>
              <a:rPr lang="en" sz="1050">
                <a:solidFill>
                  <a:schemeClr val="dk1"/>
                </a:solidFill>
              </a:rPr>
              <a:t>Augmenting by similarity search,system prompts </a:t>
            </a:r>
            <a:endParaRPr sz="1050">
              <a:solidFill>
                <a:schemeClr val="dk1"/>
              </a:solidFill>
            </a:endParaRPr>
          </a:p>
          <a:p>
            <a:pPr indent="-27027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b="1" lang="en" sz="1050">
                <a:solidFill>
                  <a:schemeClr val="dk1"/>
                </a:solidFill>
              </a:rPr>
              <a:t>Response Generation</a:t>
            </a:r>
            <a:endParaRPr b="1" sz="1050">
              <a:solidFill>
                <a:schemeClr val="dk1"/>
              </a:solidFill>
            </a:endParaRPr>
          </a:p>
          <a:p>
            <a:pPr indent="-27027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R"/>
            </a:pPr>
            <a:r>
              <a:rPr lang="en" sz="1050">
                <a:solidFill>
                  <a:schemeClr val="dk1"/>
                </a:solidFill>
              </a:rPr>
              <a:t>Prompt pass to LLM (chat gpt model 4) for generate conversational response</a:t>
            </a:r>
            <a:endParaRPr sz="1050">
              <a:solidFill>
                <a:schemeClr val="dk1"/>
              </a:solidFill>
            </a:endParaRPr>
          </a:p>
          <a:p>
            <a:pPr indent="-27027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R"/>
            </a:pPr>
            <a:r>
              <a:rPr lang="en" sz="1050">
                <a:solidFill>
                  <a:schemeClr val="dk1"/>
                </a:solidFill>
              </a:rPr>
              <a:t>Due to similarity item or result pass to LLM, response won’t hallucinate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</a:rPr>
              <a:t>Technical consideration</a:t>
            </a:r>
            <a:r>
              <a:rPr b="1" lang="en" sz="1050">
                <a:solidFill>
                  <a:srgbClr val="000000"/>
                </a:solidFill>
              </a:rPr>
              <a:t>:</a:t>
            </a:r>
            <a:endParaRPr b="1" sz="10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</a:endParaRPr>
          </a:p>
          <a:p>
            <a:pPr indent="-27027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050">
                <a:solidFill>
                  <a:srgbClr val="000000"/>
                </a:solidFill>
              </a:rPr>
              <a:t>   Embedding storage in Mongodb and configure MongoDB Atlas Search to index . If MongoDB not scale up, Milvus or other vector db </a:t>
            </a:r>
            <a:endParaRPr sz="105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</a:rPr>
              <a:t>   can be consider</a:t>
            </a:r>
            <a:endParaRPr sz="1050">
              <a:solidFill>
                <a:srgbClr val="000000"/>
              </a:solidFill>
            </a:endParaRPr>
          </a:p>
          <a:p>
            <a:pPr indent="-27027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050">
                <a:solidFill>
                  <a:srgbClr val="000000"/>
                </a:solidFill>
              </a:rPr>
              <a:t>    Considering OpenAI’s embedding model( text-embedding-ada-002)  </a:t>
            </a:r>
            <a:endParaRPr sz="1050">
              <a:solidFill>
                <a:srgbClr val="000000"/>
              </a:solidFill>
            </a:endParaRPr>
          </a:p>
          <a:p>
            <a:pPr indent="-27027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050">
                <a:solidFill>
                  <a:srgbClr val="000000"/>
                </a:solidFill>
              </a:rPr>
              <a:t>    Response generation GPT-4</a:t>
            </a:r>
            <a:endParaRPr sz="1050">
              <a:solidFill>
                <a:srgbClr val="000000"/>
              </a:solidFill>
            </a:endParaRPr>
          </a:p>
          <a:p>
            <a:pPr indent="-27027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050">
                <a:solidFill>
                  <a:srgbClr val="000000"/>
                </a:solidFill>
              </a:rPr>
              <a:t>    React for web interface(chatbot UI) and API request(FastAPI)</a:t>
            </a:r>
            <a:endParaRPr sz="1050">
              <a:solidFill>
                <a:srgbClr val="000000"/>
              </a:solidFill>
            </a:endParaRPr>
          </a:p>
          <a:p>
            <a:pPr indent="-27027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050">
                <a:solidFill>
                  <a:srgbClr val="000000"/>
                </a:solidFill>
              </a:rPr>
              <a:t>    For performance and scalability, we can consider cache(Radis)</a:t>
            </a:r>
            <a:endParaRPr sz="1050">
              <a:solidFill>
                <a:srgbClr val="000000"/>
              </a:solidFill>
            </a:endParaRPr>
          </a:p>
          <a:p>
            <a:pPr indent="-27027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050">
                <a:solidFill>
                  <a:srgbClr val="000000"/>
                </a:solidFill>
              </a:rPr>
              <a:t>    To cover domain specific language,Hugging Face can be consider.</a:t>
            </a:r>
            <a:endParaRPr sz="10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</a:rPr>
              <a:t>References</a:t>
            </a:r>
            <a:r>
              <a:rPr lang="en" sz="1050">
                <a:solidFill>
                  <a:srgbClr val="000000"/>
                </a:solidFill>
              </a:rPr>
              <a:t>:</a:t>
            </a:r>
            <a:endParaRPr sz="1050">
              <a:solidFill>
                <a:srgbClr val="000000"/>
              </a:solidFill>
            </a:endParaRPr>
          </a:p>
          <a:p>
            <a:pPr indent="0" lvl="0" marL="190500" rtl="0" algn="l">
              <a:lnSpc>
                <a:spcPct val="91283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</a:rPr>
              <a:t>Retrieval-Augmented Generation for Knowledge-Intensive NLP Tasks(</a:t>
            </a:r>
            <a:r>
              <a:rPr b="1" lang="en" sz="125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https://arxiv.org/abs/2005.11401</a:t>
            </a: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</a:rPr>
              <a:t>)-  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understand how RAG improve factual accuracy and reduce hallucinations. </a:t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90500" rtl="0" algn="l">
              <a:lnSpc>
                <a:spcPct val="91283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And other LLM and RAG content in WEB (medium etc)</a:t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