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7" r:id="rId3"/>
    <p:sldId id="258" r:id="rId4"/>
    <p:sldId id="259" r:id="rId5"/>
    <p:sldId id="261" r:id="rId6"/>
    <p:sldId id="262" r:id="rId7"/>
    <p:sldId id="263" r:id="rId8"/>
    <p:sldId id="270" r:id="rId9"/>
    <p:sldId id="267" r:id="rId10"/>
    <p:sldId id="284" r:id="rId11"/>
    <p:sldId id="285" r:id="rId12"/>
    <p:sldId id="286" r:id="rId13"/>
    <p:sldId id="287" r:id="rId14"/>
    <p:sldId id="275" r:id="rId15"/>
    <p:sldId id="288" r:id="rId16"/>
    <p:sldId id="289" r:id="rId17"/>
    <p:sldId id="290" r:id="rId18"/>
    <p:sldId id="280" r:id="rId19"/>
    <p:sldId id="291" r:id="rId20"/>
  </p:sldIdLst>
  <p:sldSz cx="9144000" cy="5143500" type="screen16x9"/>
  <p:notesSz cx="6858000" cy="9144000"/>
  <p:embeddedFontLst>
    <p:embeddedFont>
      <p:font typeface="Raleway ExtraBold" panose="020B0604020202020204" charset="0"/>
      <p:bold r:id="rId22"/>
      <p:boldItalic r:id="rId23"/>
    </p:embeddedFont>
    <p:embeddedFont>
      <p:font typeface="Raleway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D9D04FB-219C-48BC-9257-BF0EC452029A}">
  <a:tblStyle styleId="{ED9D04FB-219C-48BC-9257-BF0EC45202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362538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3568" y="100324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Android-based</a:t>
            </a:r>
            <a:r>
              <a:rPr lang="en" dirty="0" smtClean="0"/>
              <a:t> </a:t>
            </a:r>
            <a:r>
              <a:rPr lang="en" dirty="0" smtClean="0"/>
              <a:t/>
            </a:r>
            <a:br>
              <a:rPr lang="en" dirty="0" smtClean="0"/>
            </a:br>
            <a:r>
              <a:rPr lang="en" sz="4400" dirty="0" smtClean="0">
                <a:solidFill>
                  <a:srgbClr val="434343"/>
                </a:solidFill>
              </a:rPr>
              <a:t>Tutor-finder</a:t>
            </a:r>
            <a:r>
              <a:rPr lang="en" sz="4400" dirty="0" smtClean="0"/>
              <a:t> </a:t>
            </a:r>
            <a:r>
              <a:rPr lang="en" sz="4400" dirty="0" smtClean="0"/>
              <a:t>system</a:t>
            </a:r>
            <a:endParaRPr sz="4400" dirty="0"/>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683568" y="3163385"/>
            <a:ext cx="3384376" cy="1384995"/>
          </a:xfrm>
          <a:prstGeom prst="rect">
            <a:avLst/>
          </a:prstGeom>
          <a:noFill/>
        </p:spPr>
        <p:txBody>
          <a:bodyPr wrap="square" rtlCol="0">
            <a:spAutoFit/>
          </a:bodyPr>
          <a:lstStyle/>
          <a:p>
            <a:pPr marL="342900" indent="-342900">
              <a:buAutoNum type="arabicPeriod"/>
            </a:pPr>
            <a:r>
              <a:rPr lang="en-IN" dirty="0" err="1" smtClean="0">
                <a:latin typeface="Raleway ExtraBold" panose="020B0604020202020204" charset="0"/>
              </a:rPr>
              <a:t>Aastha</a:t>
            </a:r>
            <a:r>
              <a:rPr lang="en-IN" dirty="0" smtClean="0">
                <a:latin typeface="Raleway ExtraBold" panose="020B0604020202020204" charset="0"/>
              </a:rPr>
              <a:t> </a:t>
            </a:r>
            <a:r>
              <a:rPr lang="en-IN" dirty="0" err="1" smtClean="0">
                <a:latin typeface="Raleway ExtraBold" panose="020B0604020202020204" charset="0"/>
              </a:rPr>
              <a:t>Hurkat</a:t>
            </a:r>
            <a:r>
              <a:rPr lang="en-IN" dirty="0" smtClean="0">
                <a:latin typeface="Raleway ExtraBold" panose="020B0604020202020204" charset="0"/>
              </a:rPr>
              <a:t> (0827IT151002)</a:t>
            </a:r>
          </a:p>
          <a:p>
            <a:pPr marL="342900" indent="-342900">
              <a:buAutoNum type="arabicPeriod"/>
            </a:pPr>
            <a:r>
              <a:rPr lang="en-IN" dirty="0" err="1" smtClean="0">
                <a:latin typeface="Raleway ExtraBold" panose="020B0604020202020204" charset="0"/>
              </a:rPr>
              <a:t>Amay</a:t>
            </a:r>
            <a:r>
              <a:rPr lang="en-IN" dirty="0" smtClean="0">
                <a:latin typeface="Raleway ExtraBold" panose="020B0604020202020204" charset="0"/>
              </a:rPr>
              <a:t> Dubey (0827IT151013)</a:t>
            </a:r>
          </a:p>
          <a:p>
            <a:pPr marL="342900" indent="-342900">
              <a:buAutoNum type="arabicPeriod"/>
            </a:pPr>
            <a:r>
              <a:rPr lang="en-IN" dirty="0" err="1" smtClean="0">
                <a:latin typeface="Raleway ExtraBold" panose="020B0604020202020204" charset="0"/>
              </a:rPr>
              <a:t>Avinash</a:t>
            </a:r>
            <a:r>
              <a:rPr lang="en-IN" dirty="0" smtClean="0">
                <a:latin typeface="Raleway ExtraBold" panose="020B0604020202020204" charset="0"/>
              </a:rPr>
              <a:t> </a:t>
            </a:r>
            <a:r>
              <a:rPr lang="en-IN" dirty="0" err="1" smtClean="0">
                <a:latin typeface="Raleway ExtraBold" panose="020B0604020202020204" charset="0"/>
              </a:rPr>
              <a:t>Jaisingh</a:t>
            </a:r>
            <a:r>
              <a:rPr lang="en-IN" dirty="0" smtClean="0">
                <a:latin typeface="Raleway ExtraBold" panose="020B0604020202020204" charset="0"/>
              </a:rPr>
              <a:t> (0827IT151023)</a:t>
            </a:r>
          </a:p>
          <a:p>
            <a:pPr marL="342900" indent="-342900">
              <a:buAutoNum type="arabicPeriod"/>
            </a:pPr>
            <a:r>
              <a:rPr lang="en-IN" dirty="0" err="1" smtClean="0">
                <a:latin typeface="Raleway ExtraBold" panose="020B0604020202020204" charset="0"/>
              </a:rPr>
              <a:t>Divesh</a:t>
            </a:r>
            <a:r>
              <a:rPr lang="en-IN" dirty="0" smtClean="0">
                <a:latin typeface="Raleway ExtraBold" panose="020B0604020202020204" charset="0"/>
              </a:rPr>
              <a:t> Sharma (0827IT151031)</a:t>
            </a:r>
          </a:p>
          <a:p>
            <a:pPr marL="342900" indent="-342900">
              <a:buAutoNum type="arabicPeriod"/>
            </a:pPr>
            <a:r>
              <a:rPr lang="en-IN" dirty="0" smtClean="0">
                <a:latin typeface="Raleway ExtraBold" panose="020B0604020202020204" charset="0"/>
              </a:rPr>
              <a:t>Ishan Sharma (0827IT151046)</a:t>
            </a:r>
          </a:p>
          <a:p>
            <a:pPr marL="342900" indent="-342900">
              <a:buAutoNum type="arabicPeriod"/>
            </a:pPr>
            <a:r>
              <a:rPr lang="en-IN" dirty="0" smtClean="0">
                <a:latin typeface="Raleway ExtraBold" panose="020B0604020202020204" charset="0"/>
              </a:rPr>
              <a:t>Kajal Dhanotia (0827IT151050)</a:t>
            </a:r>
            <a:endParaRPr lang="en-IN" dirty="0">
              <a:latin typeface="Raleway Extra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11560" y="365375"/>
            <a:ext cx="497166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dirty="0"/>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9" name="Google Shape;303;p30"/>
          <p:cNvGrpSpPr/>
          <p:nvPr/>
        </p:nvGrpSpPr>
        <p:grpSpPr>
          <a:xfrm>
            <a:off x="8089130" y="310376"/>
            <a:ext cx="728350" cy="760421"/>
            <a:chOff x="3294650" y="3652450"/>
            <a:chExt cx="388350" cy="405450"/>
          </a:xfrm>
        </p:grpSpPr>
        <p:sp>
          <p:nvSpPr>
            <p:cNvPr id="30" name="Google Shape;304;p3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p3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p3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275856" y="4332927"/>
            <a:ext cx="2448272" cy="307777"/>
          </a:xfrm>
          <a:prstGeom prst="rect">
            <a:avLst/>
          </a:prstGeom>
          <a:noFill/>
        </p:spPr>
        <p:txBody>
          <a:bodyPr wrap="square" rtlCol="0">
            <a:spAutoFit/>
          </a:bodyPr>
          <a:lstStyle/>
          <a:p>
            <a:pPr algn="ctr"/>
            <a:r>
              <a:rPr lang="en-IN" dirty="0" smtClean="0"/>
              <a:t>Activity Diagram</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403648" y="695182"/>
            <a:ext cx="6192688" cy="3509848"/>
          </a:xfrm>
          <a:prstGeom prst="rect">
            <a:avLst/>
          </a:prstGeom>
        </p:spPr>
      </p:pic>
    </p:spTree>
    <p:extLst>
      <p:ext uri="{BB962C8B-B14F-4D97-AF65-F5344CB8AC3E}">
        <p14:creationId xmlns:p14="http://schemas.microsoft.com/office/powerpoint/2010/main" val="81144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11560" y="365375"/>
            <a:ext cx="497166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dirty="0"/>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9" name="Google Shape;303;p30"/>
          <p:cNvGrpSpPr/>
          <p:nvPr/>
        </p:nvGrpSpPr>
        <p:grpSpPr>
          <a:xfrm>
            <a:off x="8089130" y="310376"/>
            <a:ext cx="728350" cy="760421"/>
            <a:chOff x="3294650" y="3652450"/>
            <a:chExt cx="388350" cy="405450"/>
          </a:xfrm>
        </p:grpSpPr>
        <p:sp>
          <p:nvSpPr>
            <p:cNvPr id="30" name="Google Shape;304;p3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p3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p3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285592" y="4364444"/>
            <a:ext cx="2448272" cy="307777"/>
          </a:xfrm>
          <a:prstGeom prst="rect">
            <a:avLst/>
          </a:prstGeom>
          <a:noFill/>
        </p:spPr>
        <p:txBody>
          <a:bodyPr wrap="square" rtlCol="0">
            <a:spAutoFit/>
          </a:bodyPr>
          <a:lstStyle/>
          <a:p>
            <a:pPr algn="ctr"/>
            <a:r>
              <a:rPr lang="en-IN" dirty="0" smtClean="0"/>
              <a:t>Class Diagram</a:t>
            </a:r>
            <a:endParaRPr lang="en-IN" dirty="0"/>
          </a:p>
        </p:txBody>
      </p:sp>
      <p:pic>
        <p:nvPicPr>
          <p:cNvPr id="11" name="Picture 10" descr="C:\Users\ODHIMATRIK\Pictures\class2.PNG"/>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3889"/>
            <a:ext cx="5636096" cy="4164871"/>
          </a:xfrm>
          <a:prstGeom prst="rect">
            <a:avLst/>
          </a:prstGeom>
          <a:noFill/>
          <a:ln>
            <a:noFill/>
          </a:ln>
        </p:spPr>
      </p:pic>
    </p:spTree>
    <p:extLst>
      <p:ext uri="{BB962C8B-B14F-4D97-AF65-F5344CB8AC3E}">
        <p14:creationId xmlns:p14="http://schemas.microsoft.com/office/powerpoint/2010/main" val="111214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11560" y="365375"/>
            <a:ext cx="497166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dirty="0"/>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9" name="Google Shape;303;p30"/>
          <p:cNvGrpSpPr/>
          <p:nvPr/>
        </p:nvGrpSpPr>
        <p:grpSpPr>
          <a:xfrm>
            <a:off x="8089130" y="310376"/>
            <a:ext cx="728350" cy="760421"/>
            <a:chOff x="3294650" y="3652450"/>
            <a:chExt cx="388350" cy="405450"/>
          </a:xfrm>
        </p:grpSpPr>
        <p:sp>
          <p:nvSpPr>
            <p:cNvPr id="30" name="Google Shape;304;p3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p3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p3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285592" y="4364444"/>
            <a:ext cx="2448272" cy="307777"/>
          </a:xfrm>
          <a:prstGeom prst="rect">
            <a:avLst/>
          </a:prstGeom>
          <a:noFill/>
        </p:spPr>
        <p:txBody>
          <a:bodyPr wrap="square" rtlCol="0">
            <a:spAutoFit/>
          </a:bodyPr>
          <a:lstStyle/>
          <a:p>
            <a:pPr algn="ctr"/>
            <a:r>
              <a:rPr lang="en-IN" dirty="0" smtClean="0"/>
              <a:t>Sequence Diagram</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298017" y="486766"/>
            <a:ext cx="6423422" cy="3751859"/>
          </a:xfrm>
          <a:prstGeom prst="rect">
            <a:avLst/>
          </a:prstGeom>
          <a:noFill/>
          <a:ln>
            <a:noFill/>
          </a:ln>
        </p:spPr>
      </p:pic>
    </p:spTree>
    <p:extLst>
      <p:ext uri="{BB962C8B-B14F-4D97-AF65-F5344CB8AC3E}">
        <p14:creationId xmlns:p14="http://schemas.microsoft.com/office/powerpoint/2010/main" val="319221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11560" y="365375"/>
            <a:ext cx="497166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dirty="0"/>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29" name="Google Shape;303;p30"/>
          <p:cNvGrpSpPr/>
          <p:nvPr/>
        </p:nvGrpSpPr>
        <p:grpSpPr>
          <a:xfrm>
            <a:off x="8089130" y="310376"/>
            <a:ext cx="728350" cy="760421"/>
            <a:chOff x="3294650" y="3652450"/>
            <a:chExt cx="388350" cy="405450"/>
          </a:xfrm>
        </p:grpSpPr>
        <p:sp>
          <p:nvSpPr>
            <p:cNvPr id="30" name="Google Shape;304;p3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p3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p3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285592" y="4364444"/>
            <a:ext cx="2448272" cy="307777"/>
          </a:xfrm>
          <a:prstGeom prst="rect">
            <a:avLst/>
          </a:prstGeom>
          <a:noFill/>
        </p:spPr>
        <p:txBody>
          <a:bodyPr wrap="square" rtlCol="0">
            <a:spAutoFit/>
          </a:bodyPr>
          <a:lstStyle/>
          <a:p>
            <a:pPr algn="ctr"/>
            <a:r>
              <a:rPr lang="en-IN" dirty="0" smtClean="0"/>
              <a:t>E-R Diagram</a:t>
            </a:r>
            <a:endParaRPr lang="en-IN" dirty="0"/>
          </a:p>
        </p:txBody>
      </p:sp>
      <p:pic>
        <p:nvPicPr>
          <p:cNvPr id="11" name="Picture 10"/>
          <p:cNvPicPr/>
          <p:nvPr/>
        </p:nvPicPr>
        <p:blipFill>
          <a:blip r:embed="rId3"/>
          <a:stretch>
            <a:fillRect/>
          </a:stretch>
        </p:blipFill>
        <p:spPr>
          <a:xfrm>
            <a:off x="1517848" y="604126"/>
            <a:ext cx="5983759" cy="3565887"/>
          </a:xfrm>
          <a:prstGeom prst="rect">
            <a:avLst/>
          </a:prstGeom>
        </p:spPr>
      </p:pic>
    </p:spTree>
    <p:extLst>
      <p:ext uri="{BB962C8B-B14F-4D97-AF65-F5344CB8AC3E}">
        <p14:creationId xmlns:p14="http://schemas.microsoft.com/office/powerpoint/2010/main" val="170721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1"/>
          <p:cNvSpPr txBox="1">
            <a:spLocks noGrp="1"/>
          </p:cNvSpPr>
          <p:nvPr>
            <p:ph type="body" idx="4294967295"/>
          </p:nvPr>
        </p:nvSpPr>
        <p:spPr>
          <a:xfrm>
            <a:off x="755576" y="317036"/>
            <a:ext cx="3833294" cy="77032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IN" sz="3600" dirty="0" smtClean="0">
                <a:solidFill>
                  <a:srgbClr val="FFB600"/>
                </a:solidFill>
                <a:latin typeface="Raleway ExtraBold"/>
                <a:ea typeface="Raleway ExtraBold"/>
                <a:cs typeface="Raleway ExtraBold"/>
                <a:sym typeface="Raleway ExtraBold"/>
              </a:rPr>
              <a:t>Implementation</a:t>
            </a:r>
            <a:endParaRPr sz="3600" dirty="0">
              <a:latin typeface="Raleway ExtraBold"/>
              <a:ea typeface="Raleway ExtraBold"/>
              <a:cs typeface="Raleway ExtraBold"/>
              <a:sym typeface="Raleway ExtraBold"/>
            </a:endParaRPr>
          </a:p>
        </p:txBody>
      </p:sp>
      <p:sp>
        <p:nvSpPr>
          <p:cNvPr id="313" name="Google Shape;313;p31"/>
          <p:cNvSpPr/>
          <p:nvPr/>
        </p:nvSpPr>
        <p:spPr>
          <a:xfrm>
            <a:off x="697146" y="1532368"/>
            <a:ext cx="1732200" cy="307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999999"/>
              </a:solidFill>
              <a:latin typeface="Raleway Light"/>
              <a:ea typeface="Raleway Light"/>
              <a:cs typeface="Raleway Light"/>
              <a:sym typeface="Raleway Light"/>
            </a:endParaRPr>
          </a:p>
        </p:txBody>
      </p:sp>
      <p:sp>
        <p:nvSpPr>
          <p:cNvPr id="314" name="Google Shape;314;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315" name="Google Shape;315;p31"/>
          <p:cNvGrpSpPr/>
          <p:nvPr/>
        </p:nvGrpSpPr>
        <p:grpSpPr>
          <a:xfrm>
            <a:off x="7864658" y="371176"/>
            <a:ext cx="896264" cy="896314"/>
            <a:chOff x="570875" y="4322250"/>
            <a:chExt cx="443300" cy="443325"/>
          </a:xfrm>
        </p:grpSpPr>
        <p:sp>
          <p:nvSpPr>
            <p:cNvPr id="316" name="Google Shape;316;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descr="E:\image\Loginpag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1179938"/>
            <a:ext cx="3104515" cy="3575421"/>
          </a:xfrm>
          <a:prstGeom prst="rect">
            <a:avLst/>
          </a:prstGeom>
          <a:noFill/>
          <a:ln>
            <a:noFill/>
          </a:ln>
        </p:spPr>
      </p:pic>
      <p:pic>
        <p:nvPicPr>
          <p:cNvPr id="13" name="Picture 12" descr="E:\image\homePag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486" y="1191723"/>
            <a:ext cx="3000375" cy="35636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1"/>
          <p:cNvSpPr txBox="1">
            <a:spLocks noGrp="1"/>
          </p:cNvSpPr>
          <p:nvPr>
            <p:ph type="body" idx="4294967295"/>
          </p:nvPr>
        </p:nvSpPr>
        <p:spPr>
          <a:xfrm>
            <a:off x="755576" y="317036"/>
            <a:ext cx="3833294" cy="77032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3600" dirty="0">
              <a:latin typeface="Raleway ExtraBold"/>
              <a:ea typeface="Raleway ExtraBold"/>
              <a:cs typeface="Raleway ExtraBold"/>
              <a:sym typeface="Raleway ExtraBold"/>
            </a:endParaRPr>
          </a:p>
        </p:txBody>
      </p:sp>
      <p:sp>
        <p:nvSpPr>
          <p:cNvPr id="313" name="Google Shape;313;p31"/>
          <p:cNvSpPr/>
          <p:nvPr/>
        </p:nvSpPr>
        <p:spPr>
          <a:xfrm>
            <a:off x="697146" y="1532368"/>
            <a:ext cx="1732200" cy="307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999999"/>
              </a:solidFill>
              <a:latin typeface="Raleway Light"/>
              <a:ea typeface="Raleway Light"/>
              <a:cs typeface="Raleway Light"/>
              <a:sym typeface="Raleway Light"/>
            </a:endParaRPr>
          </a:p>
        </p:txBody>
      </p:sp>
      <p:sp>
        <p:nvSpPr>
          <p:cNvPr id="314" name="Google Shape;314;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315" name="Google Shape;315;p31"/>
          <p:cNvGrpSpPr/>
          <p:nvPr/>
        </p:nvGrpSpPr>
        <p:grpSpPr>
          <a:xfrm>
            <a:off x="7864658" y="371176"/>
            <a:ext cx="896264" cy="896314"/>
            <a:chOff x="570875" y="4322250"/>
            <a:chExt cx="443300" cy="443325"/>
          </a:xfrm>
        </p:grpSpPr>
        <p:sp>
          <p:nvSpPr>
            <p:cNvPr id="316" name="Google Shape;316;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E:\image\MainPag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527" y="823948"/>
            <a:ext cx="2592288" cy="3449459"/>
          </a:xfrm>
          <a:prstGeom prst="rect">
            <a:avLst/>
          </a:prstGeom>
          <a:noFill/>
          <a:ln>
            <a:noFill/>
          </a:ln>
        </p:spPr>
      </p:pic>
      <p:pic>
        <p:nvPicPr>
          <p:cNvPr id="15" name="Picture 14" descr="E:\image\searchpag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819333"/>
            <a:ext cx="2657475" cy="3418745"/>
          </a:xfrm>
          <a:prstGeom prst="rect">
            <a:avLst/>
          </a:prstGeom>
          <a:noFill/>
          <a:ln>
            <a:noFill/>
          </a:ln>
        </p:spPr>
      </p:pic>
    </p:spTree>
    <p:extLst>
      <p:ext uri="{BB962C8B-B14F-4D97-AF65-F5344CB8AC3E}">
        <p14:creationId xmlns:p14="http://schemas.microsoft.com/office/powerpoint/2010/main" val="277579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1"/>
          <p:cNvSpPr txBox="1">
            <a:spLocks noGrp="1"/>
          </p:cNvSpPr>
          <p:nvPr>
            <p:ph type="body" idx="4294967295"/>
          </p:nvPr>
        </p:nvSpPr>
        <p:spPr>
          <a:xfrm>
            <a:off x="755576" y="317036"/>
            <a:ext cx="3833294" cy="77032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3600" dirty="0">
              <a:latin typeface="Raleway ExtraBold"/>
              <a:ea typeface="Raleway ExtraBold"/>
              <a:cs typeface="Raleway ExtraBold"/>
              <a:sym typeface="Raleway ExtraBold"/>
            </a:endParaRPr>
          </a:p>
        </p:txBody>
      </p:sp>
      <p:sp>
        <p:nvSpPr>
          <p:cNvPr id="313" name="Google Shape;313;p31"/>
          <p:cNvSpPr/>
          <p:nvPr/>
        </p:nvSpPr>
        <p:spPr>
          <a:xfrm>
            <a:off x="697146" y="1532368"/>
            <a:ext cx="1732200" cy="307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999999"/>
              </a:solidFill>
              <a:latin typeface="Raleway Light"/>
              <a:ea typeface="Raleway Light"/>
              <a:cs typeface="Raleway Light"/>
              <a:sym typeface="Raleway Light"/>
            </a:endParaRPr>
          </a:p>
        </p:txBody>
      </p:sp>
      <p:sp>
        <p:nvSpPr>
          <p:cNvPr id="314" name="Google Shape;314;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315" name="Google Shape;315;p31"/>
          <p:cNvGrpSpPr/>
          <p:nvPr/>
        </p:nvGrpSpPr>
        <p:grpSpPr>
          <a:xfrm>
            <a:off x="7864658" y="371176"/>
            <a:ext cx="896264" cy="896314"/>
            <a:chOff x="570875" y="4322250"/>
            <a:chExt cx="443300" cy="443325"/>
          </a:xfrm>
        </p:grpSpPr>
        <p:sp>
          <p:nvSpPr>
            <p:cNvPr id="316" name="Google Shape;316;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descr="E:\image\aftersaerch.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371176"/>
            <a:ext cx="2852420" cy="4255571"/>
          </a:xfrm>
          <a:prstGeom prst="rect">
            <a:avLst/>
          </a:prstGeom>
          <a:noFill/>
          <a:ln>
            <a:noFill/>
          </a:ln>
        </p:spPr>
      </p:pic>
      <p:pic>
        <p:nvPicPr>
          <p:cNvPr id="13" name="Picture 12" descr="E:\image\updateDelet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371176"/>
            <a:ext cx="2847975" cy="4239260"/>
          </a:xfrm>
          <a:prstGeom prst="rect">
            <a:avLst/>
          </a:prstGeom>
          <a:noFill/>
          <a:ln>
            <a:noFill/>
          </a:ln>
        </p:spPr>
      </p:pic>
    </p:spTree>
    <p:extLst>
      <p:ext uri="{BB962C8B-B14F-4D97-AF65-F5344CB8AC3E}">
        <p14:creationId xmlns:p14="http://schemas.microsoft.com/office/powerpoint/2010/main" val="187932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1"/>
          <p:cNvSpPr txBox="1">
            <a:spLocks noGrp="1"/>
          </p:cNvSpPr>
          <p:nvPr>
            <p:ph type="body" idx="4294967295"/>
          </p:nvPr>
        </p:nvSpPr>
        <p:spPr>
          <a:xfrm>
            <a:off x="755576" y="317036"/>
            <a:ext cx="3833294" cy="77032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3600" dirty="0">
              <a:latin typeface="Raleway ExtraBold"/>
              <a:ea typeface="Raleway ExtraBold"/>
              <a:cs typeface="Raleway ExtraBold"/>
              <a:sym typeface="Raleway ExtraBold"/>
            </a:endParaRPr>
          </a:p>
        </p:txBody>
      </p:sp>
      <p:sp>
        <p:nvSpPr>
          <p:cNvPr id="313" name="Google Shape;313;p31"/>
          <p:cNvSpPr/>
          <p:nvPr/>
        </p:nvSpPr>
        <p:spPr>
          <a:xfrm>
            <a:off x="697146" y="1532368"/>
            <a:ext cx="1732200" cy="307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999999"/>
              </a:solidFill>
              <a:latin typeface="Raleway Light"/>
              <a:ea typeface="Raleway Light"/>
              <a:cs typeface="Raleway Light"/>
              <a:sym typeface="Raleway Light"/>
            </a:endParaRPr>
          </a:p>
        </p:txBody>
      </p:sp>
      <p:sp>
        <p:nvSpPr>
          <p:cNvPr id="314" name="Google Shape;314;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315" name="Google Shape;315;p31"/>
          <p:cNvGrpSpPr/>
          <p:nvPr/>
        </p:nvGrpSpPr>
        <p:grpSpPr>
          <a:xfrm>
            <a:off x="7864658" y="371176"/>
            <a:ext cx="896264" cy="896314"/>
            <a:chOff x="570875" y="4322250"/>
            <a:chExt cx="443300" cy="443325"/>
          </a:xfrm>
        </p:grpSpPr>
        <p:sp>
          <p:nvSpPr>
            <p:cNvPr id="316" name="Google Shape;316;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E:\image\postpag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59563"/>
            <a:ext cx="3451860" cy="4326890"/>
          </a:xfrm>
          <a:prstGeom prst="rect">
            <a:avLst/>
          </a:prstGeom>
          <a:noFill/>
          <a:ln>
            <a:noFill/>
          </a:ln>
        </p:spPr>
      </p:pic>
    </p:spTree>
    <p:extLst>
      <p:ext uri="{BB962C8B-B14F-4D97-AF65-F5344CB8AC3E}">
        <p14:creationId xmlns:p14="http://schemas.microsoft.com/office/powerpoint/2010/main" val="361250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827584" y="594144"/>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Conclusion</a:t>
            </a:r>
            <a:endParaRPr sz="4000" dirty="0"/>
          </a:p>
        </p:txBody>
      </p:sp>
      <p:sp>
        <p:nvSpPr>
          <p:cNvPr id="372" name="Google Shape;372;p36"/>
          <p:cNvSpPr txBox="1">
            <a:spLocks noGrp="1"/>
          </p:cNvSpPr>
          <p:nvPr>
            <p:ph type="body" idx="1"/>
          </p:nvPr>
        </p:nvSpPr>
        <p:spPr>
          <a:xfrm>
            <a:off x="899592" y="1491630"/>
            <a:ext cx="6866100" cy="2366100"/>
          </a:xfrm>
          <a:prstGeom prst="rect">
            <a:avLst/>
          </a:prstGeom>
        </p:spPr>
        <p:txBody>
          <a:bodyPr spcFirstLastPara="1" wrap="square" lIns="91425" tIns="91425" rIns="91425" bIns="91425" anchor="t" anchorCtr="0">
            <a:noAutofit/>
          </a:bodyPr>
          <a:lstStyle/>
          <a:p>
            <a:pPr marL="0" indent="0">
              <a:buNone/>
            </a:pPr>
            <a:r>
              <a:rPr lang="en-US" sz="1600" dirty="0"/>
              <a:t>With the help of this project we will try to make a platform for tutors and students. The features like finding tutors with the help of geographic locations, star ratings, etc. will make our project more efficient and user friendly. With proper marketing, we will deploy this application and will try to bring a change in educational industry.</a:t>
            </a:r>
            <a:endParaRPr lang="en-IN" sz="1600" dirty="0"/>
          </a:p>
          <a:p>
            <a:pPr marL="0" lvl="0" indent="0" algn="l" rtl="0">
              <a:spcBef>
                <a:spcPts val="600"/>
              </a:spcBef>
              <a:spcAft>
                <a:spcPts val="0"/>
              </a:spcAft>
              <a:buNone/>
            </a:pPr>
            <a:endParaRPr sz="1600" dirty="0">
              <a:solidFill>
                <a:srgbClr val="FFB600"/>
              </a:solidFill>
            </a:endParaRPr>
          </a:p>
        </p:txBody>
      </p:sp>
      <p:sp>
        <p:nvSpPr>
          <p:cNvPr id="373" name="Google Shape;373;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374" name="Google Shape;374;p36"/>
          <p:cNvGrpSpPr/>
          <p:nvPr/>
        </p:nvGrpSpPr>
        <p:grpSpPr>
          <a:xfrm>
            <a:off x="8020981" y="291515"/>
            <a:ext cx="863978" cy="798681"/>
            <a:chOff x="5975075" y="2327500"/>
            <a:chExt cx="420100" cy="388350"/>
          </a:xfrm>
        </p:grpSpPr>
        <p:sp>
          <p:nvSpPr>
            <p:cNvPr id="375" name="Google Shape;375;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827584" y="594144"/>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Limitations</a:t>
            </a:r>
            <a:endParaRPr sz="4000" dirty="0"/>
          </a:p>
        </p:txBody>
      </p:sp>
      <p:sp>
        <p:nvSpPr>
          <p:cNvPr id="372" name="Google Shape;372;p36"/>
          <p:cNvSpPr txBox="1">
            <a:spLocks noGrp="1"/>
          </p:cNvSpPr>
          <p:nvPr>
            <p:ph type="body" idx="1"/>
          </p:nvPr>
        </p:nvSpPr>
        <p:spPr>
          <a:xfrm>
            <a:off x="827584" y="1563638"/>
            <a:ext cx="6866100" cy="2736304"/>
          </a:xfrm>
          <a:prstGeom prst="rect">
            <a:avLst/>
          </a:prstGeom>
        </p:spPr>
        <p:txBody>
          <a:bodyPr spcFirstLastPara="1" wrap="square" lIns="91425" tIns="91425" rIns="91425" bIns="91425" anchor="t" anchorCtr="0">
            <a:noAutofit/>
          </a:bodyPr>
          <a:lstStyle/>
          <a:p>
            <a:r>
              <a:rPr lang="en-US" sz="1600" dirty="0"/>
              <a:t>The limitation of our project is that initially we will not be recommending tutors to students until we start getting feedbacks. </a:t>
            </a:r>
            <a:endParaRPr lang="en-US" sz="1600" dirty="0" smtClean="0"/>
          </a:p>
          <a:p>
            <a:r>
              <a:rPr lang="en-US" sz="1600" dirty="0" smtClean="0"/>
              <a:t>Also</a:t>
            </a:r>
            <a:r>
              <a:rPr lang="en-US" sz="1600" dirty="0"/>
              <a:t>, our application is not built for IOS users.</a:t>
            </a:r>
            <a:endParaRPr lang="en-IN" sz="1600" dirty="0"/>
          </a:p>
          <a:p>
            <a:pPr marL="114300" indent="0">
              <a:buNone/>
            </a:pPr>
            <a:endParaRPr lang="en-IN" sz="2400" dirty="0"/>
          </a:p>
          <a:p>
            <a:pPr marL="0" lvl="0" indent="0" algn="l" rtl="0">
              <a:spcBef>
                <a:spcPts val="600"/>
              </a:spcBef>
              <a:spcAft>
                <a:spcPts val="0"/>
              </a:spcAft>
              <a:buNone/>
            </a:pPr>
            <a:endParaRPr sz="2400" dirty="0">
              <a:solidFill>
                <a:srgbClr val="FFB600"/>
              </a:solidFill>
            </a:endParaRPr>
          </a:p>
        </p:txBody>
      </p:sp>
      <p:sp>
        <p:nvSpPr>
          <p:cNvPr id="373" name="Google Shape;373;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374" name="Google Shape;374;p36"/>
          <p:cNvGrpSpPr/>
          <p:nvPr/>
        </p:nvGrpSpPr>
        <p:grpSpPr>
          <a:xfrm>
            <a:off x="8020981" y="291515"/>
            <a:ext cx="863978" cy="798681"/>
            <a:chOff x="5975075" y="2327500"/>
            <a:chExt cx="420100" cy="388350"/>
          </a:xfrm>
        </p:grpSpPr>
        <p:sp>
          <p:nvSpPr>
            <p:cNvPr id="375" name="Google Shape;375;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4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99592" y="48190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Contents</a:t>
            </a:r>
            <a:endParaRPr sz="4400" dirty="0">
              <a:solidFill>
                <a:srgbClr val="FFB600"/>
              </a:solidFill>
            </a:endParaRPr>
          </a:p>
        </p:txBody>
      </p:sp>
      <p:sp>
        <p:nvSpPr>
          <p:cNvPr id="69" name="Google Shape;69;p13"/>
          <p:cNvSpPr txBox="1">
            <a:spLocks noGrp="1"/>
          </p:cNvSpPr>
          <p:nvPr>
            <p:ph type="body" idx="1"/>
          </p:nvPr>
        </p:nvSpPr>
        <p:spPr>
          <a:xfrm>
            <a:off x="899592" y="1347614"/>
            <a:ext cx="3543300" cy="21537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Clr>
                <a:schemeClr val="dk1"/>
              </a:buClr>
              <a:buSzPts val="1100"/>
              <a:buFont typeface="Arial"/>
              <a:buAutoNum type="arabicPeriod"/>
            </a:pPr>
            <a:r>
              <a:rPr lang="en-IN" sz="1400" dirty="0" smtClean="0"/>
              <a:t>Abstract</a:t>
            </a:r>
          </a:p>
          <a:p>
            <a:pPr marL="342900" lvl="0" algn="l" rtl="0">
              <a:spcBef>
                <a:spcPts val="600"/>
              </a:spcBef>
              <a:spcAft>
                <a:spcPts val="0"/>
              </a:spcAft>
              <a:buClr>
                <a:schemeClr val="dk1"/>
              </a:buClr>
              <a:buSzPts val="1100"/>
              <a:buFont typeface="Arial"/>
              <a:buAutoNum type="arabicPeriod"/>
            </a:pPr>
            <a:r>
              <a:rPr lang="en-IN" sz="1400" dirty="0" smtClean="0"/>
              <a:t>Introduction</a:t>
            </a:r>
          </a:p>
          <a:p>
            <a:pPr marL="342900" lvl="0" algn="l" rtl="0">
              <a:spcBef>
                <a:spcPts val="600"/>
              </a:spcBef>
              <a:spcAft>
                <a:spcPts val="0"/>
              </a:spcAft>
              <a:buClr>
                <a:schemeClr val="dk1"/>
              </a:buClr>
              <a:buSzPts val="1100"/>
              <a:buFont typeface="Arial"/>
              <a:buAutoNum type="arabicPeriod"/>
            </a:pPr>
            <a:r>
              <a:rPr lang="en-IN" sz="1400" dirty="0" smtClean="0"/>
              <a:t>Problem Statement</a:t>
            </a:r>
          </a:p>
          <a:p>
            <a:pPr marL="342900" lvl="0" algn="l" rtl="0">
              <a:spcBef>
                <a:spcPts val="600"/>
              </a:spcBef>
              <a:spcAft>
                <a:spcPts val="0"/>
              </a:spcAft>
              <a:buClr>
                <a:schemeClr val="dk1"/>
              </a:buClr>
              <a:buSzPts val="1100"/>
              <a:buFont typeface="Arial"/>
              <a:buAutoNum type="arabicPeriod"/>
            </a:pPr>
            <a:r>
              <a:rPr lang="en-IN" sz="1400" dirty="0" smtClean="0"/>
              <a:t>Survey of existing Systems</a:t>
            </a:r>
          </a:p>
          <a:p>
            <a:pPr marL="342900" lvl="0" algn="l" rtl="0">
              <a:spcBef>
                <a:spcPts val="600"/>
              </a:spcBef>
              <a:spcAft>
                <a:spcPts val="0"/>
              </a:spcAft>
              <a:buClr>
                <a:schemeClr val="dk1"/>
              </a:buClr>
              <a:buSzPts val="1100"/>
              <a:buFont typeface="Arial"/>
              <a:buAutoNum type="arabicPeriod"/>
            </a:pPr>
            <a:r>
              <a:rPr lang="en-IN" sz="1400" dirty="0" smtClean="0"/>
              <a:t>Project Objectives</a:t>
            </a:r>
          </a:p>
          <a:p>
            <a:pPr marL="342900" lvl="0" algn="l" rtl="0">
              <a:spcBef>
                <a:spcPts val="600"/>
              </a:spcBef>
              <a:spcAft>
                <a:spcPts val="0"/>
              </a:spcAft>
              <a:buClr>
                <a:schemeClr val="dk1"/>
              </a:buClr>
              <a:buSzPts val="1100"/>
              <a:buFont typeface="Arial"/>
              <a:buAutoNum type="arabicPeriod"/>
            </a:pPr>
            <a:r>
              <a:rPr lang="en-IN" sz="1400" dirty="0" smtClean="0"/>
              <a:t>Solution </a:t>
            </a:r>
            <a:r>
              <a:rPr lang="en-IN" sz="1400" dirty="0" smtClean="0"/>
              <a:t>Proposed</a:t>
            </a:r>
          </a:p>
          <a:p>
            <a:pPr marL="342900" lvl="0" algn="l" rtl="0">
              <a:spcBef>
                <a:spcPts val="600"/>
              </a:spcBef>
              <a:spcAft>
                <a:spcPts val="0"/>
              </a:spcAft>
              <a:buClr>
                <a:schemeClr val="dk1"/>
              </a:buClr>
              <a:buSzPts val="1100"/>
              <a:buFont typeface="Arial"/>
              <a:buAutoNum type="arabicPeriod"/>
            </a:pPr>
            <a:r>
              <a:rPr lang="en-IN" sz="1400" dirty="0" smtClean="0"/>
              <a:t>Models and Diagrams</a:t>
            </a:r>
          </a:p>
          <a:p>
            <a:pPr marL="342900" lvl="0" algn="l" rtl="0">
              <a:spcBef>
                <a:spcPts val="600"/>
              </a:spcBef>
              <a:spcAft>
                <a:spcPts val="0"/>
              </a:spcAft>
              <a:buClr>
                <a:schemeClr val="dk1"/>
              </a:buClr>
              <a:buSzPts val="1100"/>
              <a:buFont typeface="Arial"/>
              <a:buAutoNum type="arabicPeriod"/>
            </a:pPr>
            <a:r>
              <a:rPr lang="en-IN" sz="1400" dirty="0" smtClean="0"/>
              <a:t>Implementation</a:t>
            </a:r>
          </a:p>
          <a:p>
            <a:pPr marL="342900" lvl="0" algn="l" rtl="0">
              <a:spcBef>
                <a:spcPts val="600"/>
              </a:spcBef>
              <a:spcAft>
                <a:spcPts val="0"/>
              </a:spcAft>
              <a:buClr>
                <a:schemeClr val="dk1"/>
              </a:buClr>
              <a:buSzPts val="1100"/>
              <a:buFont typeface="Arial"/>
              <a:buAutoNum type="arabicPeriod"/>
            </a:pPr>
            <a:r>
              <a:rPr lang="en-IN" sz="1400" dirty="0" smtClean="0"/>
              <a:t>Conclusion</a:t>
            </a:r>
          </a:p>
          <a:p>
            <a:pPr marL="342900" lvl="0" algn="l" rtl="0">
              <a:spcBef>
                <a:spcPts val="600"/>
              </a:spcBef>
              <a:spcAft>
                <a:spcPts val="0"/>
              </a:spcAft>
              <a:buClr>
                <a:schemeClr val="dk1"/>
              </a:buClr>
              <a:buSzPts val="1100"/>
              <a:buFont typeface="Arial"/>
              <a:buAutoNum type="arabicPeriod"/>
            </a:pPr>
            <a:r>
              <a:rPr lang="en-IN" sz="1400" dirty="0" smtClean="0"/>
              <a:t>Limitations</a:t>
            </a:r>
            <a:endParaRPr lang="en-IN" sz="1400" dirty="0" smtClean="0"/>
          </a:p>
          <a:p>
            <a:pPr marL="342900" lvl="0" algn="l" rtl="0">
              <a:spcBef>
                <a:spcPts val="600"/>
              </a:spcBef>
              <a:spcAft>
                <a:spcPts val="0"/>
              </a:spcAft>
              <a:buClr>
                <a:schemeClr val="dk1"/>
              </a:buClr>
              <a:buSzPts val="1100"/>
              <a:buFont typeface="Arial"/>
              <a:buAutoNum type="arabicPeriod"/>
            </a:pPr>
            <a:endParaRPr lang="en-IN" sz="1200" dirty="0" smtClean="0"/>
          </a:p>
          <a:p>
            <a:pPr marL="342900" lvl="0" algn="l" rtl="0">
              <a:spcBef>
                <a:spcPts val="600"/>
              </a:spcBef>
              <a:spcAft>
                <a:spcPts val="0"/>
              </a:spcAft>
              <a:buClr>
                <a:schemeClr val="dk1"/>
              </a:buClr>
              <a:buSzPts val="1100"/>
              <a:buFont typeface="Arial"/>
              <a:buAutoNum type="arabicPeriod"/>
            </a:pPr>
            <a:endParaRPr dirty="0"/>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1" name="Google Shape;394;p38"/>
          <p:cNvGrpSpPr/>
          <p:nvPr/>
        </p:nvGrpSpPr>
        <p:grpSpPr>
          <a:xfrm>
            <a:off x="8070803" y="278693"/>
            <a:ext cx="670859" cy="867401"/>
            <a:chOff x="584925" y="238125"/>
            <a:chExt cx="415200" cy="525100"/>
          </a:xfrm>
        </p:grpSpPr>
        <p:sp>
          <p:nvSpPr>
            <p:cNvPr id="12" name="Google Shape;395;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6;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9;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0;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idx="4294967295"/>
          </p:nvPr>
        </p:nvSpPr>
        <p:spPr>
          <a:xfrm>
            <a:off x="611560" y="627534"/>
            <a:ext cx="6593700" cy="848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FFB600"/>
                </a:solidFill>
              </a:rPr>
              <a:t>Abstract</a:t>
            </a:r>
            <a:endParaRPr sz="4400" dirty="0">
              <a:solidFill>
                <a:srgbClr val="FFB600"/>
              </a:solidFill>
            </a:endParaRPr>
          </a:p>
        </p:txBody>
      </p:sp>
      <p:sp>
        <p:nvSpPr>
          <p:cNvPr id="81" name="Google Shape;81;p14"/>
          <p:cNvSpPr txBox="1">
            <a:spLocks noGrp="1"/>
          </p:cNvSpPr>
          <p:nvPr>
            <p:ph type="subTitle" idx="4294967295"/>
          </p:nvPr>
        </p:nvSpPr>
        <p:spPr>
          <a:xfrm>
            <a:off x="611560" y="1491630"/>
            <a:ext cx="6593700" cy="2592288"/>
          </a:xfrm>
          <a:prstGeom prst="rect">
            <a:avLst/>
          </a:prstGeom>
        </p:spPr>
        <p:txBody>
          <a:bodyPr spcFirstLastPara="1" wrap="square" lIns="91425" tIns="91425" rIns="91425" bIns="91425" anchor="t" anchorCtr="0">
            <a:noAutofit/>
          </a:bodyPr>
          <a:lstStyle/>
          <a:p>
            <a:pPr marL="0" lvl="0" indent="0">
              <a:lnSpc>
                <a:spcPct val="150000"/>
              </a:lnSpc>
              <a:buClr>
                <a:schemeClr val="dk1"/>
              </a:buClr>
              <a:buSzPts val="1100"/>
              <a:buNone/>
            </a:pPr>
            <a:r>
              <a:rPr lang="en-IN" sz="1400" dirty="0"/>
              <a:t>This project will help in reducing the manual tiredness of marking attendance </a:t>
            </a:r>
            <a:r>
              <a:rPr lang="en-IN" sz="1400" dirty="0" smtClean="0"/>
              <a:t>manually. Also</a:t>
            </a:r>
            <a:r>
              <a:rPr lang="en-IN" sz="1400" dirty="0"/>
              <a:t>, the overall cost of this project will be minimised because there is no GSM </a:t>
            </a:r>
            <a:r>
              <a:rPr lang="en-IN" sz="1400" dirty="0" smtClean="0"/>
              <a:t>modules being </a:t>
            </a:r>
            <a:r>
              <a:rPr lang="en-IN" sz="1400" dirty="0"/>
              <a:t>used, instead, </a:t>
            </a:r>
            <a:r>
              <a:rPr lang="en-IN" sz="1400" dirty="0" smtClean="0"/>
              <a:t>RFID </a:t>
            </a:r>
            <a:r>
              <a:rPr lang="en-IN" sz="1400" dirty="0"/>
              <a:t>with tags and cards will be used. A unique RFID tag will </a:t>
            </a:r>
            <a:r>
              <a:rPr lang="en-IN" sz="1400" dirty="0" smtClean="0"/>
              <a:t>be provided </a:t>
            </a:r>
            <a:r>
              <a:rPr lang="en-IN" sz="1400" dirty="0"/>
              <a:t>to each member having the 8-digit code which will be scanned through an </a:t>
            </a:r>
            <a:r>
              <a:rPr lang="en-IN" sz="1400" dirty="0" smtClean="0"/>
              <a:t>RFID reader </a:t>
            </a:r>
            <a:r>
              <a:rPr lang="en-IN" sz="1400" dirty="0"/>
              <a:t>and the attendance will be entered in the database. The database used will </a:t>
            </a:r>
            <a:r>
              <a:rPr lang="en-IN" sz="1400" dirty="0" smtClean="0"/>
              <a:t>be MySQL </a:t>
            </a:r>
            <a:r>
              <a:rPr lang="en-IN" sz="1400" dirty="0"/>
              <a:t>and for bridging server side and client side, PHP will be used.</a:t>
            </a:r>
            <a:endParaRPr sz="1400" dirty="0"/>
          </a:p>
        </p:txBody>
      </p:sp>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0" name="Google Shape;447;p38"/>
          <p:cNvGrpSpPr/>
          <p:nvPr/>
        </p:nvGrpSpPr>
        <p:grpSpPr>
          <a:xfrm>
            <a:off x="7956376" y="339502"/>
            <a:ext cx="689162" cy="864096"/>
            <a:chOff x="1246775" y="910975"/>
            <a:chExt cx="439650" cy="523900"/>
          </a:xfrm>
        </p:grpSpPr>
        <p:sp>
          <p:nvSpPr>
            <p:cNvPr id="11" name="Google Shape;448;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9;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611560" y="483518"/>
            <a:ext cx="7772400" cy="9351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Introduction</a:t>
            </a:r>
            <a:endParaRPr sz="4400" dirty="0"/>
          </a:p>
        </p:txBody>
      </p:sp>
      <p:sp>
        <p:nvSpPr>
          <p:cNvPr id="89" name="Google Shape;89;p15"/>
          <p:cNvSpPr txBox="1">
            <a:spLocks noGrp="1"/>
          </p:cNvSpPr>
          <p:nvPr>
            <p:ph type="subTitle" idx="1"/>
          </p:nvPr>
        </p:nvSpPr>
        <p:spPr>
          <a:xfrm>
            <a:off x="539552" y="1275606"/>
            <a:ext cx="7128792" cy="3384376"/>
          </a:xfrm>
          <a:prstGeom prst="rect">
            <a:avLst/>
          </a:prstGeom>
        </p:spPr>
        <p:txBody>
          <a:bodyPr spcFirstLastPara="1" wrap="square" lIns="91425" tIns="91425" rIns="91425" bIns="91425" anchor="t" anchorCtr="0">
            <a:noAutofit/>
          </a:bodyPr>
          <a:lstStyle/>
          <a:p>
            <a:r>
              <a:rPr lang="en-US" dirty="0"/>
              <a:t> </a:t>
            </a:r>
            <a:endParaRPr lang="en-IN" dirty="0"/>
          </a:p>
          <a:p>
            <a:r>
              <a:rPr lang="en-US" sz="1600" dirty="0"/>
              <a:t>The project focuses on day to day problem faced by students to </a:t>
            </a:r>
            <a:r>
              <a:rPr lang="en-US" sz="1600" dirty="0" smtClean="0"/>
              <a:t>find</a:t>
            </a:r>
          </a:p>
          <a:p>
            <a:r>
              <a:rPr lang="en-US" sz="1600" dirty="0" smtClean="0"/>
              <a:t>tutors </a:t>
            </a:r>
            <a:r>
              <a:rPr lang="en-US" sz="1600" dirty="0"/>
              <a:t>and also provides a platform to tutors to increase their </a:t>
            </a:r>
            <a:r>
              <a:rPr lang="en-US" sz="1600" dirty="0" smtClean="0"/>
              <a:t>reach</a:t>
            </a:r>
          </a:p>
          <a:p>
            <a:r>
              <a:rPr lang="en-US" sz="1600" dirty="0" smtClean="0"/>
              <a:t>without </a:t>
            </a:r>
            <a:r>
              <a:rPr lang="en-US" sz="1600" dirty="0"/>
              <a:t>spending on advertising. Students and Tutors will be </a:t>
            </a:r>
            <a:r>
              <a:rPr lang="en-US" sz="1600" dirty="0" smtClean="0"/>
              <a:t>preferred</a:t>
            </a:r>
          </a:p>
          <a:p>
            <a:r>
              <a:rPr lang="en-US" sz="1600" dirty="0" smtClean="0"/>
              <a:t>based </a:t>
            </a:r>
            <a:r>
              <a:rPr lang="en-US" sz="1600" dirty="0"/>
              <a:t>on their geographic locations. Feedbacks will be provided </a:t>
            </a:r>
            <a:r>
              <a:rPr lang="en-US" sz="1600" dirty="0" smtClean="0"/>
              <a:t>by</a:t>
            </a:r>
          </a:p>
          <a:p>
            <a:r>
              <a:rPr lang="en-US" sz="1600" dirty="0" smtClean="0"/>
              <a:t>students </a:t>
            </a:r>
            <a:r>
              <a:rPr lang="en-US" sz="1600" dirty="0"/>
              <a:t>to tutor(s) in the form of “Star Ratings” which will help </a:t>
            </a:r>
            <a:r>
              <a:rPr lang="en-US" sz="1600" dirty="0" smtClean="0"/>
              <a:t>other</a:t>
            </a:r>
          </a:p>
          <a:p>
            <a:r>
              <a:rPr lang="en-US" sz="1600" dirty="0" smtClean="0"/>
              <a:t>students </a:t>
            </a:r>
            <a:r>
              <a:rPr lang="en-US" sz="1600" dirty="0"/>
              <a:t>to choose among the pool of tutors.</a:t>
            </a:r>
            <a:endParaRPr lang="en-IN" sz="1600" dirty="0"/>
          </a:p>
          <a:p>
            <a:r>
              <a:rPr lang="en-US" sz="1600" dirty="0"/>
              <a:t> </a:t>
            </a:r>
            <a:endParaRPr lang="en-IN" sz="1600" dirty="0"/>
          </a:p>
          <a:p>
            <a:r>
              <a:rPr lang="en-US" sz="1600" dirty="0"/>
              <a:t>This specific topic is chosen because students face a lot of problem </a:t>
            </a:r>
            <a:r>
              <a:rPr lang="en-US" sz="1600" dirty="0" smtClean="0"/>
              <a:t>in</a:t>
            </a:r>
          </a:p>
          <a:p>
            <a:r>
              <a:rPr lang="en-US" sz="1600" dirty="0" smtClean="0"/>
              <a:t>finding </a:t>
            </a:r>
            <a:r>
              <a:rPr lang="en-US" sz="1600" dirty="0"/>
              <a:t>tutors, also some people have time and skills to teach but find </a:t>
            </a:r>
            <a:r>
              <a:rPr lang="en-US" sz="1600" dirty="0" smtClean="0"/>
              <a:t>it</a:t>
            </a:r>
          </a:p>
          <a:p>
            <a:r>
              <a:rPr lang="en-US" sz="1600" dirty="0" smtClean="0"/>
              <a:t>hard </a:t>
            </a:r>
            <a:r>
              <a:rPr lang="en-US" sz="1600" dirty="0"/>
              <a:t>to find students.</a:t>
            </a:r>
            <a:endParaRPr lang="en-IN" sz="1600" dirty="0"/>
          </a:p>
          <a:p>
            <a:r>
              <a:rPr lang="en-US" sz="1600" dirty="0"/>
              <a:t>So, this project will bridge the gap between students and tutors</a:t>
            </a:r>
            <a:r>
              <a:rPr lang="en-US" dirty="0"/>
              <a:t>. </a:t>
            </a:r>
            <a:endParaRPr lang="en-IN" dirty="0"/>
          </a:p>
          <a:p>
            <a:pPr marL="0" lvl="0" indent="0">
              <a:lnSpc>
                <a:spcPct val="150000"/>
              </a:lnSpc>
            </a:pPr>
            <a:endParaRPr sz="1000" dirty="0"/>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grpSp>
        <p:nvGrpSpPr>
          <p:cNvPr id="5" name="Google Shape;477;p38"/>
          <p:cNvGrpSpPr/>
          <p:nvPr/>
        </p:nvGrpSpPr>
        <p:grpSpPr>
          <a:xfrm>
            <a:off x="7956376" y="383428"/>
            <a:ext cx="662687" cy="676154"/>
            <a:chOff x="1922075" y="1629000"/>
            <a:chExt cx="437200" cy="437200"/>
          </a:xfrm>
          <a:solidFill>
            <a:schemeClr val="tx1"/>
          </a:solidFill>
        </p:grpSpPr>
        <p:sp>
          <p:nvSpPr>
            <p:cNvPr id="6" name="Google Shape;478;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479;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827584" y="564998"/>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Problem </a:t>
            </a:r>
            <a:r>
              <a:rPr lang="en" sz="4400" dirty="0" smtClean="0">
                <a:solidFill>
                  <a:srgbClr val="FFB600"/>
                </a:solidFill>
              </a:rPr>
              <a:t>statement</a:t>
            </a:r>
            <a:endParaRPr sz="4400" dirty="0"/>
          </a:p>
        </p:txBody>
      </p:sp>
      <p:sp>
        <p:nvSpPr>
          <p:cNvPr id="102" name="Google Shape;102;p17"/>
          <p:cNvSpPr txBox="1">
            <a:spLocks noGrp="1"/>
          </p:cNvSpPr>
          <p:nvPr>
            <p:ph type="body" idx="1"/>
          </p:nvPr>
        </p:nvSpPr>
        <p:spPr>
          <a:xfrm>
            <a:off x="827584" y="1419622"/>
            <a:ext cx="6866100" cy="2160240"/>
          </a:xfrm>
          <a:prstGeom prst="rect">
            <a:avLst/>
          </a:prstGeom>
        </p:spPr>
        <p:txBody>
          <a:bodyPr spcFirstLastPara="1" wrap="square" lIns="91425" tIns="91425" rIns="91425" bIns="91425" anchor="t" anchorCtr="0">
            <a:noAutofit/>
          </a:bodyPr>
          <a:lstStyle/>
          <a:p>
            <a:pPr marL="114300" indent="0" hangingPunct="0">
              <a:buNone/>
            </a:pPr>
            <a:r>
              <a:rPr lang="en-US" sz="1400" dirty="0"/>
              <a:t>Suppose a person 'X' is currently in higher studies or looking for job. Now he has to bear more or less of his expenses. Tuition finder will help him find a tuition where he can use his educational skills and experiences.</a:t>
            </a:r>
            <a:endParaRPr lang="en-IN" sz="1400" dirty="0"/>
          </a:p>
          <a:p>
            <a:pPr marL="114300" indent="0">
              <a:buNone/>
            </a:pPr>
            <a:r>
              <a:rPr lang="en-US" sz="1400" dirty="0" smtClean="0"/>
              <a:t>Now</a:t>
            </a:r>
            <a:r>
              <a:rPr lang="en-US" sz="1400" dirty="0"/>
              <a:t>, let a person ‘Y’ is a concerned guardian or student who is desperately seeking for someone with proficient skills and knowledge to help in his study.</a:t>
            </a:r>
            <a:endParaRPr lang="en-IN" sz="1400" dirty="0"/>
          </a:p>
          <a:p>
            <a:pPr marL="114300" indent="0">
              <a:buNone/>
            </a:pPr>
            <a:r>
              <a:rPr lang="en-US" sz="1400" dirty="0" smtClean="0"/>
              <a:t>This </a:t>
            </a:r>
            <a:r>
              <a:rPr lang="en-US" sz="1400" dirty="0"/>
              <a:t>app will help them finding what they want. This app will also facilitate them with the privilege of finding tutor/tuition associated with subject preference, location, salary etc</a:t>
            </a:r>
            <a:r>
              <a:rPr lang="en-US" sz="1400" dirty="0" smtClean="0"/>
              <a:t>.</a:t>
            </a:r>
            <a:endParaRPr lang="en-IN" sz="1400"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611560" y="545570"/>
            <a:ext cx="7200800" cy="8958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rgbClr val="FFB600"/>
                </a:solidFill>
              </a:rPr>
              <a:t>Survey of </a:t>
            </a:r>
            <a:r>
              <a:rPr lang="en" sz="4000" dirty="0" smtClean="0">
                <a:solidFill>
                  <a:schemeClr val="tx1"/>
                </a:solidFill>
              </a:rPr>
              <a:t>existing systems</a:t>
            </a:r>
            <a:endParaRPr sz="4000" dirty="0">
              <a:solidFill>
                <a:schemeClr val="tx1"/>
              </a:solidFill>
            </a:endParaRPr>
          </a:p>
        </p:txBody>
      </p:sp>
      <p:sp>
        <p:nvSpPr>
          <p:cNvPr id="115" name="Google Shape;115;p18"/>
          <p:cNvSpPr txBox="1">
            <a:spLocks noGrp="1"/>
          </p:cNvSpPr>
          <p:nvPr>
            <p:ph type="subTitle" idx="4294967295"/>
          </p:nvPr>
        </p:nvSpPr>
        <p:spPr>
          <a:xfrm>
            <a:off x="611560" y="2211710"/>
            <a:ext cx="5976664" cy="2020841"/>
          </a:xfrm>
          <a:prstGeom prst="rect">
            <a:avLst/>
          </a:prstGeom>
        </p:spPr>
        <p:txBody>
          <a:bodyPr spcFirstLastPara="1" wrap="square" lIns="91425" tIns="91425" rIns="91425" bIns="91425" anchor="t" anchorCtr="0">
            <a:noAutofit/>
          </a:bodyPr>
          <a:lstStyle/>
          <a:p>
            <a:pPr marL="0" lvl="0" indent="0">
              <a:buNone/>
            </a:pPr>
            <a:endParaRPr sz="1400" dirty="0"/>
          </a:p>
        </p:txBody>
      </p:sp>
      <p:sp>
        <p:nvSpPr>
          <p:cNvPr id="129" name="Google Shape;129;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8" name="Google Shape;551;p38"/>
          <p:cNvGrpSpPr/>
          <p:nvPr/>
        </p:nvGrpSpPr>
        <p:grpSpPr>
          <a:xfrm>
            <a:off x="7956376" y="483518"/>
            <a:ext cx="669960" cy="648072"/>
            <a:chOff x="3955900" y="2984500"/>
            <a:chExt cx="414000" cy="422525"/>
          </a:xfrm>
        </p:grpSpPr>
        <p:sp>
          <p:nvSpPr>
            <p:cNvPr id="19" name="Google Shape;552;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3;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p:cNvGraphicFramePr>
            <a:graphicFrameLocks noGrp="1"/>
          </p:cNvGraphicFramePr>
          <p:nvPr>
            <p:extLst>
              <p:ext uri="{D42A27DB-BD31-4B8C-83A1-F6EECF244321}">
                <p14:modId xmlns:p14="http://schemas.microsoft.com/office/powerpoint/2010/main" val="2655323260"/>
              </p:ext>
            </p:extLst>
          </p:nvPr>
        </p:nvGraphicFramePr>
        <p:xfrm>
          <a:off x="1331640" y="1635646"/>
          <a:ext cx="6049902" cy="2558464"/>
        </p:xfrm>
        <a:graphic>
          <a:graphicData uri="http://schemas.openxmlformats.org/drawingml/2006/table">
            <a:tbl>
              <a:tblPr firstRow="1" firstCol="1" bandRow="1">
                <a:tableStyleId>{ED9D04FB-219C-48BC-9257-BF0EC452029A}</a:tableStyleId>
              </a:tblPr>
              <a:tblGrid>
                <a:gridCol w="426450"/>
                <a:gridCol w="1993258"/>
                <a:gridCol w="1209854"/>
                <a:gridCol w="1209854"/>
                <a:gridCol w="1210486"/>
              </a:tblGrid>
              <a:tr h="363904">
                <a:tc>
                  <a:txBody>
                    <a:bodyPr/>
                    <a:lstStyle/>
                    <a:p>
                      <a:pPr algn="ctr">
                        <a:spcAft>
                          <a:spcPts val="0"/>
                        </a:spcAft>
                      </a:pPr>
                      <a:r>
                        <a:rPr lang="en-US" sz="1200" b="1" dirty="0" err="1" smtClean="0">
                          <a:effectLst/>
                        </a:rPr>
                        <a:t>Sno</a:t>
                      </a:r>
                      <a:endParaRPr lang="en-IN" sz="1100" b="1" dirty="0">
                        <a:effectLst/>
                        <a:latin typeface="Times New Roman"/>
                        <a:ea typeface="Times New Roman"/>
                        <a:cs typeface="Times New Roman"/>
                      </a:endParaRPr>
                    </a:p>
                  </a:txBody>
                  <a:tcPr marL="68232" marR="68232" marT="0" marB="0"/>
                </a:tc>
                <a:tc>
                  <a:txBody>
                    <a:bodyPr/>
                    <a:lstStyle/>
                    <a:p>
                      <a:pPr algn="ctr">
                        <a:spcAft>
                          <a:spcPts val="0"/>
                        </a:spcAft>
                      </a:pPr>
                      <a:r>
                        <a:rPr lang="en-US" sz="1200" b="1" dirty="0">
                          <a:effectLst/>
                        </a:rPr>
                        <a:t>Existing system</a:t>
                      </a:r>
                      <a:endParaRPr lang="en-IN" sz="1100" b="1" dirty="0">
                        <a:effectLst/>
                        <a:latin typeface="Times New Roman"/>
                        <a:ea typeface="Times New Roman"/>
                        <a:cs typeface="Times New Roman"/>
                      </a:endParaRPr>
                    </a:p>
                  </a:txBody>
                  <a:tcPr marL="68232" marR="68232" marT="0" marB="0"/>
                </a:tc>
                <a:tc>
                  <a:txBody>
                    <a:bodyPr/>
                    <a:lstStyle/>
                    <a:p>
                      <a:pPr algn="ctr">
                        <a:spcAft>
                          <a:spcPts val="0"/>
                        </a:spcAft>
                      </a:pPr>
                      <a:r>
                        <a:rPr lang="en-US" sz="1200" b="1" dirty="0">
                          <a:effectLst/>
                        </a:rPr>
                        <a:t>Features</a:t>
                      </a:r>
                      <a:endParaRPr lang="en-IN" sz="1100" b="1" dirty="0">
                        <a:effectLst/>
                        <a:latin typeface="Times New Roman"/>
                        <a:ea typeface="Times New Roman"/>
                        <a:cs typeface="Times New Roman"/>
                      </a:endParaRPr>
                    </a:p>
                  </a:txBody>
                  <a:tcPr marL="68232" marR="68232" marT="0" marB="0"/>
                </a:tc>
                <a:tc>
                  <a:txBody>
                    <a:bodyPr/>
                    <a:lstStyle/>
                    <a:p>
                      <a:pPr algn="ctr">
                        <a:spcAft>
                          <a:spcPts val="0"/>
                        </a:spcAft>
                      </a:pPr>
                      <a:r>
                        <a:rPr lang="en-US" sz="1200" b="1" dirty="0">
                          <a:effectLst/>
                        </a:rPr>
                        <a:t>Disadvantages</a:t>
                      </a:r>
                      <a:endParaRPr lang="en-IN" sz="1100" b="1" dirty="0">
                        <a:effectLst/>
                        <a:latin typeface="Times New Roman"/>
                        <a:ea typeface="Times New Roman"/>
                        <a:cs typeface="Times New Roman"/>
                      </a:endParaRPr>
                    </a:p>
                  </a:txBody>
                  <a:tcPr marL="68232" marR="68232" marT="0" marB="0"/>
                </a:tc>
                <a:tc>
                  <a:txBody>
                    <a:bodyPr/>
                    <a:lstStyle/>
                    <a:p>
                      <a:pPr algn="ctr">
                        <a:spcAft>
                          <a:spcPts val="0"/>
                        </a:spcAft>
                      </a:pPr>
                      <a:r>
                        <a:rPr lang="en-US" sz="1200" b="1" dirty="0" smtClean="0">
                          <a:effectLst/>
                        </a:rPr>
                        <a:t>Limitations</a:t>
                      </a:r>
                      <a:endParaRPr lang="en-IN" sz="1100" b="1" dirty="0">
                        <a:effectLst/>
                        <a:latin typeface="Times New Roman"/>
                        <a:ea typeface="Times New Roman"/>
                        <a:cs typeface="Times New Roman"/>
                      </a:endParaRPr>
                    </a:p>
                  </a:txBody>
                  <a:tcPr marL="68232" marR="68232" marT="0" marB="0"/>
                </a:tc>
              </a:tr>
              <a:tr h="727808">
                <a:tc>
                  <a:txBody>
                    <a:bodyPr/>
                    <a:lstStyle/>
                    <a:p>
                      <a:pPr marL="342900" lvl="0" indent="-342900" algn="just">
                        <a:spcAft>
                          <a:spcPts val="0"/>
                        </a:spcAft>
                        <a:buFont typeface="+mj-lt"/>
                        <a:buAutoNum type="arabicPeriod"/>
                      </a:pPr>
                      <a:r>
                        <a:rPr lang="en-US" sz="1200">
                          <a:effectLst/>
                        </a:rPr>
                        <a:t> </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www.tutor.com</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Online tutoring available, feedback system</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Only online functioning, only website</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dirty="0">
                          <a:effectLst/>
                        </a:rPr>
                        <a:t>Does not categorize students based on their location.</a:t>
                      </a:r>
                      <a:endParaRPr lang="en-IN" sz="1100" dirty="0">
                        <a:effectLst/>
                        <a:latin typeface="Times New Roman"/>
                        <a:ea typeface="Times New Roman"/>
                        <a:cs typeface="Times New Roman"/>
                      </a:endParaRPr>
                    </a:p>
                  </a:txBody>
                  <a:tcPr marL="68232" marR="68232" marT="0" marB="0"/>
                </a:tc>
              </a:tr>
              <a:tr h="545856">
                <a:tc>
                  <a:txBody>
                    <a:bodyPr/>
                    <a:lstStyle/>
                    <a:p>
                      <a:pPr marL="0" lvl="0" indent="0" algn="just">
                        <a:spcAft>
                          <a:spcPts val="0"/>
                        </a:spcAft>
                        <a:buFont typeface="+mj-lt"/>
                        <a:buNone/>
                      </a:pPr>
                      <a:r>
                        <a:rPr lang="en-US" sz="1200" dirty="0" smtClean="0">
                          <a:effectLst/>
                        </a:rPr>
                        <a:t>2.</a:t>
                      </a:r>
                      <a:r>
                        <a:rPr lang="en-US" sz="1200" dirty="0">
                          <a:effectLst/>
                        </a:rPr>
                        <a:t> </a:t>
                      </a:r>
                      <a:endParaRPr lang="en-IN" sz="1100" dirty="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TutorFinder Application</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Chat system available</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No verification/validation of tutors</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Not popular in India</a:t>
                      </a:r>
                      <a:endParaRPr lang="en-IN" sz="1100">
                        <a:effectLst/>
                        <a:latin typeface="Times New Roman"/>
                        <a:ea typeface="Times New Roman"/>
                        <a:cs typeface="Times New Roman"/>
                      </a:endParaRPr>
                    </a:p>
                  </a:txBody>
                  <a:tcPr marL="68232" marR="68232" marT="0" marB="0"/>
                </a:tc>
              </a:tr>
              <a:tr h="727808">
                <a:tc>
                  <a:txBody>
                    <a:bodyPr/>
                    <a:lstStyle/>
                    <a:p>
                      <a:pPr marL="0" lvl="0" indent="0" algn="just">
                        <a:spcAft>
                          <a:spcPts val="0"/>
                        </a:spcAft>
                        <a:buFont typeface="+mj-lt"/>
                        <a:buNone/>
                      </a:pPr>
                      <a:r>
                        <a:rPr lang="en-US" sz="1200" dirty="0" smtClean="0">
                          <a:effectLst/>
                        </a:rPr>
                        <a:t>3.</a:t>
                      </a:r>
                      <a:r>
                        <a:rPr lang="en-US" sz="1200" dirty="0">
                          <a:effectLst/>
                        </a:rPr>
                        <a:t> </a:t>
                      </a:r>
                      <a:endParaRPr lang="en-IN" sz="1100" dirty="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BuddySchool.com</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Website based, student feedback available</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a:effectLst/>
                        </a:rPr>
                        <a:t>Limited number of subjects</a:t>
                      </a:r>
                      <a:endParaRPr lang="en-IN" sz="1100">
                        <a:effectLst/>
                        <a:latin typeface="Times New Roman"/>
                        <a:ea typeface="Times New Roman"/>
                        <a:cs typeface="Times New Roman"/>
                      </a:endParaRPr>
                    </a:p>
                  </a:txBody>
                  <a:tcPr marL="68232" marR="68232" marT="0" marB="0"/>
                </a:tc>
                <a:tc>
                  <a:txBody>
                    <a:bodyPr/>
                    <a:lstStyle/>
                    <a:p>
                      <a:pPr algn="ctr">
                        <a:spcAft>
                          <a:spcPts val="0"/>
                        </a:spcAft>
                      </a:pPr>
                      <a:r>
                        <a:rPr lang="en-US" sz="1200" dirty="0">
                          <a:effectLst/>
                        </a:rPr>
                        <a:t>Not functional in India, Only website functioning</a:t>
                      </a:r>
                      <a:endParaRPr lang="en-IN" sz="1100" dirty="0">
                        <a:effectLst/>
                        <a:latin typeface="Times New Roman"/>
                        <a:ea typeface="Times New Roman"/>
                        <a:cs typeface="Times New Roman"/>
                      </a:endParaRPr>
                    </a:p>
                  </a:txBody>
                  <a:tcPr marL="68232" marR="68232"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899592" y="1491630"/>
            <a:ext cx="5328592" cy="2952328"/>
          </a:xfrm>
          <a:prstGeom prst="rect">
            <a:avLst/>
          </a:prstGeom>
        </p:spPr>
        <p:txBody>
          <a:bodyPr spcFirstLastPara="1" wrap="square" lIns="91425" tIns="91425" rIns="91425" bIns="91425" anchor="t" anchorCtr="0">
            <a:noAutofit/>
          </a:bodyPr>
          <a:lstStyle/>
          <a:p>
            <a:pPr lvl="0"/>
            <a:r>
              <a:rPr lang="en-US" sz="1600" dirty="0"/>
              <a:t>To bridge the gap between students and tutors.</a:t>
            </a:r>
            <a:endParaRPr lang="en-IN" sz="1600" dirty="0"/>
          </a:p>
          <a:p>
            <a:pPr lvl="0"/>
            <a:r>
              <a:rPr lang="en-US" sz="1600" dirty="0"/>
              <a:t>To develop an android application to bring students and tutors on a common platform. </a:t>
            </a:r>
            <a:endParaRPr lang="en-IN" sz="1600" dirty="0"/>
          </a:p>
          <a:p>
            <a:pPr lvl="0"/>
            <a:r>
              <a:rPr lang="en-US" sz="1600" dirty="0"/>
              <a:t>To categorize tutors based on their geographic locations.</a:t>
            </a:r>
            <a:endParaRPr lang="en-IN" sz="1600" dirty="0"/>
          </a:p>
          <a:p>
            <a:pPr lvl="0"/>
            <a:r>
              <a:rPr lang="en-US" sz="1600" dirty="0"/>
              <a:t>To ensure that tutors are entering verified and genuine information.</a:t>
            </a:r>
            <a:endParaRPr lang="en-IN" sz="1600" dirty="0"/>
          </a:p>
          <a:p>
            <a:pPr lvl="0"/>
            <a:r>
              <a:rPr lang="en-US" sz="1600" dirty="0"/>
              <a:t>To recommend tutors for students based on their feedbacks/star ratings.</a:t>
            </a:r>
            <a:endParaRPr lang="en-IN" sz="1600" dirty="0"/>
          </a:p>
          <a:p>
            <a:pPr marL="114300" indent="0">
              <a:buNone/>
            </a:pPr>
            <a:endParaRPr lang="en-IN" sz="1600" dirty="0"/>
          </a:p>
          <a:p>
            <a:pPr marL="285750" lvl="0" indent="-285750">
              <a:buFont typeface="Arial" panose="020B0604020202020204" pitchFamily="34" charset="0"/>
              <a:buChar char="•"/>
            </a:pPr>
            <a:endParaRPr sz="1600" dirty="0"/>
          </a:p>
        </p:txBody>
      </p:sp>
      <p:sp>
        <p:nvSpPr>
          <p:cNvPr id="135" name="Google Shape;135;p19"/>
          <p:cNvSpPr txBox="1">
            <a:spLocks noGrp="1"/>
          </p:cNvSpPr>
          <p:nvPr>
            <p:ph type="title"/>
          </p:nvPr>
        </p:nvSpPr>
        <p:spPr>
          <a:xfrm>
            <a:off x="899592" y="55552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smtClean="0"/>
              <a:t>Project Objectives</a:t>
            </a:r>
            <a:endParaRPr sz="4400" dirty="0"/>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ctrTitle" idx="4294967295"/>
          </p:nvPr>
        </p:nvSpPr>
        <p:spPr>
          <a:xfrm>
            <a:off x="661118" y="627944"/>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FFB600"/>
                </a:solidFill>
              </a:rPr>
              <a:t>Solution Proposed</a:t>
            </a:r>
            <a:endParaRPr sz="4400" dirty="0">
              <a:solidFill>
                <a:srgbClr val="FFB600"/>
              </a:solidFill>
            </a:endParaRPr>
          </a:p>
        </p:txBody>
      </p:sp>
      <p:sp>
        <p:nvSpPr>
          <p:cNvPr id="228" name="Google Shape;228;p26"/>
          <p:cNvSpPr txBox="1">
            <a:spLocks noGrp="1"/>
          </p:cNvSpPr>
          <p:nvPr>
            <p:ph type="subTitle" idx="4294967295"/>
          </p:nvPr>
        </p:nvSpPr>
        <p:spPr>
          <a:xfrm>
            <a:off x="692320" y="1851670"/>
            <a:ext cx="7772400" cy="2160240"/>
          </a:xfrm>
          <a:prstGeom prst="rect">
            <a:avLst/>
          </a:prstGeom>
        </p:spPr>
        <p:txBody>
          <a:bodyPr spcFirstLastPara="1" wrap="square" lIns="91425" tIns="91425" rIns="91425" bIns="91425" anchor="t" anchorCtr="0">
            <a:noAutofit/>
          </a:bodyPr>
          <a:lstStyle/>
          <a:p>
            <a:pPr marL="114300" indent="0" hangingPunct="0">
              <a:buNone/>
            </a:pPr>
            <a:r>
              <a:rPr lang="en-US" dirty="0"/>
              <a:t>To solve this problem we can develop a system which takes information regarding the educational requirements, exact location, suitable salary, tuition days in a week and so on. It will facilitate the communication between two potential parties in a tuition. The guardian can also state which things are negotiable and which are mandatory.</a:t>
            </a:r>
            <a:endParaRPr lang="en-IN" dirty="0"/>
          </a:p>
        </p:txBody>
      </p:sp>
      <p:sp>
        <p:nvSpPr>
          <p:cNvPr id="229" name="Google Shape;229;p2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30" name="Google Shape;230;p26"/>
          <p:cNvGrpSpPr/>
          <p:nvPr/>
        </p:nvGrpSpPr>
        <p:grpSpPr>
          <a:xfrm>
            <a:off x="8056529" y="173652"/>
            <a:ext cx="793438" cy="1034192"/>
            <a:chOff x="2624850" y="4296000"/>
            <a:chExt cx="380400" cy="495825"/>
          </a:xfrm>
        </p:grpSpPr>
        <p:sp>
          <p:nvSpPr>
            <p:cNvPr id="231" name="Google Shape;231;p26"/>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11560" y="365375"/>
            <a:ext cx="497166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t>Models and Diagrams</a:t>
            </a:r>
            <a:endParaRPr sz="3600" dirty="0"/>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29" name="Google Shape;303;p30"/>
          <p:cNvGrpSpPr/>
          <p:nvPr/>
        </p:nvGrpSpPr>
        <p:grpSpPr>
          <a:xfrm>
            <a:off x="8089130" y="310376"/>
            <a:ext cx="728350" cy="760421"/>
            <a:chOff x="3294650" y="3652450"/>
            <a:chExt cx="388350" cy="405450"/>
          </a:xfrm>
        </p:grpSpPr>
        <p:sp>
          <p:nvSpPr>
            <p:cNvPr id="30" name="Google Shape;304;p3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p3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p3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32" descr="C:\Users\ODHIMATRIK\Pictures\Captur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5" y="1080888"/>
            <a:ext cx="4521939" cy="3283823"/>
          </a:xfrm>
          <a:prstGeom prst="rect">
            <a:avLst/>
          </a:prstGeom>
          <a:noFill/>
          <a:ln>
            <a:noFill/>
          </a:ln>
        </p:spPr>
      </p:pic>
      <p:sp>
        <p:nvSpPr>
          <p:cNvPr id="2" name="TextBox 1"/>
          <p:cNvSpPr txBox="1"/>
          <p:nvPr/>
        </p:nvSpPr>
        <p:spPr>
          <a:xfrm>
            <a:off x="3592608" y="4332928"/>
            <a:ext cx="2448272" cy="307777"/>
          </a:xfrm>
          <a:prstGeom prst="rect">
            <a:avLst/>
          </a:prstGeom>
          <a:noFill/>
        </p:spPr>
        <p:txBody>
          <a:bodyPr wrap="square" rtlCol="0">
            <a:spAutoFit/>
          </a:bodyPr>
          <a:lstStyle/>
          <a:p>
            <a:pPr algn="ctr"/>
            <a:r>
              <a:rPr lang="en-IN" dirty="0" smtClean="0"/>
              <a:t>Use Case Diagram</a:t>
            </a:r>
            <a:endParaRPr lang="en-IN" dirty="0"/>
          </a:p>
        </p:txBody>
      </p:sp>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577</Words>
  <Application>Microsoft Office PowerPoint</Application>
  <PresentationFormat>On-screen Show (16:9)</PresentationFormat>
  <Paragraphs>95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Raleway ExtraBold</vt:lpstr>
      <vt:lpstr>Raleway Light</vt:lpstr>
      <vt:lpstr>Times New Roman</vt:lpstr>
      <vt:lpstr>Olivia template</vt:lpstr>
      <vt:lpstr>Android-based  Tutor-finder system</vt:lpstr>
      <vt:lpstr>Contents</vt:lpstr>
      <vt:lpstr>Abstract</vt:lpstr>
      <vt:lpstr>Introduction</vt:lpstr>
      <vt:lpstr>Problem statement</vt:lpstr>
      <vt:lpstr>Survey of existing systems</vt:lpstr>
      <vt:lpstr>Project Objectives</vt:lpstr>
      <vt:lpstr>Solution Proposed</vt:lpstr>
      <vt:lpstr>Models and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RFID-based  Attendance system</dc:title>
  <dc:creator>HP</dc:creator>
  <cp:lastModifiedBy>HP</cp:lastModifiedBy>
  <cp:revision>9</cp:revision>
  <dcterms:modified xsi:type="dcterms:W3CDTF">2019-04-06T17:21:20Z</dcterms:modified>
</cp:coreProperties>
</file>