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59" r:id="rId5"/>
    <p:sldId id="261" r:id="rId6"/>
    <p:sldId id="262" r:id="rId7"/>
    <p:sldId id="263" r:id="rId8"/>
    <p:sldId id="264" r:id="rId9"/>
    <p:sldId id="267" r:id="rId10"/>
    <p:sldId id="272" r:id="rId11"/>
    <p:sldId id="271" r:id="rId12"/>
    <p:sldId id="287" r:id="rId13"/>
    <p:sldId id="286" r:id="rId14"/>
    <p:sldId id="278" r:id="rId15"/>
    <p:sldId id="288" r:id="rId16"/>
    <p:sldId id="279" r:id="rId17"/>
    <p:sldId id="280" r:id="rId18"/>
  </p:sldIdLst>
  <p:sldSz cx="9144000" cy="5143500" type="screen16x9"/>
  <p:notesSz cx="6858000" cy="9144000"/>
  <p:embeddedFontLst>
    <p:embeddedFont>
      <p:font typeface="Raleway ExtraBold" charset="0"/>
      <p:bold r:id="rId20"/>
      <p:boldItalic r:id="rId21"/>
    </p:embeddedFont>
    <p:embeddedFont>
      <p:font typeface="Raleway Ligh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ED9D04FB-219C-48BC-9257-BF0EC452029A}">
  <a:tblStyle styleId="{ED9D04FB-219C-48BC-9257-BF0EC45202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4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 xmlns:p14="http://schemas.microsoft.com/office/powerpoint/2010/main" val="36362538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FFB600"/>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3568" y="100324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RFID-based</a:t>
            </a:r>
            <a:r>
              <a:rPr lang="en" dirty="0" smtClean="0"/>
              <a:t> </a:t>
            </a:r>
            <a:br>
              <a:rPr lang="en" dirty="0" smtClean="0"/>
            </a:br>
            <a:r>
              <a:rPr lang="en" sz="4400" dirty="0" smtClean="0">
                <a:solidFill>
                  <a:srgbClr val="434343"/>
                </a:solidFill>
              </a:rPr>
              <a:t>Attendance</a:t>
            </a:r>
            <a:r>
              <a:rPr lang="en" sz="4400" dirty="0" smtClean="0"/>
              <a:t> system</a:t>
            </a:r>
            <a:endParaRPr sz="4400" dirty="0"/>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683568" y="3163385"/>
            <a:ext cx="3384376" cy="1384995"/>
          </a:xfrm>
          <a:prstGeom prst="rect">
            <a:avLst/>
          </a:prstGeom>
          <a:noFill/>
        </p:spPr>
        <p:txBody>
          <a:bodyPr wrap="square" rtlCol="0">
            <a:spAutoFit/>
          </a:bodyPr>
          <a:lstStyle/>
          <a:p>
            <a:pPr marL="342900" indent="-342900">
              <a:buAutoNum type="arabicPeriod"/>
            </a:pPr>
            <a:r>
              <a:rPr lang="en-IN" dirty="0" err="1" smtClean="0">
                <a:latin typeface="Raleway ExtraBold" panose="020B0604020202020204" charset="0"/>
              </a:rPr>
              <a:t>Aastha</a:t>
            </a:r>
            <a:r>
              <a:rPr lang="en-IN" dirty="0" smtClean="0">
                <a:latin typeface="Raleway ExtraBold" panose="020B0604020202020204" charset="0"/>
              </a:rPr>
              <a:t> </a:t>
            </a:r>
            <a:r>
              <a:rPr lang="en-IN" dirty="0" err="1" smtClean="0">
                <a:latin typeface="Raleway ExtraBold" panose="020B0604020202020204" charset="0"/>
              </a:rPr>
              <a:t>Hurkat</a:t>
            </a:r>
            <a:r>
              <a:rPr lang="en-IN" dirty="0" smtClean="0">
                <a:latin typeface="Raleway ExtraBold" panose="020B0604020202020204" charset="0"/>
              </a:rPr>
              <a:t> (0827IT151002)</a:t>
            </a:r>
          </a:p>
          <a:p>
            <a:pPr marL="342900" indent="-342900">
              <a:buAutoNum type="arabicPeriod"/>
            </a:pPr>
            <a:r>
              <a:rPr lang="en-IN" dirty="0" err="1" smtClean="0">
                <a:latin typeface="Raleway ExtraBold" panose="020B0604020202020204" charset="0"/>
              </a:rPr>
              <a:t>Amay</a:t>
            </a:r>
            <a:r>
              <a:rPr lang="en-IN" dirty="0" smtClean="0">
                <a:latin typeface="Raleway ExtraBold" panose="020B0604020202020204" charset="0"/>
              </a:rPr>
              <a:t> Dubey (0827IT151013)</a:t>
            </a:r>
          </a:p>
          <a:p>
            <a:pPr marL="342900" indent="-342900">
              <a:buAutoNum type="arabicPeriod"/>
            </a:pPr>
            <a:r>
              <a:rPr lang="en-IN" dirty="0" err="1" smtClean="0">
                <a:latin typeface="Raleway ExtraBold" panose="020B0604020202020204" charset="0"/>
              </a:rPr>
              <a:t>Avinash</a:t>
            </a:r>
            <a:r>
              <a:rPr lang="en-IN" dirty="0" smtClean="0">
                <a:latin typeface="Raleway ExtraBold" panose="020B0604020202020204" charset="0"/>
              </a:rPr>
              <a:t> </a:t>
            </a:r>
            <a:r>
              <a:rPr lang="en-IN" dirty="0" err="1" smtClean="0">
                <a:latin typeface="Raleway ExtraBold" panose="020B0604020202020204" charset="0"/>
              </a:rPr>
              <a:t>Jaisingh</a:t>
            </a:r>
            <a:r>
              <a:rPr lang="en-IN" dirty="0" smtClean="0">
                <a:latin typeface="Raleway ExtraBold" panose="020B0604020202020204" charset="0"/>
              </a:rPr>
              <a:t> (0827IT151023)</a:t>
            </a:r>
          </a:p>
          <a:p>
            <a:pPr marL="342900" indent="-342900">
              <a:buAutoNum type="arabicPeriod"/>
            </a:pPr>
            <a:r>
              <a:rPr lang="en-IN" dirty="0" err="1" smtClean="0">
                <a:latin typeface="Raleway ExtraBold" panose="020B0604020202020204" charset="0"/>
              </a:rPr>
              <a:t>Divesh</a:t>
            </a:r>
            <a:r>
              <a:rPr lang="en-IN" dirty="0" smtClean="0">
                <a:latin typeface="Raleway ExtraBold" panose="020B0604020202020204" charset="0"/>
              </a:rPr>
              <a:t> Sharma (0827IT151031)</a:t>
            </a:r>
          </a:p>
          <a:p>
            <a:pPr marL="342900" indent="-342900">
              <a:buAutoNum type="arabicPeriod"/>
            </a:pPr>
            <a:r>
              <a:rPr lang="en-IN" dirty="0" smtClean="0">
                <a:latin typeface="Raleway ExtraBold" panose="020B0604020202020204" charset="0"/>
              </a:rPr>
              <a:t>Ishan Sharma (0827IT151046)</a:t>
            </a:r>
          </a:p>
          <a:p>
            <a:pPr marL="342900" indent="-342900">
              <a:buAutoNum type="arabicPeriod"/>
            </a:pPr>
            <a:r>
              <a:rPr lang="en-IN" dirty="0" smtClean="0">
                <a:latin typeface="Raleway ExtraBold" panose="020B0604020202020204" charset="0"/>
              </a:rPr>
              <a:t>Kajal Dhanotia (0827IT151050)</a:t>
            </a:r>
            <a:endParaRPr lang="en-IN" dirty="0">
              <a:latin typeface="Raleway Extra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657979" y="62324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Process</a:t>
            </a:r>
            <a:endParaRPr sz="4400" dirty="0">
              <a:solidFill>
                <a:srgbClr val="FFB600"/>
              </a:solidFill>
            </a:endParaRPr>
          </a:p>
        </p:txBody>
      </p:sp>
      <p:sp>
        <p:nvSpPr>
          <p:cNvPr id="254" name="Google Shape;254;p2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255" name="Google Shape;255;p28"/>
          <p:cNvSpPr/>
          <p:nvPr/>
        </p:nvSpPr>
        <p:spPr>
          <a:xfrm>
            <a:off x="2164963" y="3238713"/>
            <a:ext cx="594300" cy="36900"/>
          </a:xfrm>
          <a:prstGeom prst="roundRect">
            <a:avLst>
              <a:gd name="adj" fmla="val 50000"/>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56" name="Google Shape;256;p28"/>
          <p:cNvSpPr/>
          <p:nvPr/>
        </p:nvSpPr>
        <p:spPr>
          <a:xfrm>
            <a:off x="1151886" y="2941563"/>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57" name="Google Shape;257;p28"/>
          <p:cNvSpPr txBox="1"/>
          <p:nvPr/>
        </p:nvSpPr>
        <p:spPr>
          <a:xfrm>
            <a:off x="1230636"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first</a:t>
            </a:r>
            <a:endParaRPr sz="800">
              <a:solidFill>
                <a:srgbClr val="434343"/>
              </a:solidFill>
              <a:latin typeface="Raleway Light"/>
              <a:ea typeface="Raleway Light"/>
              <a:cs typeface="Raleway Light"/>
              <a:sym typeface="Raleway Light"/>
            </a:endParaRPr>
          </a:p>
        </p:txBody>
      </p:sp>
      <p:sp>
        <p:nvSpPr>
          <p:cNvPr id="258" name="Google Shape;258;p28"/>
          <p:cNvSpPr txBox="1"/>
          <p:nvPr/>
        </p:nvSpPr>
        <p:spPr>
          <a:xfrm>
            <a:off x="5944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dirty="0" smtClean="0">
                <a:solidFill>
                  <a:srgbClr val="434343"/>
                </a:solidFill>
                <a:latin typeface="Raleway ExtraBold"/>
                <a:ea typeface="Raleway ExtraBold"/>
                <a:cs typeface="Raleway ExtraBold"/>
                <a:sym typeface="Raleway ExtraBold"/>
              </a:rPr>
              <a:t>Add User</a:t>
            </a:r>
            <a:endParaRPr sz="1000" dirty="0">
              <a:solidFill>
                <a:srgbClr val="434343"/>
              </a:solidFill>
              <a:latin typeface="Raleway ExtraBold"/>
              <a:ea typeface="Raleway ExtraBold"/>
              <a:cs typeface="Raleway ExtraBold"/>
              <a:sym typeface="Raleway ExtraBold"/>
            </a:endParaRPr>
          </a:p>
        </p:txBody>
      </p:sp>
      <p:sp>
        <p:nvSpPr>
          <p:cNvPr id="259" name="Google Shape;259;p28"/>
          <p:cNvSpPr txBox="1"/>
          <p:nvPr/>
        </p:nvSpPr>
        <p:spPr>
          <a:xfrm>
            <a:off x="571536" y="39559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dirty="0" smtClean="0">
                <a:solidFill>
                  <a:srgbClr val="434343"/>
                </a:solidFill>
                <a:latin typeface="Raleway Light"/>
                <a:ea typeface="Raleway Light"/>
                <a:cs typeface="Raleway Light"/>
                <a:sym typeface="Raleway Light"/>
              </a:rPr>
              <a:t>Add/sign-up yourself as a user in the database.</a:t>
            </a:r>
            <a:endParaRPr sz="800" dirty="0">
              <a:solidFill>
                <a:srgbClr val="434343"/>
              </a:solidFill>
              <a:latin typeface="Raleway Light"/>
              <a:ea typeface="Raleway Light"/>
              <a:cs typeface="Raleway Light"/>
              <a:sym typeface="Raleway Light"/>
            </a:endParaRPr>
          </a:p>
        </p:txBody>
      </p:sp>
      <p:sp>
        <p:nvSpPr>
          <p:cNvPr id="260" name="Google Shape;260;p28"/>
          <p:cNvSpPr/>
          <p:nvPr/>
        </p:nvSpPr>
        <p:spPr>
          <a:xfrm>
            <a:off x="3256823" y="2947750"/>
            <a:ext cx="594300" cy="594300"/>
          </a:xfrm>
          <a:prstGeom prst="ellipse">
            <a:avLst/>
          </a:prstGeom>
          <a:noFill/>
          <a:ln w="38100"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1" name="Google Shape;261;p28"/>
          <p:cNvSpPr txBox="1"/>
          <p:nvPr/>
        </p:nvSpPr>
        <p:spPr>
          <a:xfrm>
            <a:off x="2699425"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dirty="0" smtClean="0">
                <a:solidFill>
                  <a:srgbClr val="434343"/>
                </a:solidFill>
                <a:latin typeface="Raleway ExtraBold"/>
                <a:ea typeface="Raleway ExtraBold"/>
                <a:cs typeface="Raleway ExtraBold"/>
                <a:sym typeface="Raleway ExtraBold"/>
              </a:rPr>
              <a:t>Scan Tag</a:t>
            </a:r>
            <a:endParaRPr sz="1000" dirty="0">
              <a:solidFill>
                <a:srgbClr val="434343"/>
              </a:solidFill>
              <a:latin typeface="Raleway ExtraBold"/>
              <a:ea typeface="Raleway ExtraBold"/>
              <a:cs typeface="Raleway ExtraBold"/>
              <a:sym typeface="Raleway ExtraBold"/>
            </a:endParaRPr>
          </a:p>
        </p:txBody>
      </p:sp>
      <p:sp>
        <p:nvSpPr>
          <p:cNvPr id="262" name="Google Shape;262;p28"/>
          <p:cNvSpPr txBox="1"/>
          <p:nvPr/>
        </p:nvSpPr>
        <p:spPr>
          <a:xfrm>
            <a:off x="2699423"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dirty="0" smtClean="0">
                <a:solidFill>
                  <a:srgbClr val="434343"/>
                </a:solidFill>
                <a:latin typeface="Raleway Light"/>
                <a:ea typeface="Raleway Light"/>
                <a:cs typeface="Raleway Light"/>
                <a:sym typeface="Raleway Light"/>
              </a:rPr>
              <a:t>Scan the unique RFID tag given to you in front of the RFID reader.</a:t>
            </a:r>
            <a:endParaRPr sz="800" dirty="0">
              <a:solidFill>
                <a:srgbClr val="434343"/>
              </a:solidFill>
              <a:latin typeface="Raleway Light"/>
              <a:ea typeface="Raleway Light"/>
              <a:cs typeface="Raleway Light"/>
              <a:sym typeface="Raleway Light"/>
            </a:endParaRPr>
          </a:p>
        </p:txBody>
      </p:sp>
      <p:sp>
        <p:nvSpPr>
          <p:cNvPr id="263" name="Google Shape;263;p28"/>
          <p:cNvSpPr txBox="1"/>
          <p:nvPr/>
        </p:nvSpPr>
        <p:spPr>
          <a:xfrm>
            <a:off x="3256826" y="3108925"/>
            <a:ext cx="594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second</a:t>
            </a:r>
            <a:endParaRPr sz="800">
              <a:solidFill>
                <a:srgbClr val="434343"/>
              </a:solidFill>
              <a:latin typeface="Raleway Light"/>
              <a:ea typeface="Raleway Light"/>
              <a:cs typeface="Raleway Light"/>
              <a:sym typeface="Raleway Light"/>
            </a:endParaRPr>
          </a:p>
        </p:txBody>
      </p:sp>
      <p:sp>
        <p:nvSpPr>
          <p:cNvPr id="264" name="Google Shape;264;p28"/>
          <p:cNvSpPr/>
          <p:nvPr/>
        </p:nvSpPr>
        <p:spPr>
          <a:xfrm>
            <a:off x="5338808" y="29477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5" name="Google Shape;265;p28"/>
          <p:cNvSpPr txBox="1"/>
          <p:nvPr/>
        </p:nvSpPr>
        <p:spPr>
          <a:xfrm>
            <a:off x="4781413"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1000" dirty="0" smtClean="0">
                <a:solidFill>
                  <a:srgbClr val="434343"/>
                </a:solidFill>
                <a:latin typeface="Raleway ExtraBold"/>
                <a:ea typeface="Raleway ExtraBold"/>
                <a:cs typeface="Raleway ExtraBold"/>
                <a:sym typeface="Raleway ExtraBold"/>
              </a:rPr>
              <a:t>Mark Attendance</a:t>
            </a:r>
            <a:endParaRPr sz="1000" dirty="0">
              <a:solidFill>
                <a:srgbClr val="434343"/>
              </a:solidFill>
              <a:latin typeface="Raleway ExtraBold"/>
              <a:ea typeface="Raleway ExtraBold"/>
              <a:cs typeface="Raleway ExtraBold"/>
              <a:sym typeface="Raleway ExtraBold"/>
            </a:endParaRPr>
          </a:p>
        </p:txBody>
      </p:sp>
      <p:sp>
        <p:nvSpPr>
          <p:cNvPr id="266" name="Google Shape;266;p28"/>
          <p:cNvSpPr txBox="1"/>
          <p:nvPr/>
        </p:nvSpPr>
        <p:spPr>
          <a:xfrm>
            <a:off x="4781408" y="39559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dirty="0" smtClean="0">
                <a:solidFill>
                  <a:srgbClr val="434343"/>
                </a:solidFill>
                <a:latin typeface="Raleway Light"/>
                <a:ea typeface="Raleway Light"/>
                <a:cs typeface="Raleway Light"/>
                <a:sym typeface="Raleway Light"/>
              </a:rPr>
              <a:t>On scanning, your attendance will be automatcally entered in the database.. </a:t>
            </a:r>
            <a:endParaRPr sz="800" dirty="0">
              <a:solidFill>
                <a:srgbClr val="434343"/>
              </a:solidFill>
              <a:latin typeface="Raleway Light"/>
              <a:ea typeface="Raleway Light"/>
              <a:cs typeface="Raleway Light"/>
              <a:sym typeface="Raleway Light"/>
            </a:endParaRPr>
          </a:p>
        </p:txBody>
      </p:sp>
      <p:sp>
        <p:nvSpPr>
          <p:cNvPr id="267" name="Google Shape;267;p28"/>
          <p:cNvSpPr txBox="1"/>
          <p:nvPr/>
        </p:nvSpPr>
        <p:spPr>
          <a:xfrm>
            <a:off x="5417558"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third</a:t>
            </a:r>
            <a:endParaRPr sz="800">
              <a:solidFill>
                <a:srgbClr val="434343"/>
              </a:solidFill>
              <a:latin typeface="Raleway Light"/>
              <a:ea typeface="Raleway Light"/>
              <a:cs typeface="Raleway Light"/>
              <a:sym typeface="Raleway Light"/>
            </a:endParaRPr>
          </a:p>
        </p:txBody>
      </p:sp>
      <p:sp>
        <p:nvSpPr>
          <p:cNvPr id="268" name="Google Shape;268;p28"/>
          <p:cNvSpPr/>
          <p:nvPr/>
        </p:nvSpPr>
        <p:spPr>
          <a:xfrm>
            <a:off x="7420786" y="29477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9" name="Google Shape;269;p28"/>
          <p:cNvSpPr txBox="1"/>
          <p:nvPr/>
        </p:nvSpPr>
        <p:spPr>
          <a:xfrm>
            <a:off x="68633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dirty="0" smtClean="0">
                <a:solidFill>
                  <a:srgbClr val="434343"/>
                </a:solidFill>
                <a:latin typeface="Raleway ExtraBold"/>
                <a:ea typeface="Raleway ExtraBold"/>
                <a:cs typeface="Raleway ExtraBold"/>
                <a:sym typeface="Raleway ExtraBold"/>
              </a:rPr>
              <a:t>View Database</a:t>
            </a:r>
            <a:endParaRPr sz="1000" dirty="0">
              <a:solidFill>
                <a:srgbClr val="434343"/>
              </a:solidFill>
              <a:latin typeface="Raleway ExtraBold"/>
              <a:ea typeface="Raleway ExtraBold"/>
              <a:cs typeface="Raleway ExtraBold"/>
              <a:sym typeface="Raleway ExtraBold"/>
            </a:endParaRPr>
          </a:p>
        </p:txBody>
      </p:sp>
      <p:sp>
        <p:nvSpPr>
          <p:cNvPr id="270" name="Google Shape;270;p28"/>
          <p:cNvSpPr txBox="1"/>
          <p:nvPr/>
        </p:nvSpPr>
        <p:spPr>
          <a:xfrm>
            <a:off x="6863386"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dirty="0" smtClean="0">
                <a:solidFill>
                  <a:srgbClr val="434343"/>
                </a:solidFill>
                <a:latin typeface="Raleway Light"/>
                <a:ea typeface="Raleway Light"/>
                <a:cs typeface="Raleway Light"/>
                <a:sym typeface="Raleway Light"/>
              </a:rPr>
              <a:t>The administrator can anytime view the database.</a:t>
            </a:r>
            <a:endParaRPr sz="800" dirty="0">
              <a:solidFill>
                <a:srgbClr val="434343"/>
              </a:solidFill>
              <a:latin typeface="Raleway Light"/>
              <a:ea typeface="Raleway Light"/>
              <a:cs typeface="Raleway Light"/>
              <a:sym typeface="Raleway Light"/>
            </a:endParaRPr>
          </a:p>
        </p:txBody>
      </p:sp>
      <p:sp>
        <p:nvSpPr>
          <p:cNvPr id="271" name="Google Shape;271;p28"/>
          <p:cNvSpPr txBox="1"/>
          <p:nvPr/>
        </p:nvSpPr>
        <p:spPr>
          <a:xfrm>
            <a:off x="7499536" y="31089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800">
                <a:solidFill>
                  <a:srgbClr val="434343"/>
                </a:solidFill>
                <a:latin typeface="Raleway Light"/>
                <a:ea typeface="Raleway Light"/>
                <a:cs typeface="Raleway Light"/>
                <a:sym typeface="Raleway Light"/>
              </a:rPr>
              <a:t>last</a:t>
            </a:r>
            <a:endParaRPr sz="800">
              <a:solidFill>
                <a:srgbClr val="434343"/>
              </a:solidFill>
              <a:latin typeface="Raleway Light"/>
              <a:ea typeface="Raleway Light"/>
              <a:cs typeface="Raleway Light"/>
              <a:sym typeface="Raleway Light"/>
            </a:endParaRPr>
          </a:p>
        </p:txBody>
      </p:sp>
      <p:sp>
        <p:nvSpPr>
          <p:cNvPr id="272" name="Google Shape;272;p28"/>
          <p:cNvSpPr/>
          <p:nvPr/>
        </p:nvSpPr>
        <p:spPr>
          <a:xfrm>
            <a:off x="4337175" y="3238713"/>
            <a:ext cx="594300" cy="369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3" name="Google Shape;273;p28"/>
          <p:cNvSpPr/>
          <p:nvPr/>
        </p:nvSpPr>
        <p:spPr>
          <a:xfrm>
            <a:off x="6419150" y="3238713"/>
            <a:ext cx="594300" cy="369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grpSp>
        <p:nvGrpSpPr>
          <p:cNvPr id="274" name="Google Shape;274;p28"/>
          <p:cNvGrpSpPr/>
          <p:nvPr/>
        </p:nvGrpSpPr>
        <p:grpSpPr>
          <a:xfrm>
            <a:off x="7964730" y="329098"/>
            <a:ext cx="977040" cy="72285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827584" y="1779662"/>
            <a:ext cx="7416824" cy="738664"/>
          </a:xfrm>
          <a:prstGeom prst="rect">
            <a:avLst/>
          </a:prstGeom>
          <a:noFill/>
        </p:spPr>
        <p:txBody>
          <a:bodyPr wrap="square" rtlCol="0">
            <a:spAutoFit/>
          </a:bodyPr>
          <a:lstStyle/>
          <a:p>
            <a:pPr>
              <a:lnSpc>
                <a:spcPct val="150000"/>
              </a:lnSpc>
            </a:pPr>
            <a:r>
              <a:rPr lang="en-IN" dirty="0" smtClean="0">
                <a:latin typeface="Raleway Light" panose="020B0604020202020204" charset="0"/>
              </a:rPr>
              <a:t>Our system is a simple, easy-to-maintain procedural concept with minimum devices and cost. Anyone can easily operate it without any chances of faults or errors.</a:t>
            </a:r>
            <a:endParaRPr lang="en-IN" dirty="0">
              <a:latin typeface="Raleway Light"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idx="4294967295"/>
          </p:nvPr>
        </p:nvSpPr>
        <p:spPr>
          <a:xfrm>
            <a:off x="611560" y="515947"/>
            <a:ext cx="7199700" cy="6142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FFFF"/>
                </a:solidFill>
              </a:rPr>
              <a:t>Diagrams and Models</a:t>
            </a:r>
            <a:endParaRPr sz="4400" dirty="0">
              <a:solidFill>
                <a:srgbClr val="FFFFFF"/>
              </a:solidFill>
            </a:endParaRPr>
          </a:p>
        </p:txBody>
      </p:sp>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grpSp>
        <p:nvGrpSpPr>
          <p:cNvPr id="13" name="Google Shape;576;p38"/>
          <p:cNvGrpSpPr/>
          <p:nvPr/>
        </p:nvGrpSpPr>
        <p:grpSpPr>
          <a:xfrm>
            <a:off x="7956376" y="483518"/>
            <a:ext cx="699193" cy="720080"/>
            <a:chOff x="3936375" y="3703750"/>
            <a:chExt cx="453050" cy="332175"/>
          </a:xfrm>
          <a:solidFill>
            <a:schemeClr val="bg1"/>
          </a:solidFill>
        </p:grpSpPr>
        <p:sp>
          <p:nvSpPr>
            <p:cNvPr id="14" name="Google Shape;577;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8;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9;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0;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1;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23728" y="1473730"/>
            <a:ext cx="4858189" cy="2736304"/>
          </a:xfrm>
          <a:prstGeom prst="rect">
            <a:avLst/>
          </a:prstGeom>
        </p:spPr>
      </p:pic>
      <p:sp>
        <p:nvSpPr>
          <p:cNvPr id="10" name="TextBox 9"/>
          <p:cNvSpPr txBox="1"/>
          <p:nvPr/>
        </p:nvSpPr>
        <p:spPr>
          <a:xfrm>
            <a:off x="3995936" y="4292656"/>
            <a:ext cx="1460656" cy="307777"/>
          </a:xfrm>
          <a:prstGeom prst="rect">
            <a:avLst/>
          </a:prstGeom>
          <a:noFill/>
        </p:spPr>
        <p:txBody>
          <a:bodyPr wrap="none" rtlCol="0">
            <a:spAutoFit/>
          </a:bodyPr>
          <a:lstStyle/>
          <a:p>
            <a:r>
              <a:rPr lang="en-IN" dirty="0" smtClean="0">
                <a:latin typeface="Raleway Light" panose="020B0604020202020204" charset="0"/>
              </a:rPr>
              <a:t>Circuit Diagram</a:t>
            </a:r>
            <a:endParaRPr lang="en-IN" dirty="0">
              <a:latin typeface="Raleway Light"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idx="4294967295"/>
          </p:nvPr>
        </p:nvSpPr>
        <p:spPr>
          <a:xfrm>
            <a:off x="611560" y="515947"/>
            <a:ext cx="7199700" cy="6142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FFFF"/>
                </a:solidFill>
              </a:rPr>
              <a:t>Diagrams and Models</a:t>
            </a:r>
            <a:endParaRPr sz="4400" dirty="0">
              <a:solidFill>
                <a:srgbClr val="FFFFFF"/>
              </a:solidFill>
            </a:endParaRPr>
          </a:p>
        </p:txBody>
      </p:sp>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grpSp>
        <p:nvGrpSpPr>
          <p:cNvPr id="13" name="Google Shape;576;p38"/>
          <p:cNvGrpSpPr/>
          <p:nvPr/>
        </p:nvGrpSpPr>
        <p:grpSpPr>
          <a:xfrm>
            <a:off x="7956376" y="483518"/>
            <a:ext cx="699193" cy="720080"/>
            <a:chOff x="3936375" y="3703750"/>
            <a:chExt cx="453050" cy="332175"/>
          </a:xfrm>
          <a:solidFill>
            <a:schemeClr val="bg1"/>
          </a:solidFill>
        </p:grpSpPr>
        <p:sp>
          <p:nvSpPr>
            <p:cNvPr id="14" name="Google Shape;577;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8;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9;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0;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1;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67744" y="1635646"/>
            <a:ext cx="4539859" cy="2879910"/>
          </a:xfrm>
          <a:prstGeom prst="rect">
            <a:avLst/>
          </a:prstGeom>
        </p:spPr>
      </p:pic>
    </p:spTree>
    <p:extLst>
      <p:ext uri="{BB962C8B-B14F-4D97-AF65-F5344CB8AC3E}">
        <p14:creationId xmlns="" xmlns:p14="http://schemas.microsoft.com/office/powerpoint/2010/main" val="238345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grpSp>
        <p:nvGrpSpPr>
          <p:cNvPr id="13" name="Google Shape;576;p38"/>
          <p:cNvGrpSpPr/>
          <p:nvPr/>
        </p:nvGrpSpPr>
        <p:grpSpPr>
          <a:xfrm>
            <a:off x="7956376" y="483518"/>
            <a:ext cx="699193" cy="720080"/>
            <a:chOff x="3936375" y="3703750"/>
            <a:chExt cx="453050" cy="332175"/>
          </a:xfrm>
          <a:solidFill>
            <a:schemeClr val="bg1"/>
          </a:solidFill>
        </p:grpSpPr>
        <p:sp>
          <p:nvSpPr>
            <p:cNvPr id="14" name="Google Shape;577;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8;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9;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0;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1;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67744" y="444318"/>
            <a:ext cx="4752528" cy="4273143"/>
          </a:xfrm>
          <a:prstGeom prst="rect">
            <a:avLst/>
          </a:prstGeom>
        </p:spPr>
      </p:pic>
      <p:sp>
        <p:nvSpPr>
          <p:cNvPr id="4" name="TextBox 3"/>
          <p:cNvSpPr txBox="1"/>
          <p:nvPr/>
        </p:nvSpPr>
        <p:spPr>
          <a:xfrm>
            <a:off x="683568" y="586073"/>
            <a:ext cx="1087157" cy="307777"/>
          </a:xfrm>
          <a:prstGeom prst="rect">
            <a:avLst/>
          </a:prstGeom>
          <a:noFill/>
        </p:spPr>
        <p:txBody>
          <a:bodyPr wrap="none" rtlCol="0">
            <a:spAutoFit/>
          </a:bodyPr>
          <a:lstStyle/>
          <a:p>
            <a:r>
              <a:rPr lang="en-IN" dirty="0" smtClean="0">
                <a:latin typeface="Raleway Light" panose="020B0604020202020204" charset="0"/>
              </a:rPr>
              <a:t>Flow Chart</a:t>
            </a:r>
            <a:endParaRPr lang="en-IN" dirty="0">
              <a:latin typeface="Raleway Light" panose="020B0604020202020204" charset="0"/>
            </a:endParaRPr>
          </a:p>
        </p:txBody>
      </p:sp>
    </p:spTree>
    <p:extLst>
      <p:ext uri="{BB962C8B-B14F-4D97-AF65-F5344CB8AC3E}">
        <p14:creationId xmlns="" xmlns:p14="http://schemas.microsoft.com/office/powerpoint/2010/main" val="180805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4"/>
          <p:cNvSpPr/>
          <p:nvPr/>
        </p:nvSpPr>
        <p:spPr>
          <a:xfrm>
            <a:off x="4597896" y="1923678"/>
            <a:ext cx="3714230" cy="20481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52" name="Google Shape;352;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353" name="Google Shape;353;p34"/>
          <p:cNvSpPr txBox="1">
            <a:spLocks noGrp="1"/>
          </p:cNvSpPr>
          <p:nvPr>
            <p:ph type="body" idx="4294967295"/>
          </p:nvPr>
        </p:nvSpPr>
        <p:spPr>
          <a:xfrm>
            <a:off x="467544" y="195486"/>
            <a:ext cx="4688330" cy="86409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4400" dirty="0" smtClean="0">
                <a:solidFill>
                  <a:srgbClr val="FFB600"/>
                </a:solidFill>
                <a:latin typeface="Raleway ExtraBold"/>
                <a:ea typeface="Raleway ExtraBold"/>
                <a:cs typeface="Raleway ExtraBold"/>
                <a:sym typeface="Raleway ExtraBold"/>
              </a:rPr>
              <a:t>Implementation</a:t>
            </a:r>
            <a:endParaRPr sz="4400" dirty="0"/>
          </a:p>
        </p:txBody>
      </p:sp>
      <p:grpSp>
        <p:nvGrpSpPr>
          <p:cNvPr id="354" name="Google Shape;354;p34"/>
          <p:cNvGrpSpPr/>
          <p:nvPr/>
        </p:nvGrpSpPr>
        <p:grpSpPr>
          <a:xfrm>
            <a:off x="7864658" y="371176"/>
            <a:ext cx="896264" cy="896314"/>
            <a:chOff x="570875" y="4322250"/>
            <a:chExt cx="443300" cy="443325"/>
          </a:xfrm>
        </p:grpSpPr>
        <p:sp>
          <p:nvSpPr>
            <p:cNvPr id="355" name="Google Shape;355;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0"/>
          <p:cNvPicPr>
            <a:picLocks noChangeAspect="1" noChangeArrowheads="1"/>
          </p:cNvPicPr>
          <p:nvPr/>
        </p:nvPicPr>
        <p:blipFill>
          <a:blip r:embed="rId3"/>
          <a:srcRect/>
          <a:stretch>
            <a:fillRect/>
          </a:stretch>
        </p:blipFill>
        <p:spPr bwMode="auto">
          <a:xfrm>
            <a:off x="2051720" y="1347614"/>
            <a:ext cx="5544616" cy="2559538"/>
          </a:xfrm>
          <a:prstGeom prst="rect">
            <a:avLst/>
          </a:prstGeom>
          <a:noFill/>
        </p:spPr>
      </p:pic>
      <p:sp>
        <p:nvSpPr>
          <p:cNvPr id="71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p:cNvSpPr/>
          <p:nvPr/>
        </p:nvSpPr>
        <p:spPr>
          <a:xfrm>
            <a:off x="2339752" y="4011910"/>
            <a:ext cx="5400600" cy="307777"/>
          </a:xfrm>
          <a:prstGeom prst="rect">
            <a:avLst/>
          </a:prstGeom>
        </p:spPr>
        <p:txBody>
          <a:bodyPr wrap="square">
            <a:spAutoFit/>
          </a:bodyPr>
          <a:lstStyle/>
          <a:p>
            <a:r>
              <a:rPr lang="en-IN" dirty="0" smtClean="0"/>
              <a:t>    Fig 1. Home page	                          Fig 2. Enrolment Interface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4"/>
          <p:cNvSpPr/>
          <p:nvPr/>
        </p:nvSpPr>
        <p:spPr>
          <a:xfrm>
            <a:off x="4597896" y="1923678"/>
            <a:ext cx="3714230" cy="20481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999999"/>
              </a:solidFill>
              <a:latin typeface="Raleway Light"/>
              <a:ea typeface="Raleway Light"/>
              <a:cs typeface="Raleway Light"/>
              <a:sym typeface="Raleway Light"/>
            </a:endParaRPr>
          </a:p>
        </p:txBody>
      </p:sp>
      <p:sp>
        <p:nvSpPr>
          <p:cNvPr id="352" name="Google Shape;352;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353" name="Google Shape;353;p34"/>
          <p:cNvSpPr txBox="1">
            <a:spLocks noGrp="1"/>
          </p:cNvSpPr>
          <p:nvPr>
            <p:ph type="body" idx="4294967295"/>
          </p:nvPr>
        </p:nvSpPr>
        <p:spPr>
          <a:xfrm>
            <a:off x="467544" y="195486"/>
            <a:ext cx="4688330" cy="86409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4400" dirty="0" smtClean="0">
                <a:solidFill>
                  <a:srgbClr val="FFB600"/>
                </a:solidFill>
                <a:latin typeface="Raleway ExtraBold"/>
                <a:ea typeface="Raleway ExtraBold"/>
                <a:cs typeface="Raleway ExtraBold"/>
                <a:sym typeface="Raleway ExtraBold"/>
              </a:rPr>
              <a:t>Implementation</a:t>
            </a:r>
            <a:endParaRPr sz="4400" dirty="0"/>
          </a:p>
        </p:txBody>
      </p:sp>
      <p:grpSp>
        <p:nvGrpSpPr>
          <p:cNvPr id="2" name="Google Shape;354;p34"/>
          <p:cNvGrpSpPr/>
          <p:nvPr/>
        </p:nvGrpSpPr>
        <p:grpSpPr>
          <a:xfrm>
            <a:off x="7864658" y="371176"/>
            <a:ext cx="896264" cy="896314"/>
            <a:chOff x="570875" y="4322250"/>
            <a:chExt cx="443300" cy="443325"/>
          </a:xfrm>
        </p:grpSpPr>
        <p:sp>
          <p:nvSpPr>
            <p:cNvPr id="355" name="Google Shape;355;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69" name="Picture 21"/>
          <p:cNvPicPr>
            <a:picLocks noChangeAspect="1" noChangeArrowheads="1"/>
          </p:cNvPicPr>
          <p:nvPr/>
        </p:nvPicPr>
        <p:blipFill>
          <a:blip r:embed="rId3"/>
          <a:srcRect r="54762" b="-652"/>
          <a:stretch>
            <a:fillRect/>
          </a:stretch>
        </p:blipFill>
        <p:spPr bwMode="auto">
          <a:xfrm>
            <a:off x="1547664" y="1347614"/>
            <a:ext cx="2736304" cy="2728724"/>
          </a:xfrm>
          <a:prstGeom prst="rect">
            <a:avLst/>
          </a:prstGeom>
          <a:noFill/>
        </p:spPr>
      </p:pic>
      <p:sp>
        <p:nvSpPr>
          <p:cNvPr id="71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8129" name="Rectangle 1"/>
          <p:cNvSpPr>
            <a:spLocks noChangeArrowheads="1"/>
          </p:cNvSpPr>
          <p:nvPr/>
        </p:nvSpPr>
        <p:spPr bwMode="auto">
          <a:xfrm>
            <a:off x="1835696" y="4011910"/>
            <a:ext cx="548900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457200" fontAlgn="base">
              <a:spcBef>
                <a:spcPct val="0"/>
              </a:spcBef>
              <a:spcAft>
                <a:spcPct val="0"/>
              </a:spcAft>
              <a:buClrTx/>
              <a:tabLst>
                <a:tab pos="2895600" algn="l"/>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Fig</a:t>
            </a:r>
            <a:r>
              <a:rPr kumimoji="0" lang="en-US" b="0" i="0" u="none" strike="noStrike" cap="none" normalizeH="0" dirty="0" smtClean="0">
                <a:ln>
                  <a:noFill/>
                </a:ln>
                <a:solidFill>
                  <a:schemeClr val="tx1"/>
                </a:solidFill>
                <a:effectLst/>
                <a:latin typeface="+mj-lt"/>
                <a:ea typeface="Times New Roman" pitchFamily="18" charset="0"/>
                <a:cs typeface="Times New Roman" pitchFamily="18" charset="0"/>
              </a:rPr>
              <a:t> 3</a:t>
            </a: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 Attendance                              </a:t>
            </a:r>
            <a:r>
              <a:rPr lang="en-IN" dirty="0" smtClean="0"/>
              <a:t>Fig 4. List of students </a:t>
            </a:r>
            <a:endParaRPr lang="en-US" dirty="0" smtClean="0">
              <a:solidFill>
                <a:schemeClr val="tx1"/>
              </a:solidFill>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2895600" algn="l"/>
              </a:tabLst>
            </a:pPr>
            <a:endParaRPr kumimoji="0" lang="en-US" b="0" i="0" u="none" strike="noStrike" cap="none" normalizeH="0" baseline="0" dirty="0" smtClean="0">
              <a:ln>
                <a:noFill/>
              </a:ln>
              <a:solidFill>
                <a:schemeClr val="tx1"/>
              </a:solidFill>
              <a:effectLst/>
              <a:latin typeface="+mj-lt"/>
              <a:cs typeface="Arial" pitchFamily="34" charset="0"/>
            </a:endParaRPr>
          </a:p>
        </p:txBody>
      </p:sp>
      <p:pic>
        <p:nvPicPr>
          <p:cNvPr id="14" name="Picture 13"/>
          <p:cNvPicPr/>
          <p:nvPr/>
        </p:nvPicPr>
        <p:blipFill>
          <a:blip r:embed="rId4">
            <a:extLst>
              <a:ext uri="{28A0092B-C50C-407E-A947-70E740481C1C}"/>
            </a:extLst>
          </a:blip>
          <a:srcRect l="50000" b="2176"/>
          <a:stretch>
            <a:fillRect/>
          </a:stretch>
        </p:blipFill>
        <p:spPr bwMode="auto">
          <a:xfrm>
            <a:off x="4427984" y="1347614"/>
            <a:ext cx="3168352" cy="25922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
        <p:nvSpPr>
          <p:cNvPr id="365" name="Google Shape;365;p35"/>
          <p:cNvSpPr txBox="1">
            <a:spLocks noGrp="1"/>
          </p:cNvSpPr>
          <p:nvPr>
            <p:ph type="subTitle" idx="4294967295"/>
          </p:nvPr>
        </p:nvSpPr>
        <p:spPr>
          <a:xfrm>
            <a:off x="611560" y="585598"/>
            <a:ext cx="6593700" cy="9361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4400" b="1" dirty="0" smtClean="0"/>
              <a:t>Conclusion</a:t>
            </a:r>
            <a:endParaRPr sz="4400" b="1" dirty="0"/>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755576" y="2139702"/>
            <a:ext cx="5832648" cy="1384995"/>
          </a:xfrm>
          <a:prstGeom prst="rect">
            <a:avLst/>
          </a:prstGeom>
          <a:noFill/>
        </p:spPr>
        <p:txBody>
          <a:bodyPr wrap="square" rtlCol="0">
            <a:spAutoFit/>
          </a:bodyPr>
          <a:lstStyle/>
          <a:p>
            <a:pPr>
              <a:lnSpc>
                <a:spcPct val="150000"/>
              </a:lnSpc>
            </a:pPr>
            <a:r>
              <a:rPr lang="en-IN" dirty="0" smtClean="0">
                <a:latin typeface="Raleway Light" panose="020B0604020202020204" charset="0"/>
              </a:rPr>
              <a:t>The RFID based attendance system thus works simply and stores errorless attendance. The viewing and retrieval of attendance is also easy through this system. Thus, this is an affordable system that can be deployed in schools, coaching, colleges, offices etc. </a:t>
            </a:r>
            <a:endParaRPr lang="en-IN" dirty="0">
              <a:latin typeface="Raleway Light"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755576" y="55380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Limitations</a:t>
            </a:r>
            <a:endParaRPr sz="4400" dirty="0"/>
          </a:p>
        </p:txBody>
      </p:sp>
      <p:sp>
        <p:nvSpPr>
          <p:cNvPr id="372" name="Google Shape;372;p36"/>
          <p:cNvSpPr txBox="1">
            <a:spLocks noGrp="1"/>
          </p:cNvSpPr>
          <p:nvPr>
            <p:ph type="body" idx="1"/>
          </p:nvPr>
        </p:nvSpPr>
        <p:spPr>
          <a:xfrm>
            <a:off x="827584" y="1563638"/>
            <a:ext cx="6866100" cy="2366100"/>
          </a:xfrm>
          <a:prstGeom prst="rect">
            <a:avLst/>
          </a:prstGeom>
        </p:spPr>
        <p:txBody>
          <a:bodyPr spcFirstLastPara="1" wrap="square" lIns="91425" tIns="91425" rIns="91425" bIns="91425" anchor="t" anchorCtr="0">
            <a:noAutofit/>
          </a:bodyPr>
          <a:lstStyle/>
          <a:p>
            <a:pPr marL="285750" indent="-285750"/>
            <a:r>
              <a:rPr lang="en-IN" sz="1400" dirty="0" smtClean="0">
                <a:solidFill>
                  <a:srgbClr val="FFB600"/>
                </a:solidFill>
              </a:rPr>
              <a:t>The attendance system does not check whether a student is scanning his/her </a:t>
            </a:r>
            <a:r>
              <a:rPr lang="en-IN" sz="1400" dirty="0">
                <a:solidFill>
                  <a:srgbClr val="FFB600"/>
                </a:solidFill>
              </a:rPr>
              <a:t>o</a:t>
            </a:r>
            <a:r>
              <a:rPr lang="en-IN" sz="1400" dirty="0" smtClean="0">
                <a:solidFill>
                  <a:srgbClr val="FFB600"/>
                </a:solidFill>
              </a:rPr>
              <a:t>wn card or not.</a:t>
            </a:r>
          </a:p>
          <a:p>
            <a:pPr marL="0" lvl="0" indent="0" algn="l" rtl="0">
              <a:spcBef>
                <a:spcPts val="600"/>
              </a:spcBef>
              <a:spcAft>
                <a:spcPts val="0"/>
              </a:spcAft>
              <a:buNone/>
            </a:pPr>
            <a:endParaRPr sz="1400" dirty="0">
              <a:solidFill>
                <a:srgbClr val="FFB600"/>
              </a:solidFill>
            </a:endParaRPr>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
        <p:nvSpPr>
          <p:cNvPr id="8" name="Google Shape;610;p38"/>
          <p:cNvSpPr/>
          <p:nvPr/>
        </p:nvSpPr>
        <p:spPr>
          <a:xfrm>
            <a:off x="7956376" y="411510"/>
            <a:ext cx="736466" cy="648072"/>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99592" y="48190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Contents</a:t>
            </a:r>
            <a:endParaRPr sz="4400" dirty="0">
              <a:solidFill>
                <a:srgbClr val="FFB600"/>
              </a:solidFill>
            </a:endParaRPr>
          </a:p>
        </p:txBody>
      </p:sp>
      <p:sp>
        <p:nvSpPr>
          <p:cNvPr id="69" name="Google Shape;69;p13"/>
          <p:cNvSpPr txBox="1">
            <a:spLocks noGrp="1"/>
          </p:cNvSpPr>
          <p:nvPr>
            <p:ph type="body" idx="1"/>
          </p:nvPr>
        </p:nvSpPr>
        <p:spPr>
          <a:xfrm>
            <a:off x="899592" y="1347614"/>
            <a:ext cx="3543300" cy="2808312"/>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Abstract</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Introduction</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Problem Statement</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Survey of existing Systems</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Project Objectives</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Requirement Analysis</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Solution Proposed</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Models and Diagrams</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Implementation</a:t>
            </a:r>
          </a:p>
          <a:p>
            <a:pPr marL="342900" lvl="0" algn="l" rtl="0">
              <a:spcBef>
                <a:spcPts val="600"/>
              </a:spcBef>
              <a:spcAft>
                <a:spcPts val="0"/>
              </a:spcAft>
              <a:buClr>
                <a:schemeClr val="dk1"/>
              </a:buClr>
              <a:buSzPts val="1100"/>
              <a:buFont typeface="Arial"/>
              <a:buAutoNum type="arabicPeriod"/>
            </a:pPr>
            <a:r>
              <a:rPr lang="en-IN" sz="1400" dirty="0" smtClean="0">
                <a:solidFill>
                  <a:schemeClr val="tx1"/>
                </a:solidFill>
              </a:rPr>
              <a:t>Conclusion and Limitations</a:t>
            </a:r>
          </a:p>
          <a:p>
            <a:pPr marL="342900" lvl="0" algn="l" rtl="0">
              <a:spcBef>
                <a:spcPts val="600"/>
              </a:spcBef>
              <a:spcAft>
                <a:spcPts val="0"/>
              </a:spcAft>
              <a:buClr>
                <a:schemeClr val="dk1"/>
              </a:buClr>
              <a:buSzPts val="1100"/>
              <a:buFont typeface="Arial"/>
              <a:buAutoNum type="arabicPeriod"/>
            </a:pPr>
            <a:endParaRPr lang="en-IN" sz="1200" dirty="0" smtClean="0"/>
          </a:p>
          <a:p>
            <a:pPr marL="342900" lvl="0" algn="l" rtl="0">
              <a:spcBef>
                <a:spcPts val="600"/>
              </a:spcBef>
              <a:spcAft>
                <a:spcPts val="0"/>
              </a:spcAft>
              <a:buClr>
                <a:schemeClr val="dk1"/>
              </a:buClr>
              <a:buSzPts val="1100"/>
              <a:buFont typeface="Arial"/>
              <a:buAutoNum type="arabicPeriod"/>
            </a:pPr>
            <a:endParaRPr dirty="0"/>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grpSp>
        <p:nvGrpSpPr>
          <p:cNvPr id="11" name="Google Shape;394;p38"/>
          <p:cNvGrpSpPr/>
          <p:nvPr/>
        </p:nvGrpSpPr>
        <p:grpSpPr>
          <a:xfrm>
            <a:off x="8070803" y="278693"/>
            <a:ext cx="670859" cy="867401"/>
            <a:chOff x="584925" y="238125"/>
            <a:chExt cx="415200" cy="525100"/>
          </a:xfrm>
        </p:grpSpPr>
        <p:sp>
          <p:nvSpPr>
            <p:cNvPr id="12" name="Google Shape;395;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6;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9;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611560" y="627534"/>
            <a:ext cx="6593700" cy="848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B600"/>
                </a:solidFill>
              </a:rPr>
              <a:t>Abstract</a:t>
            </a:r>
            <a:endParaRPr sz="4400" dirty="0">
              <a:solidFill>
                <a:srgbClr val="FFB600"/>
              </a:solidFill>
            </a:endParaRPr>
          </a:p>
        </p:txBody>
      </p:sp>
      <p:sp>
        <p:nvSpPr>
          <p:cNvPr id="81" name="Google Shape;81;p14"/>
          <p:cNvSpPr txBox="1">
            <a:spLocks noGrp="1"/>
          </p:cNvSpPr>
          <p:nvPr>
            <p:ph type="subTitle" idx="4294967295"/>
          </p:nvPr>
        </p:nvSpPr>
        <p:spPr>
          <a:xfrm>
            <a:off x="611560" y="1491630"/>
            <a:ext cx="6593700" cy="2592288"/>
          </a:xfrm>
          <a:prstGeom prst="rect">
            <a:avLst/>
          </a:prstGeom>
        </p:spPr>
        <p:txBody>
          <a:bodyPr spcFirstLastPara="1" wrap="square" lIns="91425" tIns="91425" rIns="91425" bIns="91425" anchor="t" anchorCtr="0">
            <a:noAutofit/>
          </a:bodyPr>
          <a:lstStyle/>
          <a:p>
            <a:pPr marL="0" lvl="0" indent="0">
              <a:lnSpc>
                <a:spcPct val="150000"/>
              </a:lnSpc>
              <a:buClr>
                <a:schemeClr val="dk1"/>
              </a:buClr>
              <a:buSzPts val="1100"/>
              <a:buNone/>
            </a:pPr>
            <a:r>
              <a:rPr lang="en-IN" sz="1400" dirty="0"/>
              <a:t>This project will help in reducing the manual tiredness of marking attendance </a:t>
            </a:r>
            <a:r>
              <a:rPr lang="en-IN" sz="1400" dirty="0" smtClean="0"/>
              <a:t>manually. Also</a:t>
            </a:r>
            <a:r>
              <a:rPr lang="en-IN" sz="1400" dirty="0"/>
              <a:t>, the overall cost of this project will be minimised because there is no GSM </a:t>
            </a:r>
            <a:r>
              <a:rPr lang="en-IN" sz="1400" dirty="0" smtClean="0"/>
              <a:t>modules being </a:t>
            </a:r>
            <a:r>
              <a:rPr lang="en-IN" sz="1400" dirty="0"/>
              <a:t>used, instead, </a:t>
            </a:r>
            <a:r>
              <a:rPr lang="en-IN" sz="1400" dirty="0" smtClean="0"/>
              <a:t>RFID </a:t>
            </a:r>
            <a:r>
              <a:rPr lang="en-IN" sz="1400" dirty="0"/>
              <a:t>with tags and cards will be used. A unique RFID tag will </a:t>
            </a:r>
            <a:r>
              <a:rPr lang="en-IN" sz="1400" dirty="0" smtClean="0"/>
              <a:t>be provided </a:t>
            </a:r>
            <a:r>
              <a:rPr lang="en-IN" sz="1400" dirty="0"/>
              <a:t>to each member having the 8-digit code which will be scanned through an </a:t>
            </a:r>
            <a:r>
              <a:rPr lang="en-IN" sz="1400" dirty="0" smtClean="0"/>
              <a:t>RFID reader </a:t>
            </a:r>
            <a:r>
              <a:rPr lang="en-IN" sz="1400" dirty="0"/>
              <a:t>and the attendance will be entered in the database. The database used will </a:t>
            </a:r>
            <a:r>
              <a:rPr lang="en-IN" sz="1400" dirty="0" smtClean="0"/>
              <a:t>be MySQL </a:t>
            </a:r>
            <a:r>
              <a:rPr lang="en-IN" sz="1400" dirty="0"/>
              <a:t>and for bridging server side and client side, PHP will be used.</a:t>
            </a:r>
            <a:endParaRPr sz="1400" dirty="0"/>
          </a:p>
        </p:txBody>
      </p:sp>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0" name="Google Shape;447;p38"/>
          <p:cNvGrpSpPr/>
          <p:nvPr/>
        </p:nvGrpSpPr>
        <p:grpSpPr>
          <a:xfrm>
            <a:off x="7956376" y="339502"/>
            <a:ext cx="689162" cy="864096"/>
            <a:chOff x="1246775" y="910975"/>
            <a:chExt cx="439650" cy="523900"/>
          </a:xfrm>
        </p:grpSpPr>
        <p:sp>
          <p:nvSpPr>
            <p:cNvPr id="11" name="Google Shape;448;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9;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11560" y="483518"/>
            <a:ext cx="7772400" cy="9351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Introduction</a:t>
            </a:r>
            <a:endParaRPr sz="4400" dirty="0"/>
          </a:p>
        </p:txBody>
      </p:sp>
      <p:sp>
        <p:nvSpPr>
          <p:cNvPr id="89" name="Google Shape;89;p15"/>
          <p:cNvSpPr txBox="1">
            <a:spLocks noGrp="1"/>
          </p:cNvSpPr>
          <p:nvPr>
            <p:ph type="subTitle" idx="1"/>
          </p:nvPr>
        </p:nvSpPr>
        <p:spPr>
          <a:xfrm>
            <a:off x="618012" y="1390500"/>
            <a:ext cx="7772400" cy="2621410"/>
          </a:xfrm>
          <a:prstGeom prst="rect">
            <a:avLst/>
          </a:prstGeom>
        </p:spPr>
        <p:txBody>
          <a:bodyPr spcFirstLastPara="1" wrap="square" lIns="91425" tIns="91425" rIns="91425" bIns="91425" anchor="t" anchorCtr="0">
            <a:noAutofit/>
          </a:bodyPr>
          <a:lstStyle/>
          <a:p>
            <a:pPr marL="0" lvl="0" indent="0">
              <a:lnSpc>
                <a:spcPct val="150000"/>
              </a:lnSpc>
            </a:pPr>
            <a:r>
              <a:rPr lang="en-IN" dirty="0"/>
              <a:t>This is a unique project in the world of Arduino for marking Online Attendance </a:t>
            </a:r>
            <a:r>
              <a:rPr lang="en-IN" dirty="0" smtClean="0"/>
              <a:t>without using Ethernet </a:t>
            </a:r>
            <a:r>
              <a:rPr lang="en-IN" dirty="0"/>
              <a:t>and GSM modules. We have developed this unique project to automate </a:t>
            </a:r>
            <a:r>
              <a:rPr lang="en-IN" dirty="0" smtClean="0"/>
              <a:t>the attendance </a:t>
            </a:r>
            <a:r>
              <a:rPr lang="en-IN" dirty="0"/>
              <a:t>system for offices, schools and universities etc. using RFID RC522 Module </a:t>
            </a:r>
            <a:r>
              <a:rPr lang="en-IN" dirty="0" smtClean="0"/>
              <a:t>and Arduino</a:t>
            </a:r>
            <a:r>
              <a:rPr lang="en-IN" dirty="0"/>
              <a:t>. For web support and API you need PHP and MySQL. </a:t>
            </a:r>
            <a:r>
              <a:rPr lang="en-IN" dirty="0" smtClean="0"/>
              <a:t>This project </a:t>
            </a:r>
            <a:r>
              <a:rPr lang="en-IN" dirty="0"/>
              <a:t>costs less </a:t>
            </a:r>
            <a:r>
              <a:rPr lang="en-IN" dirty="0" smtClean="0"/>
              <a:t>than $10</a:t>
            </a:r>
            <a:r>
              <a:rPr lang="en-IN" dirty="0"/>
              <a:t>.</a:t>
            </a:r>
            <a:endParaRPr dirty="0"/>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grpSp>
        <p:nvGrpSpPr>
          <p:cNvPr id="5" name="Google Shape;477;p38"/>
          <p:cNvGrpSpPr/>
          <p:nvPr/>
        </p:nvGrpSpPr>
        <p:grpSpPr>
          <a:xfrm>
            <a:off x="7956376" y="383428"/>
            <a:ext cx="662687" cy="676154"/>
            <a:chOff x="1922075" y="1629000"/>
            <a:chExt cx="437200" cy="437200"/>
          </a:xfrm>
          <a:solidFill>
            <a:schemeClr val="tx1"/>
          </a:solidFill>
        </p:grpSpPr>
        <p:sp>
          <p:nvSpPr>
            <p:cNvPr id="6" name="Google Shape;478;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479;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827584" y="564998"/>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Problem </a:t>
            </a:r>
            <a:r>
              <a:rPr lang="en" sz="4400" dirty="0" smtClean="0">
                <a:solidFill>
                  <a:srgbClr val="FFB600"/>
                </a:solidFill>
              </a:rPr>
              <a:t>statement</a:t>
            </a:r>
            <a:endParaRPr sz="4400" dirty="0"/>
          </a:p>
        </p:txBody>
      </p:sp>
      <p:sp>
        <p:nvSpPr>
          <p:cNvPr id="102" name="Google Shape;102;p17"/>
          <p:cNvSpPr txBox="1">
            <a:spLocks noGrp="1"/>
          </p:cNvSpPr>
          <p:nvPr>
            <p:ph type="body" idx="1"/>
          </p:nvPr>
        </p:nvSpPr>
        <p:spPr>
          <a:xfrm>
            <a:off x="899592" y="1995686"/>
            <a:ext cx="6866100" cy="1224136"/>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400" dirty="0" smtClean="0"/>
              <a:t>Tiredness of marking manual attendence</a:t>
            </a:r>
            <a:endParaRPr sz="1400" dirty="0" smtClean="0"/>
          </a:p>
          <a:p>
            <a:pPr marL="457200" lvl="0" indent="-342900" algn="l" rtl="0">
              <a:lnSpc>
                <a:spcPct val="150000"/>
              </a:lnSpc>
              <a:spcBef>
                <a:spcPts val="0"/>
              </a:spcBef>
              <a:spcAft>
                <a:spcPts val="0"/>
              </a:spcAft>
              <a:buSzPts val="1800"/>
              <a:buChar char="●"/>
            </a:pPr>
            <a:r>
              <a:rPr lang="en" sz="1400" dirty="0" smtClean="0"/>
              <a:t>Errors in attendance compilation</a:t>
            </a:r>
            <a:endParaRPr sz="1400" dirty="0" smtClean="0"/>
          </a:p>
          <a:p>
            <a:pPr marL="457200" lvl="0" indent="-342900" algn="l" rtl="0">
              <a:lnSpc>
                <a:spcPct val="150000"/>
              </a:lnSpc>
              <a:spcBef>
                <a:spcPts val="0"/>
              </a:spcBef>
              <a:spcAft>
                <a:spcPts val="0"/>
              </a:spcAft>
              <a:buSzPts val="1800"/>
              <a:buChar char="●"/>
            </a:pPr>
            <a:r>
              <a:rPr lang="en" sz="1400" dirty="0" smtClean="0"/>
              <a:t>Students will be reponsible for marking thir own attendance.</a:t>
            </a:r>
          </a:p>
          <a:p>
            <a:pPr marL="457200" lvl="0" indent="-342900" algn="l" rtl="0">
              <a:lnSpc>
                <a:spcPct val="150000"/>
              </a:lnSpc>
              <a:spcBef>
                <a:spcPts val="0"/>
              </a:spcBef>
              <a:spcAft>
                <a:spcPts val="0"/>
              </a:spcAft>
              <a:buSzPts val="1800"/>
              <a:buChar char="●"/>
            </a:pPr>
            <a:r>
              <a:rPr lang="en" sz="1400" dirty="0" smtClean="0"/>
              <a:t>Existing systems make use of Ethernet or GSM modules.</a:t>
            </a:r>
          </a:p>
          <a:p>
            <a:pPr marL="114300" lvl="0" indent="0" algn="l" rtl="0">
              <a:spcBef>
                <a:spcPts val="0"/>
              </a:spcBef>
              <a:spcAft>
                <a:spcPts val="0"/>
              </a:spcAft>
              <a:buSzPts val="1800"/>
              <a:buNone/>
            </a:pPr>
            <a:endParaRPr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611560" y="1029759"/>
            <a:ext cx="4977600" cy="8958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solidFill>
                  <a:srgbClr val="FFB600"/>
                </a:solidFill>
              </a:rPr>
              <a:t>Survey of </a:t>
            </a:r>
            <a:r>
              <a:rPr lang="en" sz="4400" dirty="0" smtClean="0">
                <a:solidFill>
                  <a:schemeClr val="tx1"/>
                </a:solidFill>
              </a:rPr>
              <a:t>existing systems</a:t>
            </a:r>
            <a:endParaRPr sz="4400" dirty="0">
              <a:solidFill>
                <a:schemeClr val="tx1"/>
              </a:solidFill>
            </a:endParaRPr>
          </a:p>
        </p:txBody>
      </p:sp>
      <p:sp>
        <p:nvSpPr>
          <p:cNvPr id="115" name="Google Shape;115;p18"/>
          <p:cNvSpPr txBox="1">
            <a:spLocks noGrp="1"/>
          </p:cNvSpPr>
          <p:nvPr>
            <p:ph type="subTitle" idx="4294967295"/>
          </p:nvPr>
        </p:nvSpPr>
        <p:spPr>
          <a:xfrm>
            <a:off x="611560" y="2211710"/>
            <a:ext cx="5976664" cy="2020841"/>
          </a:xfrm>
          <a:prstGeom prst="rect">
            <a:avLst/>
          </a:prstGeom>
        </p:spPr>
        <p:txBody>
          <a:bodyPr spcFirstLastPara="1" wrap="square" lIns="91425" tIns="91425" rIns="91425" bIns="91425" anchor="t" anchorCtr="0">
            <a:noAutofit/>
          </a:bodyPr>
          <a:lstStyle/>
          <a:p>
            <a:pPr marL="0" lvl="0" indent="0">
              <a:lnSpc>
                <a:spcPct val="150000"/>
              </a:lnSpc>
              <a:buNone/>
            </a:pPr>
            <a:r>
              <a:rPr lang="en-IN" sz="1400" dirty="0"/>
              <a:t>All the existing systems make use of either Ethernet or GSM modules which </a:t>
            </a:r>
            <a:r>
              <a:rPr lang="en-IN" sz="1400" dirty="0" smtClean="0"/>
              <a:t>increases the cost </a:t>
            </a:r>
            <a:r>
              <a:rPr lang="en-IN" sz="1400" dirty="0"/>
              <a:t>of the product. Also, it requires much maintenance as compared to RFID </a:t>
            </a:r>
            <a:r>
              <a:rPr lang="en-IN" sz="1400" dirty="0" smtClean="0"/>
              <a:t>based systems for example- Biometric Attendance systems.</a:t>
            </a:r>
          </a:p>
          <a:p>
            <a:pPr marL="0" lvl="0" indent="0">
              <a:buNone/>
            </a:pPr>
            <a:endParaRPr sz="1400" dirty="0"/>
          </a:p>
        </p:txBody>
      </p:sp>
      <p:sp>
        <p:nvSpPr>
          <p:cNvPr id="129" name="Google Shape;12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grpSp>
        <p:nvGrpSpPr>
          <p:cNvPr id="18" name="Google Shape;551;p38"/>
          <p:cNvGrpSpPr/>
          <p:nvPr/>
        </p:nvGrpSpPr>
        <p:grpSpPr>
          <a:xfrm>
            <a:off x="7956376" y="483518"/>
            <a:ext cx="669960" cy="648072"/>
            <a:chOff x="3955900" y="2984500"/>
            <a:chExt cx="414000" cy="422525"/>
          </a:xfrm>
        </p:grpSpPr>
        <p:sp>
          <p:nvSpPr>
            <p:cNvPr id="19" name="Google Shape;552;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3;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899592" y="1923678"/>
            <a:ext cx="5328592" cy="1944216"/>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400" dirty="0"/>
              <a:t>To remove the tediousness caused by marking attendance manually</a:t>
            </a:r>
            <a:r>
              <a:rPr lang="en-IN" sz="1400" dirty="0" smtClean="0"/>
              <a:t>.</a:t>
            </a:r>
          </a:p>
          <a:p>
            <a:pPr marL="285750" lvl="0" indent="-285750">
              <a:buFont typeface="Arial" panose="020B0604020202020204" pitchFamily="34" charset="0"/>
              <a:buChar char="•"/>
            </a:pPr>
            <a:r>
              <a:rPr lang="en-IN" sz="1400" dirty="0"/>
              <a:t>To reduce the efforts taken to maintain a manual database</a:t>
            </a:r>
            <a:r>
              <a:rPr lang="en-IN" sz="1400" dirty="0" smtClean="0"/>
              <a:t>.</a:t>
            </a:r>
          </a:p>
          <a:p>
            <a:pPr marL="285750" lvl="0" indent="-285750">
              <a:buFont typeface="Arial" panose="020B0604020202020204" pitchFamily="34" charset="0"/>
              <a:buChar char="•"/>
            </a:pPr>
            <a:r>
              <a:rPr lang="en-IN" sz="1400" dirty="0"/>
              <a:t>To remove manual/unintentional errors in the attendance systems.</a:t>
            </a:r>
            <a:endParaRPr lang="en-IN" sz="1400" dirty="0" smtClean="0"/>
          </a:p>
          <a:p>
            <a:pPr marL="0" lvl="0" indent="0">
              <a:buNone/>
            </a:pPr>
            <a:endParaRPr sz="1600" dirty="0"/>
          </a:p>
        </p:txBody>
      </p:sp>
      <p:sp>
        <p:nvSpPr>
          <p:cNvPr id="135" name="Google Shape;135;p19"/>
          <p:cNvSpPr txBox="1">
            <a:spLocks noGrp="1"/>
          </p:cNvSpPr>
          <p:nvPr>
            <p:ph type="title"/>
          </p:nvPr>
        </p:nvSpPr>
        <p:spPr>
          <a:xfrm>
            <a:off x="899592" y="55552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smtClean="0"/>
              <a:t>Project Objectives</a:t>
            </a:r>
            <a:endParaRPr sz="4400" dirty="0"/>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827584" y="660133"/>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Requirement </a:t>
            </a:r>
            <a:r>
              <a:rPr lang="en" sz="4400" dirty="0" smtClean="0">
                <a:solidFill>
                  <a:srgbClr val="FFB600"/>
                </a:solidFill>
              </a:rPr>
              <a:t>Analysis</a:t>
            </a:r>
            <a:endParaRPr sz="4400" dirty="0"/>
          </a:p>
        </p:txBody>
      </p:sp>
      <p:sp>
        <p:nvSpPr>
          <p:cNvPr id="144" name="Google Shape;144;p20"/>
          <p:cNvSpPr txBox="1">
            <a:spLocks noGrp="1"/>
          </p:cNvSpPr>
          <p:nvPr>
            <p:ph type="body" idx="1"/>
          </p:nvPr>
        </p:nvSpPr>
        <p:spPr>
          <a:xfrm>
            <a:off x="683568" y="1563638"/>
            <a:ext cx="1584176" cy="28803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t>Arduino Uno</a:t>
            </a:r>
          </a:p>
          <a:p>
            <a:pPr marL="0" lvl="0" indent="0">
              <a:buNone/>
            </a:pPr>
            <a:r>
              <a:rPr lang="en-IN" dirty="0"/>
              <a:t>The Arduino UNO is an open-source microcontroller </a:t>
            </a:r>
            <a:r>
              <a:rPr lang="en-IN" dirty="0" smtClean="0"/>
              <a:t>board. The board </a:t>
            </a:r>
            <a:r>
              <a:rPr lang="en-IN" dirty="0"/>
              <a:t>is equipped with sets of digital and </a:t>
            </a:r>
            <a:r>
              <a:rPr lang="en-IN" dirty="0" err="1"/>
              <a:t>analog</a:t>
            </a:r>
            <a:r>
              <a:rPr lang="en-IN" dirty="0"/>
              <a:t> input/output (I/O) pins </a:t>
            </a:r>
            <a:endParaRPr b="1" dirty="0"/>
          </a:p>
        </p:txBody>
      </p:sp>
      <p:sp>
        <p:nvSpPr>
          <p:cNvPr id="145" name="Google Shape;145;p20"/>
          <p:cNvSpPr txBox="1">
            <a:spLocks noGrp="1"/>
          </p:cNvSpPr>
          <p:nvPr>
            <p:ph type="body" idx="2"/>
          </p:nvPr>
        </p:nvSpPr>
        <p:spPr>
          <a:xfrm>
            <a:off x="2555776" y="1563638"/>
            <a:ext cx="1584176" cy="302433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RFID Reader with tags</a:t>
            </a:r>
          </a:p>
          <a:p>
            <a:pPr marL="0" lvl="0" indent="0">
              <a:buNone/>
            </a:pPr>
            <a:r>
              <a:rPr lang="en-IN" dirty="0"/>
              <a:t>A radio frequency identification reader </a:t>
            </a:r>
            <a:r>
              <a:rPr lang="en-IN" dirty="0" smtClean="0"/>
              <a:t>is </a:t>
            </a:r>
            <a:r>
              <a:rPr lang="en-IN" dirty="0"/>
              <a:t>a device used to gather information from an RFID tag, which is used to track individual objects.</a:t>
            </a:r>
            <a:endParaRPr lang="en" b="1" dirty="0" smtClean="0"/>
          </a:p>
        </p:txBody>
      </p:sp>
      <p:sp>
        <p:nvSpPr>
          <p:cNvPr id="146" name="Google Shape;146;p20"/>
          <p:cNvSpPr txBox="1">
            <a:spLocks noGrp="1"/>
          </p:cNvSpPr>
          <p:nvPr>
            <p:ph type="body" idx="3"/>
          </p:nvPr>
        </p:nvSpPr>
        <p:spPr>
          <a:xfrm>
            <a:off x="4427984" y="1563638"/>
            <a:ext cx="1728192" cy="204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t>PHP Server</a:t>
            </a:r>
            <a:endParaRPr b="1" dirty="0"/>
          </a:p>
          <a:p>
            <a:pPr marL="0" lvl="0" indent="0" algn="l" rtl="0">
              <a:spcBef>
                <a:spcPts val="600"/>
              </a:spcBef>
              <a:spcAft>
                <a:spcPts val="0"/>
              </a:spcAft>
              <a:buNone/>
            </a:pPr>
            <a:r>
              <a:rPr lang="en-IN" dirty="0" smtClean="0"/>
              <a:t>A PHP server will work as a bridge between the HTML page and MySQL database. </a:t>
            </a:r>
            <a:r>
              <a:rPr lang="en-IN" dirty="0" err="1" smtClean="0"/>
              <a:t>Xampp</a:t>
            </a:r>
            <a:r>
              <a:rPr lang="en-IN" dirty="0" smtClean="0"/>
              <a:t> Apache will be used as a PHP server.</a:t>
            </a:r>
            <a:endParaRPr dirty="0"/>
          </a:p>
        </p:txBody>
      </p:sp>
      <p:sp>
        <p:nvSpPr>
          <p:cNvPr id="147" name="Google Shape;147;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148" name="Google Shape;148;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6;p20"/>
          <p:cNvSpPr txBox="1">
            <a:spLocks/>
          </p:cNvSpPr>
          <p:nvPr/>
        </p:nvSpPr>
        <p:spPr>
          <a:xfrm>
            <a:off x="6516216" y="1563638"/>
            <a:ext cx="1728192" cy="2232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0" indent="0">
              <a:buFont typeface="Raleway Light"/>
              <a:buNone/>
            </a:pPr>
            <a:r>
              <a:rPr lang="en-IN" b="1" dirty="0" smtClean="0"/>
              <a:t>MySQL</a:t>
            </a:r>
          </a:p>
          <a:p>
            <a:pPr marL="0" indent="0">
              <a:buFont typeface="Raleway Light"/>
              <a:buNone/>
            </a:pPr>
            <a:r>
              <a:rPr lang="en-IN" dirty="0" smtClean="0"/>
              <a:t>MySQL will be the database where all the attendance details of an individual will be stored.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755576" y="549605"/>
            <a:ext cx="3063341" cy="1391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solidFill>
                  <a:srgbClr val="FFB600"/>
                </a:solidFill>
              </a:rPr>
              <a:t>Solution</a:t>
            </a:r>
            <a:br>
              <a:rPr lang="en" sz="4400" dirty="0" smtClean="0">
                <a:solidFill>
                  <a:srgbClr val="FFB600"/>
                </a:solidFill>
              </a:rPr>
            </a:br>
            <a:r>
              <a:rPr lang="en" sz="4400" dirty="0" smtClean="0">
                <a:solidFill>
                  <a:schemeClr val="tx1"/>
                </a:solidFill>
              </a:rPr>
              <a:t>Proposed</a:t>
            </a:r>
            <a:endParaRPr sz="4400" dirty="0">
              <a:solidFill>
                <a:schemeClr val="tx1"/>
              </a:solidFill>
            </a:endParaRPr>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pSp>
        <p:nvGrpSpPr>
          <p:cNvPr id="175" name="Google Shape;175;p23"/>
          <p:cNvGrpSpPr/>
          <p:nvPr/>
        </p:nvGrpSpPr>
        <p:grpSpPr>
          <a:xfrm>
            <a:off x="3703042" y="600903"/>
            <a:ext cx="4036590" cy="3941676"/>
            <a:chOff x="2256567" y="677103"/>
            <a:chExt cx="4036590" cy="3941676"/>
          </a:xfrm>
        </p:grpSpPr>
        <p:sp>
          <p:nvSpPr>
            <p:cNvPr id="176" name="Google Shape;176;p23"/>
            <p:cNvSpPr/>
            <p:nvPr/>
          </p:nvSpPr>
          <p:spPr>
            <a:xfrm rot="-6597333">
              <a:off x="4296826" y="3950027"/>
              <a:ext cx="586303" cy="586303"/>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77" name="Google Shape;177;p23"/>
            <p:cNvSpPr/>
            <p:nvPr/>
          </p:nvSpPr>
          <p:spPr>
            <a:xfrm rot="-6599386">
              <a:off x="2318596" y="1407533"/>
              <a:ext cx="440541" cy="440541"/>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78" name="Google Shape;178;p23"/>
            <p:cNvSpPr/>
            <p:nvPr/>
          </p:nvSpPr>
          <p:spPr>
            <a:xfrm rot="-6598839">
              <a:off x="2887641" y="2346984"/>
              <a:ext cx="1199287" cy="1199287"/>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79" name="Google Shape;179;p23"/>
            <p:cNvSpPr/>
            <p:nvPr/>
          </p:nvSpPr>
          <p:spPr>
            <a:xfrm rot="-6598620">
              <a:off x="4374916" y="913763"/>
              <a:ext cx="1681581" cy="1681581"/>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0" name="Google Shape;180;p23"/>
            <p:cNvSpPr/>
            <p:nvPr/>
          </p:nvSpPr>
          <p:spPr>
            <a:xfrm rot="-6597866">
              <a:off x="2661829" y="2208216"/>
              <a:ext cx="629106" cy="629106"/>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1" name="Google Shape;181;p23"/>
            <p:cNvSpPr/>
            <p:nvPr/>
          </p:nvSpPr>
          <p:spPr>
            <a:xfrm rot="-6597701">
              <a:off x="3267625" y="1113818"/>
              <a:ext cx="274172" cy="274172"/>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grpSp>
      <p:grpSp>
        <p:nvGrpSpPr>
          <p:cNvPr id="182" name="Google Shape;182;p23"/>
          <p:cNvGrpSpPr/>
          <p:nvPr/>
        </p:nvGrpSpPr>
        <p:grpSpPr>
          <a:xfrm>
            <a:off x="5893669" y="1739566"/>
            <a:ext cx="2440200" cy="2440200"/>
            <a:chOff x="4447194" y="1815766"/>
            <a:chExt cx="2440200" cy="2440200"/>
          </a:xfrm>
        </p:grpSpPr>
        <p:sp>
          <p:nvSpPr>
            <p:cNvPr id="183" name="Google Shape;183;p2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a:ea typeface="Raleway Light"/>
                <a:cs typeface="Raleway Light"/>
                <a:sym typeface="Raleway Light"/>
              </a:endParaRPr>
            </a:p>
          </p:txBody>
        </p:sp>
        <p:sp>
          <p:nvSpPr>
            <p:cNvPr id="184" name="Google Shape;184;p23"/>
            <p:cNvSpPr txBox="1"/>
            <p:nvPr/>
          </p:nvSpPr>
          <p:spPr>
            <a:xfrm>
              <a:off x="4735950" y="2504275"/>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smtClean="0">
                  <a:solidFill>
                    <a:srgbClr val="FFFFFF"/>
                  </a:solidFill>
                  <a:latin typeface="Raleway Light"/>
                  <a:ea typeface="Raleway Light"/>
                  <a:cs typeface="Raleway Light"/>
                  <a:sym typeface="Raleway Light"/>
                </a:rPr>
                <a:t>Build an RFID based attendance System</a:t>
              </a:r>
              <a:endParaRPr sz="1200" dirty="0">
                <a:solidFill>
                  <a:srgbClr val="FFFFFF"/>
                </a:solidFill>
                <a:latin typeface="Raleway Light"/>
                <a:ea typeface="Raleway Light"/>
                <a:cs typeface="Raleway Light"/>
                <a:sym typeface="Raleway Light"/>
              </a:endParaRPr>
            </a:p>
          </p:txBody>
        </p:sp>
      </p:grpSp>
      <p:grpSp>
        <p:nvGrpSpPr>
          <p:cNvPr id="185" name="Google Shape;185;p23"/>
          <p:cNvGrpSpPr/>
          <p:nvPr/>
        </p:nvGrpSpPr>
        <p:grpSpPr>
          <a:xfrm>
            <a:off x="5013412" y="1297853"/>
            <a:ext cx="1423800" cy="1423800"/>
            <a:chOff x="3490737" y="1374053"/>
            <a:chExt cx="1423800" cy="1423800"/>
          </a:xfrm>
        </p:grpSpPr>
        <p:sp>
          <p:nvSpPr>
            <p:cNvPr id="186" name="Google Shape;186;p23"/>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a:ea typeface="Raleway Light"/>
                <a:cs typeface="Raleway Light"/>
                <a:sym typeface="Raleway Light"/>
              </a:endParaRPr>
            </a:p>
          </p:txBody>
        </p:sp>
        <p:sp>
          <p:nvSpPr>
            <p:cNvPr id="187" name="Google Shape;187;p2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Raleway Light"/>
                  <a:ea typeface="Raleway Light"/>
                  <a:cs typeface="Raleway Light"/>
                  <a:sym typeface="Raleway Light"/>
                </a:rPr>
                <a:t>No GSM module required</a:t>
              </a:r>
              <a:endParaRPr sz="1000" dirty="0">
                <a:solidFill>
                  <a:srgbClr val="FFFFFF"/>
                </a:solidFill>
                <a:latin typeface="Raleway Light"/>
                <a:ea typeface="Raleway Light"/>
                <a:cs typeface="Raleway Light"/>
                <a:sym typeface="Raleway Light"/>
              </a:endParaRPr>
            </a:p>
          </p:txBody>
        </p:sp>
      </p:grpSp>
      <p:grpSp>
        <p:nvGrpSpPr>
          <p:cNvPr id="188" name="Google Shape;188;p23"/>
          <p:cNvGrpSpPr/>
          <p:nvPr/>
        </p:nvGrpSpPr>
        <p:grpSpPr>
          <a:xfrm>
            <a:off x="4672228" y="2862089"/>
            <a:ext cx="1498800" cy="1498800"/>
            <a:chOff x="644203" y="3718814"/>
            <a:chExt cx="1498800" cy="1498800"/>
          </a:xfrm>
        </p:grpSpPr>
        <p:sp>
          <p:nvSpPr>
            <p:cNvPr id="189" name="Google Shape;189;p23"/>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a:ea typeface="Raleway Light"/>
                <a:cs typeface="Raleway Light"/>
                <a:sym typeface="Raleway Light"/>
              </a:endParaRPr>
            </a:p>
          </p:txBody>
        </p:sp>
        <p:sp>
          <p:nvSpPr>
            <p:cNvPr id="190" name="Google Shape;190;p23"/>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Raleway Light"/>
                  <a:ea typeface="Raleway Light"/>
                  <a:cs typeface="Raleway Light"/>
                  <a:sym typeface="Raleway Light"/>
                </a:rPr>
                <a:t>No Ethernet required</a:t>
              </a:r>
              <a:endParaRPr sz="1000" dirty="0">
                <a:solidFill>
                  <a:srgbClr val="FFFFFF"/>
                </a:solidFill>
                <a:latin typeface="Raleway Light"/>
                <a:ea typeface="Raleway Light"/>
                <a:cs typeface="Raleway Light"/>
                <a:sym typeface="Raleway Light"/>
              </a:endParaRPr>
            </a:p>
          </p:txBody>
        </p:sp>
      </p:grpSp>
      <p:grpSp>
        <p:nvGrpSpPr>
          <p:cNvPr id="191" name="Google Shape;191;p23"/>
          <p:cNvGrpSpPr/>
          <p:nvPr/>
        </p:nvGrpSpPr>
        <p:grpSpPr>
          <a:xfrm>
            <a:off x="7334059" y="1114293"/>
            <a:ext cx="1030262" cy="1030262"/>
            <a:chOff x="3490737" y="1374053"/>
            <a:chExt cx="1423800" cy="1423800"/>
          </a:xfrm>
        </p:grpSpPr>
        <p:sp>
          <p:nvSpPr>
            <p:cNvPr id="192" name="Google Shape;192;p23"/>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Light"/>
                <a:ea typeface="Raleway Light"/>
                <a:cs typeface="Raleway Light"/>
                <a:sym typeface="Raleway Light"/>
              </a:endParaRPr>
            </a:p>
          </p:txBody>
        </p:sp>
        <p:sp>
          <p:nvSpPr>
            <p:cNvPr id="193" name="Google Shape;193;p2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Raleway Light"/>
                  <a:ea typeface="Raleway Light"/>
                  <a:cs typeface="Raleway Light"/>
                  <a:sym typeface="Raleway Light"/>
                </a:rPr>
                <a:t>Direct entry into DB</a:t>
              </a:r>
              <a:endParaRPr sz="1000" dirty="0">
                <a:solidFill>
                  <a:srgbClr val="FFFFFF"/>
                </a:solidFill>
                <a:latin typeface="Raleway Light"/>
                <a:ea typeface="Raleway Light"/>
                <a:cs typeface="Raleway Light"/>
                <a:sym typeface="Raleway Light"/>
              </a:endParaRPr>
            </a:p>
          </p:txBody>
        </p:sp>
      </p:grpSp>
      <p:grpSp>
        <p:nvGrpSpPr>
          <p:cNvPr id="194" name="Google Shape;194;p23"/>
          <p:cNvGrpSpPr/>
          <p:nvPr/>
        </p:nvGrpSpPr>
        <p:grpSpPr>
          <a:xfrm>
            <a:off x="8152038" y="369832"/>
            <a:ext cx="602425" cy="641836"/>
            <a:chOff x="5970800" y="1619250"/>
            <a:chExt cx="428650" cy="456725"/>
          </a:xfrm>
        </p:grpSpPr>
        <p:sp>
          <p:nvSpPr>
            <p:cNvPr id="195" name="Google Shape;195;p2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611560" y="2367372"/>
            <a:ext cx="3024336" cy="1708160"/>
          </a:xfrm>
          <a:prstGeom prst="rect">
            <a:avLst/>
          </a:prstGeom>
          <a:noFill/>
        </p:spPr>
        <p:txBody>
          <a:bodyPr wrap="square" rtlCol="0">
            <a:spAutoFit/>
          </a:bodyPr>
          <a:lstStyle/>
          <a:p>
            <a:pPr>
              <a:lnSpc>
                <a:spcPct val="150000"/>
              </a:lnSpc>
            </a:pPr>
            <a:r>
              <a:rPr lang="en-IN" dirty="0" smtClean="0">
                <a:latin typeface="Raleway Light" panose="020B0604020202020204" charset="0"/>
              </a:rPr>
              <a:t>The Attendance system made by us is simply RFID-based in which the student needs to scan his/her RFID tag and the attendance gets stored in the MySQL database.</a:t>
            </a:r>
            <a:endParaRPr lang="en-IN" dirty="0">
              <a:latin typeface="Raleway Light" panose="020B0604020202020204" charset="0"/>
            </a:endParaRPr>
          </a:p>
        </p:txBody>
      </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668</Words>
  <Application>Microsoft Office PowerPoint</Application>
  <PresentationFormat>On-screen Show (16:9)</PresentationFormat>
  <Paragraphs>89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Raleway ExtraBold</vt:lpstr>
      <vt:lpstr>Raleway Light</vt:lpstr>
      <vt:lpstr>Times New Roman</vt:lpstr>
      <vt:lpstr>Olivia template</vt:lpstr>
      <vt:lpstr>RFID-based  Attendance system</vt:lpstr>
      <vt:lpstr>Contents</vt:lpstr>
      <vt:lpstr>Abstract</vt:lpstr>
      <vt:lpstr>Introduction</vt:lpstr>
      <vt:lpstr>Problem statement</vt:lpstr>
      <vt:lpstr>Survey of existing systems</vt:lpstr>
      <vt:lpstr>Project Objectives</vt:lpstr>
      <vt:lpstr>Requirement Analysis</vt:lpstr>
      <vt:lpstr>Solution Proposed</vt:lpstr>
      <vt:lpstr>Process</vt:lpstr>
      <vt:lpstr>Diagrams and Models</vt:lpstr>
      <vt:lpstr>Diagrams and Models</vt:lpstr>
      <vt:lpstr>Slide 13</vt:lpstr>
      <vt:lpstr>Slide 14</vt:lpstr>
      <vt:lpstr>Slide 15</vt:lpstr>
      <vt:lpstr>Slide 16</vt:lpstr>
      <vt:lpstr>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RFID-based  Attendance system</dc:title>
  <dc:creator>HP</dc:creator>
  <cp:lastModifiedBy>admin</cp:lastModifiedBy>
  <cp:revision>22</cp:revision>
  <dcterms:modified xsi:type="dcterms:W3CDTF">2018-10-31T08:43:45Z</dcterms:modified>
</cp:coreProperties>
</file>