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58"/>
  </p:notesMasterIdLst>
  <p:handoutMasterIdLst>
    <p:handoutMasterId r:id="rId59"/>
  </p:handoutMasterIdLst>
  <p:sldIdLst>
    <p:sldId id="452" r:id="rId2"/>
    <p:sldId id="405" r:id="rId3"/>
    <p:sldId id="406" r:id="rId4"/>
    <p:sldId id="442" r:id="rId5"/>
    <p:sldId id="444" r:id="rId6"/>
    <p:sldId id="408" r:id="rId7"/>
    <p:sldId id="409" r:id="rId8"/>
    <p:sldId id="411" r:id="rId9"/>
    <p:sldId id="412" r:id="rId10"/>
    <p:sldId id="413" r:id="rId11"/>
    <p:sldId id="415" r:id="rId12"/>
    <p:sldId id="451" r:id="rId13"/>
    <p:sldId id="501" r:id="rId14"/>
    <p:sldId id="463" r:id="rId15"/>
    <p:sldId id="464" r:id="rId16"/>
    <p:sldId id="465" r:id="rId17"/>
    <p:sldId id="466" r:id="rId18"/>
    <p:sldId id="470" r:id="rId19"/>
    <p:sldId id="467" r:id="rId20"/>
    <p:sldId id="468" r:id="rId21"/>
    <p:sldId id="510" r:id="rId22"/>
    <p:sldId id="469" r:id="rId23"/>
    <p:sldId id="502" r:id="rId24"/>
    <p:sldId id="416" r:id="rId25"/>
    <p:sldId id="419" r:id="rId26"/>
    <p:sldId id="420" r:id="rId27"/>
    <p:sldId id="421" r:id="rId28"/>
    <p:sldId id="473" r:id="rId29"/>
    <p:sldId id="474" r:id="rId30"/>
    <p:sldId id="475" r:id="rId31"/>
    <p:sldId id="476" r:id="rId32"/>
    <p:sldId id="471" r:id="rId33"/>
    <p:sldId id="472" r:id="rId34"/>
    <p:sldId id="458" r:id="rId35"/>
    <p:sldId id="483" r:id="rId36"/>
    <p:sldId id="459" r:id="rId37"/>
    <p:sldId id="460" r:id="rId38"/>
    <p:sldId id="461" r:id="rId39"/>
    <p:sldId id="503" r:id="rId40"/>
    <p:sldId id="477" r:id="rId41"/>
    <p:sldId id="478" r:id="rId42"/>
    <p:sldId id="479" r:id="rId43"/>
    <p:sldId id="487" r:id="rId44"/>
    <p:sldId id="480" r:id="rId45"/>
    <p:sldId id="485" r:id="rId46"/>
    <p:sldId id="486" r:id="rId47"/>
    <p:sldId id="481" r:id="rId48"/>
    <p:sldId id="484" r:id="rId49"/>
    <p:sldId id="429" r:id="rId50"/>
    <p:sldId id="430" r:id="rId51"/>
    <p:sldId id="431" r:id="rId52"/>
    <p:sldId id="432" r:id="rId53"/>
    <p:sldId id="433" r:id="rId54"/>
    <p:sldId id="509" r:id="rId55"/>
    <p:sldId id="435" r:id="rId56"/>
    <p:sldId id="500" r:id="rId57"/>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51" autoAdjust="0"/>
    <p:restoredTop sz="86891" autoAdjust="0"/>
  </p:normalViewPr>
  <p:slideViewPr>
    <p:cSldViewPr>
      <p:cViewPr varScale="1">
        <p:scale>
          <a:sx n="139" d="100"/>
          <a:sy n="139" d="100"/>
        </p:scale>
        <p:origin x="536" y="176"/>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3.xml"/><Relationship Id="rId5" Type="http://schemas.openxmlformats.org/officeDocument/2006/relationships/slide" Target="slides/slide7.xml"/><Relationship Id="rId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65339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10</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638462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9086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Regular expression play a very powerful role when they are used to </a:t>
            </a:r>
            <a:r>
              <a:rPr lang="en-US" b="1" dirty="0">
                <a:latin typeface="Arial" charset="0"/>
                <a:ea typeface="ＭＳ Ｐゴシック" charset="0"/>
                <a:cs typeface="ＭＳ Ｐゴシック" charset="0"/>
              </a:rPr>
              <a:t>change</a:t>
            </a:r>
            <a:r>
              <a:rPr lang="en-US" dirty="0">
                <a:latin typeface="Arial" charset="0"/>
                <a:ea typeface="ＭＳ Ｐゴシック" charset="0"/>
                <a:cs typeface="ＭＳ Ｐゴシック" charset="0"/>
              </a:rPr>
              <a:t> strings, substituting one string for another.  And this power to easily model string substitutions turns out to play a role in one of the earliest NLP systems, the pioneering 1966 chatbot ELIZA.</a:t>
            </a:r>
          </a:p>
        </p:txBody>
      </p:sp>
    </p:spTree>
    <p:extLst>
      <p:ext uri="{BB962C8B-B14F-4D97-AF65-F5344CB8AC3E}">
        <p14:creationId xmlns:p14="http://schemas.microsoft.com/office/powerpoint/2010/main" val="2895541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14</a:t>
            </a:fld>
            <a:endParaRPr lang="en-US"/>
          </a:p>
        </p:txBody>
      </p:sp>
    </p:spTree>
    <p:extLst>
      <p:ext uri="{BB962C8B-B14F-4D97-AF65-F5344CB8AC3E}">
        <p14:creationId xmlns:p14="http://schemas.microsoft.com/office/powerpoint/2010/main" val="671126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15</a:t>
            </a:fld>
            <a:endParaRPr lang="en-US"/>
          </a:p>
        </p:txBody>
      </p:sp>
    </p:spTree>
    <p:extLst>
      <p:ext uri="{BB962C8B-B14F-4D97-AF65-F5344CB8AC3E}">
        <p14:creationId xmlns:p14="http://schemas.microsoft.com/office/powerpoint/2010/main" val="1990660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16</a:t>
            </a:fld>
            <a:endParaRPr lang="en-US"/>
          </a:p>
        </p:txBody>
      </p:sp>
    </p:spTree>
    <p:extLst>
      <p:ext uri="{BB962C8B-B14F-4D97-AF65-F5344CB8AC3E}">
        <p14:creationId xmlns:p14="http://schemas.microsoft.com/office/powerpoint/2010/main" val="3836076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2840235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3795616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321035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1750537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2</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6554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22</a:t>
            </a:fld>
            <a:endParaRPr lang="en-US"/>
          </a:p>
        </p:txBody>
      </p:sp>
    </p:spTree>
    <p:extLst>
      <p:ext uri="{BB962C8B-B14F-4D97-AF65-F5344CB8AC3E}">
        <p14:creationId xmlns:p14="http://schemas.microsoft.com/office/powerpoint/2010/main" val="2941253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You'll find regular expression substitutions, and more powerful tools like lookahead, to be useful in all sorts of applications. And later on we'll be returning to ELIZA and the general issue of building agents that can interact conversationally.</a:t>
            </a:r>
          </a:p>
        </p:txBody>
      </p:sp>
    </p:spTree>
    <p:extLst>
      <p:ext uri="{BB962C8B-B14F-4D97-AF65-F5344CB8AC3E}">
        <p14:creationId xmlns:p14="http://schemas.microsoft.com/office/powerpoint/2010/main" val="1844092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2123016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25</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1202376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1896236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27</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27167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28</a:t>
            </a:fld>
            <a:endParaRPr lang="en-US"/>
          </a:p>
        </p:txBody>
      </p:sp>
    </p:spTree>
    <p:extLst>
      <p:ext uri="{BB962C8B-B14F-4D97-AF65-F5344CB8AC3E}">
        <p14:creationId xmlns:p14="http://schemas.microsoft.com/office/powerpoint/2010/main" val="1167341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29</a:t>
            </a:fld>
            <a:endParaRPr lang="en-US"/>
          </a:p>
        </p:txBody>
      </p:sp>
    </p:spTree>
    <p:extLst>
      <p:ext uri="{BB962C8B-B14F-4D97-AF65-F5344CB8AC3E}">
        <p14:creationId xmlns:p14="http://schemas.microsoft.com/office/powerpoint/2010/main" val="2433004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30</a:t>
            </a:fld>
            <a:endParaRPr lang="en-US"/>
          </a:p>
        </p:txBody>
      </p:sp>
    </p:spTree>
    <p:extLst>
      <p:ext uri="{BB962C8B-B14F-4D97-AF65-F5344CB8AC3E}">
        <p14:creationId xmlns:p14="http://schemas.microsoft.com/office/powerpoint/2010/main" val="3085664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summary, when you study text in corpora it's important to be explicit about what you mean by word (type or token, lemma or wordform) and what are the properties of the corpora; their genre, their language variety, who wrote them and how they were collected.</a:t>
            </a:r>
          </a:p>
        </p:txBody>
      </p:sp>
    </p:spTree>
    <p:extLst>
      <p:ext uri="{BB962C8B-B14F-4D97-AF65-F5344CB8AC3E}">
        <p14:creationId xmlns:p14="http://schemas.microsoft.com/office/powerpoint/2010/main" val="175168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3</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dirty="0"/>
          </a:p>
        </p:txBody>
      </p:sp>
    </p:spTree>
    <p:extLst>
      <p:ext uri="{BB962C8B-B14F-4D97-AF65-F5344CB8AC3E}">
        <p14:creationId xmlns:p14="http://schemas.microsoft.com/office/powerpoint/2010/main" val="1418468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3935957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33</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787903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34</a:t>
            </a:fld>
            <a:endParaRPr lang="en-US"/>
          </a:p>
        </p:txBody>
      </p:sp>
    </p:spTree>
    <p:extLst>
      <p:ext uri="{BB962C8B-B14F-4D97-AF65-F5344CB8AC3E}">
        <p14:creationId xmlns:p14="http://schemas.microsoft.com/office/powerpoint/2010/main" val="3081184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39</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40</a:t>
            </a:fld>
            <a:endParaRPr lang="en-US"/>
          </a:p>
        </p:txBody>
      </p:sp>
    </p:spTree>
    <p:extLst>
      <p:ext uri="{BB962C8B-B14F-4D97-AF65-F5344CB8AC3E}">
        <p14:creationId xmlns:p14="http://schemas.microsoft.com/office/powerpoint/2010/main" val="2053048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41</a:t>
            </a:fld>
            <a:endParaRPr lang="en-US"/>
          </a:p>
        </p:txBody>
      </p:sp>
    </p:spTree>
    <p:extLst>
      <p:ext uri="{BB962C8B-B14F-4D97-AF65-F5344CB8AC3E}">
        <p14:creationId xmlns:p14="http://schemas.microsoft.com/office/powerpoint/2010/main" val="2986965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Word tokenization is an important step in text normalization. Here we introduced some common baseline methods, space-based and character-based tokenization.</a:t>
            </a:r>
          </a:p>
        </p:txBody>
      </p:sp>
    </p:spTree>
    <p:extLst>
      <p:ext uri="{BB962C8B-B14F-4D97-AF65-F5344CB8AC3E}">
        <p14:creationId xmlns:p14="http://schemas.microsoft.com/office/powerpoint/2010/main" val="4238755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49</a:t>
            </a:fld>
            <a:endParaRPr lang="en-US"/>
          </a:p>
        </p:txBody>
      </p:sp>
    </p:spTree>
    <p:extLst>
      <p:ext uri="{BB962C8B-B14F-4D97-AF65-F5344CB8AC3E}">
        <p14:creationId xmlns:p14="http://schemas.microsoft.com/office/powerpoint/2010/main" val="11683773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52</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4209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55</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87059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4</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692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56</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259542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5</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700313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6</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87454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7</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0667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8</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86125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9</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423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5/7/24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1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5/7/24</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75725723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5/7/24</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4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5/7/24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9353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5/7/24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1237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5/7/24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847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5/7/24</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46164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5/7/24</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26772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5518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5/7/24</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974194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02" r:id="rId10"/>
    <p:sldLayoutId id="2147483709"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28003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2848677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Errors cont.</a:t>
            </a:r>
          </a:p>
        </p:txBody>
      </p:sp>
      <p:sp>
        <p:nvSpPr>
          <p:cNvPr id="86019" name="Rectangle 3"/>
          <p:cNvSpPr>
            <a:spLocks noGrp="1" noChangeArrowheads="1"/>
          </p:cNvSpPr>
          <p:nvPr>
            <p:ph idx="1"/>
          </p:nvPr>
        </p:nvSpPr>
        <p:spPr/>
        <p:txBody>
          <a:bodyPr/>
          <a:lstStyle/>
          <a:p>
            <a:r>
              <a:rPr lang="en-US" sz="2800" dirty="0"/>
              <a:t>In NLP we are always dealing with these kinds of errors.</a:t>
            </a:r>
          </a:p>
          <a:p>
            <a:r>
              <a:rPr lang="en-US" sz="2800" dirty="0"/>
              <a:t>Reducing the error rate for an application often involves two antagonistic efforts: </a:t>
            </a:r>
          </a:p>
          <a:p>
            <a:pPr lvl="1"/>
            <a:r>
              <a:rPr lang="en-US" sz="2400" dirty="0">
                <a:solidFill>
                  <a:srgbClr val="008000"/>
                </a:solidFill>
              </a:rPr>
              <a:t>Increasing accuracy or precision </a:t>
            </a:r>
            <a:r>
              <a:rPr lang="en-US" sz="2400" dirty="0"/>
              <a:t>(minimizing false positives)</a:t>
            </a:r>
          </a:p>
          <a:p>
            <a:pPr lvl="1"/>
            <a:r>
              <a:rPr lang="en-US" sz="2400" dirty="0">
                <a:solidFill>
                  <a:srgbClr val="008000"/>
                </a:solidFill>
              </a:rPr>
              <a:t>Increasing coverage or recall </a:t>
            </a:r>
            <a:r>
              <a:rPr lang="en-US" sz="2400" dirty="0"/>
              <a:t>(minimizing false negatives).</a:t>
            </a:r>
          </a:p>
        </p:txBody>
      </p:sp>
    </p:spTree>
    <p:extLst>
      <p:ext uri="{BB962C8B-B14F-4D97-AF65-F5344CB8AC3E}">
        <p14:creationId xmlns:p14="http://schemas.microsoft.com/office/powerpoint/2010/main" val="2926071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t>Summary</a:t>
            </a:r>
          </a:p>
        </p:txBody>
      </p:sp>
      <p:sp>
        <p:nvSpPr>
          <p:cNvPr id="90115" name="Content Placeholder 2"/>
          <p:cNvSpPr>
            <a:spLocks noGrp="1"/>
          </p:cNvSpPr>
          <p:nvPr>
            <p:ph idx="1"/>
          </p:nvPr>
        </p:nvSpPr>
        <p:spPr/>
        <p:txBody>
          <a:bodyPr/>
          <a:lstStyle/>
          <a:p>
            <a:r>
              <a:rPr lang="en-US" sz="2800" dirty="0"/>
              <a:t>Regular expressions play a surprisingly large role</a:t>
            </a:r>
          </a:p>
          <a:p>
            <a:pPr lvl="1"/>
            <a:r>
              <a:rPr lang="en-US" sz="2400" dirty="0"/>
              <a:t>Sophisticated sequences of regular expressions are often the first model for any text processing text</a:t>
            </a:r>
          </a:p>
          <a:p>
            <a:r>
              <a:rPr lang="en-US" sz="2800" dirty="0"/>
              <a:t>For hard tasks, we use machine learning classifiers</a:t>
            </a:r>
          </a:p>
          <a:p>
            <a:pPr lvl="1"/>
            <a:r>
              <a:rPr lang="en-US" sz="2400" dirty="0"/>
              <a:t>But regular expressions are still used for pre-processing, or as features in the classifiers</a:t>
            </a:r>
          </a:p>
          <a:p>
            <a:pPr lvl="1"/>
            <a:r>
              <a:rPr lang="en-US" sz="2400" dirty="0"/>
              <a:t>Can be very useful in capturing generalizations</a:t>
            </a:r>
          </a:p>
          <a:p>
            <a:pPr lvl="1"/>
            <a:endParaRPr lang="en-US" dirty="0"/>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11</a:t>
            </a:fld>
            <a:endParaRPr lang="en-US"/>
          </a:p>
        </p:txBody>
      </p:sp>
    </p:spTree>
    <p:extLst>
      <p:ext uri="{BB962C8B-B14F-4D97-AF65-F5344CB8AC3E}">
        <p14:creationId xmlns:p14="http://schemas.microsoft.com/office/powerpoint/2010/main" val="281682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3257550"/>
            <a:ext cx="5009393" cy="12344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37BD3B14-D265-A74B-80D1-0D065A287D4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590920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285404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Tree>
    <p:extLst>
      <p:ext uri="{BB962C8B-B14F-4D97-AF65-F5344CB8AC3E}">
        <p14:creationId xmlns:p14="http://schemas.microsoft.com/office/powerpoint/2010/main" val="124974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822960" y="1200150"/>
            <a:ext cx="7863840" cy="3429000"/>
          </a:xfrm>
        </p:spPr>
        <p:txBody>
          <a:bodyPr/>
          <a:lstStyle/>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Say we want to put angles around all numbers:</a:t>
            </a:r>
          </a:p>
          <a:p>
            <a:pPr marL="219456" lvl="1" indent="0">
              <a:buNone/>
            </a:pPr>
            <a:r>
              <a:rPr lang="en-US" sz="2800" i="1" dirty="0"/>
              <a:t>           </a:t>
            </a:r>
            <a:r>
              <a:rPr lang="en-US" sz="2800" i="1" dirty="0">
                <a:highlight>
                  <a:srgbClr val="C0C0C0"/>
                </a:highlight>
              </a:rPr>
              <a:t>the 35 boxes</a:t>
            </a:r>
            <a:r>
              <a:rPr lang="en-US" sz="2800" i="1" dirty="0"/>
              <a:t> </a:t>
            </a:r>
            <a:r>
              <a:rPr lang="en-US" sz="2800" i="1" dirty="0">
                <a:sym typeface="Wingdings" pitchFamily="2" charset="2"/>
              </a:rPr>
              <a:t></a:t>
            </a:r>
            <a:r>
              <a:rPr lang="en-US" sz="2800" dirty="0"/>
              <a:t> </a:t>
            </a:r>
            <a:r>
              <a:rPr lang="en-US" sz="2800" i="1" dirty="0">
                <a:highlight>
                  <a:srgbClr val="C0C0C0"/>
                </a:highlight>
              </a:rPr>
              <a:t>the </a:t>
            </a:r>
            <a:r>
              <a:rPr lang="en-US" sz="2800" dirty="0">
                <a:highlight>
                  <a:srgbClr val="C0C0C0"/>
                </a:highlight>
              </a:rPr>
              <a:t>&lt;</a:t>
            </a:r>
            <a:r>
              <a:rPr lang="en-US" sz="2800" i="1" dirty="0">
                <a:highlight>
                  <a:srgbClr val="C0C0C0"/>
                </a:highlight>
              </a:rPr>
              <a:t>35</a:t>
            </a:r>
            <a:r>
              <a:rPr lang="en-US" sz="2800" dirty="0">
                <a:highlight>
                  <a:srgbClr val="C0C0C0"/>
                </a:highlight>
              </a:rPr>
              <a:t>&gt; </a:t>
            </a:r>
            <a:r>
              <a:rPr lang="en-US" sz="2800" i="1" dirty="0">
                <a:highlight>
                  <a:srgbClr val="C0C0C0"/>
                </a:highlight>
              </a:rPr>
              <a:t>boxes </a:t>
            </a:r>
            <a:endParaRPr lang="en-US" sz="2800" dirty="0">
              <a:highlight>
                <a:srgbClr val="C0C0C0"/>
              </a:highlight>
            </a:endParaRP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\1  to refer to the contents of the register</a:t>
            </a:r>
          </a:p>
          <a:p>
            <a:pPr marL="219456" lvl="1" indent="0">
              <a:buNone/>
            </a:pPr>
            <a:r>
              <a:rPr lang="en-US" sz="3200" dirty="0">
                <a:latin typeface="Courier" pitchFamily="2" charset="0"/>
              </a:rPr>
              <a:t>s/([0-9]+)/&lt;\1&gt;/ </a:t>
            </a:r>
          </a:p>
          <a:p>
            <a:endParaRPr lang="en-US" dirty="0"/>
          </a:p>
        </p:txBody>
      </p:sp>
    </p:spTree>
    <p:extLst>
      <p:ext uri="{BB962C8B-B14F-4D97-AF65-F5344CB8AC3E}">
        <p14:creationId xmlns:p14="http://schemas.microsoft.com/office/powerpoint/2010/main" val="338497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a:xfrm>
            <a:off x="822960" y="1200150"/>
            <a:ext cx="7863840" cy="3429000"/>
          </a:xfrm>
        </p:spPr>
        <p:txBody>
          <a:bodyPr/>
          <a:lstStyle/>
          <a:p>
            <a:r>
              <a:rPr lang="en-US" sz="2600" dirty="0">
                <a:latin typeface="Courier" pitchFamily="2" charset="0"/>
              </a:rPr>
              <a:t>/the (.*)er they (.*), the \1er we \2/ </a:t>
            </a:r>
          </a:p>
          <a:p>
            <a:r>
              <a:rPr lang="en-US" dirty="0"/>
              <a:t>Matches</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r>
              <a:rPr lang="en-US" i="1" dirty="0"/>
              <a:t>But not</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ate </a:t>
            </a:r>
            <a:endParaRPr lang="en-US" dirty="0"/>
          </a:p>
          <a:p>
            <a:endParaRPr lang="en-US" dirty="0"/>
          </a:p>
        </p:txBody>
      </p:sp>
    </p:spTree>
    <p:extLst>
      <p:ext uri="{BB962C8B-B14F-4D97-AF65-F5344CB8AC3E}">
        <p14:creationId xmlns:p14="http://schemas.microsoft.com/office/powerpoint/2010/main" val="1162389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lstStyle/>
          <a:p>
            <a:r>
              <a:rPr lang="en-US" dirty="0"/>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a:xfrm>
            <a:off x="510540" y="971550"/>
            <a:ext cx="8168640" cy="3733800"/>
          </a:xfrm>
        </p:spPr>
        <p:txBody>
          <a:bodyPr>
            <a:normAutofit/>
          </a:bodyPr>
          <a:lstStyle/>
          <a:p>
            <a:pPr marL="0" indent="0">
              <a:buNone/>
            </a:pPr>
            <a:r>
              <a:rPr lang="en-US" sz="2400" dirty="0">
                <a:highlight>
                  <a:srgbClr val="FFFF00"/>
                </a:highlight>
              </a:rPr>
              <a:t>Parentheses have a double function: grouping terms, and capturing</a:t>
            </a:r>
          </a:p>
          <a:p>
            <a:pPr marL="0" indent="0">
              <a:buNone/>
            </a:pPr>
            <a:r>
              <a:rPr lang="en-US" sz="2400" dirty="0">
                <a:highlight>
                  <a:srgbClr val="FFFF00"/>
                </a:highlight>
              </a:rPr>
              <a:t>Non-capturing groups: add a ?: after </a:t>
            </a:r>
            <a:r>
              <a:rPr lang="en-US" sz="2400" dirty="0" err="1">
                <a:highlight>
                  <a:srgbClr val="FFFF00"/>
                </a:highlight>
              </a:rPr>
              <a:t>paren</a:t>
            </a:r>
            <a:r>
              <a:rPr lang="en-US" sz="2400" dirty="0">
                <a:highlight>
                  <a:srgbClr val="FFFF00"/>
                </a:highlight>
              </a:rPr>
              <a:t>:</a:t>
            </a:r>
          </a:p>
          <a:p>
            <a:r>
              <a:rPr lang="en-US" sz="2400" dirty="0">
                <a:solidFill>
                  <a:srgbClr val="1A24F4"/>
                </a:solidFill>
                <a:latin typeface="Courier" pitchFamily="2" charset="0"/>
              </a:rPr>
              <a:t>/(?:</a:t>
            </a:r>
            <a:r>
              <a:rPr lang="en-US" sz="2400" dirty="0" err="1">
                <a:solidFill>
                  <a:srgbClr val="1A24F4"/>
                </a:solidFill>
                <a:latin typeface="Courier" pitchFamily="2" charset="0"/>
              </a:rPr>
              <a:t>some|a</a:t>
            </a:r>
            <a:r>
              <a:rPr lang="en-US" sz="2400" dirty="0">
                <a:solidFill>
                  <a:srgbClr val="1A24F4"/>
                </a:solidFill>
                <a:latin typeface="Courier" pitchFamily="2" charset="0"/>
              </a:rPr>
              <a:t> few) (</a:t>
            </a:r>
            <a:r>
              <a:rPr lang="en-US" sz="2400" dirty="0" err="1">
                <a:solidFill>
                  <a:srgbClr val="1A24F4"/>
                </a:solidFill>
                <a:latin typeface="Courier" pitchFamily="2" charset="0"/>
              </a:rPr>
              <a:t>people|cats</a:t>
            </a:r>
            <a:r>
              <a:rPr lang="en-US" sz="2400" dirty="0">
                <a:solidFill>
                  <a:srgbClr val="1A24F4"/>
                </a:solidFill>
                <a:latin typeface="Courier" pitchFamily="2" charset="0"/>
              </a:rPr>
              <a:t>) like some \1/ </a:t>
            </a:r>
          </a:p>
          <a:p>
            <a:r>
              <a:rPr lang="en-US" sz="2400" dirty="0"/>
              <a:t>matches </a:t>
            </a:r>
          </a:p>
          <a:p>
            <a:pPr lvl="1"/>
            <a:r>
              <a:rPr lang="en-US" dirty="0">
                <a:latin typeface="Courier" pitchFamily="2" charset="0"/>
              </a:rPr>
              <a:t>some cats like some cats </a:t>
            </a:r>
          </a:p>
          <a:p>
            <a:r>
              <a:rPr lang="en-US" sz="2400" dirty="0"/>
              <a:t>but not </a:t>
            </a:r>
          </a:p>
          <a:p>
            <a:pPr lvl="1"/>
            <a:r>
              <a:rPr lang="en-US" dirty="0">
                <a:latin typeface="Courier" pitchFamily="2" charset="0"/>
              </a:rPr>
              <a:t>some cats like some some</a:t>
            </a:r>
          </a:p>
        </p:txBody>
      </p:sp>
    </p:spTree>
    <p:extLst>
      <p:ext uri="{BB962C8B-B14F-4D97-AF65-F5344CB8AC3E}">
        <p14:creationId xmlns:p14="http://schemas.microsoft.com/office/powerpoint/2010/main" val="1100062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a:xfrm>
            <a:off x="822960" y="1200150"/>
            <a:ext cx="8092440" cy="3429000"/>
          </a:xfrm>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Tree>
    <p:extLst>
      <p:ext uri="{BB962C8B-B14F-4D97-AF65-F5344CB8AC3E}">
        <p14:creationId xmlns:p14="http://schemas.microsoft.com/office/powerpoint/2010/main" val="105969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8244840" cy="3429000"/>
          </a:xfrm>
        </p:spPr>
        <p:txBody>
          <a:bodyPr>
            <a:noAutofit/>
          </a:bodyPr>
          <a:lstStyle/>
          <a:p>
            <a:r>
              <a:rPr lang="en-US" dirty="0"/>
              <a:t>Early NLP system that imitated a Rogerian </a:t>
            </a:r>
            <a:r>
              <a:rPr lang="en-US" dirty="0">
                <a:highlight>
                  <a:srgbClr val="FFFF00"/>
                </a:highlight>
              </a:rPr>
              <a:t>psychotherapist </a:t>
            </a:r>
          </a:p>
          <a:p>
            <a:pPr lvl="1"/>
            <a:r>
              <a:rPr lang="en-US" dirty="0"/>
              <a:t>Joseph </a:t>
            </a:r>
            <a:r>
              <a:rPr lang="en-US" dirty="0" err="1"/>
              <a:t>Weizenbaum</a:t>
            </a:r>
            <a:r>
              <a:rPr lang="en-US" dirty="0"/>
              <a:t>, 1966. </a:t>
            </a:r>
          </a:p>
          <a:p>
            <a:endParaRPr lang="en-US" dirty="0"/>
          </a:p>
          <a:p>
            <a:r>
              <a:rPr lang="en-US" dirty="0"/>
              <a:t>Uses pattern matching to match, e.g.,:</a:t>
            </a:r>
          </a:p>
          <a:p>
            <a:pPr lvl="1"/>
            <a:r>
              <a:rPr lang="en-US" dirty="0">
                <a:solidFill>
                  <a:srgbClr val="0070C0"/>
                </a:solidFill>
                <a:latin typeface="Courier" pitchFamily="2" charset="0"/>
              </a:rPr>
              <a:t>“I need X” </a:t>
            </a:r>
          </a:p>
          <a:p>
            <a:pPr marL="150876" lvl="1" indent="0">
              <a:buNone/>
            </a:pPr>
            <a:r>
              <a:rPr lang="en-US" sz="2800" dirty="0"/>
              <a:t>and translates them into, e.g.</a:t>
            </a:r>
          </a:p>
          <a:p>
            <a:pPr lvl="1"/>
            <a:r>
              <a:rPr lang="en-US" dirty="0">
                <a:solidFill>
                  <a:srgbClr val="0070C0"/>
                </a:solidFill>
                <a:latin typeface="Courier" pitchFamily="2" charset="0"/>
              </a:rPr>
              <a:t>“What would it mean to you if you got X? </a:t>
            </a:r>
          </a:p>
        </p:txBody>
      </p:sp>
    </p:spTree>
    <p:extLst>
      <p:ext uri="{BB962C8B-B14F-4D97-AF65-F5344CB8AC3E}">
        <p14:creationId xmlns:p14="http://schemas.microsoft.com/office/powerpoint/2010/main" val="384709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214953"/>
            <a:ext cx="7543800" cy="680397"/>
          </a:xfrm>
        </p:spPr>
        <p:txBody>
          <a:bodyPr/>
          <a:lstStyle/>
          <a:p>
            <a:pPr eaLnBrk="1" hangingPunct="1"/>
            <a:r>
              <a:rPr lang="en-US" dirty="0"/>
              <a:t>Regular expressions</a:t>
            </a:r>
          </a:p>
        </p:txBody>
      </p:sp>
      <p:sp>
        <p:nvSpPr>
          <p:cNvPr id="69635" name="Rectangle 3"/>
          <p:cNvSpPr>
            <a:spLocks noGrp="1" noChangeArrowheads="1"/>
          </p:cNvSpPr>
          <p:nvPr>
            <p:ph idx="1"/>
          </p:nvPr>
        </p:nvSpPr>
        <p:spPr>
          <a:xfrm>
            <a:off x="381000" y="1200150"/>
            <a:ext cx="8534400" cy="3543300"/>
          </a:xfrm>
        </p:spPr>
        <p:txBody>
          <a:bodyPr/>
          <a:lstStyle/>
          <a:p>
            <a:pPr eaLnBrk="1" hangingPunct="1"/>
            <a:r>
              <a:rPr lang="en-US" sz="2400" dirty="0"/>
              <a:t>A formal language for specifying text strings</a:t>
            </a:r>
          </a:p>
          <a:p>
            <a:pPr eaLnBrk="1" hangingPunct="1"/>
            <a:r>
              <a:rPr lang="en-US" sz="2400" dirty="0"/>
              <a:t>How can we search for any of these?</a:t>
            </a:r>
          </a:p>
          <a:p>
            <a:pPr lvl="1" eaLnBrk="1" hangingPunct="1"/>
            <a:r>
              <a:rPr lang="en-US" sz="2400" dirty="0"/>
              <a:t>woodchuck</a:t>
            </a:r>
          </a:p>
          <a:p>
            <a:pPr lvl="1" eaLnBrk="1" hangingPunct="1"/>
            <a:r>
              <a:rPr lang="en-US" sz="2400" dirty="0"/>
              <a:t>woodchucks</a:t>
            </a:r>
          </a:p>
          <a:p>
            <a:pPr lvl="1" eaLnBrk="1" hangingPunct="1"/>
            <a:r>
              <a:rPr lang="en-US" sz="2400" dirty="0"/>
              <a:t>Woodchuck</a:t>
            </a:r>
          </a:p>
          <a:p>
            <a:pPr lvl="1" eaLnBrk="1" hangingPunct="1"/>
            <a:r>
              <a:rPr lang="en-US" sz="2400" dirty="0"/>
              <a:t>Woodchucks</a:t>
            </a:r>
          </a:p>
          <a:p>
            <a:pPr marL="457200" lvl="1" indent="0" eaLnBrk="1" hangingPunct="1">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190750"/>
            <a:ext cx="3657600" cy="2743200"/>
          </a:xfrm>
          <a:prstGeom prst="rect">
            <a:avLst/>
          </a:prstGeom>
        </p:spPr>
      </p:pic>
    </p:spTree>
    <p:extLst>
      <p:ext uri="{BB962C8B-B14F-4D97-AF65-F5344CB8AC3E}">
        <p14:creationId xmlns:p14="http://schemas.microsoft.com/office/powerpoint/2010/main" val="555743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7543801"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p>
          <a:p>
            <a:pPr marL="0" indent="0">
              <a:buNone/>
            </a:pPr>
            <a:r>
              <a:rPr lang="en-US" sz="2600" dirty="0"/>
              <a:t>Well, my boyfriend made me come here.</a:t>
            </a:r>
            <a:br>
              <a:rPr lang="en-US" sz="2600" dirty="0"/>
            </a:br>
            <a:r>
              <a:rPr lang="en-US" sz="2600" dirty="0">
                <a:solidFill>
                  <a:srgbClr val="00B050"/>
                </a:solidFill>
              </a:rPr>
              <a:t>YOUR BOYFRIEND MADE YOU COME HERE </a:t>
            </a:r>
          </a:p>
          <a:p>
            <a:pPr marL="0" indent="0">
              <a:buNone/>
            </a:pPr>
            <a:r>
              <a:rPr lang="en-US" sz="2600" dirty="0"/>
              <a:t>He says I'm depressed much of the time.</a:t>
            </a:r>
            <a:br>
              <a:rPr lang="en-US" sz="2600" dirty="0"/>
            </a:br>
            <a:r>
              <a:rPr lang="en-US" sz="2600" dirty="0">
                <a:solidFill>
                  <a:srgbClr val="00B050"/>
                </a:solidFill>
              </a:rPr>
              <a:t>I AM SORRY TO HEAR YOU ARE DEPRESSED </a:t>
            </a:r>
          </a:p>
        </p:txBody>
      </p:sp>
    </p:spTree>
    <p:extLst>
      <p:ext uri="{BB962C8B-B14F-4D97-AF65-F5344CB8AC3E}">
        <p14:creationId xmlns:p14="http://schemas.microsoft.com/office/powerpoint/2010/main" val="2161748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626E7-ABAC-8AA5-549A-93CE65924F04}"/>
              </a:ext>
            </a:extLst>
          </p:cNvPr>
          <p:cNvSpPr>
            <a:spLocks noGrp="1"/>
          </p:cNvSpPr>
          <p:nvPr>
            <p:ph type="title"/>
          </p:nvPr>
        </p:nvSpPr>
        <p:spPr/>
        <p:txBody>
          <a:bodyPr/>
          <a:lstStyle/>
          <a:p>
            <a:r>
              <a:rPr lang="en-US" dirty="0"/>
              <a:t>Procedure</a:t>
            </a:r>
          </a:p>
        </p:txBody>
      </p:sp>
      <p:sp>
        <p:nvSpPr>
          <p:cNvPr id="3" name="Content Placeholder 2">
            <a:extLst>
              <a:ext uri="{FF2B5EF4-FFF2-40B4-BE49-F238E27FC236}">
                <a16:creationId xmlns:a16="http://schemas.microsoft.com/office/drawing/2014/main" id="{EB3A7549-E63C-8C61-96FA-94790D5A6B34}"/>
              </a:ext>
            </a:extLst>
          </p:cNvPr>
          <p:cNvSpPr>
            <a:spLocks noGrp="1"/>
          </p:cNvSpPr>
          <p:nvPr>
            <p:ph idx="1"/>
          </p:nvPr>
        </p:nvSpPr>
        <p:spPr/>
        <p:txBody>
          <a:bodyPr/>
          <a:lstStyle/>
          <a:p>
            <a:r>
              <a:rPr lang="en-US" dirty="0"/>
              <a:t>. Read the text, find the key word</a:t>
            </a:r>
          </a:p>
          <a:p>
            <a:r>
              <a:rPr lang="en-US" dirty="0"/>
              <a:t>. Once the keyword is found, form a sentence according to the rule associated with the keyword</a:t>
            </a:r>
          </a:p>
        </p:txBody>
      </p:sp>
    </p:spTree>
    <p:extLst>
      <p:ext uri="{BB962C8B-B14F-4D97-AF65-F5344CB8AC3E}">
        <p14:creationId xmlns:p14="http://schemas.microsoft.com/office/powerpoint/2010/main" val="2015472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822960" y="1200150"/>
            <a:ext cx="7940040" cy="3429000"/>
          </a:xfrm>
        </p:spPr>
        <p:txBody>
          <a:bodyPr/>
          <a:lstStyle/>
          <a:p>
            <a:r>
              <a:rPr lang="en-US" sz="2400" dirty="0"/>
              <a:t>s/.* I’M (</a:t>
            </a:r>
            <a:r>
              <a:rPr lang="en-US" sz="2400" dirty="0" err="1"/>
              <a:t>depressed|sad</a:t>
            </a:r>
            <a:r>
              <a:rPr lang="en-US" sz="2400" dirty="0"/>
              <a:t>) .*/I AM SORRY TO HEAR YOU ARE \1/ </a:t>
            </a:r>
          </a:p>
          <a:p>
            <a:r>
              <a:rPr lang="en-US" sz="2400" dirty="0"/>
              <a:t>s/.* I AM (</a:t>
            </a:r>
            <a:r>
              <a:rPr lang="en-US" sz="2400" dirty="0" err="1"/>
              <a:t>depressed|sad</a:t>
            </a:r>
            <a:r>
              <a:rPr lang="en-US" sz="2400" dirty="0"/>
              <a:t>) .*/WHY DO YOU THINK YOU ARE \1/</a:t>
            </a:r>
          </a:p>
          <a:p>
            <a:r>
              <a:rPr lang="en-US" sz="2400" dirty="0"/>
              <a:t>s/.* all .*/IN WHAT WAY?/ </a:t>
            </a:r>
          </a:p>
          <a:p>
            <a:r>
              <a:rPr lang="en-US" sz="2400" dirty="0"/>
              <a:t>s/.* always .*/CAN YOU THINK OF A SPECIFIC EXAMPLE?/ </a:t>
            </a:r>
          </a:p>
          <a:p>
            <a:pPr marL="0" indent="0">
              <a:buNone/>
            </a:pPr>
            <a:endParaRPr lang="en-US" dirty="0"/>
          </a:p>
        </p:txBody>
      </p:sp>
    </p:spTree>
    <p:extLst>
      <p:ext uri="{BB962C8B-B14F-4D97-AF65-F5344CB8AC3E}">
        <p14:creationId xmlns:p14="http://schemas.microsoft.com/office/powerpoint/2010/main" val="1103654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3432497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2399545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 in a sentence?</a:t>
            </a:r>
          </a:p>
        </p:txBody>
      </p:sp>
      <p:sp>
        <p:nvSpPr>
          <p:cNvPr id="22531" name="Rectangle 3"/>
          <p:cNvSpPr>
            <a:spLocks noGrp="1" noChangeArrowheads="1"/>
          </p:cNvSpPr>
          <p:nvPr>
            <p:ph idx="1"/>
          </p:nvPr>
        </p:nvSpPr>
        <p:spPr/>
        <p:txBody>
          <a:bodyPr/>
          <a:lstStyle/>
          <a:p>
            <a:r>
              <a:rPr lang="en-US" sz="2800" dirty="0"/>
              <a:t>"I do uh main- mainly business data processing"</a:t>
            </a:r>
          </a:p>
          <a:p>
            <a:pPr lvl="1"/>
            <a:r>
              <a:rPr lang="en-US" sz="2400" dirty="0"/>
              <a:t>Fragments, filled pauses</a:t>
            </a:r>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same stem, part of speech, rough word sense</a:t>
            </a:r>
          </a:p>
          <a:p>
            <a:pPr lvl="2"/>
            <a:r>
              <a:rPr lang="en-US" sz="2400" dirty="0">
                <a:solidFill>
                  <a:srgbClr val="FF0000"/>
                </a:solidFill>
              </a:rPr>
              <a:t>cat </a:t>
            </a:r>
            <a:r>
              <a:rPr lang="en-US" sz="2400" dirty="0"/>
              <a:t>and </a:t>
            </a:r>
            <a:r>
              <a:rPr lang="en-US" sz="2400" dirty="0">
                <a:solidFill>
                  <a:srgbClr val="FF0000"/>
                </a:solidFill>
              </a:rPr>
              <a:t>cats </a:t>
            </a:r>
            <a:r>
              <a:rPr lang="en-US" sz="2400" dirty="0"/>
              <a:t>= same lemma</a:t>
            </a:r>
          </a:p>
          <a:p>
            <a:pPr lvl="1"/>
            <a:r>
              <a:rPr lang="en-US" sz="2400" b="1" dirty="0" err="1"/>
              <a:t>Wordform</a:t>
            </a:r>
            <a:r>
              <a:rPr lang="en-US" sz="2400" dirty="0"/>
              <a:t>: the full inflected surface form</a:t>
            </a:r>
          </a:p>
          <a:p>
            <a:pPr lvl="2"/>
            <a:r>
              <a:rPr lang="en-US" sz="2400" dirty="0">
                <a:solidFill>
                  <a:srgbClr val="FF0000"/>
                </a:solidFill>
              </a:rPr>
              <a:t>cat </a:t>
            </a:r>
            <a:r>
              <a:rPr lang="en-US" sz="2400" dirty="0"/>
              <a:t>and </a:t>
            </a:r>
            <a:r>
              <a:rPr lang="en-US" sz="2400" dirty="0">
                <a:solidFill>
                  <a:srgbClr val="FF0000"/>
                </a:solidFill>
              </a:rPr>
              <a:t>cats </a:t>
            </a:r>
            <a:r>
              <a:rPr lang="en-US" sz="2400" dirty="0"/>
              <a:t>= different </a:t>
            </a:r>
            <a:r>
              <a:rPr lang="en-US" sz="2400" dirty="0" err="1"/>
              <a:t>wordforms</a:t>
            </a:r>
            <a:endParaRPr lang="en-US" sz="2400" dirty="0"/>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sentence?</a:t>
            </a:r>
          </a:p>
        </p:txBody>
      </p:sp>
      <p:sp>
        <p:nvSpPr>
          <p:cNvPr id="24579" name="Rectangle 3"/>
          <p:cNvSpPr>
            <a:spLocks noGrp="1" noChangeArrowheads="1"/>
          </p:cNvSpPr>
          <p:nvPr>
            <p:ph idx="1"/>
          </p:nvPr>
        </p:nvSpPr>
        <p:spPr>
          <a:xfrm>
            <a:off x="914400" y="1314450"/>
            <a:ext cx="7452360" cy="3543300"/>
          </a:xfrm>
        </p:spPr>
        <p:txBody>
          <a:bodyPr>
            <a:normAutofit lnSpcReduction="10000"/>
          </a:bodyPr>
          <a:lstStyle/>
          <a:p>
            <a:pPr marL="0" indent="0">
              <a:buNone/>
            </a:pPr>
            <a:r>
              <a:rPr lang="en-US" sz="2200"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457200" y="895350"/>
            <a:ext cx="84582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p>
          <a:p>
            <a:pPr marL="0" indent="0">
              <a:buNone/>
            </a:pPr>
            <a:r>
              <a:rPr lang="en-US" sz="2000" dirty="0"/>
              <a:t>Heaps Law = </a:t>
            </a:r>
            <a:r>
              <a:rPr lang="en-US" sz="2000" dirty="0" err="1"/>
              <a:t>Herdan's</a:t>
            </a:r>
            <a:r>
              <a:rPr lang="en-US" sz="2000" dirty="0"/>
              <a:t> Law =                                 where often .67 &lt; β &lt; .75</a:t>
            </a:r>
          </a:p>
          <a:p>
            <a:pPr marL="0" indent="0">
              <a:buNone/>
            </a:pPr>
            <a:r>
              <a:rPr lang="en-US" sz="2000" dirty="0"/>
              <a:t>i.e., vocabulary size grows with &gt;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nvGraphicFramePr>
        <p:xfrm>
          <a:off x="685800" y="2724150"/>
          <a:ext cx="7848600" cy="19812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val="10002"/>
                  </a:ext>
                </a:extLst>
              </a:tr>
              <a:tr h="370840">
                <a:tc>
                  <a:txBody>
                    <a:bodyPr/>
                    <a:lstStyle/>
                    <a:p>
                      <a:r>
                        <a:rPr lang="en-US" sz="2000" dirty="0"/>
                        <a:t>COCA</a:t>
                      </a:r>
                    </a:p>
                  </a:txBody>
                  <a:tcPr/>
                </a:tc>
                <a:tc>
                  <a:txBody>
                    <a:bodyPr/>
                    <a:lstStyle/>
                    <a:p>
                      <a:r>
                        <a:rPr lang="en-US" sz="2000" dirty="0"/>
                        <a:t>440 million</a:t>
                      </a:r>
                    </a:p>
                  </a:txBody>
                  <a:tcPr/>
                </a:tc>
                <a:tc>
                  <a:txBody>
                    <a:bodyPr/>
                    <a:lstStyle/>
                    <a:p>
                      <a:r>
                        <a:rPr lang="en-US" sz="2000" dirty="0"/>
                        <a:t>2 million</a:t>
                      </a:r>
                    </a:p>
                  </a:txBody>
                  <a:tcPr/>
                </a:tc>
                <a:extLst>
                  <a:ext uri="{0D108BD9-81ED-4DB2-BD59-A6C34878D82A}">
                    <a16:rowId xmlns:a16="http://schemas.microsoft.com/office/drawing/2014/main"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3352800" y="1792025"/>
            <a:ext cx="1778907" cy="469900"/>
          </a:xfrm>
          <a:prstGeom prst="rect">
            <a:avLst/>
          </a:prstGeom>
        </p:spPr>
      </p:pic>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lnSpcReduction="10000"/>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Tree>
    <p:extLst>
      <p:ext uri="{BB962C8B-B14F-4D97-AF65-F5344CB8AC3E}">
        <p14:creationId xmlns:p14="http://schemas.microsoft.com/office/powerpoint/2010/main" val="4193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762000" y="1047750"/>
            <a:ext cx="8001000" cy="4095750"/>
          </a:xfrm>
        </p:spPr>
        <p:txBody>
          <a:bodyPr>
            <a:normAutofit/>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59830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22960" y="214953"/>
            <a:ext cx="7543800" cy="604197"/>
          </a:xfrm>
        </p:spPr>
        <p:txBody>
          <a:bodyPr/>
          <a:lstStyle/>
          <a:p>
            <a:pPr eaLnBrk="1" hangingPunct="1"/>
            <a:r>
              <a:rPr lang="en-US" dirty="0"/>
              <a:t>Regular Expressions: Disjunctions</a:t>
            </a:r>
          </a:p>
        </p:txBody>
      </p:sp>
      <p:sp>
        <p:nvSpPr>
          <p:cNvPr id="71683" name="Rectangle 3"/>
          <p:cNvSpPr>
            <a:spLocks noGrp="1" noChangeArrowheads="1"/>
          </p:cNvSpPr>
          <p:nvPr>
            <p:ph idx="1"/>
          </p:nvPr>
        </p:nvSpPr>
        <p:spPr>
          <a:xfrm>
            <a:off x="228600" y="1123951"/>
            <a:ext cx="7786688" cy="3810000"/>
          </a:xfrm>
        </p:spPr>
        <p:txBody>
          <a:bodyPr>
            <a:normAutofit/>
          </a:bodyPr>
          <a:lstStyle/>
          <a:p>
            <a:pPr eaLnBrk="1" hangingPunct="1"/>
            <a:r>
              <a:rPr lang="en-US" sz="2400" dirty="0">
                <a:latin typeface="Calibri"/>
                <a:cs typeface="Calibri"/>
              </a:rPr>
              <a:t>Letters inside square brackets []</a:t>
            </a:r>
          </a:p>
          <a:p>
            <a:pPr eaLnBrk="1" hangingPunct="1"/>
            <a:endParaRPr lang="en-US" sz="1400" dirty="0">
              <a:latin typeface="Calibri"/>
              <a:cs typeface="Calibri"/>
            </a:endParaRPr>
          </a:p>
          <a:p>
            <a:pPr marL="0" indent="0" eaLnBrk="1" hangingPunct="1">
              <a:buNone/>
            </a:pPr>
            <a:endParaRPr lang="en-US" dirty="0">
              <a:latin typeface="Calibri"/>
              <a:cs typeface="Calibri"/>
            </a:endParaRPr>
          </a:p>
          <a:p>
            <a:pPr marL="0" indent="0" eaLnBrk="1" hangingPunct="1">
              <a:buNone/>
            </a:pPr>
            <a:endParaRPr lang="en-US" dirty="0">
              <a:latin typeface="Calibri"/>
              <a:cs typeface="Calibri"/>
            </a:endParaRPr>
          </a:p>
          <a:p>
            <a:r>
              <a:rPr lang="en-US" sz="2400" dirty="0"/>
              <a:t>Ranges </a:t>
            </a:r>
            <a:r>
              <a:rPr lang="en-US" sz="2400" dirty="0">
                <a:solidFill>
                  <a:srgbClr val="CC0000"/>
                </a:solidFill>
                <a:latin typeface="Courier" charset="0"/>
              </a:rPr>
              <a:t>[A-Z]</a:t>
            </a:r>
          </a:p>
          <a:p>
            <a:pPr eaLnBrk="1" hangingPunct="1"/>
            <a:endParaRPr lang="en-US" dirty="0">
              <a:latin typeface="Calibri"/>
              <a:cs typeface="Calibri"/>
            </a:endParaRPr>
          </a:p>
          <a:p>
            <a:pPr marL="0" indent="0" eaLnBrk="1" hangingPunct="1">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04630076"/>
              </p:ext>
            </p:extLst>
          </p:nvPr>
        </p:nvGraphicFramePr>
        <p:xfrm>
          <a:off x="1524000" y="1809750"/>
          <a:ext cx="6096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4800">
                <a:tc>
                  <a:txBody>
                    <a:bodyPr/>
                    <a:lstStyle/>
                    <a:p>
                      <a:r>
                        <a:rPr lang="en-US" sz="1800" dirty="0"/>
                        <a:t>Pattern</a:t>
                      </a:r>
                    </a:p>
                  </a:txBody>
                  <a:tcPr/>
                </a:tc>
                <a:tc>
                  <a:txBody>
                    <a:bodyPr/>
                    <a:lstStyle/>
                    <a:p>
                      <a:r>
                        <a:rPr lang="en-US" sz="1800" dirty="0"/>
                        <a:t>Matches</a:t>
                      </a:r>
                    </a:p>
                  </a:txBody>
                  <a:tcPr/>
                </a:tc>
                <a:extLst>
                  <a:ext uri="{0D108BD9-81ED-4DB2-BD59-A6C34878D82A}">
                    <a16:rowId xmlns:a16="http://schemas.microsoft.com/office/drawing/2014/main" val="10000"/>
                  </a:ext>
                </a:extLst>
              </a:tr>
              <a:tr h="304800">
                <a:tc>
                  <a:txBody>
                    <a:bodyPr/>
                    <a:lstStyle/>
                    <a:p>
                      <a:r>
                        <a:rPr lang="en-US" sz="1800" dirty="0">
                          <a:solidFill>
                            <a:srgbClr val="CC0000"/>
                          </a:solidFill>
                          <a:latin typeface="Courier"/>
                          <a:cs typeface="Courier"/>
                        </a:rPr>
                        <a:t>[</a:t>
                      </a:r>
                      <a:r>
                        <a:rPr lang="en-US" sz="1800" dirty="0" err="1">
                          <a:solidFill>
                            <a:srgbClr val="CC0000"/>
                          </a:solidFill>
                          <a:latin typeface="Courier"/>
                          <a:cs typeface="Courier"/>
                        </a:rPr>
                        <a:t>wW</a:t>
                      </a:r>
                      <a:r>
                        <a:rPr lang="en-US" sz="1800" dirty="0">
                          <a:solidFill>
                            <a:srgbClr val="CC0000"/>
                          </a:solidFill>
                          <a:latin typeface="Courier"/>
                          <a:cs typeface="Courier"/>
                        </a:rPr>
                        <a:t>]</a:t>
                      </a:r>
                      <a:r>
                        <a:rPr lang="en-US" sz="1800" dirty="0" err="1">
                          <a:solidFill>
                            <a:srgbClr val="CC0000"/>
                          </a:solidFill>
                          <a:latin typeface="Courier"/>
                          <a:cs typeface="Courier"/>
                        </a:rPr>
                        <a:t>oodchuck</a:t>
                      </a:r>
                      <a:endParaRPr lang="en-US" sz="1800" dirty="0"/>
                    </a:p>
                  </a:txBody>
                  <a:tcPr/>
                </a:tc>
                <a:tc>
                  <a:txBody>
                    <a:bodyPr/>
                    <a:lstStyle/>
                    <a:p>
                      <a:r>
                        <a:rPr lang="en-US" sz="1800" dirty="0"/>
                        <a:t>Woodchuck,</a:t>
                      </a:r>
                      <a:r>
                        <a:rPr lang="en-US" sz="1800" baseline="0" dirty="0"/>
                        <a:t> woodchuck</a:t>
                      </a:r>
                      <a:endParaRPr lang="en-US" sz="1800" dirty="0"/>
                    </a:p>
                  </a:txBody>
                  <a:tcPr/>
                </a:tc>
                <a:extLst>
                  <a:ext uri="{0D108BD9-81ED-4DB2-BD59-A6C34878D82A}">
                    <a16:rowId xmlns:a16="http://schemas.microsoft.com/office/drawing/2014/main" val="10001"/>
                  </a:ext>
                </a:extLst>
              </a:tr>
              <a:tr h="304800">
                <a:tc>
                  <a:txBody>
                    <a:bodyPr/>
                    <a:lstStyle/>
                    <a:p>
                      <a:r>
                        <a:rPr lang="en-US" sz="1800" dirty="0">
                          <a:solidFill>
                            <a:srgbClr val="CC0000"/>
                          </a:solidFill>
                          <a:latin typeface="Courier"/>
                          <a:cs typeface="Courier"/>
                        </a:rPr>
                        <a:t>[1234567890]	</a:t>
                      </a:r>
                      <a:endParaRPr lang="en-US" sz="1800" dirty="0"/>
                    </a:p>
                  </a:txBody>
                  <a:tcPr/>
                </a:tc>
                <a:tc>
                  <a:txBody>
                    <a:bodyPr/>
                    <a:lstStyle/>
                    <a:p>
                      <a:r>
                        <a:rPr lang="en-US" sz="1800" dirty="0"/>
                        <a:t>Any digit</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45703075"/>
              </p:ext>
            </p:extLst>
          </p:nvPr>
        </p:nvGraphicFramePr>
        <p:xfrm>
          <a:off x="762000" y="3516630"/>
          <a:ext cx="8000999" cy="1463040"/>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0000"/>
                    </a:ext>
                  </a:extLst>
                </a:gridCol>
                <a:gridCol w="2122715">
                  <a:extLst>
                    <a:ext uri="{9D8B030D-6E8A-4147-A177-3AD203B41FA5}">
                      <a16:colId xmlns:a16="http://schemas.microsoft.com/office/drawing/2014/main" val="20001"/>
                    </a:ext>
                  </a:extLst>
                </a:gridCol>
                <a:gridCol w="4571999">
                  <a:extLst>
                    <a:ext uri="{9D8B030D-6E8A-4147-A177-3AD203B41FA5}">
                      <a16:colId xmlns:a16="http://schemas.microsoft.com/office/drawing/2014/main" val="20002"/>
                    </a:ext>
                  </a:extLst>
                </a:gridCol>
              </a:tblGrid>
              <a:tr h="307546">
                <a:tc>
                  <a:txBody>
                    <a:bodyPr/>
                    <a:lstStyle/>
                    <a:p>
                      <a:r>
                        <a:rPr lang="en-US" sz="1800" dirty="0"/>
                        <a:t>Pattern</a:t>
                      </a:r>
                    </a:p>
                  </a:txBody>
                  <a:tcPr/>
                </a:tc>
                <a:tc>
                  <a:txBody>
                    <a:bodyPr/>
                    <a:lstStyle/>
                    <a:p>
                      <a:r>
                        <a:rPr lang="en-US" sz="1800" dirty="0"/>
                        <a:t>Matches</a:t>
                      </a:r>
                    </a:p>
                  </a:txBody>
                  <a:tcPr/>
                </a:tc>
                <a:tc>
                  <a:txBody>
                    <a:bodyPr/>
                    <a:lstStyle/>
                    <a:p>
                      <a:endParaRPr lang="en-US" sz="1800" dirty="0"/>
                    </a:p>
                  </a:txBody>
                  <a:tcPr/>
                </a:tc>
                <a:extLst>
                  <a:ext uri="{0D108BD9-81ED-4DB2-BD59-A6C34878D82A}">
                    <a16:rowId xmlns:a16="http://schemas.microsoft.com/office/drawing/2014/main" val="10000"/>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An upper case letter</a:t>
                      </a:r>
                    </a:p>
                  </a:txBody>
                  <a:tcPr/>
                </a:tc>
                <a:tc>
                  <a:txBody>
                    <a:bodyPr/>
                    <a:lstStyle/>
                    <a:p>
                      <a:r>
                        <a:rPr lang="en-US" sz="1800" u="sng" dirty="0">
                          <a:solidFill>
                            <a:srgbClr val="3366FF"/>
                          </a:solidFill>
                          <a:latin typeface="Courier"/>
                          <a:cs typeface="Courier"/>
                        </a:rPr>
                        <a:t>D</a:t>
                      </a:r>
                      <a:r>
                        <a:rPr lang="en-US" sz="1800" dirty="0">
                          <a:latin typeface="Courier"/>
                          <a:cs typeface="Courier"/>
                        </a:rPr>
                        <a:t>renched Blossoms</a:t>
                      </a:r>
                    </a:p>
                  </a:txBody>
                  <a:tcPr/>
                </a:tc>
                <a:extLst>
                  <a:ext uri="{0D108BD9-81ED-4DB2-BD59-A6C34878D82A}">
                    <a16:rowId xmlns:a16="http://schemas.microsoft.com/office/drawing/2014/main" val="10001"/>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 lower case letter</a:t>
                      </a:r>
                    </a:p>
                  </a:txBody>
                  <a:tcPr/>
                </a:tc>
                <a:tc>
                  <a:txBody>
                    <a:bodyPr/>
                    <a:lstStyle/>
                    <a:p>
                      <a:r>
                        <a:rPr lang="en-US" sz="1800" u="sng" dirty="0">
                          <a:solidFill>
                            <a:srgbClr val="3366FF"/>
                          </a:solidFill>
                          <a:latin typeface="Courier"/>
                          <a:cs typeface="Courier"/>
                        </a:rPr>
                        <a:t>m</a:t>
                      </a:r>
                      <a:r>
                        <a:rPr lang="en-US" sz="1800" dirty="0">
                          <a:latin typeface="Courier"/>
                          <a:cs typeface="Courier"/>
                        </a:rPr>
                        <a:t>y beans were impatient</a:t>
                      </a:r>
                    </a:p>
                  </a:txBody>
                  <a:tcPr/>
                </a:tc>
                <a:extLst>
                  <a:ext uri="{0D108BD9-81ED-4DB2-BD59-A6C34878D82A}">
                    <a16:rowId xmlns:a16="http://schemas.microsoft.com/office/drawing/2014/main" val="10002"/>
                  </a:ext>
                </a:extLst>
              </a:tr>
              <a:tr h="307546">
                <a:tc>
                  <a:txBody>
                    <a:bodyPr/>
                    <a:lstStyle/>
                    <a:p>
                      <a:r>
                        <a:rPr lang="en-US" sz="1800" dirty="0">
                          <a:solidFill>
                            <a:srgbClr val="CC0000"/>
                          </a:solidFill>
                          <a:latin typeface="Courier"/>
                          <a:cs typeface="Courier"/>
                        </a:rPr>
                        <a:t>[0-9]</a:t>
                      </a:r>
                      <a:endParaRPr lang="en-US" sz="1800" dirty="0"/>
                    </a:p>
                  </a:txBody>
                  <a:tcPr/>
                </a:tc>
                <a:tc>
                  <a:txBody>
                    <a:bodyPr/>
                    <a:lstStyle/>
                    <a:p>
                      <a:r>
                        <a:rPr lang="en-US" sz="1800" dirty="0"/>
                        <a:t>A single</a:t>
                      </a:r>
                      <a:r>
                        <a:rPr lang="en-US" sz="1800" baseline="0" dirty="0"/>
                        <a:t> digit</a:t>
                      </a:r>
                      <a:endParaRPr lang="en-US" sz="1800" dirty="0"/>
                    </a:p>
                  </a:txBody>
                  <a:tcPr/>
                </a:tc>
                <a:tc>
                  <a:txBody>
                    <a:bodyPr/>
                    <a:lstStyle/>
                    <a:p>
                      <a:r>
                        <a:rPr lang="en-US" sz="1800" dirty="0">
                          <a:latin typeface="Courier"/>
                          <a:cs typeface="Courier"/>
                        </a:rPr>
                        <a:t>Chapter </a:t>
                      </a:r>
                      <a:r>
                        <a:rPr lang="en-US" sz="1800" u="sng" dirty="0">
                          <a:solidFill>
                            <a:srgbClr val="3366FF"/>
                          </a:solidFill>
                          <a:latin typeface="Courier"/>
                          <a:cs typeface="Courier"/>
                        </a:rPr>
                        <a:t>1</a:t>
                      </a:r>
                      <a:r>
                        <a:rPr lang="en-US" sz="1800" dirty="0">
                          <a:latin typeface="Courier"/>
                          <a:cs typeface="Courier"/>
                        </a:rPr>
                        <a:t>: Down the Rabbit Hole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52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822960" y="1722744"/>
            <a:ext cx="8244840" cy="3363606"/>
          </a:xfrm>
        </p:spPr>
        <p:txBody>
          <a:bodyPr>
            <a:normAutofit fontScale="92500" lnSpcReduction="100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p>
        </p:txBody>
      </p:sp>
    </p:spTree>
    <p:extLst>
      <p:ext uri="{BB962C8B-B14F-4D97-AF65-F5344CB8AC3E}">
        <p14:creationId xmlns:p14="http://schemas.microsoft.com/office/powerpoint/2010/main" val="2211490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3212310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172828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16914"/>
            <a:ext cx="8534400" cy="857250"/>
          </a:xfrm>
        </p:spPr>
        <p:txBody>
          <a:bodyPr/>
          <a:lstStyle/>
          <a:p>
            <a:r>
              <a:rPr lang="en-US" dirty="0"/>
              <a:t>Text Normalization</a:t>
            </a:r>
          </a:p>
        </p:txBody>
      </p:sp>
      <p:sp>
        <p:nvSpPr>
          <p:cNvPr id="20483" name="Rectangle 3"/>
          <p:cNvSpPr>
            <a:spLocks noGrp="1" noChangeArrowheads="1"/>
          </p:cNvSpPr>
          <p:nvPr>
            <p:ph idx="1"/>
          </p:nvPr>
        </p:nvSpPr>
        <p:spPr>
          <a:xfrm>
            <a:off x="914400" y="1352550"/>
            <a:ext cx="7772400" cy="3200400"/>
          </a:xfrm>
        </p:spPr>
        <p:txBody>
          <a:bodyPr/>
          <a:lstStyle/>
          <a:p>
            <a:pPr>
              <a:lnSpc>
                <a:spcPct val="90000"/>
              </a:lnSpc>
            </a:pPr>
            <a:r>
              <a:rPr lang="en-US" sz="3200" dirty="0"/>
              <a:t>Every NLP task requires text normalization: </a:t>
            </a:r>
          </a:p>
          <a:p>
            <a:pPr marL="914400" lvl="1" indent="-457200">
              <a:lnSpc>
                <a:spcPct val="90000"/>
              </a:lnSpc>
              <a:buFont typeface="+mj-lt"/>
              <a:buAutoNum type="arabicPeriod"/>
            </a:pPr>
            <a:r>
              <a:rPr lang="en-US" sz="2800" dirty="0"/>
              <a:t>Tokenizing (segmenting) words</a:t>
            </a:r>
          </a:p>
          <a:p>
            <a:pPr marL="914400" lvl="1" indent="-457200">
              <a:lnSpc>
                <a:spcPct val="90000"/>
              </a:lnSpc>
              <a:buFont typeface="+mj-lt"/>
              <a:buAutoNum type="arabicPeriod"/>
            </a:pPr>
            <a:r>
              <a:rPr lang="en-US" sz="2800" dirty="0"/>
              <a:t>Normalizing word formats</a:t>
            </a:r>
          </a:p>
          <a:p>
            <a:pPr marL="914400" lvl="1" indent="-457200">
              <a:lnSpc>
                <a:spcPct val="90000"/>
              </a:lnSpc>
              <a:buFont typeface="+mj-lt"/>
              <a:buAutoNum type="arabicPeriod"/>
            </a:pPr>
            <a:r>
              <a:rPr lang="en-US" sz="2800" dirty="0"/>
              <a:t>Segmenting sentences</a:t>
            </a: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6154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609600" y="1200150"/>
            <a:ext cx="8168640" cy="3657600"/>
          </a:xfrm>
        </p:spPr>
        <p:txBody>
          <a:bodyPr>
            <a:normAutofit/>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r>
              <a:rPr lang="en-US" dirty="0"/>
              <a:t>Unix tools for space-based tokenization</a:t>
            </a:r>
          </a:p>
          <a:p>
            <a:pPr lvl="1"/>
            <a:r>
              <a:rPr lang="en-US" dirty="0"/>
              <a:t>The "tr" command</a:t>
            </a:r>
          </a:p>
          <a:p>
            <a:pPr lvl="1"/>
            <a:r>
              <a:rPr lang="en-US" dirty="0"/>
              <a:t>Inspired by Ken Church's UNIX for Poets</a:t>
            </a:r>
          </a:p>
          <a:p>
            <a:pPr lvl="1"/>
            <a:r>
              <a:rPr lang="en-US" dirty="0"/>
              <a:t>Given a text file, output the word tokens and their frequencies</a:t>
            </a:r>
          </a:p>
          <a:p>
            <a:pPr marL="0" indent="0">
              <a:buNone/>
            </a:pPr>
            <a:endParaRPr lang="en-US" dirty="0"/>
          </a:p>
        </p:txBody>
      </p:sp>
    </p:spTree>
    <p:extLst>
      <p:ext uri="{BB962C8B-B14F-4D97-AF65-F5344CB8AC3E}">
        <p14:creationId xmlns:p14="http://schemas.microsoft.com/office/powerpoint/2010/main" val="41556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p>
        </p:txBody>
      </p:sp>
      <p:sp>
        <p:nvSpPr>
          <p:cNvPr id="3" name="Content Placeholder 2"/>
          <p:cNvSpPr>
            <a:spLocks noGrp="1"/>
          </p:cNvSpPr>
          <p:nvPr>
            <p:ph idx="1"/>
          </p:nvPr>
        </p:nvSpPr>
        <p:spPr>
          <a:xfrm>
            <a:off x="304800" y="752475"/>
            <a:ext cx="8534400" cy="3790950"/>
          </a:xfrm>
        </p:spPr>
        <p:txBody>
          <a:bodyPr>
            <a:normAutofit fontScale="92500" lnSpcReduction="20000"/>
          </a:bodyPr>
          <a:lstStyle/>
          <a:p>
            <a:r>
              <a:rPr lang="en-US" dirty="0"/>
              <a:t>(Inspired by Ken Church’s UNIX for Poets.)</a:t>
            </a:r>
          </a:p>
          <a:p>
            <a:r>
              <a:rPr lang="en-US" dirty="0"/>
              <a:t>Given a text file, output the word tokens and their frequencies</a:t>
            </a:r>
          </a:p>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a:t>
            </a:r>
          </a:p>
          <a:p>
            <a:pPr marL="0" indent="0">
              <a:buNone/>
            </a:pPr>
            <a:r>
              <a:rPr lang="fr-FR" sz="2000" dirty="0">
                <a:latin typeface="Courier"/>
                <a:cs typeface="Courier"/>
              </a:rPr>
              <a:t>     | </a:t>
            </a:r>
            <a:r>
              <a:rPr lang="en-US" sz="2000" dirty="0">
                <a:latin typeface="Courier"/>
                <a:cs typeface="Courier"/>
              </a:rPr>
              <a:t>sort </a:t>
            </a:r>
          </a:p>
          <a:p>
            <a:pPr marL="0" indent="0">
              <a:buNone/>
            </a:pPr>
            <a:r>
              <a:rPr lang="en-US" sz="2000" dirty="0">
                <a:latin typeface="Courier"/>
                <a:cs typeface="Courier"/>
              </a:rPr>
              <a:t>     | </a:t>
            </a:r>
            <a:r>
              <a:rPr lang="en-US" sz="2000" dirty="0" err="1">
                <a:latin typeface="Courier"/>
                <a:cs typeface="Courier"/>
              </a:rPr>
              <a:t>uniq</a:t>
            </a:r>
            <a:r>
              <a:rPr lang="en-US" sz="2000" dirty="0">
                <a:latin typeface="Courier"/>
                <a:cs typeface="Courier"/>
              </a:rPr>
              <a:t> –c </a:t>
            </a:r>
          </a:p>
          <a:p>
            <a:pPr marL="0" indent="0">
              <a:buNone/>
            </a:pPr>
            <a:endParaRPr lang="en-US" sz="1400" dirty="0">
              <a:latin typeface="Courier"/>
              <a:cs typeface="Courier"/>
            </a:endParaRPr>
          </a:p>
          <a:p>
            <a:pPr marL="0" indent="0">
              <a:buNone/>
            </a:pPr>
            <a:r>
              <a:rPr lang="en-US" sz="1400" dirty="0">
                <a:latin typeface="Courier"/>
                <a:cs typeface="Courier"/>
              </a:rPr>
              <a:t>1945 A</a:t>
            </a:r>
          </a:p>
          <a:p>
            <a:pPr marL="0" indent="0">
              <a:buNone/>
            </a:pPr>
            <a:r>
              <a:rPr lang="en-US" sz="1400" dirty="0">
                <a:latin typeface="Courier"/>
                <a:cs typeface="Courier"/>
              </a:rPr>
              <a:t>  72 AARON</a:t>
            </a:r>
          </a:p>
          <a:p>
            <a:pPr marL="0" indent="0">
              <a:buNone/>
            </a:pPr>
            <a:r>
              <a:rPr lang="en-US" sz="1400" dirty="0">
                <a:latin typeface="Courier"/>
                <a:cs typeface="Courier"/>
              </a:rPr>
              <a:t>  19 ABBESS</a:t>
            </a:r>
          </a:p>
          <a:p>
            <a:pPr marL="0" indent="0">
              <a:buNone/>
            </a:pPr>
            <a:r>
              <a:rPr lang="en-US" sz="1400" dirty="0">
                <a:latin typeface="Courier"/>
                <a:cs typeface="Courier"/>
              </a:rPr>
              <a:t>   5 ABBOT</a:t>
            </a:r>
          </a:p>
          <a:p>
            <a:pPr marL="0" indent="0">
              <a:buNone/>
            </a:pPr>
            <a:r>
              <a:rPr lang="en-US" sz="1400" dirty="0">
                <a:latin typeface="Courier"/>
                <a:cs typeface="Courier"/>
              </a:rPr>
              <a:t> ... ...</a:t>
            </a:r>
          </a:p>
          <a:p>
            <a:pPr marL="0" indent="0">
              <a:buNone/>
            </a:pPr>
            <a:r>
              <a:rPr lang="it-IT" sz="1200" dirty="0">
                <a:latin typeface="Courier"/>
                <a:cs typeface="Courier"/>
              </a:rPr>
              <a:t> </a:t>
            </a:r>
            <a:r>
              <a:rPr lang="en-US" sz="1200" dirty="0">
                <a:latin typeface="Courier"/>
                <a:cs typeface="Courier"/>
              </a:rPr>
              <a:t>   </a:t>
            </a:r>
            <a:endParaRPr lang="en-US" dirty="0"/>
          </a:p>
        </p:txBody>
      </p:sp>
      <p:sp>
        <p:nvSpPr>
          <p:cNvPr id="5" name="TextBox 4"/>
          <p:cNvSpPr txBox="1"/>
          <p:nvPr/>
        </p:nvSpPr>
        <p:spPr>
          <a:xfrm>
            <a:off x="1905000" y="3543062"/>
            <a:ext cx="1154320" cy="1600438"/>
          </a:xfrm>
          <a:prstGeom prst="rect">
            <a:avLst/>
          </a:prstGeom>
          <a:noFill/>
        </p:spPr>
        <p:txBody>
          <a:bodyPr wrap="none" rtlCol="0">
            <a:spAutoFit/>
          </a:bodyPr>
          <a:lstStyle/>
          <a:p>
            <a:pPr marL="0" indent="0">
              <a:buNone/>
            </a:pPr>
            <a:r>
              <a:rPr lang="it-IT" sz="1400" dirty="0">
                <a:latin typeface="Courier"/>
                <a:cs typeface="Courier"/>
              </a:rPr>
              <a:t>25 Aaron</a:t>
            </a:r>
          </a:p>
          <a:p>
            <a:pPr marL="0" indent="0">
              <a:buNone/>
            </a:pPr>
            <a:r>
              <a:rPr lang="it-IT" sz="1400" dirty="0">
                <a:latin typeface="Courier"/>
                <a:cs typeface="Courier"/>
              </a:rPr>
              <a:t> 6 Abate</a:t>
            </a:r>
          </a:p>
          <a:p>
            <a:pPr marL="0" indent="0">
              <a:buNone/>
            </a:pPr>
            <a:r>
              <a:rPr lang="it-IT" sz="1400" dirty="0">
                <a:latin typeface="Courier"/>
                <a:cs typeface="Courier"/>
              </a:rPr>
              <a:t> 1 </a:t>
            </a:r>
            <a:r>
              <a:rPr lang="it-IT" sz="1400" dirty="0" err="1">
                <a:latin typeface="Courier"/>
                <a:cs typeface="Courier"/>
              </a:rPr>
              <a:t>Abates</a:t>
            </a:r>
            <a:endParaRPr lang="it-IT" sz="1400" dirty="0">
              <a:latin typeface="Courier"/>
              <a:cs typeface="Courier"/>
            </a:endParaRPr>
          </a:p>
          <a:p>
            <a:pPr marL="0" indent="0">
              <a:buNone/>
            </a:pPr>
            <a:r>
              <a:rPr lang="it-IT" sz="1400" dirty="0">
                <a:latin typeface="Courier"/>
                <a:cs typeface="Courier"/>
              </a:rPr>
              <a:t> 5 </a:t>
            </a:r>
            <a:r>
              <a:rPr lang="it-IT" sz="1400" dirty="0" err="1">
                <a:latin typeface="Courier"/>
                <a:cs typeface="Courier"/>
              </a:rPr>
              <a:t>Abbess</a:t>
            </a:r>
            <a:endParaRPr lang="it-IT" sz="1400" dirty="0">
              <a:latin typeface="Courier"/>
              <a:cs typeface="Courier"/>
            </a:endParaRPr>
          </a:p>
          <a:p>
            <a:pPr marL="0" indent="0">
              <a:buNone/>
            </a:pPr>
            <a:r>
              <a:rPr lang="it-IT" sz="1400" dirty="0">
                <a:latin typeface="Courier"/>
                <a:cs typeface="Courier"/>
              </a:rPr>
              <a:t> 6 Abbey</a:t>
            </a:r>
          </a:p>
          <a:p>
            <a:pPr marL="0" indent="0">
              <a:buNone/>
            </a:pPr>
            <a:r>
              <a:rPr lang="it-IT" sz="1400" dirty="0">
                <a:latin typeface="Courier"/>
                <a:cs typeface="Courier"/>
              </a:rPr>
              <a:t> 3 Abbot</a:t>
            </a:r>
            <a:endParaRPr lang="en-US" sz="1400" dirty="0">
              <a:latin typeface="+mn-lt"/>
            </a:endParaRPr>
          </a:p>
          <a:p>
            <a:pPr marL="0" indent="0">
              <a:buNone/>
            </a:pPr>
            <a:r>
              <a:rPr lang="en-US" sz="1400" dirty="0">
                <a:latin typeface="+mn-lt"/>
                <a:cs typeface="Courier"/>
              </a:rPr>
              <a:t>....   …</a:t>
            </a:r>
            <a:endParaRPr lang="en-US" sz="1400" dirty="0">
              <a:latin typeface="Courier"/>
              <a:cs typeface="Courier"/>
            </a:endParaRPr>
          </a:p>
        </p:txBody>
      </p:sp>
      <p:sp>
        <p:nvSpPr>
          <p:cNvPr id="6" name="Rectangle 5"/>
          <p:cNvSpPr/>
          <p:nvPr/>
        </p:nvSpPr>
        <p:spPr bwMode="auto">
          <a:xfrm>
            <a:off x="5715000" y="158115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Change all non-alpha </a:t>
            </a:r>
            <a:r>
              <a:rPr kumimoji="0" lang="en-US" sz="1600" b="0" i="0" u="none" strike="noStrike" cap="none" normalizeH="0" baseline="0" dirty="0">
                <a:ln>
                  <a:noFill/>
                </a:ln>
                <a:solidFill>
                  <a:schemeClr val="tx1"/>
                </a:solidFill>
                <a:effectLst/>
                <a:latin typeface="Lucida Sans" pitchFamily="-65" charset="0"/>
              </a:rPr>
              <a:t>to</a:t>
            </a:r>
            <a:r>
              <a:rPr kumimoji="0" lang="en-US" sz="1600" b="0" i="0" u="none" strike="noStrike" cap="none" normalizeH="0" dirty="0">
                <a:ln>
                  <a:noFill/>
                </a:ln>
                <a:solidFill>
                  <a:schemeClr val="tx1"/>
                </a:solidFill>
                <a:effectLst/>
                <a:latin typeface="Lucida Sans" pitchFamily="-65" charset="0"/>
              </a:rPr>
              <a:t> newlines</a:t>
            </a:r>
            <a:endParaRPr kumimoji="0" lang="en-US" sz="1600" b="0" i="0" u="none" strike="noStrike" cap="none" normalizeH="0" baseline="0" dirty="0">
              <a:ln>
                <a:noFill/>
              </a:ln>
              <a:solidFill>
                <a:schemeClr val="tx1"/>
              </a:solidFill>
              <a:effectLst/>
              <a:latin typeface="Lucida Sans" pitchFamily="-65" charset="0"/>
            </a:endParaRPr>
          </a:p>
        </p:txBody>
      </p:sp>
      <p:sp>
        <p:nvSpPr>
          <p:cNvPr id="7" name="Rectangle 6"/>
          <p:cNvSpPr/>
          <p:nvPr/>
        </p:nvSpPr>
        <p:spPr bwMode="auto">
          <a:xfrm>
            <a:off x="2667000" y="1962150"/>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Sort in alphabetical order</a:t>
            </a:r>
            <a:endParaRPr kumimoji="0" lang="en-US" sz="1600" b="0" i="0" u="none" strike="noStrike" cap="none" normalizeH="0" baseline="0" dirty="0">
              <a:ln>
                <a:noFill/>
              </a:ln>
              <a:solidFill>
                <a:schemeClr val="tx1"/>
              </a:solidFill>
              <a:effectLst/>
              <a:latin typeface="Lucida Sans" pitchFamily="-65" charset="0"/>
            </a:endParaRPr>
          </a:p>
        </p:txBody>
      </p:sp>
      <p:sp>
        <p:nvSpPr>
          <p:cNvPr id="8" name="Rectangle 7"/>
          <p:cNvSpPr/>
          <p:nvPr/>
        </p:nvSpPr>
        <p:spPr bwMode="auto">
          <a:xfrm>
            <a:off x="3200400" y="2343150"/>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Merge and count each type</a:t>
            </a:r>
            <a:endParaRPr kumimoji="0" lang="en-US" sz="1600" b="0" i="0" u="none" strike="noStrike" cap="none" normalizeH="0" baseline="0" dirty="0">
              <a:ln>
                <a:noFill/>
              </a:ln>
              <a:solidFill>
                <a:schemeClr val="tx1"/>
              </a:solidFill>
              <a:effectLst/>
              <a:latin typeface="Lucida Sans" pitchFamily="-65" charset="0"/>
            </a:endParaRPr>
          </a:p>
        </p:txBody>
      </p:sp>
    </p:spTree>
    <p:extLst>
      <p:ext uri="{BB962C8B-B14F-4D97-AF65-F5344CB8AC3E}">
        <p14:creationId xmlns:p14="http://schemas.microsoft.com/office/powerpoint/2010/main" val="39732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fr-FR" sz="1400" dirty="0">
                <a:latin typeface="Courier"/>
                <a:cs typeface="Courier"/>
              </a:rPr>
              <a:t>THE</a:t>
            </a:r>
          </a:p>
          <a:p>
            <a:pPr marL="0" indent="0">
              <a:buNone/>
            </a:pPr>
            <a:r>
              <a:rPr lang="fr-FR" sz="1400" dirty="0">
                <a:latin typeface="Courier"/>
                <a:cs typeface="Courier"/>
              </a:rPr>
              <a:t>SONNETS</a:t>
            </a:r>
          </a:p>
          <a:p>
            <a:pPr marL="0" indent="0">
              <a:buNone/>
            </a:pPr>
            <a:r>
              <a:rPr lang="fr-FR" sz="1400" dirty="0">
                <a:latin typeface="Courier"/>
                <a:cs typeface="Courier"/>
              </a:rPr>
              <a:t>by</a:t>
            </a:r>
          </a:p>
          <a:p>
            <a:pPr marL="0" indent="0">
              <a:buNone/>
            </a:pPr>
            <a:r>
              <a:rPr lang="fr-FR" sz="1400" dirty="0">
                <a:latin typeface="Courier"/>
                <a:cs typeface="Courier"/>
              </a:rPr>
              <a:t>William</a:t>
            </a:r>
          </a:p>
          <a:p>
            <a:pPr marL="0" indent="0">
              <a:buNone/>
            </a:pPr>
            <a:r>
              <a:rPr lang="fr-FR" sz="1400" dirty="0">
                <a:latin typeface="Courier"/>
                <a:cs typeface="Courier"/>
              </a:rPr>
              <a:t>Shakespeare</a:t>
            </a:r>
          </a:p>
          <a:p>
            <a:pPr marL="0" indent="0">
              <a:buNone/>
            </a:pPr>
            <a:r>
              <a:rPr lang="fr-FR" sz="1400" dirty="0" err="1">
                <a:latin typeface="Courier"/>
                <a:cs typeface="Courier"/>
              </a:rPr>
              <a:t>From</a:t>
            </a:r>
            <a:endParaRPr lang="fr-FR" sz="1400" dirty="0">
              <a:latin typeface="Courier"/>
              <a:cs typeface="Courier"/>
            </a:endParaRPr>
          </a:p>
          <a:p>
            <a:pPr marL="0" indent="0">
              <a:buNone/>
            </a:pPr>
            <a:r>
              <a:rPr lang="fr-FR" sz="1400" dirty="0" err="1">
                <a:latin typeface="Courier"/>
                <a:cs typeface="Courier"/>
              </a:rPr>
              <a:t>fairest</a:t>
            </a:r>
            <a:endParaRPr lang="fr-FR" sz="1400" dirty="0">
              <a:latin typeface="Courier"/>
              <a:cs typeface="Courier"/>
            </a:endParaRPr>
          </a:p>
          <a:p>
            <a:pPr marL="0" indent="0">
              <a:buNone/>
            </a:pPr>
            <a:r>
              <a:rPr lang="fr-FR" sz="1400" dirty="0" err="1">
                <a:latin typeface="Courier"/>
                <a:cs typeface="Courier"/>
              </a:rPr>
              <a:t>creatures</a:t>
            </a:r>
            <a:endParaRPr lang="fr-FR" sz="1400" dirty="0">
              <a:latin typeface="Courier"/>
              <a:cs typeface="Courier"/>
            </a:endParaRPr>
          </a:p>
          <a:p>
            <a:pPr marL="0" indent="0">
              <a:buNone/>
            </a:pPr>
            <a:r>
              <a:rPr lang="en-US" sz="1400" dirty="0">
                <a:latin typeface="Courier"/>
                <a:cs typeface="Courier"/>
              </a:rPr>
              <a:t>W</a:t>
            </a:r>
            <a:r>
              <a:rPr lang="fr-FR" sz="1400" dirty="0">
                <a:latin typeface="Courier"/>
                <a:cs typeface="Courier"/>
              </a:rPr>
              <a:t>e</a:t>
            </a:r>
          </a:p>
          <a:p>
            <a:pPr marL="0" indent="0">
              <a:buNone/>
            </a:pPr>
            <a:r>
              <a:rPr lang="fr-FR" sz="1400" dirty="0">
                <a:latin typeface="Courier"/>
                <a:cs typeface="Courier"/>
              </a:rPr>
              <a:t>...</a:t>
            </a:r>
            <a:r>
              <a:rPr lang="it-IT" sz="1000" dirty="0">
                <a:latin typeface="Courier"/>
                <a:cs typeface="Courier"/>
              </a:rPr>
              <a:t> </a:t>
            </a:r>
            <a:r>
              <a:rPr lang="en-US" sz="1000" dirty="0">
                <a:latin typeface="Courier"/>
                <a:cs typeface="Courier"/>
              </a:rPr>
              <a:t>   </a:t>
            </a:r>
            <a:endParaRPr lang="en-US" sz="1600" dirty="0"/>
          </a:p>
        </p:txBody>
      </p:sp>
    </p:spTree>
    <p:extLst>
      <p:ext uri="{BB962C8B-B14F-4D97-AF65-F5344CB8AC3E}">
        <p14:creationId xmlns:p14="http://schemas.microsoft.com/office/powerpoint/2010/main" val="3088748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sort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t>
            </a:r>
            <a:r>
              <a:rPr lang="en-US" sz="1000" dirty="0">
                <a:latin typeface="Courier"/>
                <a:cs typeface="Courier"/>
              </a:rPr>
              <a:t>   </a:t>
            </a:r>
            <a:endParaRPr lang="en-US" sz="1600" dirty="0"/>
          </a:p>
        </p:txBody>
      </p:sp>
    </p:spTree>
    <p:extLst>
      <p:ext uri="{BB962C8B-B14F-4D97-AF65-F5344CB8AC3E}">
        <p14:creationId xmlns:p14="http://schemas.microsoft.com/office/powerpoint/2010/main" val="4175960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More counting</a:t>
            </a:r>
          </a:p>
        </p:txBody>
      </p:sp>
      <p:sp>
        <p:nvSpPr>
          <p:cNvPr id="3" name="Content Placeholder 2"/>
          <p:cNvSpPr>
            <a:spLocks noGrp="1"/>
          </p:cNvSpPr>
          <p:nvPr>
            <p:ph idx="1"/>
          </p:nvPr>
        </p:nvSpPr>
        <p:spPr>
          <a:xfrm>
            <a:off x="228600" y="1123950"/>
            <a:ext cx="8763000" cy="3333750"/>
          </a:xfrm>
        </p:spPr>
        <p:txBody>
          <a:bodyPr/>
          <a:lstStyle/>
          <a:p>
            <a:r>
              <a:rPr lang="en-US" dirty="0"/>
              <a:t>Merging upper and lower case</a:t>
            </a:r>
            <a:endParaRPr lang="en-US" sz="1200" dirty="0">
              <a:latin typeface="Courier"/>
              <a:cs typeface="Courier"/>
            </a:endParaRPr>
          </a:p>
          <a:p>
            <a:pPr marL="0" indent="0">
              <a:buNone/>
            </a:pPr>
            <a:r>
              <a:rPr lang="en-US" sz="1600" dirty="0" err="1">
                <a:latin typeface="Courier"/>
                <a:cs typeface="Courier"/>
              </a:rPr>
              <a:t>tr</a:t>
            </a:r>
            <a:r>
              <a:rPr lang="en-US" sz="1600" dirty="0">
                <a:latin typeface="Courier"/>
                <a:cs typeface="Courier"/>
              </a:rPr>
              <a:t> ‘A-Z’ ‘a-z</a:t>
            </a:r>
            <a:r>
              <a:rPr lang="fr-FR" sz="1600" dirty="0">
                <a:latin typeface="Courier"/>
                <a:cs typeface="Courier"/>
              </a:rPr>
              <a:t>’ &lt; </a:t>
            </a:r>
            <a:r>
              <a:rPr lang="fr-FR" sz="1600" dirty="0" err="1">
                <a:latin typeface="Courier"/>
                <a:cs typeface="Courier"/>
              </a:rPr>
              <a:t>shakes.txt</a:t>
            </a:r>
            <a:r>
              <a:rPr lang="fr-FR" sz="1600" dirty="0">
                <a:latin typeface="Courier"/>
                <a:cs typeface="Courier"/>
              </a:rPr>
              <a:t> | tr </a:t>
            </a:r>
            <a:r>
              <a:rPr lang="en-US" sz="1600" dirty="0">
                <a:latin typeface="Courier"/>
                <a:cs typeface="Courier"/>
              </a:rPr>
              <a:t>–</a:t>
            </a:r>
            <a:r>
              <a:rPr lang="fr-FR" sz="1600" dirty="0" err="1">
                <a:latin typeface="Courier"/>
                <a:cs typeface="Courier"/>
              </a:rPr>
              <a:t>sc</a:t>
            </a:r>
            <a:r>
              <a:rPr lang="fr-FR" sz="1600" dirty="0">
                <a:latin typeface="Courier"/>
                <a:cs typeface="Courier"/>
              </a:rPr>
              <a:t> ‘A-</a:t>
            </a:r>
            <a:r>
              <a:rPr lang="fr-FR" sz="1600" dirty="0" err="1">
                <a:latin typeface="Courier"/>
                <a:cs typeface="Courier"/>
              </a:rPr>
              <a:t>Za</a:t>
            </a:r>
            <a:r>
              <a:rPr lang="fr-FR" sz="1600" dirty="0">
                <a:latin typeface="Courier"/>
                <a:cs typeface="Courier"/>
              </a:rPr>
              <a:t>-z’ ‘\n’ | sort | </a:t>
            </a:r>
            <a:r>
              <a:rPr lang="fr-FR" sz="1600" dirty="0" err="1">
                <a:latin typeface="Courier"/>
                <a:cs typeface="Courier"/>
              </a:rPr>
              <a:t>uniq</a:t>
            </a:r>
            <a:r>
              <a:rPr lang="fr-FR" sz="1600" dirty="0">
                <a:latin typeface="Courier"/>
                <a:cs typeface="Courier"/>
              </a:rPr>
              <a:t> </a:t>
            </a:r>
            <a:r>
              <a:rPr lang="en-US" sz="1600" dirty="0">
                <a:latin typeface="Courier"/>
                <a:cs typeface="Courier"/>
              </a:rPr>
              <a:t>–</a:t>
            </a:r>
            <a:r>
              <a:rPr lang="fr-FR" sz="1600" dirty="0">
                <a:latin typeface="Courier"/>
                <a:cs typeface="Courier"/>
              </a:rPr>
              <a:t>c </a:t>
            </a:r>
            <a:endParaRPr lang="en-US" dirty="0"/>
          </a:p>
          <a:p>
            <a:r>
              <a:rPr lang="en-US" dirty="0"/>
              <a:t>Sorting the counts</a:t>
            </a:r>
          </a:p>
          <a:p>
            <a:pPr marL="0" indent="0">
              <a:buNone/>
            </a:pPr>
            <a:r>
              <a:rPr lang="en-US" sz="1400" dirty="0" err="1">
                <a:latin typeface="Courier"/>
                <a:cs typeface="Courier"/>
              </a:rPr>
              <a:t>tr</a:t>
            </a:r>
            <a:r>
              <a:rPr lang="en-US" sz="1400" dirty="0">
                <a:latin typeface="Courier"/>
                <a:cs typeface="Courier"/>
              </a:rPr>
              <a:t> ‘A-Z’ ‘a-z</a:t>
            </a:r>
            <a:r>
              <a:rPr lang="fr-FR" sz="1400" dirty="0">
                <a:latin typeface="Courier"/>
                <a:cs typeface="Courier"/>
              </a:rPr>
              <a:t>’ &lt; </a:t>
            </a:r>
            <a:r>
              <a:rPr lang="fr-FR" sz="1400" dirty="0" err="1">
                <a:latin typeface="Courier"/>
                <a:cs typeface="Courier"/>
              </a:rPr>
              <a:t>shakes.txt</a:t>
            </a:r>
            <a:r>
              <a:rPr lang="fr-FR" sz="1400" dirty="0">
                <a:latin typeface="Courier"/>
                <a:cs typeface="Courier"/>
              </a:rPr>
              <a:t> | tr </a:t>
            </a:r>
            <a:r>
              <a:rPr lang="en-US" sz="1400" dirty="0">
                <a:latin typeface="Courier"/>
                <a:cs typeface="Courier"/>
              </a:rPr>
              <a:t>–</a:t>
            </a:r>
            <a:r>
              <a:rPr lang="fr-FR" sz="1400" dirty="0" err="1">
                <a:latin typeface="Courier"/>
                <a:cs typeface="Courier"/>
              </a:rPr>
              <a:t>sc</a:t>
            </a:r>
            <a:r>
              <a:rPr lang="fr-FR" sz="1400" dirty="0">
                <a:latin typeface="Courier"/>
                <a:cs typeface="Courier"/>
              </a:rPr>
              <a:t> ‘A-</a:t>
            </a:r>
            <a:r>
              <a:rPr lang="fr-FR" sz="1400" dirty="0" err="1">
                <a:latin typeface="Courier"/>
                <a:cs typeface="Courier"/>
              </a:rPr>
              <a:t>Za</a:t>
            </a:r>
            <a:r>
              <a:rPr lang="fr-FR" sz="1400" dirty="0">
                <a:latin typeface="Courier"/>
                <a:cs typeface="Courier"/>
              </a:rPr>
              <a:t>-z’ ‘\n’ | sort | </a:t>
            </a:r>
            <a:r>
              <a:rPr lang="fr-FR" sz="1400" dirty="0" err="1">
                <a:latin typeface="Courier"/>
                <a:cs typeface="Courier"/>
              </a:rPr>
              <a:t>uniq</a:t>
            </a:r>
            <a:r>
              <a:rPr lang="fr-FR" sz="1400" dirty="0">
                <a:latin typeface="Courier"/>
                <a:cs typeface="Courier"/>
              </a:rPr>
              <a:t> </a:t>
            </a:r>
            <a:r>
              <a:rPr lang="en-US" sz="1400" dirty="0">
                <a:latin typeface="Courier"/>
                <a:cs typeface="Courier"/>
              </a:rPr>
              <a:t>–</a:t>
            </a:r>
            <a:r>
              <a:rPr lang="fr-FR" sz="1400" dirty="0">
                <a:latin typeface="Courier"/>
                <a:cs typeface="Courier"/>
              </a:rPr>
              <a:t>c | sort </a:t>
            </a:r>
            <a:r>
              <a:rPr lang="en-US" sz="1400" dirty="0">
                <a:latin typeface="Courier"/>
                <a:cs typeface="Courier"/>
              </a:rPr>
              <a:t>–</a:t>
            </a:r>
            <a:r>
              <a:rPr lang="fr-FR" sz="1400" dirty="0">
                <a:latin typeface="Courier"/>
                <a:cs typeface="Courier"/>
              </a:rPr>
              <a:t>n </a:t>
            </a:r>
            <a:r>
              <a:rPr lang="en-US" sz="1400" dirty="0">
                <a:latin typeface="Courier"/>
                <a:cs typeface="Courier"/>
              </a:rPr>
              <a:t>–</a:t>
            </a:r>
            <a:r>
              <a:rPr lang="fr-FR" sz="1400" dirty="0">
                <a:latin typeface="Courier"/>
                <a:cs typeface="Courier"/>
              </a:rPr>
              <a:t>r</a:t>
            </a:r>
          </a:p>
        </p:txBody>
      </p:sp>
      <p:sp>
        <p:nvSpPr>
          <p:cNvPr id="5" name="TextBox 4"/>
          <p:cNvSpPr txBox="1"/>
          <p:nvPr/>
        </p:nvSpPr>
        <p:spPr>
          <a:xfrm>
            <a:off x="1676400" y="2876550"/>
            <a:ext cx="1828800" cy="2557623"/>
          </a:xfrm>
          <a:prstGeom prst="rect">
            <a:avLst/>
          </a:prstGeom>
          <a:noFill/>
        </p:spPr>
        <p:txBody>
          <a:bodyPr wrap="square" rtlCol="0">
            <a:spAutoFit/>
          </a:bodyPr>
          <a:lstStyle/>
          <a:p>
            <a:pPr marL="0" indent="0">
              <a:lnSpc>
                <a:spcPct val="90000"/>
              </a:lnSpc>
              <a:buNone/>
            </a:pPr>
            <a:r>
              <a:rPr lang="en-US" sz="1600" dirty="0">
                <a:latin typeface="Courier"/>
                <a:cs typeface="Courier"/>
              </a:rPr>
              <a:t>23243 the</a:t>
            </a:r>
          </a:p>
          <a:p>
            <a:pPr marL="0" indent="0">
              <a:lnSpc>
                <a:spcPct val="90000"/>
              </a:lnSpc>
              <a:buNone/>
            </a:pPr>
            <a:r>
              <a:rPr lang="en-US" sz="1600" dirty="0">
                <a:latin typeface="Courier"/>
                <a:cs typeface="Courier"/>
              </a:rPr>
              <a:t>22225 </a:t>
            </a:r>
            <a:r>
              <a:rPr lang="en-US" sz="1600" dirty="0" err="1">
                <a:latin typeface="Courier"/>
                <a:cs typeface="Courier"/>
              </a:rPr>
              <a:t>i</a:t>
            </a:r>
            <a:endParaRPr lang="en-US" sz="1600" dirty="0">
              <a:latin typeface="Courier"/>
              <a:cs typeface="Courier"/>
            </a:endParaRPr>
          </a:p>
          <a:p>
            <a:pPr marL="0" indent="0">
              <a:lnSpc>
                <a:spcPct val="90000"/>
              </a:lnSpc>
              <a:buNone/>
            </a:pPr>
            <a:r>
              <a:rPr lang="en-US" sz="1600" dirty="0">
                <a:latin typeface="Courier"/>
                <a:cs typeface="Courier"/>
              </a:rPr>
              <a:t>18618 and</a:t>
            </a:r>
          </a:p>
          <a:p>
            <a:pPr marL="0" indent="0">
              <a:lnSpc>
                <a:spcPct val="90000"/>
              </a:lnSpc>
              <a:buNone/>
            </a:pPr>
            <a:r>
              <a:rPr lang="en-US" sz="1600" dirty="0">
                <a:latin typeface="Courier"/>
                <a:cs typeface="Courier"/>
              </a:rPr>
              <a:t>16339 to</a:t>
            </a:r>
          </a:p>
          <a:p>
            <a:pPr marL="0" indent="0">
              <a:lnSpc>
                <a:spcPct val="90000"/>
              </a:lnSpc>
              <a:buNone/>
            </a:pPr>
            <a:r>
              <a:rPr lang="en-US" sz="1600" dirty="0">
                <a:latin typeface="Courier"/>
                <a:cs typeface="Courier"/>
              </a:rPr>
              <a:t>15687 of</a:t>
            </a:r>
          </a:p>
          <a:p>
            <a:pPr marL="0" indent="0">
              <a:lnSpc>
                <a:spcPct val="90000"/>
              </a:lnSpc>
              <a:buNone/>
            </a:pPr>
            <a:r>
              <a:rPr lang="en-US" sz="1600" dirty="0">
                <a:latin typeface="Courier"/>
                <a:cs typeface="Courier"/>
              </a:rPr>
              <a:t>12780 a</a:t>
            </a:r>
          </a:p>
          <a:p>
            <a:pPr marL="0" indent="0">
              <a:lnSpc>
                <a:spcPct val="90000"/>
              </a:lnSpc>
              <a:buNone/>
            </a:pPr>
            <a:r>
              <a:rPr lang="en-US" sz="1600" dirty="0">
                <a:latin typeface="Courier"/>
                <a:cs typeface="Courier"/>
              </a:rPr>
              <a:t>12163 you</a:t>
            </a:r>
          </a:p>
          <a:p>
            <a:pPr marL="0" indent="0">
              <a:lnSpc>
                <a:spcPct val="90000"/>
              </a:lnSpc>
              <a:buNone/>
            </a:pPr>
            <a:r>
              <a:rPr lang="en-US" sz="1600" dirty="0">
                <a:latin typeface="Courier"/>
                <a:cs typeface="Courier"/>
              </a:rPr>
              <a:t>10839 my</a:t>
            </a:r>
          </a:p>
          <a:p>
            <a:pPr marL="0" indent="0">
              <a:lnSpc>
                <a:spcPct val="90000"/>
              </a:lnSpc>
              <a:buNone/>
            </a:pPr>
            <a:r>
              <a:rPr lang="en-US" sz="1600" dirty="0">
                <a:latin typeface="Courier"/>
                <a:cs typeface="Courier"/>
              </a:rPr>
              <a:t>10005 in</a:t>
            </a:r>
          </a:p>
          <a:p>
            <a:pPr marL="0" indent="0">
              <a:lnSpc>
                <a:spcPct val="90000"/>
              </a:lnSpc>
              <a:buNone/>
            </a:pPr>
            <a:r>
              <a:rPr lang="en-US" sz="1600" dirty="0">
                <a:latin typeface="Courier"/>
                <a:cs typeface="Courier"/>
              </a:rPr>
              <a:t>8954  d</a:t>
            </a:r>
          </a:p>
          <a:p>
            <a:pPr>
              <a:lnSpc>
                <a:spcPct val="90000"/>
              </a:lnSpc>
            </a:pPr>
            <a:endParaRPr lang="en-US" sz="1800" dirty="0">
              <a:latin typeface="+mn-lt"/>
            </a:endParaRPr>
          </a:p>
        </p:txBody>
      </p:sp>
      <p:sp>
        <p:nvSpPr>
          <p:cNvPr id="6" name="Rounded Rectangular Callout 5"/>
          <p:cNvSpPr/>
          <p:nvPr/>
        </p:nvSpPr>
        <p:spPr bwMode="auto">
          <a:xfrm>
            <a:off x="4419600" y="4031536"/>
            <a:ext cx="3429000" cy="6096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Lucida Sans" pitchFamily="-65" charset="0"/>
              </a:rPr>
              <a:t>What happened here?</a:t>
            </a:r>
          </a:p>
        </p:txBody>
      </p:sp>
    </p:spTree>
    <p:extLst>
      <p:ext uri="{BB962C8B-B14F-4D97-AF65-F5344CB8AC3E}">
        <p14:creationId xmlns:p14="http://schemas.microsoft.com/office/powerpoint/2010/main" val="1123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822960" y="971550"/>
            <a:ext cx="7940040" cy="4171950"/>
          </a:xfrm>
        </p:spPr>
        <p:txBody>
          <a:bodyPr>
            <a:normAutofit fontScale="92500" lnSpcReduction="10000"/>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t>Regular Expressions: Negation in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800" dirty="0">
                <a:solidFill>
                  <a:srgbClr val="000000"/>
                </a:solidFill>
                <a:latin typeface="Calibri"/>
                <a:cs typeface="Calibri"/>
              </a:rPr>
              <a:t>Negations</a:t>
            </a:r>
            <a:r>
              <a:rPr lang="en-US" sz="2800" dirty="0">
                <a:solidFill>
                  <a:srgbClr val="CC0000"/>
                </a:solidFill>
                <a:latin typeface="Courier" charset="0"/>
              </a:rPr>
              <a:t> [^</a:t>
            </a:r>
            <a:r>
              <a:rPr lang="en-US" sz="2800" dirty="0" err="1">
                <a:solidFill>
                  <a:srgbClr val="CC0000"/>
                </a:solidFill>
                <a:latin typeface="Courier" charset="0"/>
              </a:rPr>
              <a:t>Ss</a:t>
            </a:r>
            <a:r>
              <a:rPr lang="en-US" sz="2800" dirty="0">
                <a:solidFill>
                  <a:srgbClr val="CC0000"/>
                </a:solidFill>
                <a:latin typeface="Courier" charset="0"/>
              </a:rPr>
              <a:t>]</a:t>
            </a:r>
          </a:p>
          <a:p>
            <a:pPr lvl="1"/>
            <a:r>
              <a:rPr lang="en-US" sz="2400" dirty="0">
                <a:latin typeface="Calibri"/>
                <a:cs typeface="Calibri"/>
              </a:rPr>
              <a:t>Carat means negation only when first in []</a:t>
            </a:r>
          </a:p>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8260380"/>
              </p:ext>
            </p:extLst>
          </p:nvPr>
        </p:nvGraphicFramePr>
        <p:xfrm>
          <a:off x="457200" y="2495550"/>
          <a:ext cx="8382000" cy="228600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245364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a:solidFill>
                            <a:srgbClr val="CC0000"/>
                          </a:solidFill>
                          <a:latin typeface="Courier"/>
                          <a:cs typeface="Courier"/>
                        </a:rPr>
                        <a:t>[^A-Z]</a:t>
                      </a:r>
                      <a:endParaRPr lang="en-US" sz="2000" dirty="0"/>
                    </a:p>
                  </a:txBody>
                  <a:tcPr/>
                </a:tc>
                <a:tc>
                  <a:txBody>
                    <a:bodyPr/>
                    <a:lstStyle/>
                    <a:p>
                      <a:r>
                        <a:rPr lang="en-US" sz="2000" dirty="0"/>
                        <a:t>Not</a:t>
                      </a:r>
                      <a:r>
                        <a:rPr lang="en-US" sz="2000" baseline="0" dirty="0"/>
                        <a:t> an </a:t>
                      </a:r>
                      <a:r>
                        <a:rPr lang="en-US" sz="2000" dirty="0"/>
                        <a:t>upper case letter</a:t>
                      </a:r>
                    </a:p>
                  </a:txBody>
                  <a:tcPr/>
                </a:tc>
                <a:tc>
                  <a:txBody>
                    <a:bodyPr/>
                    <a:lstStyle/>
                    <a:p>
                      <a:r>
                        <a:rPr lang="en-US" sz="2000" dirty="0" err="1">
                          <a:latin typeface="Courier"/>
                          <a:cs typeface="Courier"/>
                        </a:rPr>
                        <a:t>O</a:t>
                      </a:r>
                      <a:r>
                        <a:rPr lang="en-US" sz="2000" u="sng" dirty="0" err="1">
                          <a:solidFill>
                            <a:srgbClr val="3366FF"/>
                          </a:solidFill>
                          <a:latin typeface="Courier"/>
                          <a:cs typeface="Courier"/>
                        </a:rPr>
                        <a:t>y</a:t>
                      </a:r>
                      <a:r>
                        <a:rPr lang="en-US" sz="2000" dirty="0" err="1">
                          <a:latin typeface="Courier"/>
                          <a:cs typeface="Courier"/>
                        </a:rPr>
                        <a:t>fn</a:t>
                      </a:r>
                      <a:r>
                        <a:rPr lang="en-US" sz="2000" dirty="0">
                          <a:latin typeface="Courier"/>
                          <a:cs typeface="Courier"/>
                        </a:rPr>
                        <a:t> </a:t>
                      </a:r>
                      <a:r>
                        <a:rPr lang="en-US" sz="2000" dirty="0" err="1">
                          <a:latin typeface="Courier"/>
                          <a:cs typeface="Courier"/>
                        </a:rPr>
                        <a:t>pripetchik</a:t>
                      </a:r>
                      <a:endParaRPr lang="en-US" sz="2000" dirty="0">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0000"/>
                          </a:solidFill>
                          <a:latin typeface="Courier"/>
                          <a:cs typeface="Courier"/>
                        </a:rPr>
                        <a:t>[^</a:t>
                      </a:r>
                      <a:r>
                        <a:rPr lang="en-US" sz="2000" dirty="0" err="1">
                          <a:solidFill>
                            <a:srgbClr val="CC0000"/>
                          </a:solidFill>
                          <a:latin typeface="Courier"/>
                          <a:cs typeface="Courier"/>
                        </a:rPr>
                        <a:t>Ss</a:t>
                      </a:r>
                      <a:r>
                        <a:rPr lang="en-US" sz="2000" dirty="0">
                          <a:solidFill>
                            <a:srgbClr val="CC0000"/>
                          </a:solidFill>
                          <a:latin typeface="Courier"/>
                          <a:cs typeface="Courier"/>
                        </a:rPr>
                        <a:t>]	</a:t>
                      </a:r>
                      <a:endParaRPr lang="en-US" sz="2000" dirty="0"/>
                    </a:p>
                  </a:txBody>
                  <a:tcPr/>
                </a:tc>
                <a:tc>
                  <a:txBody>
                    <a:bodyPr/>
                    <a:lstStyle/>
                    <a:p>
                      <a:r>
                        <a:rPr lang="en-US" sz="2000" dirty="0">
                          <a:solidFill>
                            <a:srgbClr val="000000"/>
                          </a:solidFill>
                        </a:rPr>
                        <a:t>Neither ‘S’ nor ‘s’</a:t>
                      </a:r>
                    </a:p>
                  </a:txBody>
                  <a:tcPr/>
                </a:tc>
                <a:tc>
                  <a:txBody>
                    <a:bodyPr/>
                    <a:lstStyle/>
                    <a:p>
                      <a:r>
                        <a:rPr lang="en-US" sz="2000" u="sng" dirty="0">
                          <a:solidFill>
                            <a:srgbClr val="3366FF"/>
                          </a:solidFill>
                          <a:latin typeface="Courier"/>
                          <a:cs typeface="Courier"/>
                        </a:rPr>
                        <a:t>I</a:t>
                      </a:r>
                      <a:r>
                        <a:rPr lang="en-US" sz="2000" u="none" dirty="0">
                          <a:solidFill>
                            <a:srgbClr val="000000"/>
                          </a:solidFill>
                          <a:latin typeface="Courier"/>
                          <a:cs typeface="Courier"/>
                        </a:rPr>
                        <a:t> have no exquisite reason”</a:t>
                      </a: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[^e^]</a:t>
                      </a:r>
                      <a:endParaRPr lang="en-US" sz="2000" dirty="0"/>
                    </a:p>
                  </a:txBody>
                  <a:tcPr/>
                </a:tc>
                <a:tc>
                  <a:txBody>
                    <a:bodyPr/>
                    <a:lstStyle/>
                    <a:p>
                      <a:r>
                        <a:rPr lang="en-US" sz="2000" dirty="0"/>
                        <a:t>Neither e nor ^</a:t>
                      </a:r>
                    </a:p>
                  </a:txBody>
                  <a:tcPr/>
                </a:tc>
                <a:tc>
                  <a:txBody>
                    <a:bodyPr/>
                    <a:lstStyle/>
                    <a:p>
                      <a:r>
                        <a:rPr lang="en-US" sz="2000" dirty="0">
                          <a:latin typeface="Courier"/>
                          <a:cs typeface="Courier"/>
                        </a:rPr>
                        <a:t>Look h</a:t>
                      </a:r>
                      <a:r>
                        <a:rPr lang="en-US" sz="2000" u="sng" dirty="0">
                          <a:solidFill>
                            <a:srgbClr val="3366FF"/>
                          </a:solidFill>
                          <a:latin typeface="Courier"/>
                          <a:cs typeface="Courier"/>
                        </a:rPr>
                        <a:t>e</a:t>
                      </a:r>
                      <a:r>
                        <a:rPr lang="en-US" sz="2000" dirty="0">
                          <a:latin typeface="Courier"/>
                          <a:cs typeface="Courier"/>
                        </a:rPr>
                        <a:t>re</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a^b</a:t>
                      </a:r>
                      <a:endParaRPr lang="en-US" sz="2000" dirty="0"/>
                    </a:p>
                  </a:txBody>
                  <a:tcPr/>
                </a:tc>
                <a:tc>
                  <a:txBody>
                    <a:bodyPr/>
                    <a:lstStyle/>
                    <a:p>
                      <a:r>
                        <a:rPr lang="en-US" sz="2000" dirty="0"/>
                        <a:t>The pattern</a:t>
                      </a:r>
                      <a:r>
                        <a:rPr lang="en-US" sz="2000" baseline="0" dirty="0"/>
                        <a:t> a</a:t>
                      </a:r>
                      <a:r>
                        <a:rPr lang="en-US" sz="2000" dirty="0"/>
                        <a:t> carat</a:t>
                      </a:r>
                      <a:r>
                        <a:rPr lang="en-US" sz="2000" baseline="0" dirty="0"/>
                        <a:t> b</a:t>
                      </a:r>
                      <a:endParaRPr lang="en-US" sz="2000" dirty="0"/>
                    </a:p>
                  </a:txBody>
                  <a:tcPr/>
                </a:tc>
                <a:tc>
                  <a:txBody>
                    <a:bodyPr/>
                    <a:lstStyle/>
                    <a:p>
                      <a:r>
                        <a:rPr lang="en-US" sz="2000" dirty="0">
                          <a:latin typeface="Courier"/>
                          <a:cs typeface="Courier"/>
                        </a:rPr>
                        <a:t>Look up </a:t>
                      </a:r>
                      <a:r>
                        <a:rPr lang="en-US" sz="2000" u="sng" dirty="0" err="1">
                          <a:solidFill>
                            <a:srgbClr val="3366FF"/>
                          </a:solidFill>
                          <a:latin typeface="Courier"/>
                          <a:cs typeface="Courier"/>
                        </a:rPr>
                        <a:t>a^b</a:t>
                      </a:r>
                      <a:r>
                        <a:rPr lang="en-US" sz="2000" u="sng" dirty="0">
                          <a:solidFill>
                            <a:srgbClr val="3366FF"/>
                          </a:solidFill>
                          <a:latin typeface="Courier"/>
                          <a:cs typeface="Courier"/>
                        </a:rPr>
                        <a:t> </a:t>
                      </a:r>
                      <a:r>
                        <a:rPr lang="en-US" sz="2000" dirty="0">
                          <a:latin typeface="Courier"/>
                          <a:cs typeface="Courier"/>
                        </a:rPr>
                        <a:t>now</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5354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sp>
        <p:nvSpPr>
          <p:cNvPr id="3" name="Content Placeholder 2">
            <a:extLst>
              <a:ext uri="{FF2B5EF4-FFF2-40B4-BE49-F238E27FC236}">
                <a16:creationId xmlns:a16="http://schemas.microsoft.com/office/drawing/2014/main" id="{B1FEFFD7-883C-8C4E-81DC-88CA426518B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609599" y="1276351"/>
            <a:ext cx="8098625" cy="3048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1905001" y="749470"/>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p>
        </p:txBody>
      </p:sp>
    </p:spTree>
    <p:extLst>
      <p:ext uri="{BB962C8B-B14F-4D97-AF65-F5344CB8AC3E}">
        <p14:creationId xmlns:p14="http://schemas.microsoft.com/office/powerpoint/2010/main" val="3336225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70B-C3D5-8549-A182-47BF19B68241}"/>
              </a:ext>
            </a:extLst>
          </p:cNvPr>
          <p:cNvSpPr>
            <a:spLocks noGrp="1"/>
          </p:cNvSpPr>
          <p:nvPr>
            <p:ph type="title"/>
          </p:nvPr>
        </p:nvSpPr>
        <p:spPr/>
        <p:txBody>
          <a:bodyPr/>
          <a:lstStyle/>
          <a:p>
            <a:r>
              <a:rPr lang="en-US" dirty="0"/>
              <a:t>Tokenization in languages without spaces </a:t>
            </a:r>
          </a:p>
        </p:txBody>
      </p:sp>
      <p:sp>
        <p:nvSpPr>
          <p:cNvPr id="3" name="Content Placeholder 2">
            <a:extLst>
              <a:ext uri="{FF2B5EF4-FFF2-40B4-BE49-F238E27FC236}">
                <a16:creationId xmlns:a16="http://schemas.microsoft.com/office/drawing/2014/main" id="{05C03CF6-57D8-B14D-ABE4-124A7C4B82F0}"/>
              </a:ext>
            </a:extLst>
          </p:cNvPr>
          <p:cNvSpPr>
            <a:spLocks noGrp="1"/>
          </p:cNvSpPr>
          <p:nvPr>
            <p:ph idx="1"/>
          </p:nvPr>
        </p:nvSpPr>
        <p:spPr/>
        <p:txBody>
          <a:bodyPr/>
          <a:lstStyle/>
          <a:p>
            <a:pPr marL="0" indent="0">
              <a:buNone/>
            </a:pPr>
            <a:r>
              <a:rPr lang="en-US" dirty="0"/>
              <a:t>Many languages (like Chinese, Japanese, Thai) don't use spaces to separate words!</a:t>
            </a:r>
          </a:p>
          <a:p>
            <a:pPr marL="0" indent="0">
              <a:buNone/>
            </a:pPr>
            <a:endParaRPr lang="en-US" dirty="0"/>
          </a:p>
          <a:p>
            <a:pPr marL="0" indent="0">
              <a:buNone/>
            </a:pPr>
            <a:r>
              <a:rPr lang="en-US" dirty="0"/>
              <a:t>How do we decide where the token boundaries should be?</a:t>
            </a:r>
          </a:p>
        </p:txBody>
      </p:sp>
    </p:spTree>
    <p:extLst>
      <p:ext uri="{BB962C8B-B14F-4D97-AF65-F5344CB8AC3E}">
        <p14:creationId xmlns:p14="http://schemas.microsoft.com/office/powerpoint/2010/main" val="1604621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F04-44A7-DC4D-8788-37DA0F961E1C}"/>
              </a:ext>
            </a:extLst>
          </p:cNvPr>
          <p:cNvSpPr>
            <a:spLocks noGrp="1"/>
          </p:cNvSpPr>
          <p:nvPr>
            <p:ph type="title"/>
          </p:nvPr>
        </p:nvSpPr>
        <p:spPr/>
        <p:txBody>
          <a:bodyPr/>
          <a:lstStyle/>
          <a:p>
            <a:r>
              <a:rPr lang="en-US" dirty="0"/>
              <a:t>Word tokenization in Chinese</a:t>
            </a:r>
          </a:p>
        </p:txBody>
      </p:sp>
      <p:sp>
        <p:nvSpPr>
          <p:cNvPr id="3" name="Content Placeholder 2">
            <a:extLst>
              <a:ext uri="{FF2B5EF4-FFF2-40B4-BE49-F238E27FC236}">
                <a16:creationId xmlns:a16="http://schemas.microsoft.com/office/drawing/2014/main" id="{62094314-FDE4-4349-8378-3366BCD9E8C3}"/>
              </a:ext>
            </a:extLst>
          </p:cNvPr>
          <p:cNvSpPr>
            <a:spLocks noGrp="1"/>
          </p:cNvSpPr>
          <p:nvPr>
            <p:ph idx="1"/>
          </p:nvPr>
        </p:nvSpPr>
        <p:spPr>
          <a:xfrm>
            <a:off x="609600" y="1200150"/>
            <a:ext cx="8229600" cy="3429000"/>
          </a:xfrm>
        </p:spPr>
        <p:txBody>
          <a:bodyPr/>
          <a:lstStyle/>
          <a:p>
            <a:pPr marL="0" indent="0">
              <a:buNone/>
            </a:pPr>
            <a:r>
              <a:rPr lang="en-US" dirty="0"/>
              <a:t>Chinese words are composed of characters called "</a:t>
            </a:r>
            <a:r>
              <a:rPr lang="en-US" b="1" dirty="0" err="1"/>
              <a:t>hanzi</a:t>
            </a:r>
            <a:r>
              <a:rPr lang="en-US" b="1" dirty="0"/>
              <a:t>" </a:t>
            </a:r>
            <a:r>
              <a:rPr lang="en-US" dirty="0"/>
              <a:t>(or sometimes just "</a:t>
            </a:r>
            <a:r>
              <a:rPr lang="en-US" b="1" dirty="0" err="1"/>
              <a:t>zi</a:t>
            </a:r>
            <a:r>
              <a:rPr lang="en-US" dirty="0"/>
              <a:t>")</a:t>
            </a:r>
          </a:p>
          <a:p>
            <a:pPr marL="0" indent="0">
              <a:buNone/>
            </a:pPr>
            <a:r>
              <a:rPr lang="en-US" dirty="0"/>
              <a:t>Each one represents a meaning unit called a morpheme.</a:t>
            </a:r>
          </a:p>
          <a:p>
            <a:pPr marL="0" indent="0">
              <a:buNone/>
            </a:pPr>
            <a:r>
              <a:rPr lang="en-US" dirty="0"/>
              <a:t>Each word has on average 2.4 of them.</a:t>
            </a:r>
          </a:p>
          <a:p>
            <a:pPr marL="0" indent="0">
              <a:buNone/>
            </a:pPr>
            <a:r>
              <a:rPr lang="en-US" dirty="0"/>
              <a:t>But deciding what counts as a word is complex and not agreed upon.</a:t>
            </a:r>
          </a:p>
        </p:txBody>
      </p:sp>
    </p:spTree>
    <p:extLst>
      <p:ext uri="{BB962C8B-B14F-4D97-AF65-F5344CB8AC3E}">
        <p14:creationId xmlns:p14="http://schemas.microsoft.com/office/powerpoint/2010/main" val="8685550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4" name="Rectangle 3">
            <a:extLst>
              <a:ext uri="{FF2B5EF4-FFF2-40B4-BE49-F238E27FC236}">
                <a16:creationId xmlns:a16="http://schemas.microsoft.com/office/drawing/2014/main" id="{226D8646-59E8-A04D-8B06-B47E312518DA}"/>
              </a:ext>
            </a:extLst>
          </p:cNvPr>
          <p:cNvSpPr/>
          <p:nvPr/>
        </p:nvSpPr>
        <p:spPr>
          <a:xfrm>
            <a:off x="546464" y="1943100"/>
            <a:ext cx="5562600"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759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71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433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Tree>
    <p:extLst>
      <p:ext uri="{BB962C8B-B14F-4D97-AF65-F5344CB8AC3E}">
        <p14:creationId xmlns:p14="http://schemas.microsoft.com/office/powerpoint/2010/main" val="3994613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Word tokenization / segmentation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200150"/>
            <a:ext cx="8168640" cy="3429000"/>
          </a:xfrm>
        </p:spPr>
        <p:txBody>
          <a:bodyPr>
            <a:normAutofit/>
          </a:bodyPr>
          <a:lstStyle/>
          <a:p>
            <a:pPr marL="0" indent="0">
              <a:buNone/>
            </a:pPr>
            <a:r>
              <a:rPr lang="en-US" dirty="0"/>
              <a:t>So in Chinese it's common to just treat each character (</a:t>
            </a:r>
            <a:r>
              <a:rPr lang="en-US" dirty="0" err="1"/>
              <a:t>zi</a:t>
            </a:r>
            <a:r>
              <a:rPr lang="en-US" dirty="0"/>
              <a:t>) as a token.</a:t>
            </a:r>
          </a:p>
          <a:p>
            <a:pPr marL="473075" indent="-236538">
              <a:buFont typeface="Arial" panose="020B0604020202020204" pitchFamily="34" charset="0"/>
              <a:buChar char="•"/>
            </a:pPr>
            <a:r>
              <a:rPr lang="en-US" dirty="0"/>
              <a:t>So the </a:t>
            </a:r>
            <a:r>
              <a:rPr lang="en-US" b="1" dirty="0"/>
              <a:t>segmentation</a:t>
            </a:r>
            <a:r>
              <a:rPr lang="en-US" dirty="0"/>
              <a:t> step is very simple</a:t>
            </a:r>
          </a:p>
          <a:p>
            <a:pPr marL="0" indent="0">
              <a:buNone/>
            </a:pPr>
            <a:r>
              <a:rPr lang="en-US" dirty="0"/>
              <a:t>In other languages (like Thai and Japanese), more complex word segmentation is required.</a:t>
            </a:r>
          </a:p>
          <a:p>
            <a:pPr marL="514350" indent="-276225">
              <a:buFont typeface="Arial" panose="020B0604020202020204" pitchFamily="34" charset="0"/>
              <a:buChar char="•"/>
            </a:pPr>
            <a:r>
              <a:rPr lang="en-US" dirty="0"/>
              <a:t>The standard algorithms are neural sequence models trained by supervised machine learning.</a:t>
            </a:r>
          </a:p>
        </p:txBody>
      </p:sp>
    </p:spTree>
    <p:extLst>
      <p:ext uri="{BB962C8B-B14F-4D97-AF65-F5344CB8AC3E}">
        <p14:creationId xmlns:p14="http://schemas.microsoft.com/office/powerpoint/2010/main" val="3256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5257332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42875"/>
            <a:ext cx="7924800" cy="74295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2400" dirty="0">
                <a:sym typeface="Symbol" charset="2"/>
              </a:rPr>
              <a:t>U.S.A. or USA</a:t>
            </a:r>
          </a:p>
          <a:p>
            <a:pPr lvl="2" eaLnBrk="1" hangingPunct="1"/>
            <a:r>
              <a:rPr lang="en-US" sz="2400" dirty="0" err="1">
                <a:sym typeface="Symbol" charset="2"/>
              </a:rPr>
              <a:t>uhhuh</a:t>
            </a:r>
            <a:r>
              <a:rPr lang="en-US" sz="2400" dirty="0">
                <a:sym typeface="Symbol" charset="2"/>
              </a:rPr>
              <a:t> or uh-huh</a:t>
            </a:r>
          </a:p>
          <a:p>
            <a:pPr lvl="2" eaLnBrk="1" hangingPunct="1"/>
            <a:r>
              <a:rPr lang="en-US" sz="2400" dirty="0">
                <a:sym typeface="Symbol" charset="2"/>
              </a:rPr>
              <a:t>Fed or fed</a:t>
            </a:r>
          </a:p>
          <a:p>
            <a:pPr lvl="2" eaLnBrk="1" hangingPunct="1"/>
            <a:r>
              <a:rPr lang="en-US" sz="2400" dirty="0">
                <a:sym typeface="Symbol" charset="2"/>
              </a:rPr>
              <a:t>am, is, be, are </a:t>
            </a:r>
          </a:p>
          <a:p>
            <a:pPr lvl="1" eaLnBrk="1" hangingPunct="1"/>
            <a:endParaRPr lang="en-US" sz="1800" dirty="0">
              <a:sym typeface="Symbol" charset="2"/>
            </a:endParaRP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0600" y="409575"/>
            <a:ext cx="7772400" cy="742950"/>
          </a:xfrm>
        </p:spPr>
        <p:txBody>
          <a:bodyPr/>
          <a:lstStyle/>
          <a:p>
            <a:pPr eaLnBrk="1" hangingPunct="1"/>
            <a:r>
              <a:rPr lang="en-US" dirty="0"/>
              <a:t>Regular Expressions: More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400" dirty="0">
                <a:solidFill>
                  <a:srgbClr val="000000"/>
                </a:solidFill>
                <a:latin typeface="Calibri"/>
                <a:cs typeface="Calibri"/>
              </a:rPr>
              <a:t>Woodchuck is another name for groundhog</a:t>
            </a:r>
            <a:r>
              <a:rPr lang="en-US" sz="2400" dirty="0"/>
              <a:t>!</a:t>
            </a:r>
          </a:p>
          <a:p>
            <a:pPr eaLnBrk="1" hangingPunct="1"/>
            <a:r>
              <a:rPr lang="en-US" sz="2400" dirty="0"/>
              <a:t>The pipe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36757201"/>
              </p:ext>
            </p:extLst>
          </p:nvPr>
        </p:nvGraphicFramePr>
        <p:xfrm>
          <a:off x="304800" y="2724150"/>
          <a:ext cx="5638800" cy="19812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groundhog</a:t>
                      </a:r>
                      <a:r>
                        <a:rPr lang="en-US" sz="2000" b="1" dirty="0" err="1">
                          <a:solidFill>
                            <a:srgbClr val="CC0000"/>
                          </a:solidFill>
                          <a:latin typeface="Courier"/>
                          <a:cs typeface="Courier"/>
                        </a:rPr>
                        <a:t>|</a:t>
                      </a:r>
                      <a:r>
                        <a:rPr lang="en-US" sz="2000" dirty="0" err="1">
                          <a:solidFill>
                            <a:srgbClr val="CC0000"/>
                          </a:solidFill>
                          <a:latin typeface="Courier"/>
                          <a:cs typeface="Courier"/>
                        </a:rPr>
                        <a:t>woodchuck</a:t>
                      </a:r>
                      <a:endParaRPr lang="en-US" sz="2000" dirty="0"/>
                    </a:p>
                  </a:txBody>
                  <a:tcPr/>
                </a:tc>
                <a:tc>
                  <a:txBody>
                    <a:bodyPr/>
                    <a:lstStyle/>
                    <a:p>
                      <a:r>
                        <a:rPr lang="en-US" sz="2000" dirty="0">
                          <a:latin typeface="Courier" pitchFamily="2" charset="0"/>
                        </a:rPr>
                        <a:t>woodchuck</a:t>
                      </a: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yours</a:t>
                      </a:r>
                      <a:r>
                        <a:rPr lang="en-US" sz="2000" b="1" dirty="0" err="1">
                          <a:solidFill>
                            <a:srgbClr val="CC0000"/>
                          </a:solidFill>
                          <a:latin typeface="Courier"/>
                          <a:cs typeface="Courier"/>
                        </a:rPr>
                        <a:t>|</a:t>
                      </a:r>
                      <a:r>
                        <a:rPr lang="en-US" sz="2000" dirty="0" err="1">
                          <a:solidFill>
                            <a:srgbClr val="CC0000"/>
                          </a:solidFill>
                          <a:latin typeface="Courier"/>
                          <a:cs typeface="Courier"/>
                        </a:rPr>
                        <a:t>mine</a:t>
                      </a:r>
                      <a:endParaRPr lang="en-US" sz="2000" dirty="0"/>
                    </a:p>
                  </a:txBody>
                  <a:tcPr/>
                </a:tc>
                <a:tc>
                  <a:txBody>
                    <a:bodyPr/>
                    <a:lstStyle/>
                    <a:p>
                      <a:r>
                        <a:rPr lang="en-US" sz="2000" dirty="0">
                          <a:solidFill>
                            <a:srgbClr val="000000"/>
                          </a:solidFill>
                          <a:latin typeface="Courier"/>
                          <a:cs typeface="Courier"/>
                        </a:rPr>
                        <a:t>yours</a:t>
                      </a: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a</a:t>
                      </a:r>
                      <a:r>
                        <a:rPr lang="en-US" sz="2000" b="1" dirty="0" err="1">
                          <a:solidFill>
                            <a:srgbClr val="CC0000"/>
                          </a:solidFill>
                          <a:latin typeface="Courier"/>
                          <a:cs typeface="Courier"/>
                        </a:rPr>
                        <a:t>|</a:t>
                      </a:r>
                      <a:r>
                        <a:rPr lang="en-US" sz="2000" dirty="0" err="1">
                          <a:solidFill>
                            <a:srgbClr val="CC0000"/>
                          </a:solidFill>
                          <a:latin typeface="Courier"/>
                          <a:cs typeface="Courier"/>
                        </a:rPr>
                        <a:t>b</a:t>
                      </a:r>
                      <a:r>
                        <a:rPr lang="en-US" sz="2000" b="1" dirty="0" err="1">
                          <a:solidFill>
                            <a:srgbClr val="CC0000"/>
                          </a:solidFill>
                          <a:latin typeface="Courier"/>
                          <a:cs typeface="Courier"/>
                        </a:rPr>
                        <a:t>|</a:t>
                      </a:r>
                      <a:r>
                        <a:rPr lang="en-US" sz="2000" dirty="0" err="1">
                          <a:solidFill>
                            <a:srgbClr val="CC0000"/>
                          </a:solidFill>
                          <a:latin typeface="Courier"/>
                          <a:cs typeface="Courier"/>
                        </a:rPr>
                        <a:t>c</a:t>
                      </a:r>
                      <a:endParaRPr lang="en-US" sz="2000" dirty="0"/>
                    </a:p>
                  </a:txBody>
                  <a:tcPr/>
                </a:tc>
                <a:tc>
                  <a:txBody>
                    <a:bodyPr/>
                    <a:lstStyle/>
                    <a:p>
                      <a:r>
                        <a:rPr lang="en-US" sz="2000" dirty="0"/>
                        <a:t>= </a:t>
                      </a:r>
                      <a:r>
                        <a:rPr lang="en-US" sz="2000" dirty="0">
                          <a:solidFill>
                            <a:srgbClr val="FF0000"/>
                          </a:solidFill>
                          <a:latin typeface="Calibri"/>
                          <a:cs typeface="Calibri"/>
                        </a:rPr>
                        <a:t>[</a:t>
                      </a:r>
                      <a:r>
                        <a:rPr lang="en-US" sz="2000" dirty="0" err="1">
                          <a:solidFill>
                            <a:srgbClr val="FF0000"/>
                          </a:solidFill>
                          <a:latin typeface="Calibri"/>
                          <a:cs typeface="Calibri"/>
                        </a:rPr>
                        <a:t>abc</a:t>
                      </a:r>
                      <a:r>
                        <a:rPr lang="en-US" sz="2000" dirty="0">
                          <a:solidFill>
                            <a:srgbClr val="FF0000"/>
                          </a:solidFill>
                          <a:latin typeface="Calibri"/>
                          <a:cs typeface="Calibri"/>
                        </a:rPr>
                        <a:t>]</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rgbClr val="CC0000"/>
                          </a:solidFill>
                          <a:latin typeface="Courier"/>
                          <a:cs typeface="Courier"/>
                        </a:rPr>
                        <a:t>[</a:t>
                      </a:r>
                      <a:r>
                        <a:rPr lang="en-US" sz="1900" dirty="0" err="1">
                          <a:solidFill>
                            <a:srgbClr val="CC0000"/>
                          </a:solidFill>
                          <a:latin typeface="Courier"/>
                          <a:cs typeface="Courier"/>
                        </a:rPr>
                        <a:t>gG</a:t>
                      </a:r>
                      <a:r>
                        <a:rPr lang="en-US" sz="1900" dirty="0">
                          <a:solidFill>
                            <a:srgbClr val="CC0000"/>
                          </a:solidFill>
                          <a:latin typeface="Courier"/>
                          <a:cs typeface="Courier"/>
                        </a:rPr>
                        <a:t>]</a:t>
                      </a:r>
                      <a:r>
                        <a:rPr lang="en-US" sz="1900" dirty="0" err="1">
                          <a:solidFill>
                            <a:srgbClr val="CC0000"/>
                          </a:solidFill>
                          <a:latin typeface="Courier"/>
                          <a:cs typeface="Courier"/>
                        </a:rPr>
                        <a:t>roundhog</a:t>
                      </a:r>
                      <a:r>
                        <a:rPr lang="en-US" sz="1900" b="1" dirty="0">
                          <a:solidFill>
                            <a:srgbClr val="CC0000"/>
                          </a:solidFill>
                          <a:latin typeface="Courier"/>
                          <a:cs typeface="Courier"/>
                        </a:rPr>
                        <a:t>|</a:t>
                      </a:r>
                      <a:r>
                        <a:rPr lang="en-US" sz="1900" dirty="0">
                          <a:solidFill>
                            <a:srgbClr val="CC0000"/>
                          </a:solidFill>
                          <a:latin typeface="Courier"/>
                          <a:cs typeface="Courier"/>
                        </a:rPr>
                        <a:t>[</a:t>
                      </a:r>
                      <a:r>
                        <a:rPr lang="en-US" sz="1900" dirty="0" err="1">
                          <a:solidFill>
                            <a:srgbClr val="CC0000"/>
                          </a:solidFill>
                          <a:latin typeface="Courier"/>
                          <a:cs typeface="Courier"/>
                        </a:rPr>
                        <a:t>Ww</a:t>
                      </a:r>
                      <a:r>
                        <a:rPr lang="en-US" sz="1900" dirty="0">
                          <a:solidFill>
                            <a:srgbClr val="CC0000"/>
                          </a:solidFill>
                          <a:latin typeface="Courier"/>
                          <a:cs typeface="Courier"/>
                        </a:rPr>
                        <a:t>]</a:t>
                      </a:r>
                      <a:r>
                        <a:rPr lang="en-US" sz="1900" dirty="0" err="1">
                          <a:solidFill>
                            <a:srgbClr val="CC0000"/>
                          </a:solidFill>
                          <a:latin typeface="Courier"/>
                          <a:cs typeface="Courier"/>
                        </a:rPr>
                        <a:t>oodchuck</a:t>
                      </a:r>
                      <a:endParaRPr lang="en-US" sz="1900" dirty="0"/>
                    </a:p>
                  </a:txBody>
                  <a:tcPr/>
                </a:tc>
                <a:tc>
                  <a:txBody>
                    <a:bodyPr/>
                    <a:lstStyle/>
                    <a:p>
                      <a:r>
                        <a:rPr lang="en-US" sz="2000" dirty="0">
                          <a:latin typeface="Courier" pitchFamily="2" charset="0"/>
                        </a:rPr>
                        <a:t>Woodchuck</a:t>
                      </a:r>
                      <a:endParaRPr lang="en-US" sz="2000" dirty="0">
                        <a:solidFill>
                          <a:srgbClr val="FF0000"/>
                        </a:solidFill>
                        <a:latin typeface="Courier" pitchFamily="2" charset="0"/>
                        <a:cs typeface="Calibri"/>
                      </a:endParaRPr>
                    </a:p>
                  </a:txBody>
                  <a:tcPr/>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71" y="2724149"/>
            <a:ext cx="2749991" cy="2062493"/>
          </a:xfrm>
          <a:prstGeom prst="rect">
            <a:avLst/>
          </a:prstGeom>
        </p:spPr>
      </p:pic>
    </p:spTree>
    <p:extLst>
      <p:ext uri="{BB962C8B-B14F-4D97-AF65-F5344CB8AC3E}">
        <p14:creationId xmlns:p14="http://schemas.microsoft.com/office/powerpoint/2010/main" val="2422643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a:t>
            </a:r>
            <a:r>
              <a:rPr lang="en-US" sz="2800" dirty="0">
                <a:highlight>
                  <a:srgbClr val="FFFF00"/>
                </a:highlight>
              </a:rPr>
              <a:t>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822960" y="1276350"/>
            <a:ext cx="8321040" cy="3581400"/>
          </a:xfrm>
        </p:spPr>
        <p:txBody>
          <a:bodyPr>
            <a:normAutofit lnSpcReduction="10000"/>
          </a:bodyPr>
          <a:lstStyle/>
          <a:p>
            <a:pPr marL="0" indent="0" eaLnBrk="1" hangingPunct="1">
              <a:lnSpc>
                <a:spcPct val="100000"/>
              </a:lnSpc>
              <a:spcBef>
                <a:spcPts val="300"/>
              </a:spcBef>
              <a:buNone/>
            </a:pPr>
            <a:r>
              <a:rPr lang="en-US" dirty="0"/>
              <a:t>Represent all words as their lemma, their shared root </a:t>
            </a:r>
          </a:p>
          <a:p>
            <a:pPr marL="0" indent="0" eaLnBrk="1" hangingPunct="1">
              <a:lnSpc>
                <a:spcPct val="100000"/>
              </a:lnSpc>
              <a:spcBef>
                <a:spcPts val="0"/>
              </a:spcBef>
              <a:buNone/>
            </a:pPr>
            <a:r>
              <a:rPr lang="en-US" dirty="0"/>
              <a:t>	= dictionary headword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425450" lvl="3" indent="0">
              <a:spcBef>
                <a:spcPts val="500"/>
              </a:spcBef>
              <a:spcAft>
                <a:spcPts val="500"/>
              </a:spcAft>
              <a:buNone/>
            </a:pPr>
            <a:r>
              <a:rPr lang="en-US" sz="2400" dirty="0">
                <a:sym typeface="Symbol"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461963" lvl="3" indent="0">
              <a:spcBef>
                <a:spcPts val="500"/>
              </a:spcBef>
              <a:spcAft>
                <a:spcPts val="500"/>
              </a:spcAft>
              <a:buNone/>
            </a:pPr>
            <a:r>
              <a:rPr lang="en-US" sz="2400" dirty="0">
                <a:sym typeface="Symbol" charset="2"/>
              </a:rPr>
              <a:t></a:t>
            </a:r>
            <a:r>
              <a:rPr lang="en-US" sz="2400" dirty="0"/>
              <a:t> </a:t>
            </a:r>
            <a:r>
              <a:rPr lang="en-US" sz="2400" i="1" dirty="0"/>
              <a:t>He be read detective story </a:t>
            </a:r>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119702"/>
            <a:ext cx="8092440" cy="680397"/>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822960" y="1047750"/>
            <a:ext cx="7940040" cy="4095750"/>
          </a:xfrm>
        </p:spPr>
        <p:txBody>
          <a:bodyPr>
            <a:normAutofit/>
          </a:bodyPr>
          <a:lstStyle/>
          <a:p>
            <a:r>
              <a:rPr lang="en-US" sz="3000" dirty="0"/>
              <a:t>Morphemes:</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p>
          <a:p>
            <a:r>
              <a:rPr lang="en-US" sz="3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subjunctive</a:t>
            </a:r>
            <a:r>
              <a:rPr lang="en-US" dirty="0"/>
              <a:t>. </a:t>
            </a:r>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822324" y="950118"/>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371600" y="2876550"/>
            <a:ext cx="6708987" cy="1066800"/>
          </a:xfrm>
          <a:prstGeom prst="rect">
            <a:avLst/>
          </a:prstGeom>
        </p:spPr>
      </p:pic>
    </p:spTree>
    <p:extLst>
      <p:ext uri="{BB962C8B-B14F-4D97-AF65-F5344CB8AC3E}">
        <p14:creationId xmlns:p14="http://schemas.microsoft.com/office/powerpoint/2010/main" val="38936382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119702"/>
            <a:ext cx="7833360" cy="928048"/>
          </a:xfrm>
        </p:spPr>
        <p:txBody>
          <a:bodyPr>
            <a:normAutofit fontScale="90000"/>
          </a:bodyPr>
          <a:lstStyle/>
          <a:p>
            <a:r>
              <a:rPr lang="en-US" dirty="0"/>
              <a:t>Dealing with complex morphology is necessary for many languages</a:t>
            </a:r>
          </a:p>
        </p:txBody>
      </p:sp>
      <p:sp>
        <p:nvSpPr>
          <p:cNvPr id="53251" name="Rectangle 3"/>
          <p:cNvSpPr>
            <a:spLocks noGrp="1" noChangeArrowheads="1"/>
          </p:cNvSpPr>
          <p:nvPr>
            <p:ph idx="1"/>
          </p:nvPr>
        </p:nvSpPr>
        <p:spPr>
          <a:xfrm>
            <a:off x="304800" y="1352550"/>
            <a:ext cx="8686800" cy="3671248"/>
          </a:xfrm>
        </p:spPr>
        <p:txBody>
          <a:bodyPr>
            <a:normAutofit/>
          </a:bodyPr>
          <a:lstStyle/>
          <a:p>
            <a:pPr lvl="1"/>
            <a:r>
              <a:rPr lang="en-US" dirty="0"/>
              <a:t>e</a:t>
            </a:r>
            <a:r>
              <a:rPr lang="en-US" sz="2400" dirty="0"/>
              <a:t>.g., the Turkish word:</a:t>
            </a:r>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p>
          <a:p>
            <a:pPr lvl="2">
              <a:buFont typeface="Wingdings"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p>
          <a:p>
            <a:pPr lvl="2">
              <a:buFont typeface="Wingdings"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p>
          <a:p>
            <a:pPr lvl="2">
              <a:buFont typeface="Wingdings"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p>
          <a:p>
            <a:pPr lvl="2">
              <a:buFont typeface="Wingdings"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p>
          <a:p>
            <a:pPr marL="0" indent="0">
              <a:lnSpc>
                <a:spcPct val="90000"/>
              </a:lnSpc>
              <a:buNone/>
            </a:pPr>
            <a:endParaRPr lang="en-US" dirty="0"/>
          </a:p>
        </p:txBody>
      </p:sp>
    </p:spTree>
    <p:extLst>
      <p:ext uri="{BB962C8B-B14F-4D97-AF65-F5344CB8AC3E}">
        <p14:creationId xmlns:p14="http://schemas.microsoft.com/office/powerpoint/2010/main" val="31032574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a:xfrm>
            <a:off x="457200" y="895350"/>
            <a:ext cx="8382000" cy="4419600"/>
          </a:xfrm>
        </p:spPr>
        <p:txBody>
          <a:bodyPr>
            <a:normAutofit/>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Tree>
    <p:extLst>
      <p:ext uri="{BB962C8B-B14F-4D97-AF65-F5344CB8AC3E}">
        <p14:creationId xmlns:p14="http://schemas.microsoft.com/office/powerpoint/2010/main" val="2322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Regular Expressions: </a:t>
            </a:r>
            <a:r>
              <a:rPr lang="en-US" dirty="0">
                <a:solidFill>
                  <a:srgbClr val="CC0000"/>
                </a:solidFill>
                <a:latin typeface="Courier New" charset="0"/>
              </a:rPr>
              <a:t>?</a:t>
            </a:r>
            <a:r>
              <a:rPr lang="en-US" dirty="0"/>
              <a:t> </a:t>
            </a:r>
            <a:r>
              <a:rPr lang="en-US" dirty="0">
                <a:solidFill>
                  <a:srgbClr val="CC0000"/>
                </a:solidFill>
                <a:latin typeface="Courier New" charset="0"/>
              </a:rPr>
              <a:t>*+.</a:t>
            </a:r>
            <a:endParaRPr lang="en-US" dirty="0"/>
          </a:p>
        </p:txBody>
      </p:sp>
      <p:sp>
        <p:nvSpPr>
          <p:cNvPr id="75780" name="Rectangle 4"/>
          <p:cNvSpPr>
            <a:spLocks noChangeArrowheads="1"/>
          </p:cNvSpPr>
          <p:nvPr/>
        </p:nvSpPr>
        <p:spPr bwMode="auto">
          <a:xfrm>
            <a:off x="1588" y="2445544"/>
            <a:ext cx="9144000" cy="461665"/>
          </a:xfrm>
          <a:prstGeom prst="rect">
            <a:avLst/>
          </a:prstGeom>
          <a:noFill/>
          <a:ln w="9525">
            <a:noFill/>
            <a:miter lim="800000"/>
            <a:headEnd/>
            <a:tailEnd/>
          </a:ln>
        </p:spPr>
        <p:txBody>
          <a:bodyPr>
            <a:prstTxWarp prst="textNoShape">
              <a:avLst/>
            </a:prstTxWarp>
            <a:spAutoFit/>
          </a:bodyPr>
          <a:lstStyle/>
          <a:p>
            <a:endParaRPr lang="en-US"/>
          </a:p>
        </p:txBody>
      </p:sp>
      <p:sp>
        <p:nvSpPr>
          <p:cNvPr id="75783" name="Rectangle 10"/>
          <p:cNvSpPr>
            <a:spLocks noChangeArrowheads="1"/>
          </p:cNvSpPr>
          <p:nvPr/>
        </p:nvSpPr>
        <p:spPr bwMode="auto">
          <a:xfrm>
            <a:off x="1219200" y="3714750"/>
            <a:ext cx="7010400" cy="1085850"/>
          </a:xfrm>
          <a:prstGeom prst="rect">
            <a:avLst/>
          </a:prstGeom>
          <a:noFill/>
          <a:ln w="9525">
            <a:noFill/>
            <a:miter lim="800000"/>
            <a:headEnd/>
            <a:tailEnd/>
          </a:ln>
        </p:spPr>
        <p:txBody>
          <a:bodyPr lIns="92075" tIns="46038" rIns="92075" bIns="46038">
            <a:prstTxWarp prst="textNoShape">
              <a:avLst/>
            </a:prstTxWarp>
          </a:bodyPr>
          <a:lstStyle/>
          <a:p>
            <a:pPr marL="342900" indent="-342900">
              <a:spcBef>
                <a:spcPct val="20000"/>
              </a:spcBef>
              <a:buClr>
                <a:schemeClr val="tx2"/>
              </a:buClr>
              <a:buSzPct val="95000"/>
              <a:buFont typeface="Wingdings" charset="2"/>
              <a:buNone/>
            </a:pPr>
            <a:endParaRPr lang="en-US" sz="24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200212"/>
            <a:ext cx="1824339" cy="2597150"/>
          </a:xfrm>
          <a:prstGeom prst="rect">
            <a:avLst/>
          </a:prstGeom>
        </p:spPr>
      </p:pic>
      <p:sp>
        <p:nvSpPr>
          <p:cNvPr id="3" name="TextBox 2"/>
          <p:cNvSpPr txBox="1"/>
          <p:nvPr/>
        </p:nvSpPr>
        <p:spPr>
          <a:xfrm>
            <a:off x="7239000" y="3790950"/>
            <a:ext cx="1827769" cy="369332"/>
          </a:xfrm>
          <a:prstGeom prst="rect">
            <a:avLst/>
          </a:prstGeom>
          <a:noFill/>
        </p:spPr>
        <p:txBody>
          <a:bodyPr wrap="none" rtlCol="0">
            <a:spAutoFit/>
          </a:bodyPr>
          <a:lstStyle/>
          <a:p>
            <a:r>
              <a:rPr lang="en-US" sz="1800" dirty="0">
                <a:latin typeface="+mn-lt"/>
              </a:rPr>
              <a:t>Stephen C </a:t>
            </a:r>
            <a:r>
              <a:rPr lang="en-US" sz="1800" dirty="0" err="1">
                <a:latin typeface="+mn-lt"/>
              </a:rPr>
              <a:t>Kleene</a:t>
            </a:r>
            <a:endParaRPr lang="en-US" sz="1800" dirty="0">
              <a:latin typeface="+mn-lt"/>
            </a:endParaRPr>
          </a:p>
        </p:txBody>
      </p:sp>
      <p:graphicFrame>
        <p:nvGraphicFramePr>
          <p:cNvPr id="14" name="Table 13"/>
          <p:cNvGraphicFramePr>
            <a:graphicFrameLocks noGrp="1"/>
          </p:cNvGraphicFramePr>
          <p:nvPr>
            <p:extLst>
              <p:ext uri="{D42A27DB-BD31-4B8C-83A1-F6EECF244321}">
                <p14:modId xmlns:p14="http://schemas.microsoft.com/office/powerpoint/2010/main" val="3567791750"/>
              </p:ext>
            </p:extLst>
          </p:nvPr>
        </p:nvGraphicFramePr>
        <p:xfrm>
          <a:off x="304800" y="1047750"/>
          <a:ext cx="6858000" cy="3291840"/>
        </p:xfrm>
        <a:graphic>
          <a:graphicData uri="http://schemas.openxmlformats.org/drawingml/2006/table">
            <a:tbl>
              <a:tblPr firstRow="1" bandRow="1">
                <a:tableStyleId>{5C22544A-7EE6-4342-B048-85BDC9FD1C3A}</a:tableStyleId>
              </a:tblPr>
              <a:tblGrid>
                <a:gridCol w="1532965">
                  <a:extLst>
                    <a:ext uri="{9D8B030D-6E8A-4147-A177-3AD203B41FA5}">
                      <a16:colId xmlns:a16="http://schemas.microsoft.com/office/drawing/2014/main" val="20000"/>
                    </a:ext>
                  </a:extLst>
                </a:gridCol>
                <a:gridCol w="1613647">
                  <a:extLst>
                    <a:ext uri="{9D8B030D-6E8A-4147-A177-3AD203B41FA5}">
                      <a16:colId xmlns:a16="http://schemas.microsoft.com/office/drawing/2014/main" val="20001"/>
                    </a:ext>
                  </a:extLst>
                </a:gridCol>
                <a:gridCol w="3711388">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colou?r</a:t>
                      </a:r>
                      <a:endParaRPr lang="en-US" sz="2000" dirty="0"/>
                    </a:p>
                  </a:txBody>
                  <a:tcPr/>
                </a:tc>
                <a:tc>
                  <a:txBody>
                    <a:bodyPr/>
                    <a:lstStyle/>
                    <a:p>
                      <a:r>
                        <a:rPr lang="en-US" sz="2000" dirty="0"/>
                        <a:t>Optional</a:t>
                      </a:r>
                      <a:r>
                        <a:rPr lang="en-US" sz="2000" baseline="0" dirty="0"/>
                        <a:t> previous char</a:t>
                      </a:r>
                      <a:endParaRPr lang="en-US" sz="2000" dirty="0"/>
                    </a:p>
                  </a:txBody>
                  <a:tcPr/>
                </a:tc>
                <a:tc>
                  <a:txBody>
                    <a:bodyPr/>
                    <a:lstStyle/>
                    <a:p>
                      <a:r>
                        <a:rPr lang="en-US" sz="2000" u="sng" dirty="0">
                          <a:solidFill>
                            <a:srgbClr val="0000FF"/>
                          </a:solidFill>
                          <a:latin typeface="Courier"/>
                          <a:cs typeface="Courier"/>
                        </a:rPr>
                        <a:t>color</a:t>
                      </a:r>
                      <a:r>
                        <a:rPr lang="en-US" sz="2000" u="none" dirty="0">
                          <a:latin typeface="Courier"/>
                          <a:cs typeface="Courier"/>
                        </a:rPr>
                        <a:t>    </a:t>
                      </a:r>
                      <a:r>
                        <a:rPr lang="en-US" sz="2000" u="sng" dirty="0" err="1">
                          <a:solidFill>
                            <a:srgbClr val="0000FF"/>
                          </a:solidFill>
                          <a:latin typeface="Courier"/>
                          <a:cs typeface="Courier"/>
                        </a:rPr>
                        <a:t>colour</a:t>
                      </a:r>
                      <a:endParaRPr lang="en-US" sz="2000" u="sng" dirty="0">
                        <a:solidFill>
                          <a:srgbClr val="0000FF"/>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oo</a:t>
                      </a:r>
                      <a:r>
                        <a:rPr lang="en-US" sz="2000" dirty="0">
                          <a:solidFill>
                            <a:srgbClr val="CC0000"/>
                          </a:solidFill>
                          <a:latin typeface="Courier"/>
                          <a:cs typeface="Courier"/>
                        </a:rPr>
                        <a:t>*h!</a:t>
                      </a:r>
                      <a:endParaRPr lang="en-US" sz="2000" dirty="0"/>
                    </a:p>
                  </a:txBody>
                  <a:tcPr/>
                </a:tc>
                <a:tc>
                  <a:txBody>
                    <a:bodyPr/>
                    <a:lstStyle/>
                    <a:p>
                      <a:r>
                        <a:rPr lang="en-US" sz="2000" dirty="0">
                          <a:solidFill>
                            <a:srgbClr val="000000"/>
                          </a:solidFill>
                        </a:rPr>
                        <a:t>0 or more of</a:t>
                      </a:r>
                      <a:r>
                        <a:rPr lang="en-US" sz="2000" baseline="0" dirty="0">
                          <a:solidFill>
                            <a:srgbClr val="000000"/>
                          </a:solidFill>
                        </a:rPr>
                        <a:t> </a:t>
                      </a:r>
                      <a:r>
                        <a:rPr lang="en-US" sz="2000" dirty="0">
                          <a:solidFill>
                            <a:srgbClr val="000000"/>
                          </a:solidFill>
                        </a:rPr>
                        <a:t>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o+h</a:t>
                      </a:r>
                      <a:r>
                        <a:rPr lang="en-US" sz="2000" dirty="0">
                          <a:solidFill>
                            <a:srgbClr val="CC0000"/>
                          </a:solidFill>
                          <a:latin typeface="Courier"/>
                          <a:cs typeface="Courier"/>
                        </a:rPr>
                        <a:t>!</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1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baa+</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beg.n</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begin </a:t>
                      </a:r>
                      <a:r>
                        <a:rPr lang="en-US" sz="2000" u="sng" baseline="0" dirty="0">
                          <a:solidFill>
                            <a:srgbClr val="3366FF"/>
                          </a:solidFill>
                          <a:latin typeface="Courier"/>
                          <a:cs typeface="Courier"/>
                        </a:rPr>
                        <a:t>begun begun beg3n</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7086600" y="4324350"/>
            <a:ext cx="2010586" cy="369332"/>
          </a:xfrm>
          <a:prstGeom prst="rect">
            <a:avLst/>
          </a:prstGeom>
          <a:noFill/>
        </p:spPr>
        <p:txBody>
          <a:bodyPr wrap="none" rtlCol="0">
            <a:spAutoFit/>
          </a:bodyPr>
          <a:lstStyle/>
          <a:p>
            <a:r>
              <a:rPr lang="en-US" sz="1800" dirty="0" err="1">
                <a:latin typeface="+mn-lt"/>
              </a:rPr>
              <a:t>Kleene</a:t>
            </a:r>
            <a:r>
              <a:rPr lang="en-US" sz="1800" dirty="0">
                <a:latin typeface="+mn-lt"/>
              </a:rPr>
              <a:t> *,   </a:t>
            </a:r>
            <a:r>
              <a:rPr lang="en-US" sz="1800" dirty="0" err="1">
                <a:latin typeface="+mn-lt"/>
              </a:rPr>
              <a:t>Kleene</a:t>
            </a:r>
            <a:r>
              <a:rPr lang="en-US" sz="1800" dirty="0">
                <a:latin typeface="+mn-lt"/>
              </a:rPr>
              <a:t> +   </a:t>
            </a:r>
          </a:p>
        </p:txBody>
      </p:sp>
    </p:spTree>
    <p:extLst>
      <p:ext uri="{BB962C8B-B14F-4D97-AF65-F5344CB8AC3E}">
        <p14:creationId xmlns:p14="http://schemas.microsoft.com/office/powerpoint/2010/main" val="214883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Expressions: Anchors  </a:t>
            </a:r>
            <a:r>
              <a:rPr lang="en-US" dirty="0">
                <a:solidFill>
                  <a:srgbClr val="FF0000"/>
                </a:solidFill>
              </a:rPr>
              <a:t>^   $</a:t>
            </a:r>
          </a:p>
        </p:txBody>
      </p:sp>
      <p:sp>
        <p:nvSpPr>
          <p:cNvPr id="77827" name="Rectangle 3"/>
          <p:cNvSpPr>
            <a:spLocks noGrp="1" noChangeArrowheads="1"/>
          </p:cNvSpPr>
          <p:nvPr>
            <p:ph idx="1"/>
          </p:nvPr>
        </p:nvSpPr>
        <p:spPr>
          <a:xfrm>
            <a:off x="762000" y="1314450"/>
            <a:ext cx="7848600" cy="3543300"/>
          </a:xfrm>
        </p:spPr>
        <p:txBody>
          <a:bodyPr/>
          <a:lstStyle/>
          <a:p>
            <a:pPr>
              <a:lnSpc>
                <a:spcPct val="90000"/>
              </a:lnSpc>
              <a:spcBef>
                <a:spcPct val="50000"/>
              </a:spcBef>
            </a:pPr>
            <a:endParaRPr lang="en-US" sz="2400" dirty="0">
              <a:latin typeface="Courier New"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86645780"/>
              </p:ext>
            </p:extLst>
          </p:nvPr>
        </p:nvGraphicFramePr>
        <p:xfrm>
          <a:off x="1905000" y="1809750"/>
          <a:ext cx="4953000" cy="22860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a:solidFill>
                            <a:srgbClr val="CC3300"/>
                          </a:solidFill>
                          <a:latin typeface="Courier"/>
                          <a:cs typeface="Courier"/>
                        </a:rPr>
                        <a:t>^</a:t>
                      </a:r>
                      <a:r>
                        <a:rPr lang="en-US" sz="2000" dirty="0">
                          <a:latin typeface="Courier"/>
                          <a:cs typeface="Courier"/>
                        </a:rPr>
                        <a:t>[A-Z] </a:t>
                      </a:r>
                      <a:endParaRPr lang="en-US" sz="2000" dirty="0"/>
                    </a:p>
                  </a:txBody>
                  <a:tcPr/>
                </a:tc>
                <a:tc>
                  <a:txBody>
                    <a:bodyPr/>
                    <a:lstStyle/>
                    <a:p>
                      <a:r>
                        <a:rPr lang="en-US" sz="2000" u="sng" dirty="0">
                          <a:solidFill>
                            <a:srgbClr val="0000FF"/>
                          </a:solidFill>
                          <a:latin typeface="Courier"/>
                          <a:cs typeface="Courier"/>
                        </a:rPr>
                        <a:t>P</a:t>
                      </a:r>
                      <a:r>
                        <a:rPr lang="en-US" sz="2000" u="none" dirty="0">
                          <a:solidFill>
                            <a:srgbClr val="000000"/>
                          </a:solidFill>
                          <a:latin typeface="Courier"/>
                          <a:cs typeface="Courier"/>
                        </a:rPr>
                        <a:t>alo</a:t>
                      </a:r>
                      <a:r>
                        <a:rPr lang="en-US" sz="2000" u="none" baseline="0" dirty="0">
                          <a:solidFill>
                            <a:srgbClr val="000000"/>
                          </a:solidFill>
                          <a:latin typeface="Courier"/>
                          <a:cs typeface="Courier"/>
                        </a:rPr>
                        <a:t> Alto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3300"/>
                          </a:solidFill>
                          <a:latin typeface="Courier"/>
                          <a:cs typeface="Courier"/>
                        </a:rPr>
                        <a:t>^</a:t>
                      </a:r>
                      <a:r>
                        <a:rPr lang="en-US" sz="2000" dirty="0">
                          <a:latin typeface="Courier"/>
                          <a:cs typeface="Courier"/>
                        </a:rPr>
                        <a:t>[^A-</a:t>
                      </a:r>
                      <a:r>
                        <a:rPr lang="en-US" sz="2000" dirty="0" err="1">
                          <a:latin typeface="Courier"/>
                          <a:cs typeface="Courier"/>
                        </a:rPr>
                        <a:t>Za</a:t>
                      </a:r>
                      <a:r>
                        <a:rPr lang="en-US" sz="2000" dirty="0">
                          <a:latin typeface="Courier"/>
                          <a:cs typeface="Courier"/>
                        </a:rPr>
                        <a:t>-z]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1</a:t>
                      </a:r>
                      <a:r>
                        <a:rPr lang="en-US" sz="2000" u="none" baseline="0" dirty="0">
                          <a:solidFill>
                            <a:srgbClr val="3366FF"/>
                          </a:solidFill>
                          <a:latin typeface="Courier"/>
                          <a:cs typeface="Courier"/>
                        </a:rPr>
                        <a:t>    </a:t>
                      </a:r>
                      <a:r>
                        <a:rPr lang="en-US" sz="2000" u="sng" baseline="0" dirty="0">
                          <a:solidFill>
                            <a:srgbClr val="3366FF"/>
                          </a:solidFill>
                          <a:latin typeface="Courier"/>
                          <a:cs typeface="Courier"/>
                        </a:rPr>
                        <a:t>“</a:t>
                      </a:r>
                      <a:r>
                        <a:rPr lang="en-US" sz="2000" u="none" baseline="0" dirty="0">
                          <a:solidFill>
                            <a:srgbClr val="000000"/>
                          </a:solidFill>
                          <a:latin typeface="Courier"/>
                          <a:cs typeface="Courier"/>
                        </a:rPr>
                        <a:t>Hello”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r>
                        <a:rPr lang="en-US" sz="2000" u="none" baseline="0" dirty="0">
                          <a:solidFill>
                            <a:srgbClr val="3366FF"/>
                          </a:solidFill>
                          <a:latin typeface="Courier"/>
                          <a:cs typeface="Courier"/>
                        </a:rPr>
                        <a:t>  </a:t>
                      </a: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960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Example</a:t>
            </a:r>
          </a:p>
        </p:txBody>
      </p:sp>
      <p:sp>
        <p:nvSpPr>
          <p:cNvPr id="95235" name="Rectangle 3"/>
          <p:cNvSpPr>
            <a:spLocks noGrp="1" noChangeArrowheads="1"/>
          </p:cNvSpPr>
          <p:nvPr>
            <p:ph idx="1"/>
          </p:nvPr>
        </p:nvSpPr>
        <p:spPr/>
        <p:txBody>
          <a:bodyPr/>
          <a:lstStyle/>
          <a:p>
            <a:pPr eaLnBrk="1" hangingPunct="1"/>
            <a:r>
              <a:rPr lang="en-US" sz="2800" dirty="0"/>
              <a:t>Find me all instances of the word “the” in a text.</a:t>
            </a:r>
          </a:p>
          <a:p>
            <a:pPr marL="457200" lvl="1" indent="0" eaLnBrk="1" hangingPunct="1">
              <a:buNone/>
            </a:pPr>
            <a:r>
              <a:rPr lang="en-US" sz="2800" dirty="0">
                <a:solidFill>
                  <a:srgbClr val="A50021"/>
                </a:solidFill>
                <a:latin typeface="Courier"/>
                <a:cs typeface="Courier"/>
              </a:rPr>
              <a:t>the</a:t>
            </a:r>
          </a:p>
          <a:p>
            <a:pPr marL="800100" lvl="2" indent="0" eaLnBrk="1" hangingPunct="1">
              <a:buNone/>
            </a:pPr>
            <a:r>
              <a:rPr lang="en-US" sz="2800" dirty="0">
                <a:solidFill>
                  <a:srgbClr val="000000"/>
                </a:solidFill>
                <a:latin typeface="Calibri"/>
                <a:cs typeface="Calibri"/>
              </a:rPr>
              <a:t>Misses capitalized examples</a:t>
            </a: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p>
          <a:p>
            <a:pPr marL="800100" lvl="2" indent="0" eaLnBrk="1" hangingPunct="1">
              <a:buNone/>
            </a:pPr>
            <a:r>
              <a:rPr lang="en-US" sz="2800" dirty="0">
                <a:latin typeface="Calibri"/>
                <a:cs typeface="Calibri"/>
              </a:rPr>
              <a:t>Incorrectly returns </a:t>
            </a:r>
            <a:r>
              <a:rPr lang="en-US" sz="2800" dirty="0">
                <a:latin typeface="Courier"/>
                <a:cs typeface="Courier"/>
              </a:rPr>
              <a:t>other</a:t>
            </a:r>
            <a:r>
              <a:rPr lang="en-US" sz="2800" dirty="0">
                <a:latin typeface="Calibri"/>
                <a:cs typeface="Calibri"/>
              </a:rPr>
              <a:t> or </a:t>
            </a:r>
            <a:r>
              <a:rPr lang="en-US" sz="2800" dirty="0">
                <a:latin typeface="Courier"/>
                <a:cs typeface="Courier"/>
              </a:rPr>
              <a:t>theology</a:t>
            </a:r>
          </a:p>
          <a:p>
            <a:pPr marL="457200" lvl="1" indent="0" eaLnBrk="1" hangingPunct="1">
              <a:buNone/>
            </a:pP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endParaRPr lang="en-US" sz="2800" dirty="0">
              <a:latin typeface="Courier"/>
              <a:cs typeface="Courier"/>
            </a:endParaRPr>
          </a:p>
          <a:p>
            <a:pPr marL="800100" lvl="2" indent="0" eaLnBrk="1" hangingPunct="1">
              <a:buNone/>
            </a:pPr>
            <a:r>
              <a:rPr lang="en-US" dirty="0">
                <a:latin typeface="Calibri"/>
                <a:cs typeface="Calibri"/>
              </a:rPr>
              <a:t>                                          </a:t>
            </a:r>
            <a:endParaRPr lang="en-US" dirty="0">
              <a:solidFill>
                <a:srgbClr val="CC00CC"/>
              </a:solidFill>
              <a:latin typeface="Courier New" charset="0"/>
            </a:endParaRPr>
          </a:p>
          <a:p>
            <a:pPr lvl="1" eaLnBrk="1" hangingPunct="1"/>
            <a:endParaRPr lang="en-US" dirty="0">
              <a:latin typeface="Courier New" charset="0"/>
            </a:endParaRPr>
          </a:p>
        </p:txBody>
      </p:sp>
    </p:spTree>
    <p:extLst>
      <p:ext uri="{BB962C8B-B14F-4D97-AF65-F5344CB8AC3E}">
        <p14:creationId xmlns:p14="http://schemas.microsoft.com/office/powerpoint/2010/main" val="26011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Errors</a:t>
            </a:r>
          </a:p>
        </p:txBody>
      </p:sp>
      <p:sp>
        <p:nvSpPr>
          <p:cNvPr id="83971" name="Rectangle 3"/>
          <p:cNvSpPr>
            <a:spLocks noGrp="1" noChangeArrowheads="1"/>
          </p:cNvSpPr>
          <p:nvPr>
            <p:ph idx="1"/>
          </p:nvPr>
        </p:nvSpPr>
        <p:spPr>
          <a:xfrm>
            <a:off x="822960" y="1047750"/>
            <a:ext cx="7543801" cy="3581400"/>
          </a:xfrm>
        </p:spPr>
        <p:txBody>
          <a:bodyPr>
            <a:normAutofit lnSpcReduction="10000"/>
          </a:bodyPr>
          <a:lstStyle/>
          <a:p>
            <a:pPr eaLnBrk="1" hangingPunct="1"/>
            <a:r>
              <a:rPr lang="en-US" sz="2800" dirty="0"/>
              <a:t>The process we just went through was based on </a:t>
            </a:r>
            <a:r>
              <a:rPr lang="en-US" sz="2800" dirty="0">
                <a:solidFill>
                  <a:srgbClr val="A50021"/>
                </a:solidFill>
              </a:rPr>
              <a:t>fixing two kinds of errors:</a:t>
            </a:r>
          </a:p>
          <a:p>
            <a:pPr eaLnBrk="1" hangingPunct="1"/>
            <a:endParaRPr lang="en-US" sz="2800" dirty="0">
              <a:solidFill>
                <a:srgbClr val="A50021"/>
              </a:solidFill>
            </a:endParaRPr>
          </a:p>
          <a:p>
            <a:pPr marL="608076" lvl="1" indent="-457200" eaLnBrk="1" hangingPunct="1">
              <a:buFont typeface="+mj-lt"/>
              <a:buAutoNum type="arabicPeriod"/>
            </a:pPr>
            <a:r>
              <a:rPr lang="en-US" sz="2400" dirty="0"/>
              <a:t>Matching strings that we should not have matched (</a:t>
            </a:r>
            <a:r>
              <a:rPr lang="en-US" sz="2400" dirty="0">
                <a:solidFill>
                  <a:srgbClr val="A50021"/>
                </a:solidFill>
              </a:rPr>
              <a:t>the</a:t>
            </a:r>
            <a:r>
              <a:rPr lang="en-US" sz="2400" dirty="0"/>
              <a:t>re, </a:t>
            </a:r>
            <a:r>
              <a:rPr lang="en-US" sz="2400" dirty="0">
                <a:solidFill>
                  <a:srgbClr val="A50021"/>
                </a:solidFill>
              </a:rPr>
              <a:t>the</a:t>
            </a:r>
            <a:r>
              <a:rPr lang="en-US" sz="2400" dirty="0"/>
              <a:t>n, o</a:t>
            </a:r>
            <a:r>
              <a:rPr lang="en-US" sz="2400" dirty="0">
                <a:solidFill>
                  <a:srgbClr val="A50021"/>
                </a:solidFill>
              </a:rPr>
              <a:t>the</a:t>
            </a:r>
            <a:r>
              <a:rPr lang="en-US" sz="2400" dirty="0"/>
              <a:t>r)</a:t>
            </a:r>
          </a:p>
          <a:p>
            <a:pPr marL="288036" lvl="2" indent="0" eaLnBrk="1" hangingPunct="1">
              <a:buNone/>
            </a:pPr>
            <a:r>
              <a:rPr lang="en-US" sz="2400" b="1" dirty="0">
                <a:solidFill>
                  <a:srgbClr val="A50021"/>
                </a:solidFill>
              </a:rPr>
              <a:t>False positives (Type I errors)</a:t>
            </a:r>
          </a:p>
          <a:p>
            <a:pPr lvl="2" eaLnBrk="1" hangingPunct="1"/>
            <a:endParaRPr lang="en-US" sz="2400" dirty="0">
              <a:solidFill>
                <a:srgbClr val="A50021"/>
              </a:solidFill>
            </a:endParaRPr>
          </a:p>
          <a:p>
            <a:pPr marL="608076" lvl="1" indent="-457200" eaLnBrk="1" hangingPunct="1">
              <a:buFont typeface="+mj-lt"/>
              <a:buAutoNum type="arabicPeriod"/>
            </a:pPr>
            <a:r>
              <a:rPr lang="en-US" sz="2400" dirty="0"/>
              <a:t>Not matching things that we should have matched (The)</a:t>
            </a:r>
          </a:p>
          <a:p>
            <a:pPr marL="288036" lvl="2" indent="0" eaLnBrk="1" hangingPunct="1">
              <a:buNone/>
            </a:pPr>
            <a:r>
              <a:rPr lang="en-US" sz="2400" b="1" dirty="0">
                <a:solidFill>
                  <a:srgbClr val="A50021"/>
                </a:solidFill>
              </a:rPr>
              <a:t>False negatives (Type II errors)</a:t>
            </a:r>
          </a:p>
        </p:txBody>
      </p:sp>
    </p:spTree>
    <p:extLst>
      <p:ext uri="{BB962C8B-B14F-4D97-AF65-F5344CB8AC3E}">
        <p14:creationId xmlns:p14="http://schemas.microsoft.com/office/powerpoint/2010/main" val="582553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10957</TotalTime>
  <Words>4722</Words>
  <Application>Microsoft Macintosh PowerPoint</Application>
  <PresentationFormat>On-screen Show (16:9)</PresentationFormat>
  <Paragraphs>557</Paragraphs>
  <Slides>56</Slides>
  <Notes>40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56</vt:i4>
      </vt:variant>
    </vt:vector>
  </HeadingPairs>
  <TitlesOfParts>
    <vt:vector size="69" baseType="lpstr">
      <vt:lpstr>Microsoft JhengHei</vt:lpstr>
      <vt:lpstr>Arial</vt:lpstr>
      <vt:lpstr>Calibri</vt:lpstr>
      <vt:lpstr>Calibri (Headings)</vt:lpstr>
      <vt:lpstr>Calibri Light</vt:lpstr>
      <vt:lpstr>Courier</vt:lpstr>
      <vt:lpstr>Courier New</vt:lpstr>
      <vt:lpstr>Lucida Sans</vt:lpstr>
      <vt:lpstr>Symbol</vt:lpstr>
      <vt:lpstr>Tahoma</vt:lpstr>
      <vt:lpstr>Times</vt:lpstr>
      <vt:lpstr>Wingdings</vt:lpstr>
      <vt:lpstr>Retrospect</vt:lpstr>
      <vt:lpstr>Basic Text Processing</vt:lpstr>
      <vt:lpstr>Regular expressions</vt:lpstr>
      <vt:lpstr>Regular Expressions: Disjunctions</vt:lpstr>
      <vt:lpstr>Regular Expressions: Negation in Disjunction</vt:lpstr>
      <vt:lpstr>Regular Expressions: More Disjunction</vt:lpstr>
      <vt:lpstr>Regular Expressions: ? *+.</vt:lpstr>
      <vt:lpstr>Regular Expressions: Anchors  ^   $</vt:lpstr>
      <vt:lpstr>Example</vt:lpstr>
      <vt:lpstr>Errors</vt:lpstr>
      <vt:lpstr>Errors cont.</vt:lpstr>
      <vt:lpstr>Summary</vt:lpstr>
      <vt:lpstr>Basic Text Processing</vt:lpstr>
      <vt:lpstr>Basic Text Processing</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Procedure</vt:lpstr>
      <vt:lpstr>How ELIZA works</vt:lpstr>
      <vt:lpstr>Basic Text Processing</vt:lpstr>
      <vt:lpstr>Basic Text Processing</vt:lpstr>
      <vt:lpstr>How many words in a sentence?</vt:lpstr>
      <vt:lpstr>How many words in a sentence?</vt:lpstr>
      <vt:lpstr>How many words in a corpus?</vt:lpstr>
      <vt:lpstr>Corpora</vt:lpstr>
      <vt:lpstr>Corpora vary along dimension like</vt:lpstr>
      <vt:lpstr>Corpus datasheets</vt:lpstr>
      <vt:lpstr>Basic Text Processing</vt:lpstr>
      <vt:lpstr>Basic Text Processing</vt:lpstr>
      <vt:lpstr>Text Normalization</vt:lpstr>
      <vt:lpstr>Space-based tokenization</vt:lpstr>
      <vt:lpstr>Simple Tokenization in UNIX</vt:lpstr>
      <vt:lpstr>The first step: tokenizing</vt:lpstr>
      <vt:lpstr>The second step: sorting</vt:lpstr>
      <vt:lpstr>More counting</vt:lpstr>
      <vt:lpstr>Issues in Tokenization</vt:lpstr>
      <vt:lpstr>Tokenization in NLTK</vt:lpstr>
      <vt:lpstr>Tokenization in languages without spaces </vt:lpstr>
      <vt:lpstr>Word tokenization in Chinese</vt:lpstr>
      <vt:lpstr>How to do word tokenization in Chinese?</vt:lpstr>
      <vt:lpstr>How to do word tokenization in Chinese?</vt:lpstr>
      <vt:lpstr>How to do word tokenization in Chinese?</vt:lpstr>
      <vt:lpstr>How to do word tokenization in Chinese?</vt:lpstr>
      <vt:lpstr>Word tokenization / segmentation</vt:lpstr>
      <vt:lpstr>Basic Text Processing</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Text Processing</dc:title>
  <dc:subject>Speech and Language Processing</dc:subject>
  <dc:creator>Dan Jurafsky</dc:creator>
  <cp:keywords/>
  <dc:description/>
  <cp:lastModifiedBy>Microsoft Office User</cp:lastModifiedBy>
  <cp:revision>173</cp:revision>
  <cp:lastPrinted>2011-11-15T22:45:48Z</cp:lastPrinted>
  <dcterms:created xsi:type="dcterms:W3CDTF">2010-04-19T15:31:24Z</dcterms:created>
  <dcterms:modified xsi:type="dcterms:W3CDTF">2024-05-07T07:35:58Z</dcterms:modified>
  <cp:category/>
</cp:coreProperties>
</file>