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F84-F5B9-41B2-9B92-8150A659D9A7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Quadruple   [D, Q, F, R(q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D = Representation of documents</a:t>
            </a:r>
          </a:p>
          <a:p>
            <a:pPr lvl="1"/>
            <a:r>
              <a:rPr lang="en-US" dirty="0"/>
              <a:t>Q = Representation of queries</a:t>
            </a:r>
          </a:p>
          <a:p>
            <a:pPr lvl="1"/>
            <a:r>
              <a:rPr lang="en-US" dirty="0"/>
              <a:t>F = Framework for modeling representations and their relationships</a:t>
            </a:r>
          </a:p>
          <a:p>
            <a:pPr lvl="2"/>
            <a:r>
              <a:rPr lang="en-US" dirty="0"/>
              <a:t>Standard language/algebra/</a:t>
            </a:r>
            <a:r>
              <a:rPr lang="en-US" dirty="0" err="1"/>
              <a:t>impl</a:t>
            </a:r>
            <a:r>
              <a:rPr lang="en-US" dirty="0"/>
              <a:t>. type for translation to provide semantics </a:t>
            </a:r>
          </a:p>
          <a:p>
            <a:pPr lvl="2"/>
            <a:r>
              <a:rPr lang="en-US" dirty="0"/>
              <a:t>Evaluation w.r.t. “direct” semantics through benchmarks </a:t>
            </a:r>
          </a:p>
          <a:p>
            <a:pPr lvl="1"/>
            <a:r>
              <a:rPr lang="en-US" dirty="0"/>
              <a:t>R = Ranking function that associates a real number with a query-doc pair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Write multi-word query example</a:t>
            </a:r>
          </a:p>
          <a:p>
            <a:pPr marL="0" indent="0">
              <a:buNone/>
            </a:pPr>
            <a:r>
              <a:rPr lang="en-US" dirty="0"/>
              <a:t>Query-related:  Synonyms, affixes (syntax match vs semantic match)</a:t>
            </a:r>
          </a:p>
          <a:p>
            <a:pPr marL="0" indent="0">
              <a:buNone/>
            </a:pPr>
            <a:r>
              <a:rPr lang="en-US" dirty="0"/>
              <a:t>Document-related: Casual reference to a word vs emphatic repeated reference</a:t>
            </a:r>
          </a:p>
          <a:p>
            <a:pPr marL="0" indent="0">
              <a:buNone/>
            </a:pPr>
            <a:r>
              <a:rPr lang="en-US" dirty="0"/>
              <a:t>Ordering documents helps with information overload (high recall)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Clarity of the formalism is a means to an end, but cannot be an end in itself.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Too few documents: If all the query words not found, a document may be completely dropped.</a:t>
            </a:r>
          </a:p>
          <a:p>
            <a:pPr marL="0" indent="0">
              <a:buNone/>
            </a:pPr>
            <a:r>
              <a:rPr lang="en-US" dirty="0"/>
              <a:t>Too many documents: Casual occurrence vs </a:t>
            </a:r>
            <a:r>
              <a:rPr lang="en-US" dirty="0" err="1"/>
              <a:t>emaphatic</a:t>
            </a:r>
            <a:r>
              <a:rPr lang="en-US" dirty="0"/>
              <a:t> occurrence not distinguished causing</a:t>
            </a:r>
          </a:p>
          <a:p>
            <a:pPr marL="0" indent="0">
              <a:buNone/>
            </a:pPr>
            <a:r>
              <a:rPr lang="en-US" dirty="0"/>
              <a:t>                                 higher recall</a:t>
            </a:r>
          </a:p>
          <a:p>
            <a:pPr marL="0" indent="0">
              <a:buNone/>
            </a:pPr>
            <a:r>
              <a:rPr lang="en-US" dirty="0"/>
              <a:t>Finding a document that has 3 words of a 4 word query is generally better than finding just one word.</a:t>
            </a:r>
          </a:p>
          <a:p>
            <a:pPr marL="0" indent="0">
              <a:buNone/>
            </a:pPr>
            <a:r>
              <a:rPr lang="en-US" dirty="0"/>
              <a:t>(Author-publisher-year match better than author match)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/>
              <a:t>Task:</a:t>
            </a:r>
          </a:p>
          <a:p>
            <a:pPr lvl="1"/>
            <a:r>
              <a:rPr lang="en-US" dirty="0"/>
              <a:t>Document collection</a:t>
            </a:r>
          </a:p>
          <a:p>
            <a:pPr lvl="1"/>
            <a:r>
              <a:rPr lang="en-US" dirty="0"/>
              <a:t>Query specifies information need: free text</a:t>
            </a:r>
          </a:p>
          <a:p>
            <a:pPr lvl="1"/>
            <a:r>
              <a:rPr lang="en-US" dirty="0"/>
              <a:t>Relevance judgments: depends upon the weighting scheme for all docs</a:t>
            </a:r>
          </a:p>
          <a:p>
            <a:pPr lvl="1"/>
            <a:endParaRPr lang="en-US" dirty="0"/>
          </a:p>
          <a:p>
            <a:r>
              <a:rPr lang="en-US" dirty="0"/>
              <a:t>Word evidence: Bag of words</a:t>
            </a:r>
          </a:p>
          <a:p>
            <a:pPr lvl="1"/>
            <a:r>
              <a:rPr lang="en-US" dirty="0"/>
              <a:t>No ordering information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 all index terms are equally useful in representing document content</a:t>
            </a:r>
          </a:p>
          <a:p>
            <a:r>
              <a:rPr lang="en-US" dirty="0"/>
              <a:t>Each doc </a:t>
            </a:r>
            <a:r>
              <a:rPr lang="en-US" i="1" dirty="0"/>
              <a:t>j</a:t>
            </a:r>
            <a:r>
              <a:rPr lang="en-US" dirty="0"/>
              <a:t> can be viewed as a vector of </a:t>
            </a:r>
            <a:r>
              <a:rPr lang="en-US" i="1" dirty="0"/>
              <a:t>non-</a:t>
            </a:r>
            <a:r>
              <a:rPr lang="en-US" i="1" dirty="0" err="1"/>
              <a:t>boolean</a:t>
            </a:r>
            <a:r>
              <a:rPr lang="en-US" dirty="0"/>
              <a:t> weights, one component for each term</a:t>
            </a:r>
          </a:p>
          <a:p>
            <a:pPr lvl="1"/>
            <a:r>
              <a:rPr lang="en-US" dirty="0"/>
              <a:t>terms are axes of vector space</a:t>
            </a:r>
          </a:p>
          <a:p>
            <a:pPr lvl="1"/>
            <a:r>
              <a:rPr lang="en-US" dirty="0"/>
              <a:t>docs are points in this vector space</a:t>
            </a:r>
          </a:p>
          <a:p>
            <a:pPr lvl="2"/>
            <a:r>
              <a:rPr lang="en-US" dirty="0"/>
              <a:t>even with stemming, the vector space may have 20,000+ dimensions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Space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documents and queries as</a:t>
            </a:r>
          </a:p>
          <a:p>
            <a:pPr lvl="1"/>
            <a:r>
              <a:rPr lang="en-US" dirty="0"/>
              <a:t>Vectors of term-based features</a:t>
            </a:r>
          </a:p>
          <a:p>
            <a:pPr lvl="2"/>
            <a:r>
              <a:rPr lang="en-US" dirty="0"/>
              <a:t>Features: tied to occurrence of terms in collection</a:t>
            </a:r>
          </a:p>
          <a:p>
            <a:pPr lvl="1"/>
            <a:r>
              <a:rPr lang="en-US" dirty="0"/>
              <a:t>E.g.</a:t>
            </a:r>
          </a:p>
          <a:p>
            <a:endParaRPr lang="en-US" dirty="0"/>
          </a:p>
          <a:p>
            <a:r>
              <a:rPr lang="en-US" dirty="0"/>
              <a:t>Solution 1: Binary features: t=1 if presence, 0 otherwise</a:t>
            </a:r>
          </a:p>
          <a:p>
            <a:pPr lvl="1"/>
            <a:r>
              <a:rPr lang="en-US" dirty="0"/>
              <a:t>Similarity: number of terms in common</a:t>
            </a:r>
          </a:p>
          <a:p>
            <a:pPr lvl="2"/>
            <a:r>
              <a:rPr lang="en-US" dirty="0"/>
              <a:t>Dot product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2895600"/>
          <a:ext cx="4800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66700" progId="Equation.3">
                  <p:embed/>
                </p:oleObj>
              </mc:Choice>
              <mc:Fallback>
                <p:oleObj name="Equation" r:id="rId2" imgW="2540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00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5410200"/>
          <a:ext cx="32813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31800" progId="Equation.3">
                  <p:embed/>
                </p:oleObj>
              </mc:Choice>
              <mc:Fallback>
                <p:oleObj name="Equation" r:id="rId4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32813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6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9D0233-4618-4C24-8FA9-5F74304A3121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838200"/>
            <a:ext cx="3962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4800" y="2971800"/>
          <a:ext cx="84582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2" imgW="5707380" imgH="2331720" progId="Word.Document.8">
                  <p:embed/>
                </p:oleObj>
              </mc:Choice>
              <mc:Fallback>
                <p:oleObj name="Documento" r:id="rId2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45820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d1</a:t>
              </a:r>
              <a:endParaRPr lang="pt-BR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04800" y="3276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7010400" y="2971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314417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Space Model II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Not all terms equally interesting</a:t>
            </a:r>
          </a:p>
          <a:p>
            <a:pPr lvl="1"/>
            <a:r>
              <a:rPr lang="en-US" dirty="0"/>
              <a:t>E.g. “accuracy” </a:t>
            </a:r>
            <a:r>
              <a:rPr lang="en-US" dirty="0" err="1"/>
              <a:t>vs</a:t>
            </a:r>
            <a:r>
              <a:rPr lang="en-US" dirty="0"/>
              <a:t> “crime” </a:t>
            </a:r>
          </a:p>
          <a:p>
            <a:pPr lvl="1"/>
            <a:endParaRPr lang="en-US" dirty="0"/>
          </a:p>
          <a:p>
            <a:r>
              <a:rPr lang="en-US" dirty="0"/>
              <a:t>Solution: Replace binary term features with weights</a:t>
            </a:r>
          </a:p>
          <a:p>
            <a:pPr lvl="1"/>
            <a:r>
              <a:rPr lang="en-US" dirty="0"/>
              <a:t>Document collection: term-by-document matrix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as vector in multidimensional space</a:t>
            </a:r>
          </a:p>
          <a:p>
            <a:pPr lvl="2"/>
            <a:r>
              <a:rPr lang="en-US" dirty="0"/>
              <a:t>Nearby vectors are related</a:t>
            </a:r>
          </a:p>
          <a:p>
            <a:pPr lvl="1"/>
            <a:r>
              <a:rPr lang="en-US" dirty="0"/>
              <a:t>Normalize for vector length					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2514600"/>
          <a:ext cx="5410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266700" progId="Equation.3">
                  <p:embed/>
                </p:oleObj>
              </mc:Choice>
              <mc:Fallback>
                <p:oleObj name="Equation" r:id="rId2" imgW="2882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410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5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Cosine similarity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38400" y="2667000"/>
            <a:ext cx="4800600" cy="3109913"/>
            <a:chOff x="1104" y="2313"/>
            <a:chExt cx="3024" cy="1959"/>
          </a:xfrm>
        </p:grpSpPr>
        <p:cxnSp>
          <p:nvCxnSpPr>
            <p:cNvPr id="6" name="AutoShape 5"/>
            <p:cNvCxnSpPr>
              <a:cxnSpLocks noChangeShapeType="1"/>
            </p:cNvCxnSpPr>
            <p:nvPr/>
          </p:nvCxnSpPr>
          <p:spPr bwMode="auto">
            <a:xfrm>
              <a:off x="2448" y="3561"/>
              <a:ext cx="1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/>
            <p:cNvCxnSpPr>
              <a:cxnSpLocks noChangeShapeType="1"/>
            </p:cNvCxnSpPr>
            <p:nvPr/>
          </p:nvCxnSpPr>
          <p:spPr bwMode="auto">
            <a:xfrm flipV="1">
              <a:off x="2448" y="2361"/>
              <a:ext cx="0" cy="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/>
            <p:cNvCxnSpPr>
              <a:cxnSpLocks noChangeShapeType="1"/>
            </p:cNvCxnSpPr>
            <p:nvPr/>
          </p:nvCxnSpPr>
          <p:spPr bwMode="auto">
            <a:xfrm flipH="1">
              <a:off x="1344" y="3561"/>
              <a:ext cx="1104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 flipV="1">
              <a:off x="2448" y="3129"/>
              <a:ext cx="1200" cy="43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 flipV="1">
              <a:off x="2448" y="2601"/>
              <a:ext cx="576" cy="96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82" y="353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24" y="240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 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00" y="298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160" y="231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104" y="404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 2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92" y="3312"/>
              <a:ext cx="144" cy="153"/>
            </a:xfrm>
            <a:custGeom>
              <a:avLst/>
              <a:gdLst>
                <a:gd name="T0" fmla="*/ 0 w 144"/>
                <a:gd name="T1" fmla="*/ 30 h 112"/>
                <a:gd name="T2" fmla="*/ 96 w 144"/>
                <a:gd name="T3" fmla="*/ 30 h 112"/>
                <a:gd name="T4" fmla="*/ 144 w 144"/>
                <a:gd name="T5" fmla="*/ 209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688" y="3225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Lucida Sans Unicode" panose="020B0602030504020204" pitchFamily="34" charset="0"/>
                  <a:ea typeface="SimSun" panose="02010600030101010101" pitchFamily="2" charset="-122"/>
                  <a:cs typeface="Lucida Sans Unicode" panose="020B0602030504020204" pitchFamily="34" charset="0"/>
                </a:rPr>
                <a:t>θ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Distance between vectors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baseline="-25000">
                <a:ea typeface="SimSun" panose="02010600030101010101" pitchFamily="2" charset="-122"/>
              </a:rPr>
              <a:t>2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 i="1">
                <a:ea typeface="SimSun" panose="02010600030101010101" pitchFamily="2" charset="-122"/>
              </a:rPr>
              <a:t>captured</a:t>
            </a:r>
            <a:r>
              <a:rPr lang="en-US" altLang="zh-CN">
                <a:ea typeface="SimSun" panose="02010600030101010101" pitchFamily="2" charset="-122"/>
              </a:rPr>
              <a:t> by the cosine of the angle </a:t>
            </a:r>
            <a:r>
              <a:rPr lang="en-US" altLang="zh-CN" i="1">
                <a:ea typeface="SimSun" panose="02010600030101010101" pitchFamily="2" charset="-122"/>
              </a:rPr>
              <a:t>x</a:t>
            </a:r>
            <a:r>
              <a:rPr lang="en-US" altLang="zh-CN">
                <a:ea typeface="SimSun" panose="02010600030101010101" pitchFamily="2" charset="-122"/>
              </a:rPr>
              <a:t> between them.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2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Queries in the vector space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ea typeface="SimSun" panose="02010600030101010101" pitchFamily="2" charset="-122"/>
              </a:rPr>
              <a:t>Central idea: the query as a vector: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We regard the query as short document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Note that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i="1" baseline="-25000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is very sparse!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We return the documents ranked by the closeness of their vectors to the query, also represented as a vector.</a:t>
            </a:r>
          </a:p>
          <a:p>
            <a:endParaRPr lang="en-US" altLang="zh-CN" sz="2400">
              <a:ea typeface="SimSun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14400" y="4114800"/>
          <a:ext cx="68453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596900" progId="Equation.3">
                  <p:embed/>
                </p:oleObj>
              </mc:Choice>
              <mc:Fallback>
                <p:oleObj name="Equation" r:id="rId2" imgW="2730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8453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8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Similarity Computation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Similarity = Dot product</a:t>
            </a:r>
          </a:p>
          <a:p>
            <a:endParaRPr lang="en-US"/>
          </a:p>
          <a:p>
            <a:r>
              <a:rPr lang="en-US"/>
              <a:t>Normalization:</a:t>
            </a:r>
          </a:p>
          <a:p>
            <a:pPr lvl="1"/>
            <a:r>
              <a:rPr lang="en-US"/>
              <a:t>Normalize weights in advance</a:t>
            </a:r>
          </a:p>
          <a:p>
            <a:pPr lvl="1"/>
            <a:r>
              <a:rPr lang="en-US"/>
              <a:t>Normalize post-hoc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2057400"/>
          <a:ext cx="3352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431800" progId="Equation.3">
                  <p:embed/>
                </p:oleObj>
              </mc:Choice>
              <mc:Fallback>
                <p:oleObj name="Equation" r:id="rId2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3352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41910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0" imgH="647700" progId="Equation.3">
                  <p:embed/>
                </p:oleObj>
              </mc:Choice>
              <mc:Fallback>
                <p:oleObj name="Equation" r:id="rId4" imgW="21590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9427" y="5618393"/>
            <a:ext cx="8229600" cy="27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SimSun" panose="02010600030101010101" pitchFamily="2" charset="-122"/>
              </a:rPr>
              <a:t>Cosine of angle between two vectors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The denominator involves the lengths of the vectors.</a:t>
            </a:r>
          </a:p>
          <a:p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1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Term Weighting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5240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dirty="0" err="1"/>
              <a:t>Aboutness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To what degree is this term what document is about?</a:t>
            </a:r>
          </a:p>
          <a:p>
            <a:pPr lvl="1"/>
            <a:r>
              <a:rPr lang="en-US" dirty="0"/>
              <a:t>Within document measure</a:t>
            </a:r>
          </a:p>
          <a:p>
            <a:pPr lvl="1"/>
            <a:r>
              <a:rPr lang="en-US" dirty="0"/>
              <a:t>Term frequency (</a:t>
            </a:r>
            <a:r>
              <a:rPr lang="en-US" dirty="0" err="1"/>
              <a:t>tf</a:t>
            </a:r>
            <a:r>
              <a:rPr lang="en-US" dirty="0"/>
              <a:t>): # occurrences of t in doc j</a:t>
            </a:r>
          </a:p>
          <a:p>
            <a:r>
              <a:rPr lang="en-US" dirty="0"/>
              <a:t>“Specificity”</a:t>
            </a:r>
          </a:p>
          <a:p>
            <a:pPr lvl="1"/>
            <a:r>
              <a:rPr lang="en-US" dirty="0"/>
              <a:t>How surprised are you to see this term?</a:t>
            </a:r>
          </a:p>
          <a:p>
            <a:pPr lvl="1"/>
            <a:r>
              <a:rPr lang="en-US" dirty="0"/>
              <a:t>Collection frequency</a:t>
            </a:r>
          </a:p>
          <a:p>
            <a:pPr lvl="1"/>
            <a:r>
              <a:rPr lang="en-US" dirty="0"/>
              <a:t>Inverse document frequency (</a:t>
            </a:r>
            <a:r>
              <a:rPr lang="en-US" dirty="0" err="1"/>
              <a:t>idf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5029200"/>
          <a:ext cx="1612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31613" progId="Equation.3">
                  <p:embed/>
                </p:oleObj>
              </mc:Choice>
              <mc:Fallback>
                <p:oleObj name="Equation" r:id="rId2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16129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5867400"/>
          <a:ext cx="19065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241195" progId="Equation.3">
                  <p:embed/>
                </p:oleObj>
              </mc:Choice>
              <mc:Fallback>
                <p:oleObj name="Equation" r:id="rId4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67400"/>
                        <a:ext cx="19065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8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index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Each document represented by a set of representative keywords or index terms</a:t>
            </a:r>
          </a:p>
          <a:p>
            <a:pPr lvl="1" algn="just"/>
            <a:r>
              <a:rPr lang="pt-BR" dirty="0"/>
              <a:t>Index terms meant to capture document’s main themes or semantics.</a:t>
            </a:r>
          </a:p>
          <a:p>
            <a:pPr lvl="1" algn="just"/>
            <a:r>
              <a:rPr lang="pt-BR" dirty="0"/>
              <a:t>Usually, index terms are nouns because nouns have meaning by themselves.</a:t>
            </a:r>
          </a:p>
          <a:p>
            <a:pPr lvl="1" algn="just"/>
            <a:r>
              <a:rPr lang="pt-BR" dirty="0"/>
              <a:t>However, search engines assume that all words are index terms (full text representation)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T1 = “conference”</a:t>
            </a:r>
          </a:p>
          <a:p>
            <a:pPr lvl="1" algn="just"/>
            <a:r>
              <a:rPr lang="pt-BR" dirty="0"/>
              <a:t>T2 = “crime”</a:t>
            </a:r>
          </a:p>
          <a:p>
            <a:pPr lvl="1" algn="just"/>
            <a:r>
              <a:rPr lang="en-US" dirty="0"/>
              <a:t>Adjectives, adverbs, conjunction, </a:t>
            </a:r>
            <a:r>
              <a:rPr lang="en-US" dirty="0" err="1"/>
              <a:t>etc</a:t>
            </a:r>
            <a:r>
              <a:rPr lang="en-US" dirty="0"/>
              <a:t> not useful. 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3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Define:</a:t>
            </a:r>
          </a:p>
          <a:p>
            <a:pPr lvl="1"/>
            <a:r>
              <a:rPr lang="pt-BR" i="1" dirty="0"/>
              <a:t>wij &gt; 0  </a:t>
            </a:r>
            <a:r>
              <a:rPr lang="pt-BR" dirty="0"/>
              <a:t>whenever  </a:t>
            </a:r>
            <a:r>
              <a:rPr lang="pt-BR" i="1" dirty="0"/>
              <a:t>ki </a:t>
            </a:r>
            <a:r>
              <a:rPr lang="pt-BR" i="1" dirty="0">
                <a:sym typeface="Symbol" panose="05050102010706020507" pitchFamily="18" charset="2"/>
              </a:rPr>
              <a:t>  dj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wiq &gt;= 0  </a:t>
            </a:r>
            <a:r>
              <a:rPr lang="pt-BR" dirty="0">
                <a:sym typeface="Symbol" panose="05050102010706020507" pitchFamily="18" charset="2"/>
              </a:rPr>
              <a:t>associated with the pair  </a:t>
            </a:r>
            <a:r>
              <a:rPr lang="pt-BR" i="1" dirty="0">
                <a:sym typeface="Symbol" panose="05050102010706020507" pitchFamily="18" charset="2"/>
              </a:rPr>
              <a:t>(ki,q)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  vec(dj) = (w1j, w2j, ..., wtj)					 vec(q) = (w1q, w2q, ..., wtq)</a:t>
            </a:r>
          </a:p>
          <a:p>
            <a:pPr lvl="1"/>
            <a:r>
              <a:rPr lang="pt-BR" dirty="0"/>
              <a:t>To each term  </a:t>
            </a:r>
            <a:r>
              <a:rPr lang="pt-BR" i="1" dirty="0"/>
              <a:t>ki, </a:t>
            </a:r>
            <a:r>
              <a:rPr lang="pt-BR" dirty="0"/>
              <a:t>associate a unit vector </a:t>
            </a:r>
            <a:r>
              <a:rPr lang="pt-BR" i="1" dirty="0"/>
              <a:t>vec(i)</a:t>
            </a:r>
          </a:p>
          <a:p>
            <a:pPr lvl="1"/>
            <a:r>
              <a:rPr lang="pt-BR" dirty="0"/>
              <a:t> The </a:t>
            </a:r>
            <a:r>
              <a:rPr lang="pt-BR" i="1" dirty="0"/>
              <a:t>t</a:t>
            </a:r>
            <a:r>
              <a:rPr lang="pt-BR" dirty="0"/>
              <a:t> unit vectors, </a:t>
            </a:r>
            <a:r>
              <a:rPr lang="pt-BR" i="1" dirty="0"/>
              <a:t>vec(1),</a:t>
            </a:r>
            <a:r>
              <a:rPr lang="pt-BR" dirty="0"/>
              <a:t> ...,</a:t>
            </a:r>
            <a:r>
              <a:rPr lang="pt-BR" i="1" dirty="0"/>
              <a:t> vec(t)</a:t>
            </a:r>
            <a:r>
              <a:rPr lang="pt-BR" dirty="0"/>
              <a:t> form an </a:t>
            </a:r>
            <a:r>
              <a:rPr lang="pt-BR" i="1" dirty="0"/>
              <a:t>orthonormal basis</a:t>
            </a:r>
            <a:r>
              <a:rPr lang="pt-BR" dirty="0"/>
              <a:t> (embodying independence assumption) for the t-dimensional space for representing queries and documents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9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Computation of weights  wij  and  wiq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ym typeface="Symbol" panose="05050102010706020507" pitchFamily="18" charset="2"/>
            </a:endParaRPr>
          </a:p>
          <a:p>
            <a:r>
              <a:rPr lang="pt-BR" dirty="0">
                <a:sym typeface="Symbol" panose="05050102010706020507" pitchFamily="18" charset="2"/>
              </a:rPr>
              <a:t>How to compute the weights  wij  and  wiq ?</a:t>
            </a:r>
            <a:r>
              <a:rPr lang="pt-BR" i="1" dirty="0">
                <a:sym typeface="Symbol" panose="05050102010706020507" pitchFamily="18" charset="2"/>
              </a:rPr>
              <a:t>	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quantification of intra-document content (similarity/semantic emphasis)</a:t>
            </a:r>
          </a:p>
          <a:p>
            <a:pPr lvl="2"/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factor, the </a:t>
            </a:r>
            <a:r>
              <a:rPr lang="pt-BR" i="1" dirty="0">
                <a:sym typeface="Symbol" panose="05050102010706020507" pitchFamily="18" charset="2"/>
              </a:rPr>
              <a:t>term frequency</a:t>
            </a:r>
            <a:r>
              <a:rPr lang="pt-BR" dirty="0">
                <a:sym typeface="Symbol" panose="05050102010706020507" pitchFamily="18" charset="2"/>
              </a:rPr>
              <a:t> within a document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quantification of inter-document separation (dis-similarity/significant discriminant)</a:t>
            </a:r>
          </a:p>
          <a:p>
            <a:pPr lvl="2"/>
            <a:r>
              <a:rPr lang="pt-BR" i="1" dirty="0">
                <a:sym typeface="Symbol" panose="05050102010706020507" pitchFamily="18" charset="2"/>
              </a:rPr>
              <a:t>idf  </a:t>
            </a:r>
            <a:r>
              <a:rPr lang="pt-BR" dirty="0">
                <a:sym typeface="Symbol" panose="05050102010706020507" pitchFamily="18" charset="2"/>
              </a:rPr>
              <a:t>factor, the </a:t>
            </a:r>
            <a:r>
              <a:rPr lang="pt-BR" i="1" dirty="0">
                <a:sym typeface="Symbol" panose="05050102010706020507" pitchFamily="18" charset="2"/>
              </a:rPr>
              <a:t>inverse document frequency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wij = tf(i,j) * idf(i)</a:t>
            </a:r>
            <a:endParaRPr lang="pt-BR" i="1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3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79" y="274638"/>
            <a:ext cx="8229600" cy="1143000"/>
          </a:xfrm>
        </p:spPr>
        <p:txBody>
          <a:bodyPr/>
          <a:lstStyle/>
          <a:p>
            <a:r>
              <a:rPr lang="en-US" altLang="en-US" sz="1800">
                <a:latin typeface="Times New Roman" panose="02020603050405020304" pitchFamily="18" charset="0"/>
              </a:rPr>
              <a:t>Term Frequency (TF)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6779" y="1600200"/>
            <a:ext cx="7924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Document vector 		        with components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Using the sum of term counts: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Using the maximum of term counts: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30379" y="1752600"/>
          <a:ext cx="1905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66400" progId="Equation.3">
                  <p:embed/>
                </p:oleObj>
              </mc:Choice>
              <mc:Fallback>
                <p:oleObj name="Equation" r:id="rId2" imgW="1130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379" y="1752600"/>
                        <a:ext cx="1905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-6042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6042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6042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901979" y="2581275"/>
          <a:ext cx="2438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914400" progId="Equation.3">
                  <p:embed/>
                </p:oleObj>
              </mc:Choice>
              <mc:Fallback>
                <p:oleObj name="Equation" r:id="rId4" imgW="1930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979" y="2581275"/>
                        <a:ext cx="24384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60421" y="287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4387754" y="3751263"/>
          <a:ext cx="27908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736560" progId="Equation.3">
                  <p:embed/>
                </p:oleObj>
              </mc:Choice>
              <mc:Fallback>
                <p:oleObj name="Equation" r:id="rId6" imgW="2108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754" y="3751263"/>
                        <a:ext cx="279082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264179" y="1779588"/>
          <a:ext cx="1566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253800" progId="Equation.3">
                  <p:embed/>
                </p:oleObj>
              </mc:Choice>
              <mc:Fallback>
                <p:oleObj name="Equation" r:id="rId8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179" y="1779588"/>
                        <a:ext cx="15668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9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Let,</a:t>
            </a:r>
            <a:endParaRPr lang="pt-BR" i="1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N  </a:t>
            </a:r>
            <a:r>
              <a:rPr lang="pt-BR" dirty="0">
                <a:sym typeface="Symbol" panose="05050102010706020507" pitchFamily="18" charset="2"/>
              </a:rPr>
              <a:t>be the total number of docs in the collection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ni  </a:t>
            </a:r>
            <a:r>
              <a:rPr lang="pt-BR" dirty="0">
                <a:sym typeface="Symbol" panose="05050102010706020507" pitchFamily="18" charset="2"/>
              </a:rPr>
              <a:t>be the number of docs which contain </a:t>
            </a:r>
            <a:r>
              <a:rPr lang="pt-BR" i="1" dirty="0">
                <a:sym typeface="Symbol" panose="05050102010706020507" pitchFamily="18" charset="2"/>
              </a:rPr>
              <a:t>ki</a:t>
            </a:r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freq(i,j)  </a:t>
            </a:r>
            <a:r>
              <a:rPr lang="pt-BR" dirty="0">
                <a:sym typeface="Symbol" panose="05050102010706020507" pitchFamily="18" charset="2"/>
              </a:rPr>
              <a:t>raw frequency of </a:t>
            </a:r>
            <a:r>
              <a:rPr lang="pt-BR" i="1" dirty="0">
                <a:sym typeface="Symbol" panose="05050102010706020507" pitchFamily="18" charset="2"/>
              </a:rPr>
              <a:t>ki  </a:t>
            </a:r>
            <a:r>
              <a:rPr lang="pt-BR" dirty="0">
                <a:sym typeface="Symbol" panose="05050102010706020507" pitchFamily="18" charset="2"/>
              </a:rPr>
              <a:t>within  </a:t>
            </a:r>
            <a:r>
              <a:rPr lang="pt-BR" i="1" dirty="0">
                <a:sym typeface="Symbol" panose="05050102010706020507" pitchFamily="18" charset="2"/>
              </a:rPr>
              <a:t>dj</a:t>
            </a:r>
          </a:p>
          <a:p>
            <a:r>
              <a:rPr lang="pt-BR" dirty="0">
                <a:sym typeface="Symbol" panose="05050102010706020507" pitchFamily="18" charset="2"/>
              </a:rPr>
              <a:t>A normalized  </a:t>
            </a:r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factor is given by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f(i,j)  =  freq(i,j) /  max(freq(l,j))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where the maximum is computed over all terms which occur within the document  </a:t>
            </a:r>
            <a:r>
              <a:rPr lang="pt-BR" i="1" dirty="0">
                <a:sym typeface="Symbol" panose="05050102010706020507" pitchFamily="18" charset="2"/>
              </a:rPr>
              <a:t>dj</a:t>
            </a:r>
          </a:p>
          <a:p>
            <a:r>
              <a:rPr lang="pt-BR" dirty="0">
                <a:sym typeface="Symbol" panose="05050102010706020507" pitchFamily="18" charset="2"/>
              </a:rPr>
              <a:t>The </a:t>
            </a:r>
            <a:r>
              <a:rPr lang="pt-BR" i="1" dirty="0">
                <a:sym typeface="Symbol" panose="05050102010706020507" pitchFamily="18" charset="2"/>
              </a:rPr>
              <a:t> idf  </a:t>
            </a:r>
            <a:r>
              <a:rPr lang="pt-BR" dirty="0">
                <a:sym typeface="Symbol" panose="05050102010706020507" pitchFamily="18" charset="2"/>
              </a:rPr>
              <a:t>factor is computed as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idf(i) =  log (N/ni)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the </a:t>
            </a:r>
            <a:r>
              <a:rPr lang="pt-BR" i="1" dirty="0">
                <a:sym typeface="Symbol" panose="05050102010706020507" pitchFamily="18" charset="2"/>
              </a:rPr>
              <a:t>log </a:t>
            </a:r>
            <a:r>
              <a:rPr lang="pt-BR" dirty="0">
                <a:sym typeface="Symbol" panose="05050102010706020507" pitchFamily="18" charset="2"/>
              </a:rPr>
              <a:t>makes the values of  </a:t>
            </a:r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and  </a:t>
            </a:r>
            <a:r>
              <a:rPr lang="pt-BR" i="1" dirty="0">
                <a:sym typeface="Symbol" panose="05050102010706020507" pitchFamily="18" charset="2"/>
              </a:rPr>
              <a:t>idf  </a:t>
            </a:r>
            <a:r>
              <a:rPr lang="pt-BR" dirty="0">
                <a:sym typeface="Symbol" panose="05050102010706020507" pitchFamily="18" charset="2"/>
              </a:rPr>
              <a:t>comparable. </a:t>
            </a:r>
            <a:endParaRPr lang="pt-BR" i="1" dirty="0">
              <a:sym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8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WARNING</a:t>
            </a:r>
            <a:r>
              <a:rPr lang="en-US" dirty="0"/>
              <a:t>: In a lot of IR literature, “frequency” is used to mean “count”</a:t>
            </a:r>
          </a:p>
          <a:p>
            <a:pPr lvl="1"/>
            <a:r>
              <a:rPr lang="en-US" dirty="0"/>
              <a:t>Thus </a:t>
            </a:r>
            <a:r>
              <a:rPr lang="en-US" i="1" dirty="0"/>
              <a:t>term frequency</a:t>
            </a:r>
            <a:r>
              <a:rPr lang="en-US" dirty="0"/>
              <a:t> in IR literature is used to mean </a:t>
            </a:r>
            <a:r>
              <a:rPr lang="en-US" i="1" dirty="0"/>
              <a:t>number of occurrences </a:t>
            </a:r>
            <a:r>
              <a:rPr lang="en-US" dirty="0"/>
              <a:t>in a doc</a:t>
            </a:r>
            <a:endParaRPr lang="en-US" i="1" dirty="0"/>
          </a:p>
          <a:p>
            <a:pPr lvl="1"/>
            <a:r>
              <a:rPr lang="en-US" u="sng" dirty="0"/>
              <a:t>Not</a:t>
            </a:r>
            <a:r>
              <a:rPr lang="en-US" dirty="0"/>
              <a:t> divided by document length (which would actually make it a frequency)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1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weighting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The best term-weighting schemes use weights which are given by </a:t>
            </a:r>
            <a:endParaRPr lang="pt-BR" i="1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wij  =  f(i,j) *  log(N/ni)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the strategy is called a </a:t>
            </a:r>
            <a:r>
              <a:rPr lang="pt-BR" i="1" dirty="0">
                <a:sym typeface="Symbol" panose="05050102010706020507" pitchFamily="18" charset="2"/>
              </a:rPr>
              <a:t> tf-idf  </a:t>
            </a:r>
            <a:r>
              <a:rPr lang="pt-BR" dirty="0">
                <a:sym typeface="Symbol" panose="05050102010706020507" pitchFamily="18" charset="2"/>
              </a:rPr>
              <a:t>weighting scheme</a:t>
            </a:r>
            <a:endParaRPr lang="pt-BR" i="1" dirty="0">
              <a:sym typeface="Symbol" panose="05050102010706020507" pitchFamily="18" charset="2"/>
            </a:endParaRPr>
          </a:p>
          <a:p>
            <a:r>
              <a:rPr lang="pt-BR" dirty="0">
                <a:sym typeface="Symbol" panose="05050102010706020507" pitchFamily="18" charset="2"/>
              </a:rPr>
              <a:t>For the query term weights, use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wiq  =  (0.5  +  [0.5 * freq(i,q) / max(freq(l,q)]) *  log(N/ni)</a:t>
            </a:r>
          </a:p>
          <a:p>
            <a:r>
              <a:rPr lang="pt-BR" dirty="0">
                <a:sym typeface="Symbol" panose="05050102010706020507" pitchFamily="18" charset="2"/>
              </a:rPr>
              <a:t>The vector model with  </a:t>
            </a:r>
            <a:r>
              <a:rPr lang="pt-BR" i="1" dirty="0">
                <a:sym typeface="Symbol" panose="05050102010706020507" pitchFamily="18" charset="2"/>
              </a:rPr>
              <a:t>tf-idf  </a:t>
            </a:r>
            <a:r>
              <a:rPr lang="pt-BR" dirty="0">
                <a:sym typeface="Symbol" panose="05050102010706020507" pitchFamily="18" charset="2"/>
              </a:rPr>
              <a:t>weights is a good ranking strategy for general collections. 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It is also simple and fast to compute.</a:t>
            </a:r>
            <a:endParaRPr lang="pt-BR" i="1" dirty="0">
              <a:sym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E06CD-3318-4D79-8945-2A4F7D85021B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914400"/>
            <a:ext cx="3657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d1</a:t>
              </a:r>
              <a:endParaRPr lang="pt-BR" sz="1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152400" y="2895600"/>
          <a:ext cx="8763000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2" imgW="5707380" imgH="2331720" progId="Word.Document.8">
                  <p:embed/>
                </p:oleObj>
              </mc:Choice>
              <mc:Fallback>
                <p:oleObj name="Documento" r:id="rId2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8763000" cy="357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122738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1FEA1-51BD-4AC4-A964-4BBECE82DD84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990600"/>
            <a:ext cx="3657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III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d1</a:t>
              </a:r>
              <a:endParaRPr lang="pt-BR" sz="1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457200" y="2971800"/>
          <a:ext cx="85344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2" imgW="5707380" imgH="2331720" progId="Word.Document.8">
                  <p:embed/>
                </p:oleObj>
              </mc:Choice>
              <mc:Fallback>
                <p:oleObj name="Documento" r:id="rId2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853440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72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810000" y="2971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307810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2(Boolean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these documents:</a:t>
            </a:r>
          </a:p>
          <a:p>
            <a:r>
              <a:rPr lang="en-IN" b="1" dirty="0"/>
              <a:t>Doc 1 </a:t>
            </a:r>
            <a:r>
              <a:rPr lang="en-IN" dirty="0"/>
              <a:t>breakthrough drug for schizophrenia</a:t>
            </a:r>
          </a:p>
          <a:p>
            <a:r>
              <a:rPr lang="en-IN" b="1" dirty="0"/>
              <a:t>Doc 2 </a:t>
            </a:r>
            <a:r>
              <a:rPr lang="en-IN" dirty="0"/>
              <a:t>new schizophrenia drug</a:t>
            </a:r>
          </a:p>
          <a:p>
            <a:r>
              <a:rPr lang="en-IN" b="1" dirty="0"/>
              <a:t>Doc 3 </a:t>
            </a:r>
            <a:r>
              <a:rPr lang="en-IN" dirty="0"/>
              <a:t>new approach for treatment of schizophrenia</a:t>
            </a:r>
          </a:p>
          <a:p>
            <a:r>
              <a:rPr lang="en-IN" b="1" dirty="0"/>
              <a:t>Doc 4 </a:t>
            </a:r>
            <a:r>
              <a:rPr lang="en-IN" dirty="0"/>
              <a:t>new hopes for schizophrenia patients</a:t>
            </a:r>
          </a:p>
          <a:p>
            <a:endParaRPr lang="en-IN" dirty="0"/>
          </a:p>
          <a:p>
            <a:r>
              <a:rPr lang="en-IN" dirty="0"/>
              <a:t>For the document collection, Use and depict the Boolean model and  what are the Returned results for these queries:</a:t>
            </a:r>
          </a:p>
          <a:p>
            <a:pPr marL="0" indent="0">
              <a:buNone/>
            </a:pPr>
            <a:r>
              <a:rPr lang="en-IN" dirty="0"/>
              <a:t>a. schizophrenia AND drug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Tarjni</a:t>
            </a:r>
            <a:r>
              <a:rPr lang="en-IN" dirty="0"/>
              <a:t>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0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(</a:t>
            </a:r>
            <a:r>
              <a:rPr lang="en-IN" dirty="0"/>
              <a:t>vector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Q : “gold silver truck”</a:t>
            </a:r>
          </a:p>
          <a:p>
            <a:r>
              <a:rPr lang="en-IN" dirty="0"/>
              <a:t>D1 : “shipment of gold damaged in a fire”</a:t>
            </a:r>
          </a:p>
          <a:p>
            <a:r>
              <a:rPr lang="en-IN" dirty="0"/>
              <a:t>D2 : “delivery of silver arrived in a silver truck”</a:t>
            </a:r>
          </a:p>
          <a:p>
            <a:r>
              <a:rPr lang="en-IN" dirty="0"/>
              <a:t>D3 : “Shipment of gold in a truck”</a:t>
            </a:r>
          </a:p>
          <a:p>
            <a:endParaRPr lang="en-IN" dirty="0"/>
          </a:p>
          <a:p>
            <a:r>
              <a:rPr lang="en-IN" dirty="0"/>
              <a:t>Find the ranking of the document using vector space model.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Classic Models - Basic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Not all terms are equally useful for representing the document’s content</a:t>
            </a:r>
          </a:p>
          <a:p>
            <a:r>
              <a:rPr lang="pt-BR" dirty="0"/>
              <a:t>Let</a:t>
            </a:r>
            <a:r>
              <a:rPr lang="pt-BR" i="1" dirty="0"/>
              <a:t> </a:t>
            </a:r>
          </a:p>
          <a:p>
            <a:pPr lvl="1"/>
            <a:r>
              <a:rPr lang="pt-BR" i="1" dirty="0"/>
              <a:t>ki  </a:t>
            </a:r>
            <a:r>
              <a:rPr lang="pt-BR" dirty="0"/>
              <a:t>be an index term</a:t>
            </a:r>
          </a:p>
          <a:p>
            <a:pPr lvl="1"/>
            <a:r>
              <a:rPr lang="pt-BR" i="1" dirty="0"/>
              <a:t>dj  </a:t>
            </a:r>
            <a:r>
              <a:rPr lang="pt-BR" dirty="0"/>
              <a:t>be a document </a:t>
            </a:r>
          </a:p>
          <a:p>
            <a:pPr lvl="1"/>
            <a:r>
              <a:rPr lang="pt-BR" i="1" dirty="0"/>
              <a:t>wij  </a:t>
            </a:r>
            <a:r>
              <a:rPr lang="pt-BR" dirty="0"/>
              <a:t>be the weight associated with </a:t>
            </a:r>
            <a:r>
              <a:rPr lang="pt-BR" i="1" dirty="0"/>
              <a:t>(ki,dj)</a:t>
            </a:r>
          </a:p>
          <a:p>
            <a:r>
              <a:rPr lang="pt-BR" dirty="0"/>
              <a:t>The weight </a:t>
            </a:r>
            <a:r>
              <a:rPr lang="pt-BR" i="1" dirty="0"/>
              <a:t>wij</a:t>
            </a:r>
            <a:r>
              <a:rPr lang="pt-BR" dirty="0"/>
              <a:t> quantifies the importance of the index term for describing the document content</a:t>
            </a:r>
          </a:p>
          <a:p>
            <a:pPr lvl="1"/>
            <a:r>
              <a:rPr lang="pt-BR" dirty="0"/>
              <a:t>More frequent intra-document terms =&gt; relevant =&gt; formation of cluster </a:t>
            </a:r>
          </a:p>
          <a:p>
            <a:pPr lvl="1"/>
            <a:r>
              <a:rPr lang="pt-BR" dirty="0"/>
              <a:t>(e.g., affix removal)</a:t>
            </a:r>
          </a:p>
          <a:p>
            <a:pPr lvl="1"/>
            <a:r>
              <a:rPr lang="pt-BR" dirty="0"/>
              <a:t>Less frequent inter-document terms =&gt; charaterize narrower set of docs =&gt; distinguish cluster</a:t>
            </a:r>
          </a:p>
          <a:p>
            <a:pPr lvl="1"/>
            <a:r>
              <a:rPr lang="pt-BR" dirty="0"/>
              <a:t>(e.g., stop words extreme)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9998"/>
            <a:ext cx="4114800" cy="365125"/>
          </a:xfrm>
        </p:spPr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9998"/>
            <a:ext cx="2743200" cy="365125"/>
          </a:xfrm>
        </p:spPr>
        <p:txBody>
          <a:bodyPr/>
          <a:lstStyle/>
          <a:p>
            <a:fld id="{F381B871-3F80-4F8F-B4AB-D50791655E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1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Q 1: “About </a:t>
            </a:r>
            <a:r>
              <a:rPr lang="en-IN" b="1" dirty="0" err="1"/>
              <a:t>modi</a:t>
            </a:r>
            <a:r>
              <a:rPr lang="en-IN" b="1" dirty="0"/>
              <a:t> interview in politics”                                                                                                    (5)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D1 : “In the biggest</a:t>
            </a:r>
            <a:r>
              <a:rPr lang="en-IN" i="1" dirty="0"/>
              <a:t> interview </a:t>
            </a:r>
            <a:r>
              <a:rPr lang="en-IN" dirty="0"/>
              <a:t>of 2014 Arnab asks all the questions that India wanted answers from the Gandhi”</a:t>
            </a:r>
          </a:p>
          <a:p>
            <a:pPr marL="0" indent="0">
              <a:buNone/>
            </a:pPr>
            <a:r>
              <a:rPr lang="en-IN" dirty="0"/>
              <a:t>D2 : “Interview with BJP leader Narendra Modi | India Insight – Reuters”</a:t>
            </a:r>
          </a:p>
          <a:p>
            <a:pPr marL="0" indent="0">
              <a:buNone/>
            </a:pPr>
            <a:r>
              <a:rPr lang="en-IN" dirty="0"/>
              <a:t>D3 : “among all politicians </a:t>
            </a:r>
            <a:r>
              <a:rPr lang="en-IN" i="1" dirty="0"/>
              <a:t>Modi</a:t>
            </a:r>
            <a:r>
              <a:rPr lang="en-IN" dirty="0"/>
              <a:t> is the most polarizing </a:t>
            </a:r>
            <a:r>
              <a:rPr lang="en-IN" i="1" dirty="0"/>
              <a:t>politician</a:t>
            </a:r>
            <a:r>
              <a:rPr lang="en-IN" dirty="0"/>
              <a:t> in India”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Notations/Conventions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i="1" dirty="0"/>
              <a:t>Ki  </a:t>
            </a:r>
            <a:r>
              <a:rPr lang="pt-BR" dirty="0"/>
              <a:t>is an index term</a:t>
            </a:r>
          </a:p>
          <a:p>
            <a:pPr lvl="1"/>
            <a:r>
              <a:rPr lang="pt-BR" i="1" dirty="0"/>
              <a:t>dj  </a:t>
            </a:r>
            <a:r>
              <a:rPr lang="pt-BR" dirty="0"/>
              <a:t>is a document</a:t>
            </a:r>
          </a:p>
          <a:p>
            <a:pPr lvl="1"/>
            <a:r>
              <a:rPr lang="pt-BR" i="1" dirty="0"/>
              <a:t>t    </a:t>
            </a:r>
            <a:r>
              <a:rPr lang="pt-BR" dirty="0"/>
              <a:t>is the total number of docs</a:t>
            </a:r>
          </a:p>
          <a:p>
            <a:pPr lvl="1"/>
            <a:r>
              <a:rPr lang="pt-BR" i="1" dirty="0"/>
              <a:t>K = (k1, k2, …, kt)  </a:t>
            </a:r>
            <a:r>
              <a:rPr lang="pt-BR" dirty="0"/>
              <a:t>is the set of all index terms</a:t>
            </a:r>
          </a:p>
          <a:p>
            <a:pPr lvl="1"/>
            <a:r>
              <a:rPr lang="pt-BR" i="1" dirty="0"/>
              <a:t>wij &gt;= 0  </a:t>
            </a:r>
            <a:r>
              <a:rPr lang="pt-BR" dirty="0"/>
              <a:t>is the weight associated with </a:t>
            </a:r>
            <a:r>
              <a:rPr lang="pt-BR" i="1" dirty="0"/>
              <a:t>(ki,dj)</a:t>
            </a:r>
          </a:p>
          <a:p>
            <a:pPr lvl="2"/>
            <a:r>
              <a:rPr lang="pt-BR" i="1" dirty="0"/>
              <a:t>wij = 0  </a:t>
            </a:r>
            <a:r>
              <a:rPr lang="pt-BR" dirty="0"/>
              <a:t>if the term is not in the doc</a:t>
            </a:r>
          </a:p>
          <a:p>
            <a:pPr lvl="1"/>
            <a:r>
              <a:rPr lang="pt-BR" i="1" dirty="0"/>
              <a:t>vec(dj) = (w1j, w2j, …, wtj)  </a:t>
            </a:r>
            <a:r>
              <a:rPr lang="pt-BR" dirty="0"/>
              <a:t>is the weight vector associated with the document </a:t>
            </a:r>
            <a:r>
              <a:rPr lang="pt-BR" i="1" dirty="0"/>
              <a:t>dj</a:t>
            </a:r>
          </a:p>
          <a:p>
            <a:pPr lvl="1"/>
            <a:r>
              <a:rPr lang="pt-BR" i="1" dirty="0"/>
              <a:t>gi(vec(dj)) = wij   </a:t>
            </a:r>
            <a:r>
              <a:rPr lang="pt-BR" dirty="0"/>
              <a:t>is the function which returns the weight associated with the pair </a:t>
            </a:r>
            <a:r>
              <a:rPr lang="pt-BR" i="1" dirty="0"/>
              <a:t>(ki,dj)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0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The Boolean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 model based on set theory</a:t>
            </a:r>
          </a:p>
          <a:p>
            <a:r>
              <a:rPr lang="pt-BR" dirty="0"/>
              <a:t>Queries and documents specified as boolean expressions </a:t>
            </a:r>
          </a:p>
          <a:p>
            <a:pPr lvl="1"/>
            <a:r>
              <a:rPr lang="pt-BR" dirty="0"/>
              <a:t>precise semantics</a:t>
            </a:r>
          </a:p>
          <a:p>
            <a:pPr lvl="1"/>
            <a:r>
              <a:rPr lang="pt-BR" i="1" dirty="0"/>
              <a:t>E.g., q = ka  </a:t>
            </a:r>
            <a:r>
              <a:rPr lang="pt-BR" dirty="0">
                <a:sym typeface="Symbol" panose="05050102010706020507" pitchFamily="18" charset="2"/>
              </a:rPr>
              <a:t>  </a:t>
            </a:r>
            <a:r>
              <a:rPr lang="pt-BR" i="1" dirty="0">
                <a:sym typeface="Symbol" panose="05050102010706020507" pitchFamily="18" charset="2"/>
              </a:rPr>
              <a:t>(kb  </a:t>
            </a:r>
            <a:r>
              <a:rPr lang="pt-BR" dirty="0">
                <a:sym typeface="Symbol" panose="05050102010706020507" pitchFamily="18" charset="2"/>
              </a:rPr>
              <a:t>  </a:t>
            </a:r>
            <a:r>
              <a:rPr lang="pt-BR" i="1" dirty="0">
                <a:sym typeface="Symbol" panose="05050102010706020507" pitchFamily="18" charset="2"/>
              </a:rPr>
              <a:t>kc)</a:t>
            </a:r>
            <a:endParaRPr lang="pt-BR" dirty="0"/>
          </a:p>
          <a:p>
            <a:r>
              <a:rPr lang="pt-BR" dirty="0"/>
              <a:t>Terms are either present or absent. Thus,                 </a:t>
            </a:r>
            <a:r>
              <a:rPr lang="pt-BR" i="1" dirty="0"/>
              <a:t>wij </a:t>
            </a:r>
            <a:r>
              <a:rPr lang="pt-BR" i="1" dirty="0">
                <a:sym typeface="Symbol" panose="05050102010706020507" pitchFamily="18" charset="2"/>
              </a:rPr>
              <a:t>  {0,1}</a:t>
            </a:r>
            <a:endParaRPr lang="pt-B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i="1" dirty="0"/>
              <a:t>q = ka  </a:t>
            </a:r>
            <a:r>
              <a:rPr lang="pt-BR" dirty="0">
                <a:sym typeface="Symbol" panose="05050102010706020507" pitchFamily="18" charset="2"/>
              </a:rPr>
              <a:t>  </a:t>
            </a:r>
            <a:r>
              <a:rPr lang="pt-BR" i="1" dirty="0">
                <a:sym typeface="Symbol" panose="05050102010706020507" pitchFamily="18" charset="2"/>
              </a:rPr>
              <a:t>(kb  </a:t>
            </a:r>
            <a:r>
              <a:rPr lang="pt-BR" dirty="0">
                <a:sym typeface="Symbol" panose="05050102010706020507" pitchFamily="18" charset="2"/>
              </a:rPr>
              <a:t>  </a:t>
            </a:r>
            <a:r>
              <a:rPr lang="pt-BR" i="1" dirty="0">
                <a:sym typeface="Symbol" panose="05050102010706020507" pitchFamily="18" charset="2"/>
              </a:rPr>
              <a:t>kc)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vec(qdnf)  =  (1,1,1)  </a:t>
            </a:r>
            <a:r>
              <a:rPr lang="pt-BR" dirty="0">
                <a:sym typeface="Symbol" panose="05050102010706020507" pitchFamily="18" charset="2"/>
              </a:rPr>
              <a:t>  </a:t>
            </a:r>
            <a:r>
              <a:rPr lang="pt-BR" i="1" dirty="0">
                <a:sym typeface="Symbol" panose="05050102010706020507" pitchFamily="18" charset="2"/>
              </a:rPr>
              <a:t>(1,1,0)  </a:t>
            </a:r>
            <a:r>
              <a:rPr lang="pt-BR" dirty="0">
                <a:sym typeface="Symbol" panose="05050102010706020507" pitchFamily="18" charset="2"/>
              </a:rPr>
              <a:t>  </a:t>
            </a:r>
            <a:r>
              <a:rPr lang="pt-BR" i="1" dirty="0">
                <a:sym typeface="Symbol" panose="05050102010706020507" pitchFamily="18" charset="2"/>
              </a:rPr>
              <a:t>(1,0,0)</a:t>
            </a:r>
          </a:p>
          <a:p>
            <a:pPr lvl="4"/>
            <a:r>
              <a:rPr lang="pt-BR" i="1" dirty="0">
                <a:sym typeface="Symbol" panose="05050102010706020507" pitchFamily="18" charset="2"/>
              </a:rPr>
              <a:t>Disjunctive Normal Form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vec(qcc) = (1,1,0) </a:t>
            </a:r>
          </a:p>
          <a:p>
            <a:pPr lvl="4"/>
            <a:r>
              <a:rPr lang="pt-BR" dirty="0">
                <a:sym typeface="Symbol" panose="05050102010706020507" pitchFamily="18" charset="2"/>
              </a:rPr>
              <a:t>Conjunctive component</a:t>
            </a:r>
            <a:endParaRPr lang="pt-BR" i="1" dirty="0"/>
          </a:p>
          <a:p>
            <a:r>
              <a:rPr lang="pt-BR" dirty="0"/>
              <a:t>Similar/Matching documents</a:t>
            </a:r>
          </a:p>
          <a:p>
            <a:pPr lvl="2"/>
            <a:r>
              <a:rPr lang="pt-BR" i="1" dirty="0"/>
              <a:t> md1 = [ka ka d e]     =&gt;  (1,0,0)</a:t>
            </a:r>
          </a:p>
          <a:p>
            <a:pPr lvl="2"/>
            <a:r>
              <a:rPr lang="pt-BR" i="1" dirty="0"/>
              <a:t> md2 = [ka kb kc]      =&gt;  (1,1,1)</a:t>
            </a:r>
          </a:p>
          <a:p>
            <a:r>
              <a:rPr lang="pt-BR" dirty="0"/>
              <a:t>Unmatched documents</a:t>
            </a:r>
          </a:p>
          <a:p>
            <a:pPr lvl="2"/>
            <a:r>
              <a:rPr lang="pt-BR" i="1" dirty="0"/>
              <a:t> ud1 = [ka kc] =&gt;  (1,0,1)</a:t>
            </a:r>
          </a:p>
          <a:p>
            <a:pPr lvl="2"/>
            <a:r>
              <a:rPr lang="pt-BR" i="1" dirty="0"/>
              <a:t> ud2 =    [d]    =&gt;  (0,0,0)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Similarity/Matching function</a:t>
            </a:r>
            <a:br>
              <a:rPr lang="pt-BR" dirty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pt-BR" i="1" dirty="0"/>
          </a:p>
          <a:p>
            <a:pPr lvl="1">
              <a:buNone/>
            </a:pPr>
            <a:r>
              <a:rPr lang="pt-BR" i="1" dirty="0"/>
              <a:t>sim(q,dj) = 1  if  vec(dj) </a:t>
            </a:r>
            <a:r>
              <a:rPr lang="pt-BR" i="1" dirty="0">
                <a:sym typeface="Symbol" panose="05050102010706020507" pitchFamily="18" charset="2"/>
              </a:rPr>
              <a:t>  vec(qdnf)) </a:t>
            </a:r>
          </a:p>
          <a:p>
            <a:pPr lvl="1">
              <a:buNone/>
            </a:pPr>
            <a:r>
              <a:rPr lang="pt-BR" i="1" dirty="0">
                <a:sym typeface="Symbol" panose="05050102010706020507" pitchFamily="18" charset="2"/>
              </a:rPr>
              <a:t>	               0  otherwise</a:t>
            </a:r>
          </a:p>
          <a:p>
            <a:pPr lvl="1">
              <a:buNone/>
            </a:pPr>
            <a:endParaRPr lang="pt-BR" i="1" dirty="0">
              <a:sym typeface="Symbol" panose="05050102010706020507" pitchFamily="18" charset="2"/>
            </a:endParaRPr>
          </a:p>
          <a:p>
            <a:pPr lvl="4"/>
            <a:r>
              <a:rPr lang="pt-BR" i="1" dirty="0">
                <a:sym typeface="Symbol" panose="05050102010706020507" pitchFamily="18" charset="2"/>
              </a:rPr>
              <a:t>Requires coercion for accuracy</a:t>
            </a:r>
            <a:endParaRPr lang="pt-B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9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525484" y="711200"/>
            <a:ext cx="6858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>
                <a:solidFill>
                  <a:schemeClr val="tx2"/>
                </a:solidFill>
              </a:rPr>
              <a:t>Venn Diagram 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592284" y="5359400"/>
            <a:ext cx="426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i="1"/>
              <a:t>q = ka  </a:t>
            </a:r>
            <a:r>
              <a:rPr lang="pt-BR">
                <a:sym typeface="Symbol" panose="05050102010706020507" pitchFamily="18" charset="2"/>
              </a:rPr>
              <a:t>  </a:t>
            </a:r>
            <a:r>
              <a:rPr lang="pt-BR" i="1">
                <a:sym typeface="Symbol" panose="05050102010706020507" pitchFamily="18" charset="2"/>
              </a:rPr>
              <a:t>(kb  </a:t>
            </a:r>
            <a:r>
              <a:rPr lang="pt-BR">
                <a:sym typeface="Symbol" panose="05050102010706020507" pitchFamily="18" charset="2"/>
              </a:rPr>
              <a:t>  </a:t>
            </a:r>
            <a:r>
              <a:rPr lang="pt-BR" i="1">
                <a:sym typeface="Symbol" panose="05050102010706020507" pitchFamily="18" charset="2"/>
              </a:rPr>
              <a:t>kc)</a:t>
            </a:r>
            <a:r>
              <a:rPr lang="pt-BR"/>
              <a:t> 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3592284" y="1778000"/>
            <a:ext cx="4095750" cy="3200400"/>
            <a:chOff x="1296" y="864"/>
            <a:chExt cx="2580" cy="2016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488" y="912"/>
              <a:ext cx="1392" cy="12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968" y="1488"/>
              <a:ext cx="1392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160" y="864"/>
              <a:ext cx="153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252" y="1536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(1,1,1)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536" y="134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(1,0,0)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252" y="1200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(1,1,0)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296" y="91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Ka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504" y="91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Kb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3120" y="259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Kc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4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of Boolean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Expressive power of boolean expressions to capture information need and document semantics </a:t>
            </a:r>
            <a:r>
              <a:rPr lang="pt-BR" dirty="0">
                <a:highlight>
                  <a:srgbClr val="FFFF00"/>
                </a:highlight>
              </a:rPr>
              <a:t>inadequate</a:t>
            </a:r>
          </a:p>
          <a:p>
            <a:pPr lvl="1"/>
            <a:r>
              <a:rPr lang="pt-BR" dirty="0"/>
              <a:t>Retrieval based on binary decision criteria (with no partial match) does not reflect our intuitions behind relevance adequately</a:t>
            </a:r>
          </a:p>
          <a:p>
            <a:r>
              <a:rPr lang="pt-BR" dirty="0"/>
              <a:t>As a result</a:t>
            </a:r>
          </a:p>
          <a:p>
            <a:pPr lvl="1"/>
            <a:r>
              <a:rPr lang="pt-BR" dirty="0"/>
              <a:t>Answer set contains </a:t>
            </a:r>
            <a:r>
              <a:rPr lang="pt-BR" dirty="0">
                <a:highlight>
                  <a:srgbClr val="FFFF00"/>
                </a:highlight>
              </a:rPr>
              <a:t>either too few or too many documents </a:t>
            </a:r>
            <a:r>
              <a:rPr lang="pt-BR" dirty="0"/>
              <a:t>in response to a user query</a:t>
            </a:r>
          </a:p>
          <a:p>
            <a:pPr lvl="1"/>
            <a:r>
              <a:rPr lang="pt-BR" dirty="0">
                <a:highlight>
                  <a:srgbClr val="FFFF00"/>
                </a:highlight>
              </a:rPr>
              <a:t>No ranking of documents </a:t>
            </a:r>
          </a:p>
          <a:p>
            <a:pPr lvl="1"/>
            <a:endParaRPr lang="pt-BR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2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1844</Words>
  <Application>Microsoft Macintosh PowerPoint</Application>
  <PresentationFormat>Widescreen</PresentationFormat>
  <Paragraphs>316</Paragraphs>
  <Slides>30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SimSun</vt:lpstr>
      <vt:lpstr>Arial</vt:lpstr>
      <vt:lpstr>Calibri</vt:lpstr>
      <vt:lpstr>Calibri Light</vt:lpstr>
      <vt:lpstr>Lucida Sans Unicode</vt:lpstr>
      <vt:lpstr>Symbol</vt:lpstr>
      <vt:lpstr>Times New Roman</vt:lpstr>
      <vt:lpstr>Office Theme</vt:lpstr>
      <vt:lpstr>Equation</vt:lpstr>
      <vt:lpstr>Documento</vt:lpstr>
      <vt:lpstr>Specifying Model</vt:lpstr>
      <vt:lpstr>About index terms </vt:lpstr>
      <vt:lpstr>Classic Models - Basic Concepts</vt:lpstr>
      <vt:lpstr>Notations/Conventions</vt:lpstr>
      <vt:lpstr>The Boolean Model</vt:lpstr>
      <vt:lpstr>Example </vt:lpstr>
      <vt:lpstr>Similarity/Matching function </vt:lpstr>
      <vt:lpstr>PowerPoint Presentation</vt:lpstr>
      <vt:lpstr>Drawback of Boolean model</vt:lpstr>
      <vt:lpstr>PowerPoint Presentation</vt:lpstr>
      <vt:lpstr>Vector Model</vt:lpstr>
      <vt:lpstr>Documents as vectors</vt:lpstr>
      <vt:lpstr>Vector Space Model</vt:lpstr>
      <vt:lpstr>PowerPoint Presentation</vt:lpstr>
      <vt:lpstr>Vector Space Model II</vt:lpstr>
      <vt:lpstr>Cosine similarity</vt:lpstr>
      <vt:lpstr>Queries in the vector space model</vt:lpstr>
      <vt:lpstr>Vector Similarity Computation</vt:lpstr>
      <vt:lpstr>Term Weighting</vt:lpstr>
      <vt:lpstr>Term Weighting</vt:lpstr>
      <vt:lpstr>Computation of weights  wij  and  wiq</vt:lpstr>
      <vt:lpstr>Term Frequency (TF) representation</vt:lpstr>
      <vt:lpstr>Weighting scheme</vt:lpstr>
      <vt:lpstr>Rules:</vt:lpstr>
      <vt:lpstr>Best weighting scheme</vt:lpstr>
      <vt:lpstr>PowerPoint Presentation</vt:lpstr>
      <vt:lpstr>PowerPoint Presentation</vt:lpstr>
      <vt:lpstr>Example 2(Boolean model)</vt:lpstr>
      <vt:lpstr>Example (vector model)</vt:lpstr>
      <vt:lpstr>Example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Tarjni</dc:creator>
  <cp:lastModifiedBy>Microsoft Office User</cp:lastModifiedBy>
  <cp:revision>4</cp:revision>
  <dcterms:created xsi:type="dcterms:W3CDTF">2020-02-16T06:27:46Z</dcterms:created>
  <dcterms:modified xsi:type="dcterms:W3CDTF">2024-05-17T14:03:32Z</dcterms:modified>
</cp:coreProperties>
</file>