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4" r:id="rId6"/>
    <p:sldId id="275" r:id="rId7"/>
    <p:sldId id="265" r:id="rId8"/>
    <p:sldId id="262" r:id="rId9"/>
    <p:sldId id="263" r:id="rId10"/>
    <p:sldId id="266" r:id="rId11"/>
    <p:sldId id="267" r:id="rId12"/>
    <p:sldId id="268" r:id="rId13"/>
    <p:sldId id="270" r:id="rId14"/>
    <p:sldId id="271" r:id="rId15"/>
    <p:sldId id="269" r:id="rId16"/>
    <p:sldId id="272" r:id="rId17"/>
    <p:sldId id="281" r:id="rId18"/>
    <p:sldId id="273" r:id="rId19"/>
    <p:sldId id="274" r:id="rId20"/>
    <p:sldId id="276" r:id="rId21"/>
    <p:sldId id="277" r:id="rId22"/>
    <p:sldId id="279" r:id="rId23"/>
    <p:sldId id="278" r:id="rId24"/>
    <p:sldId id="260"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199A-2DB9-1352-E408-B06EAE1AB7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DDEA65-1E16-E6DF-025C-5AE9AD41F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B60A02-A910-AA38-8726-A40CEBBC3854}"/>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5" name="Footer Placeholder 4">
            <a:extLst>
              <a:ext uri="{FF2B5EF4-FFF2-40B4-BE49-F238E27FC236}">
                <a16:creationId xmlns:a16="http://schemas.microsoft.com/office/drawing/2014/main" id="{7ED3912B-65B6-DADF-470A-39FEA2A77D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5EFFC8-9BD7-8618-D441-2B9B192565DA}"/>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208269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15AB-8E7A-CCD1-38E7-B7C2EAAEF7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6AAEC-BEA3-1255-17C7-87A7080B0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304F9-7375-AE65-3045-770AC3347076}"/>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5" name="Footer Placeholder 4">
            <a:extLst>
              <a:ext uri="{FF2B5EF4-FFF2-40B4-BE49-F238E27FC236}">
                <a16:creationId xmlns:a16="http://schemas.microsoft.com/office/drawing/2014/main" id="{4C9C0010-760A-2C08-E849-3EFEA36A3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865D4C-3D67-26F9-167F-212D2B297903}"/>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28295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97265-6A51-1B8D-1F16-0DB5B471AF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F49076-86CB-9ACB-6E1E-1F23273D12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D0B16-0561-1D9A-918E-24ADE58B950E}"/>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5" name="Footer Placeholder 4">
            <a:extLst>
              <a:ext uri="{FF2B5EF4-FFF2-40B4-BE49-F238E27FC236}">
                <a16:creationId xmlns:a16="http://schemas.microsoft.com/office/drawing/2014/main" id="{871E4129-FE35-CDCF-6649-BBBD63843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47DD28-33BC-53A0-74DE-D3BE510E7A78}"/>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416996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0E00-E571-C72A-CB71-377FFDD34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44467-1092-EF39-25A2-88393B2D1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98747-2F25-C248-1D98-EB646456F063}"/>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5" name="Footer Placeholder 4">
            <a:extLst>
              <a:ext uri="{FF2B5EF4-FFF2-40B4-BE49-F238E27FC236}">
                <a16:creationId xmlns:a16="http://schemas.microsoft.com/office/drawing/2014/main" id="{DC2E57EF-D058-5ECE-66D9-80525BE86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8E5A7-7C95-96D1-42C6-23975EDE314C}"/>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140574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C90-8FBA-B3CB-4DCE-9F8211B11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7EFE3-4AC6-3E05-DFA4-591E6E49A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CB4A5-2437-3AB4-50DB-C9C29616F7CC}"/>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5" name="Footer Placeholder 4">
            <a:extLst>
              <a:ext uri="{FF2B5EF4-FFF2-40B4-BE49-F238E27FC236}">
                <a16:creationId xmlns:a16="http://schemas.microsoft.com/office/drawing/2014/main" id="{3469FF7F-E315-3D83-52E1-36D229A36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B2518-E025-09F1-8844-70420513AE81}"/>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177340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EC70-DD23-C359-A38A-21212AE59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3DC26D-7341-5CEF-A4A8-62E9F15F8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F765D5-0F1B-04E3-4DB5-38675A8F4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891110-CFB2-3491-18F8-8DF72548017C}"/>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6" name="Footer Placeholder 5">
            <a:extLst>
              <a:ext uri="{FF2B5EF4-FFF2-40B4-BE49-F238E27FC236}">
                <a16:creationId xmlns:a16="http://schemas.microsoft.com/office/drawing/2014/main" id="{570550C7-5477-F420-2410-35917C1730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AB43D-FDFD-E6CC-46A2-B6D7418F895E}"/>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393662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0CF2-7C74-9286-A701-7A24589D4B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8D84B1-170F-DE7A-DF62-233A6705C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559E5-1A69-8C16-1A79-E9B0B64D9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4E724A-EBDA-007D-C3F4-B270368C2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6C75C8-1413-743F-421B-5DBBD97A78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94612C-3A3F-FEBE-FC19-9C25BC099E58}"/>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8" name="Footer Placeholder 7">
            <a:extLst>
              <a:ext uri="{FF2B5EF4-FFF2-40B4-BE49-F238E27FC236}">
                <a16:creationId xmlns:a16="http://schemas.microsoft.com/office/drawing/2014/main" id="{1D57B056-1C5E-A65F-1589-70ECA431DF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5AB57F-CCED-CCA3-9540-461C36A530DD}"/>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414958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ACD4-7D13-1772-E8EB-B30975A1C1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F557DA-4E80-A165-78DE-D8BC77D094F5}"/>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4" name="Footer Placeholder 3">
            <a:extLst>
              <a:ext uri="{FF2B5EF4-FFF2-40B4-BE49-F238E27FC236}">
                <a16:creationId xmlns:a16="http://schemas.microsoft.com/office/drawing/2014/main" id="{A3053712-D0D3-7A18-7D2E-DC27B82349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477593-57C8-8446-D3F1-EA405BE05E89}"/>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213324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CCF9F-A860-F28A-4EA0-82CCC310C23A}"/>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3" name="Footer Placeholder 2">
            <a:extLst>
              <a:ext uri="{FF2B5EF4-FFF2-40B4-BE49-F238E27FC236}">
                <a16:creationId xmlns:a16="http://schemas.microsoft.com/office/drawing/2014/main" id="{C8E148EC-F04D-4E5A-F5FF-E116D3CE3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176053-8A49-D6DA-56C2-D8605DE12157}"/>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353771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3246-3FE8-585D-BB24-7E0C16B80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A105E7-6991-3104-FE16-F5B6EF8B3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39A698-7C02-836F-150C-5CD8F6BAB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F5BAA-1000-DF44-3DD3-5472EAC74AA9}"/>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6" name="Footer Placeholder 5">
            <a:extLst>
              <a:ext uri="{FF2B5EF4-FFF2-40B4-BE49-F238E27FC236}">
                <a16:creationId xmlns:a16="http://schemas.microsoft.com/office/drawing/2014/main" id="{8AB6E4B0-CBCD-E989-3388-9F28DAC35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BD000-2805-5AC9-8685-F97227E22704}"/>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22144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A76E-C77D-5DC2-19E3-4C8A4AF8B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609BF2-1308-9A4C-E2B9-9FFB2DA15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37677E-17A2-9BF3-8AB8-6454556CD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592E4-7B7F-D0E6-7318-55E83D524776}"/>
              </a:ext>
            </a:extLst>
          </p:cNvPr>
          <p:cNvSpPr>
            <a:spLocks noGrp="1"/>
          </p:cNvSpPr>
          <p:nvPr>
            <p:ph type="dt" sz="half" idx="10"/>
          </p:nvPr>
        </p:nvSpPr>
        <p:spPr/>
        <p:txBody>
          <a:bodyPr/>
          <a:lstStyle/>
          <a:p>
            <a:fld id="{9DF122B2-467C-4413-B08C-C7EE1E7A4FD7}" type="datetimeFigureOut">
              <a:rPr lang="en-IN" smtClean="0"/>
              <a:t>01-06-2024</a:t>
            </a:fld>
            <a:endParaRPr lang="en-IN"/>
          </a:p>
        </p:txBody>
      </p:sp>
      <p:sp>
        <p:nvSpPr>
          <p:cNvPr id="6" name="Footer Placeholder 5">
            <a:extLst>
              <a:ext uri="{FF2B5EF4-FFF2-40B4-BE49-F238E27FC236}">
                <a16:creationId xmlns:a16="http://schemas.microsoft.com/office/drawing/2014/main" id="{90E704BE-B09F-553B-7362-5C12009D9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90DB32-26C3-1B2D-8845-9E9751D52BAF}"/>
              </a:ext>
            </a:extLst>
          </p:cNvPr>
          <p:cNvSpPr>
            <a:spLocks noGrp="1"/>
          </p:cNvSpPr>
          <p:nvPr>
            <p:ph type="sldNum" sz="quarter" idx="12"/>
          </p:nvPr>
        </p:nvSpPr>
        <p:spPr/>
        <p:txBody>
          <a:bodyPr/>
          <a:lstStyle/>
          <a:p>
            <a:fld id="{5D48907D-920B-42DF-812E-D7D3AF891912}" type="slidenum">
              <a:rPr lang="en-IN" smtClean="0"/>
              <a:t>‹#›</a:t>
            </a:fld>
            <a:endParaRPr lang="en-IN"/>
          </a:p>
        </p:txBody>
      </p:sp>
    </p:spTree>
    <p:extLst>
      <p:ext uri="{BB962C8B-B14F-4D97-AF65-F5344CB8AC3E}">
        <p14:creationId xmlns:p14="http://schemas.microsoft.com/office/powerpoint/2010/main" val="33807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78BE9-89D9-79B5-164B-CA964BB23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429A5-0F33-E3C5-A6D2-90B83DD2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DF0E1-00C7-887A-8E32-2D337F21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122B2-467C-4413-B08C-C7EE1E7A4FD7}" type="datetimeFigureOut">
              <a:rPr lang="en-IN" smtClean="0"/>
              <a:t>01-06-2024</a:t>
            </a:fld>
            <a:endParaRPr lang="en-IN"/>
          </a:p>
        </p:txBody>
      </p:sp>
      <p:sp>
        <p:nvSpPr>
          <p:cNvPr id="5" name="Footer Placeholder 4">
            <a:extLst>
              <a:ext uri="{FF2B5EF4-FFF2-40B4-BE49-F238E27FC236}">
                <a16:creationId xmlns:a16="http://schemas.microsoft.com/office/drawing/2014/main" id="{9F54DC1D-D07B-6DE8-745D-FCE70F163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B86FEC-B3DE-DB3A-08CA-5F88BF4C4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8907D-920B-42DF-812E-D7D3AF891912}" type="slidenum">
              <a:rPr lang="en-IN" smtClean="0"/>
              <a:t>‹#›</a:t>
            </a:fld>
            <a:endParaRPr lang="en-IN"/>
          </a:p>
        </p:txBody>
      </p:sp>
    </p:spTree>
    <p:extLst>
      <p:ext uri="{BB962C8B-B14F-4D97-AF65-F5344CB8AC3E}">
        <p14:creationId xmlns:p14="http://schemas.microsoft.com/office/powerpoint/2010/main" val="108041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E48B-3D99-CF88-D91D-D7129A07FF52}"/>
              </a:ext>
            </a:extLst>
          </p:cNvPr>
          <p:cNvSpPr>
            <a:spLocks noGrp="1"/>
          </p:cNvSpPr>
          <p:nvPr>
            <p:ph type="ctrTitle"/>
          </p:nvPr>
        </p:nvSpPr>
        <p:spPr>
          <a:xfrm>
            <a:off x="1524000" y="286621"/>
            <a:ext cx="9144000" cy="3636450"/>
          </a:xfrm>
        </p:spPr>
        <p:txBody>
          <a:bodyPr>
            <a:normAutofit/>
          </a:bodyPr>
          <a:lstStyle/>
          <a:p>
            <a:r>
              <a:rPr lang="en-US" sz="4400" b="0" i="0" u="none" strike="noStrike" dirty="0">
                <a:effectLst/>
                <a:latin typeface="Arial" panose="020B0604020202020204" pitchFamily="34" charset="0"/>
              </a:rPr>
              <a:t>"Empowering Financial Security”</a:t>
            </a:r>
            <a:br>
              <a:rPr lang="en-US" sz="4400" b="0" i="0" u="none" strike="noStrike" dirty="0">
                <a:effectLst/>
                <a:latin typeface="Arial" panose="020B0604020202020204" pitchFamily="34" charset="0"/>
              </a:rPr>
            </a:br>
            <a:br>
              <a:rPr lang="en-US" sz="4400" b="0" i="0" u="none" strike="noStrike" dirty="0">
                <a:effectLst/>
                <a:latin typeface="Arial" panose="020B0604020202020204" pitchFamily="34" charset="0"/>
              </a:rPr>
            </a:br>
            <a:br>
              <a:rPr lang="en-US" sz="4400" b="0" i="0" u="none" strike="noStrike" dirty="0">
                <a:effectLst/>
                <a:latin typeface="Arial" panose="020B0604020202020204" pitchFamily="34" charset="0"/>
              </a:rPr>
            </a:br>
            <a:r>
              <a:rPr lang="en-US" sz="3200" b="0" i="0" u="none" strike="noStrike" dirty="0">
                <a:effectLst/>
                <a:latin typeface="Arial" panose="020B0604020202020204" pitchFamily="34" charset="0"/>
              </a:rPr>
              <a:t>Detecting Fraudulent Transactions</a:t>
            </a:r>
            <a:endParaRPr lang="en-IN" sz="9600" dirty="0"/>
          </a:p>
        </p:txBody>
      </p:sp>
      <p:sp>
        <p:nvSpPr>
          <p:cNvPr id="3" name="Subtitle 2">
            <a:extLst>
              <a:ext uri="{FF2B5EF4-FFF2-40B4-BE49-F238E27FC236}">
                <a16:creationId xmlns:a16="http://schemas.microsoft.com/office/drawing/2014/main" id="{AB284689-417D-79FE-D6BE-586FE6327322}"/>
              </a:ext>
            </a:extLst>
          </p:cNvPr>
          <p:cNvSpPr>
            <a:spLocks noGrp="1"/>
          </p:cNvSpPr>
          <p:nvPr>
            <p:ph type="subTitle" idx="1"/>
          </p:nvPr>
        </p:nvSpPr>
        <p:spPr>
          <a:xfrm>
            <a:off x="1740310" y="4673754"/>
            <a:ext cx="9144000" cy="1655762"/>
          </a:xfrm>
        </p:spPr>
        <p:txBody>
          <a:bodyPr/>
          <a:lstStyle/>
          <a:p>
            <a:pPr algn="r"/>
            <a:r>
              <a:rPr lang="en-IN" dirty="0">
                <a:solidFill>
                  <a:schemeClr val="tx1">
                    <a:lumMod val="65000"/>
                    <a:lumOff val="35000"/>
                  </a:schemeClr>
                </a:solidFill>
              </a:rPr>
              <a:t>By Kajal Thakare </a:t>
            </a:r>
          </a:p>
        </p:txBody>
      </p:sp>
      <p:cxnSp>
        <p:nvCxnSpPr>
          <p:cNvPr id="5" name="Straight Connector 4">
            <a:extLst>
              <a:ext uri="{FF2B5EF4-FFF2-40B4-BE49-F238E27FC236}">
                <a16:creationId xmlns:a16="http://schemas.microsoft.com/office/drawing/2014/main" id="{66175E2C-10CE-8060-5841-558857B507D7}"/>
              </a:ext>
            </a:extLst>
          </p:cNvPr>
          <p:cNvCxnSpPr/>
          <p:nvPr/>
        </p:nvCxnSpPr>
        <p:spPr>
          <a:xfrm>
            <a:off x="2094271" y="2605548"/>
            <a:ext cx="783631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1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a:xfrm>
            <a:off x="838200" y="30366"/>
            <a:ext cx="10515600" cy="1325563"/>
          </a:xfrm>
        </p:spPr>
        <p:txBody>
          <a:bodyPr/>
          <a:lstStyle/>
          <a:p>
            <a:pPr algn="ctr"/>
            <a:r>
              <a:rPr lang="en-IN" dirty="0"/>
              <a:t>Numitems column data dispersion </a:t>
            </a: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98322" y="1199075"/>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C4BEA5F8-D828-47EA-885F-D0EB52EB52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291" y="1268364"/>
            <a:ext cx="11090786" cy="547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94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a:xfrm>
            <a:off x="838200" y="100986"/>
            <a:ext cx="10515600" cy="1325563"/>
          </a:xfrm>
        </p:spPr>
        <p:txBody>
          <a:bodyPr/>
          <a:lstStyle/>
          <a:p>
            <a:pPr algn="ctr"/>
            <a:r>
              <a:rPr lang="en-IN" dirty="0" err="1"/>
              <a:t>localTime</a:t>
            </a:r>
            <a:r>
              <a:rPr lang="en-IN" dirty="0"/>
              <a:t> value count</a:t>
            </a:r>
          </a:p>
        </p:txBody>
      </p:sp>
      <p:pic>
        <p:nvPicPr>
          <p:cNvPr id="6" name="Content Placeholder 5">
            <a:extLst>
              <a:ext uri="{FF2B5EF4-FFF2-40B4-BE49-F238E27FC236}">
                <a16:creationId xmlns:a16="http://schemas.microsoft.com/office/drawing/2014/main" id="{D88D2662-37B7-6DC9-22BB-4E71E455A888}"/>
              </a:ext>
            </a:extLst>
          </p:cNvPr>
          <p:cNvPicPr>
            <a:picLocks noGrp="1" noChangeAspect="1"/>
          </p:cNvPicPr>
          <p:nvPr>
            <p:ph idx="1"/>
          </p:nvPr>
        </p:nvPicPr>
        <p:blipFill>
          <a:blip r:embed="rId2"/>
          <a:stretch>
            <a:fillRect/>
          </a:stretch>
        </p:blipFill>
        <p:spPr>
          <a:xfrm>
            <a:off x="529266" y="1661653"/>
            <a:ext cx="4966966" cy="4699818"/>
          </a:xfrm>
        </p:spPr>
      </p:pic>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42521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0703C79-44F4-053B-A36B-75C4180484C4}"/>
              </a:ext>
            </a:extLst>
          </p:cNvPr>
          <p:cNvSpPr txBox="1"/>
          <p:nvPr/>
        </p:nvSpPr>
        <p:spPr>
          <a:xfrm>
            <a:off x="6309852" y="1661653"/>
            <a:ext cx="5043948"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time hours for the dataset are between 12 am. To 5.02 am.</a:t>
            </a:r>
          </a:p>
          <a:p>
            <a:pPr marL="285750" indent="-285750">
              <a:buFont typeface="Arial" panose="020B0604020202020204" pitchFamily="34" charset="0"/>
              <a:buChar char="•"/>
            </a:pPr>
            <a:r>
              <a:rPr lang="en-IN" dirty="0"/>
              <a:t>The time between 4 am. To 5.02 am. This one hour contains 80% of the data. </a:t>
            </a:r>
          </a:p>
          <a:p>
            <a:pPr marL="285750" indent="-285750">
              <a:buFont typeface="Arial" panose="020B0604020202020204" pitchFamily="34" charset="0"/>
              <a:buChar char="•"/>
            </a:pPr>
            <a:r>
              <a:rPr lang="en-IN" dirty="0"/>
              <a:t>This introduce bias in the dataset</a:t>
            </a:r>
          </a:p>
          <a:p>
            <a:pPr marL="285750" indent="-285750">
              <a:buFont typeface="Arial" panose="020B0604020202020204" pitchFamily="34" charset="0"/>
              <a:buChar char="•"/>
            </a:pPr>
            <a:r>
              <a:rPr lang="en-IN" dirty="0"/>
              <a:t>Did model building using the local time column but didn’t get the desired output </a:t>
            </a:r>
          </a:p>
          <a:p>
            <a:pPr marL="285750" indent="-285750">
              <a:buFont typeface="Arial" panose="020B0604020202020204" pitchFamily="34" charset="0"/>
              <a:buChar char="•"/>
            </a:pPr>
            <a:r>
              <a:rPr lang="en-IN" dirty="0"/>
              <a:t>The final model is build without the </a:t>
            </a:r>
            <a:r>
              <a:rPr lang="en-IN" dirty="0" err="1"/>
              <a:t>localTime</a:t>
            </a:r>
            <a:r>
              <a:rPr lang="en-IN" dirty="0"/>
              <a:t> column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2016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N/a values Imputation </a:t>
            </a: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17B9F13C-17FC-7509-B448-298C1ADC2D79}"/>
              </a:ext>
            </a:extLst>
          </p:cNvPr>
          <p:cNvPicPr>
            <a:picLocks noGrp="1" noChangeAspect="1"/>
          </p:cNvPicPr>
          <p:nvPr>
            <p:ph idx="1"/>
          </p:nvPr>
        </p:nvPicPr>
        <p:blipFill>
          <a:blip r:embed="rId2"/>
          <a:stretch>
            <a:fillRect/>
          </a:stretch>
        </p:blipFill>
        <p:spPr>
          <a:xfrm>
            <a:off x="498304" y="1934556"/>
            <a:ext cx="3395269" cy="2204823"/>
          </a:xfrm>
        </p:spPr>
      </p:pic>
      <p:sp>
        <p:nvSpPr>
          <p:cNvPr id="11" name="TextBox 10">
            <a:extLst>
              <a:ext uri="{FF2B5EF4-FFF2-40B4-BE49-F238E27FC236}">
                <a16:creationId xmlns:a16="http://schemas.microsoft.com/office/drawing/2014/main" id="{9514470C-DFA5-CC8E-7DBF-289E167B551A}"/>
              </a:ext>
            </a:extLst>
          </p:cNvPr>
          <p:cNvSpPr txBox="1"/>
          <p:nvPr/>
        </p:nvSpPr>
        <p:spPr>
          <a:xfrm>
            <a:off x="5329084" y="1934556"/>
            <a:ext cx="6364612" cy="2585323"/>
          </a:xfrm>
          <a:prstGeom prst="rect">
            <a:avLst/>
          </a:prstGeom>
          <a:noFill/>
        </p:spPr>
        <p:txBody>
          <a:bodyPr wrap="square" rtlCol="0">
            <a:spAutoFit/>
          </a:bodyPr>
          <a:lstStyle/>
          <a:p>
            <a:pPr marL="285750" indent="-285750">
              <a:buFont typeface="Arial" panose="020B0604020202020204" pitchFamily="34" charset="0"/>
              <a:buChar char="•"/>
            </a:pPr>
            <a:r>
              <a:rPr lang="en-IN" dirty="0"/>
              <a:t>All the potentially fraudulent transactions are detected where the isWeekend column value is n\a</a:t>
            </a:r>
          </a:p>
          <a:p>
            <a:pPr marL="285750" indent="-285750">
              <a:buFont typeface="Arial" panose="020B0604020202020204" pitchFamily="34" charset="0"/>
              <a:buChar char="•"/>
            </a:pPr>
            <a:r>
              <a:rPr lang="en-IN" dirty="0"/>
              <a:t>Imputation with mean or mode or deletion of n\a rows would be not suitable approach </a:t>
            </a:r>
          </a:p>
          <a:p>
            <a:pPr marL="285750" indent="-285750">
              <a:buFont typeface="Arial" panose="020B0604020202020204" pitchFamily="34" charset="0"/>
              <a:buChar char="•"/>
            </a:pPr>
            <a:r>
              <a:rPr lang="en-IN" dirty="0"/>
              <a:t>Fill the n\a values with ‘blank’ word and then do the further processing </a:t>
            </a:r>
          </a:p>
          <a:p>
            <a:pPr marL="285750" indent="-285750">
              <a:buFont typeface="Arial" panose="020B0604020202020204" pitchFamily="34" charset="0"/>
              <a:buChar char="•"/>
            </a:pPr>
            <a:r>
              <a:rPr lang="en-IN" dirty="0"/>
              <a:t>Category column is categorical data – using mode is ideal for this </a:t>
            </a:r>
          </a:p>
          <a:p>
            <a:endParaRPr lang="en-IN" dirty="0"/>
          </a:p>
        </p:txBody>
      </p:sp>
      <p:pic>
        <p:nvPicPr>
          <p:cNvPr id="4" name="Picture 3">
            <a:extLst>
              <a:ext uri="{FF2B5EF4-FFF2-40B4-BE49-F238E27FC236}">
                <a16:creationId xmlns:a16="http://schemas.microsoft.com/office/drawing/2014/main" id="{47EED2EA-60ED-EC35-533F-03141D894093}"/>
              </a:ext>
            </a:extLst>
          </p:cNvPr>
          <p:cNvPicPr>
            <a:picLocks noChangeAspect="1"/>
          </p:cNvPicPr>
          <p:nvPr/>
        </p:nvPicPr>
        <p:blipFill>
          <a:blip r:embed="rId3"/>
          <a:stretch>
            <a:fillRect/>
          </a:stretch>
        </p:blipFill>
        <p:spPr>
          <a:xfrm>
            <a:off x="498304" y="4540249"/>
            <a:ext cx="6620799" cy="876422"/>
          </a:xfrm>
          <a:prstGeom prst="rect">
            <a:avLst/>
          </a:prstGeom>
        </p:spPr>
      </p:pic>
    </p:spTree>
    <p:extLst>
      <p:ext uri="{BB962C8B-B14F-4D97-AF65-F5344CB8AC3E}">
        <p14:creationId xmlns:p14="http://schemas.microsoft.com/office/powerpoint/2010/main" val="375305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a:xfrm>
            <a:off x="838200" y="-316808"/>
            <a:ext cx="10515600" cy="1325563"/>
          </a:xfrm>
        </p:spPr>
        <p:txBody>
          <a:bodyPr/>
          <a:lstStyle/>
          <a:p>
            <a:pPr algn="ctr"/>
            <a:r>
              <a:rPr lang="en-IN" dirty="0"/>
              <a:t>Multicollinearity </a:t>
            </a: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24581" y="78612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1B15C3C-C1A6-29D2-DEB2-48B5A8C34A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225" y="924234"/>
            <a:ext cx="11749549" cy="593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494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Outlier Imputation  </a:t>
            </a:r>
          </a:p>
        </p:txBody>
      </p:sp>
      <p:pic>
        <p:nvPicPr>
          <p:cNvPr id="6" name="Content Placeholder 5">
            <a:extLst>
              <a:ext uri="{FF2B5EF4-FFF2-40B4-BE49-F238E27FC236}">
                <a16:creationId xmlns:a16="http://schemas.microsoft.com/office/drawing/2014/main" id="{8C4C48FF-C9EC-E464-2438-D6F30B80C11E}"/>
              </a:ext>
            </a:extLst>
          </p:cNvPr>
          <p:cNvPicPr>
            <a:picLocks noGrp="1" noChangeAspect="1"/>
          </p:cNvPicPr>
          <p:nvPr>
            <p:ph idx="1"/>
          </p:nvPr>
        </p:nvPicPr>
        <p:blipFill>
          <a:blip r:embed="rId2"/>
          <a:stretch>
            <a:fillRect/>
          </a:stretch>
        </p:blipFill>
        <p:spPr>
          <a:xfrm>
            <a:off x="530246" y="1874684"/>
            <a:ext cx="6275805" cy="4351338"/>
          </a:xfrm>
        </p:spPr>
      </p:pic>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49293D9-BEA6-D4D2-68CC-F1D07B69C882}"/>
              </a:ext>
            </a:extLst>
          </p:cNvPr>
          <p:cNvSpPr txBox="1"/>
          <p:nvPr/>
        </p:nvSpPr>
        <p:spPr>
          <a:xfrm>
            <a:off x="7984489" y="1852561"/>
            <a:ext cx="3677265" cy="923330"/>
          </a:xfrm>
          <a:prstGeom prst="rect">
            <a:avLst/>
          </a:prstGeom>
          <a:noFill/>
        </p:spPr>
        <p:txBody>
          <a:bodyPr wrap="square" rtlCol="0">
            <a:spAutoFit/>
          </a:bodyPr>
          <a:lstStyle/>
          <a:p>
            <a:r>
              <a:rPr lang="en-IN" dirty="0" err="1"/>
              <a:t>paymentMethodAgeDays</a:t>
            </a:r>
            <a:r>
              <a:rPr lang="en-IN" dirty="0"/>
              <a:t> column contain outliers imputed them with the help of the IQR method </a:t>
            </a:r>
          </a:p>
        </p:txBody>
      </p:sp>
    </p:spTree>
    <p:extLst>
      <p:ext uri="{BB962C8B-B14F-4D97-AF65-F5344CB8AC3E}">
        <p14:creationId xmlns:p14="http://schemas.microsoft.com/office/powerpoint/2010/main" val="410403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a:xfrm>
            <a:off x="730045" y="-205146"/>
            <a:ext cx="10515600" cy="1325563"/>
          </a:xfrm>
        </p:spPr>
        <p:txBody>
          <a:bodyPr/>
          <a:lstStyle/>
          <a:p>
            <a:pPr algn="ctr"/>
            <a:r>
              <a:rPr lang="en-IN" dirty="0"/>
              <a:t>Scaling using standard scaler </a:t>
            </a:r>
          </a:p>
        </p:txBody>
      </p:sp>
      <p:pic>
        <p:nvPicPr>
          <p:cNvPr id="8" name="Picture 7">
            <a:extLst>
              <a:ext uri="{FF2B5EF4-FFF2-40B4-BE49-F238E27FC236}">
                <a16:creationId xmlns:a16="http://schemas.microsoft.com/office/drawing/2014/main" id="{3559AF05-A945-EBEE-700E-08845F0EC2A8}"/>
              </a:ext>
            </a:extLst>
          </p:cNvPr>
          <p:cNvPicPr>
            <a:picLocks noChangeAspect="1"/>
          </p:cNvPicPr>
          <p:nvPr/>
        </p:nvPicPr>
        <p:blipFill>
          <a:blip r:embed="rId2"/>
          <a:stretch>
            <a:fillRect/>
          </a:stretch>
        </p:blipFill>
        <p:spPr>
          <a:xfrm>
            <a:off x="68825" y="4424517"/>
            <a:ext cx="10746659" cy="2163894"/>
          </a:xfrm>
          <a:prstGeom prst="rect">
            <a:avLst/>
          </a:prstGeom>
        </p:spPr>
      </p:pic>
      <p:pic>
        <p:nvPicPr>
          <p:cNvPr id="12" name="Picture 11">
            <a:extLst>
              <a:ext uri="{FF2B5EF4-FFF2-40B4-BE49-F238E27FC236}">
                <a16:creationId xmlns:a16="http://schemas.microsoft.com/office/drawing/2014/main" id="{E39BFDE5-A0BE-5115-D5EA-BEE42B6B2948}"/>
              </a:ext>
            </a:extLst>
          </p:cNvPr>
          <p:cNvPicPr>
            <a:picLocks noChangeAspect="1"/>
          </p:cNvPicPr>
          <p:nvPr/>
        </p:nvPicPr>
        <p:blipFill>
          <a:blip r:embed="rId3"/>
          <a:stretch>
            <a:fillRect/>
          </a:stretch>
        </p:blipFill>
        <p:spPr>
          <a:xfrm>
            <a:off x="0" y="2433483"/>
            <a:ext cx="10815484" cy="2032682"/>
          </a:xfrm>
          <a:prstGeom prst="rect">
            <a:avLst/>
          </a:prstGeom>
        </p:spPr>
      </p:pic>
      <p:sp>
        <p:nvSpPr>
          <p:cNvPr id="13" name="TextBox 12">
            <a:extLst>
              <a:ext uri="{FF2B5EF4-FFF2-40B4-BE49-F238E27FC236}">
                <a16:creationId xmlns:a16="http://schemas.microsoft.com/office/drawing/2014/main" id="{8F9297EB-73F8-6652-89D6-C68501E38056}"/>
              </a:ext>
            </a:extLst>
          </p:cNvPr>
          <p:cNvSpPr txBox="1"/>
          <p:nvPr/>
        </p:nvSpPr>
        <p:spPr>
          <a:xfrm>
            <a:off x="796413" y="1582994"/>
            <a:ext cx="9842090" cy="646331"/>
          </a:xfrm>
          <a:prstGeom prst="rect">
            <a:avLst/>
          </a:prstGeom>
          <a:noFill/>
        </p:spPr>
        <p:txBody>
          <a:bodyPr wrap="square" rtlCol="0">
            <a:spAutoFit/>
          </a:bodyPr>
          <a:lstStyle/>
          <a:p>
            <a:r>
              <a:rPr lang="en-IN" dirty="0"/>
              <a:t>Standard scaler is a technique used to transform features by scaling them to have a mean of 0 and a standard deviation of 1.  It helps the algorithms to improve the performance</a:t>
            </a:r>
          </a:p>
        </p:txBody>
      </p:sp>
      <p:sp>
        <p:nvSpPr>
          <p:cNvPr id="15" name="Arrow: Curved Left 14">
            <a:extLst>
              <a:ext uri="{FF2B5EF4-FFF2-40B4-BE49-F238E27FC236}">
                <a16:creationId xmlns:a16="http://schemas.microsoft.com/office/drawing/2014/main" id="{1384A223-98BD-F397-D0E3-C54C2A6B9418}"/>
              </a:ext>
            </a:extLst>
          </p:cNvPr>
          <p:cNvSpPr/>
          <p:nvPr/>
        </p:nvSpPr>
        <p:spPr>
          <a:xfrm>
            <a:off x="11208773" y="3854245"/>
            <a:ext cx="731520" cy="178642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96661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err="1"/>
              <a:t>Oversmapling</a:t>
            </a:r>
            <a:r>
              <a:rPr lang="en-IN" dirty="0"/>
              <a:t> </a:t>
            </a:r>
          </a:p>
        </p:txBody>
      </p:sp>
      <p:pic>
        <p:nvPicPr>
          <p:cNvPr id="6" name="Content Placeholder 5">
            <a:extLst>
              <a:ext uri="{FF2B5EF4-FFF2-40B4-BE49-F238E27FC236}">
                <a16:creationId xmlns:a16="http://schemas.microsoft.com/office/drawing/2014/main" id="{02A10C03-8E48-486D-3E94-E58566748C7F}"/>
              </a:ext>
            </a:extLst>
          </p:cNvPr>
          <p:cNvPicPr>
            <a:picLocks noGrp="1" noChangeAspect="1"/>
          </p:cNvPicPr>
          <p:nvPr>
            <p:ph idx="1"/>
          </p:nvPr>
        </p:nvPicPr>
        <p:blipFill>
          <a:blip r:embed="rId2"/>
          <a:stretch>
            <a:fillRect/>
          </a:stretch>
        </p:blipFill>
        <p:spPr>
          <a:xfrm>
            <a:off x="195245" y="1874684"/>
            <a:ext cx="5824929" cy="4351338"/>
          </a:xfrm>
        </p:spPr>
      </p:pic>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BC28C6-2B3D-CBC8-14DD-8A89B6328018}"/>
              </a:ext>
            </a:extLst>
          </p:cNvPr>
          <p:cNvSpPr txBox="1"/>
          <p:nvPr/>
        </p:nvSpPr>
        <p:spPr>
          <a:xfrm>
            <a:off x="7374193" y="2159819"/>
            <a:ext cx="4295343" cy="2031325"/>
          </a:xfrm>
          <a:prstGeom prst="rect">
            <a:avLst/>
          </a:prstGeom>
          <a:noFill/>
        </p:spPr>
        <p:txBody>
          <a:bodyPr wrap="none" rtlCol="0">
            <a:spAutoFit/>
          </a:bodyPr>
          <a:lstStyle/>
          <a:p>
            <a:r>
              <a:rPr lang="en-IN" dirty="0"/>
              <a:t>Target variable is highly imbalanced</a:t>
            </a:r>
          </a:p>
          <a:p>
            <a:endParaRPr lang="en-IN" dirty="0"/>
          </a:p>
          <a:p>
            <a:r>
              <a:rPr lang="en-IN" dirty="0"/>
              <a:t>Balancing the variable With the help of </a:t>
            </a:r>
          </a:p>
          <a:p>
            <a:r>
              <a:rPr lang="en-IN" dirty="0"/>
              <a:t>SMOTE oversampling </a:t>
            </a:r>
          </a:p>
          <a:p>
            <a:endParaRPr lang="en-IN" dirty="0"/>
          </a:p>
          <a:p>
            <a:r>
              <a:rPr lang="en-IN" dirty="0"/>
              <a:t>SMOTE generates synthetic samples for the </a:t>
            </a:r>
          </a:p>
          <a:p>
            <a:r>
              <a:rPr lang="en-IN" dirty="0"/>
              <a:t> minority class instances </a:t>
            </a:r>
          </a:p>
        </p:txBody>
      </p:sp>
    </p:spTree>
    <p:extLst>
      <p:ext uri="{BB962C8B-B14F-4D97-AF65-F5344CB8AC3E}">
        <p14:creationId xmlns:p14="http://schemas.microsoft.com/office/powerpoint/2010/main" val="45874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B0ED-1208-B939-2034-C7D09909B5BC}"/>
              </a:ext>
            </a:extLst>
          </p:cNvPr>
          <p:cNvSpPr>
            <a:spLocks noGrp="1"/>
          </p:cNvSpPr>
          <p:nvPr>
            <p:ph type="title"/>
          </p:nvPr>
        </p:nvSpPr>
        <p:spPr>
          <a:xfrm>
            <a:off x="1093839" y="2508557"/>
            <a:ext cx="10515600" cy="1325563"/>
          </a:xfrm>
        </p:spPr>
        <p:txBody>
          <a:bodyPr/>
          <a:lstStyle/>
          <a:p>
            <a:pPr algn="ctr"/>
            <a:r>
              <a:rPr lang="en-IN" dirty="0"/>
              <a:t>Model Building</a:t>
            </a:r>
          </a:p>
        </p:txBody>
      </p:sp>
      <p:cxnSp>
        <p:nvCxnSpPr>
          <p:cNvPr id="5" name="Straight Connector 4">
            <a:extLst>
              <a:ext uri="{FF2B5EF4-FFF2-40B4-BE49-F238E27FC236}">
                <a16:creationId xmlns:a16="http://schemas.microsoft.com/office/drawing/2014/main" id="{CAC2DB87-9301-1CCD-15F8-5F58F42085C9}"/>
              </a:ext>
            </a:extLst>
          </p:cNvPr>
          <p:cNvCxnSpPr>
            <a:cxnSpLocks/>
          </p:cNvCxnSpPr>
          <p:nvPr/>
        </p:nvCxnSpPr>
        <p:spPr>
          <a:xfrm>
            <a:off x="5919019" y="3468329"/>
            <a:ext cx="55158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71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Logistic Regression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5818239" cy="4351338"/>
          </a:xfrm>
        </p:spPr>
        <p:txBody>
          <a:bodyPr>
            <a:normAutofit/>
          </a:bodyPr>
          <a:lstStyle/>
          <a:p>
            <a:pPr marL="0" indent="0">
              <a:buNone/>
            </a:pPr>
            <a:r>
              <a:rPr lang="en-IN" sz="2000" dirty="0">
                <a:latin typeface="Calibri (Body)"/>
              </a:rPr>
              <a:t>Logistic Regression :</a:t>
            </a:r>
          </a:p>
          <a:p>
            <a:pPr marL="0" indent="0">
              <a:buNone/>
            </a:pPr>
            <a:r>
              <a:rPr lang="en-IN" sz="2000" dirty="0">
                <a:latin typeface="Calibri (Body)"/>
              </a:rPr>
              <a:t>       Logistic Regression is a statistical method used for binary classification problems, where the outcome can take one of the two possible values, often represented as 0 or 1. it estimates the probability that a given input belongs to a certain category </a:t>
            </a:r>
          </a:p>
          <a:p>
            <a:pPr marL="0" indent="0">
              <a:buNone/>
            </a:pPr>
            <a:endParaRPr lang="en-IN" sz="2000" dirty="0">
              <a:latin typeface="Calibri (Body)"/>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9E79747-31B5-1380-3925-20BF04AE2791}"/>
              </a:ext>
            </a:extLst>
          </p:cNvPr>
          <p:cNvPicPr>
            <a:picLocks noChangeAspect="1"/>
          </p:cNvPicPr>
          <p:nvPr/>
        </p:nvPicPr>
        <p:blipFill>
          <a:blip r:embed="rId2"/>
          <a:stretch>
            <a:fillRect/>
          </a:stretch>
        </p:blipFill>
        <p:spPr>
          <a:xfrm>
            <a:off x="857864" y="3960278"/>
            <a:ext cx="2800741" cy="2562583"/>
          </a:xfrm>
          <a:prstGeom prst="rect">
            <a:avLst/>
          </a:prstGeom>
        </p:spPr>
      </p:pic>
      <p:pic>
        <p:nvPicPr>
          <p:cNvPr id="8" name="Picture 7">
            <a:extLst>
              <a:ext uri="{FF2B5EF4-FFF2-40B4-BE49-F238E27FC236}">
                <a16:creationId xmlns:a16="http://schemas.microsoft.com/office/drawing/2014/main" id="{A4AD4D50-9C74-63A3-3C54-0FAD125F2B9E}"/>
              </a:ext>
            </a:extLst>
          </p:cNvPr>
          <p:cNvPicPr>
            <a:picLocks noChangeAspect="1"/>
          </p:cNvPicPr>
          <p:nvPr/>
        </p:nvPicPr>
        <p:blipFill>
          <a:blip r:embed="rId3"/>
          <a:stretch>
            <a:fillRect/>
          </a:stretch>
        </p:blipFill>
        <p:spPr>
          <a:xfrm>
            <a:off x="7023417" y="1784609"/>
            <a:ext cx="4444428" cy="4351338"/>
          </a:xfrm>
          <a:prstGeom prst="rect">
            <a:avLst/>
          </a:prstGeom>
        </p:spPr>
      </p:pic>
    </p:spTree>
    <p:extLst>
      <p:ext uri="{BB962C8B-B14F-4D97-AF65-F5344CB8AC3E}">
        <p14:creationId xmlns:p14="http://schemas.microsoft.com/office/powerpoint/2010/main" val="411083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Random Forest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6182032" cy="4351338"/>
          </a:xfrm>
        </p:spPr>
        <p:txBody>
          <a:bodyPr>
            <a:normAutofit/>
          </a:bodyPr>
          <a:lstStyle/>
          <a:p>
            <a:pPr marL="0" indent="0">
              <a:buNone/>
            </a:pPr>
            <a:r>
              <a:rPr lang="en-US" sz="2000" b="0" i="0" dirty="0">
                <a:latin typeface="Calibri Light (Headings)"/>
              </a:rPr>
              <a:t>Random forests or random decision forests is an ensemble learning method for classification, regression and other tasks that operates by constructing a multitude of decision trees at training time. For classification tasks, the output of the random forest is the class selected by most trees.</a:t>
            </a:r>
            <a:endParaRPr lang="en-IN" sz="3200" dirty="0">
              <a:latin typeface="Calibri Light (Headings)"/>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A020E-FDB8-3DEF-4E6D-BE8FAFF6A4D1}"/>
              </a:ext>
            </a:extLst>
          </p:cNvPr>
          <p:cNvPicPr>
            <a:picLocks noChangeAspect="1"/>
          </p:cNvPicPr>
          <p:nvPr/>
        </p:nvPicPr>
        <p:blipFill>
          <a:blip r:embed="rId2"/>
          <a:stretch>
            <a:fillRect/>
          </a:stretch>
        </p:blipFill>
        <p:spPr>
          <a:xfrm>
            <a:off x="838200" y="3594274"/>
            <a:ext cx="2876951" cy="2638793"/>
          </a:xfrm>
          <a:prstGeom prst="rect">
            <a:avLst/>
          </a:prstGeom>
        </p:spPr>
      </p:pic>
      <p:pic>
        <p:nvPicPr>
          <p:cNvPr id="8" name="Picture 7">
            <a:extLst>
              <a:ext uri="{FF2B5EF4-FFF2-40B4-BE49-F238E27FC236}">
                <a16:creationId xmlns:a16="http://schemas.microsoft.com/office/drawing/2014/main" id="{12BD4C4B-FF56-5E61-9A08-0897D2DEC127}"/>
              </a:ext>
            </a:extLst>
          </p:cNvPr>
          <p:cNvPicPr>
            <a:picLocks noChangeAspect="1"/>
          </p:cNvPicPr>
          <p:nvPr/>
        </p:nvPicPr>
        <p:blipFill>
          <a:blip r:embed="rId3"/>
          <a:stretch>
            <a:fillRect/>
          </a:stretch>
        </p:blipFill>
        <p:spPr>
          <a:xfrm>
            <a:off x="7150934" y="1936955"/>
            <a:ext cx="4526315" cy="4719243"/>
          </a:xfrm>
          <a:prstGeom prst="rect">
            <a:avLst/>
          </a:prstGeom>
        </p:spPr>
      </p:pic>
    </p:spTree>
    <p:extLst>
      <p:ext uri="{BB962C8B-B14F-4D97-AF65-F5344CB8AC3E}">
        <p14:creationId xmlns:p14="http://schemas.microsoft.com/office/powerpoint/2010/main" val="246551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Introduction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36523" y="2651535"/>
            <a:ext cx="10515600" cy="4351338"/>
          </a:xfrm>
        </p:spPr>
        <p:txBody>
          <a:bodyPr>
            <a:normAutofit/>
          </a:bodyPr>
          <a:lstStyle/>
          <a:p>
            <a:pPr marL="0" indent="0" algn="just" rtl="0">
              <a:spcBef>
                <a:spcPts val="0"/>
              </a:spcBef>
              <a:spcAft>
                <a:spcPts val="0"/>
              </a:spcAft>
              <a:buNone/>
            </a:pPr>
            <a:r>
              <a:rPr lang="en-US" b="0" i="0" u="none" strike="noStrike" dirty="0">
                <a:solidFill>
                  <a:srgbClr val="262626"/>
                </a:solidFill>
                <a:effectLst/>
                <a:latin typeface="Garamond" panose="02020404030301010803" pitchFamily="18" charset="0"/>
              </a:rPr>
              <a:t>Develop a machine learning model to detect potentially fraudulent transactions based on the provided features. The dataset contains information about various transactions, including account age, payment method, time of transaction, and category. The goal is to build a classification model that can accurately classify transactions as either legitimate or potentially fraudulent.</a:t>
            </a:r>
            <a:endParaRPr lang="en-US" sz="4000" b="0" dirty="0">
              <a:effectLst/>
            </a:endParaRPr>
          </a:p>
          <a:p>
            <a:pPr marL="0" indent="0">
              <a:buNone/>
            </a:pPr>
            <a:endParaRPr lang="en-IN" sz="4000" dirty="0"/>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515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XG-Boost</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6585155" cy="4351338"/>
          </a:xfrm>
        </p:spPr>
        <p:txBody>
          <a:bodyPr>
            <a:normAutofit/>
          </a:bodyPr>
          <a:lstStyle/>
          <a:p>
            <a:pPr marL="0" indent="0">
              <a:buNone/>
            </a:pPr>
            <a:r>
              <a:rPr lang="en-US" sz="2000" b="0" i="0" dirty="0" err="1">
                <a:latin typeface="+mj-lt"/>
              </a:rPr>
              <a:t>XGBoost</a:t>
            </a:r>
            <a:r>
              <a:rPr lang="en-US" sz="2000" b="0" i="0" dirty="0">
                <a:latin typeface="+mj-lt"/>
              </a:rPr>
              <a:t>, which stands for Extreme Gradient Boosting, is a scalable, distributed gradient-boosted decision tree (GBDT) machine learning library. It provides parallel tree boosting and is the leading machine learning library for regression, classification, and ranking problems.</a:t>
            </a:r>
            <a:endParaRPr lang="en-IN" sz="3200" dirty="0">
              <a:latin typeface="+mj-lt"/>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9B986EF-6114-AE99-EAD2-923D5CE4BA0F}"/>
              </a:ext>
            </a:extLst>
          </p:cNvPr>
          <p:cNvPicPr>
            <a:picLocks noChangeAspect="1"/>
          </p:cNvPicPr>
          <p:nvPr/>
        </p:nvPicPr>
        <p:blipFill rotWithShape="1">
          <a:blip r:embed="rId2"/>
          <a:srcRect t="53228"/>
          <a:stretch/>
        </p:blipFill>
        <p:spPr>
          <a:xfrm>
            <a:off x="4710798" y="3429000"/>
            <a:ext cx="2791215" cy="2194897"/>
          </a:xfrm>
          <a:prstGeom prst="rect">
            <a:avLst/>
          </a:prstGeom>
        </p:spPr>
      </p:pic>
      <p:pic>
        <p:nvPicPr>
          <p:cNvPr id="8" name="Picture 7">
            <a:extLst>
              <a:ext uri="{FF2B5EF4-FFF2-40B4-BE49-F238E27FC236}">
                <a16:creationId xmlns:a16="http://schemas.microsoft.com/office/drawing/2014/main" id="{F6F9C0C8-C8A8-FADC-6372-4FC3110008D5}"/>
              </a:ext>
            </a:extLst>
          </p:cNvPr>
          <p:cNvPicPr>
            <a:picLocks noChangeAspect="1"/>
          </p:cNvPicPr>
          <p:nvPr/>
        </p:nvPicPr>
        <p:blipFill>
          <a:blip r:embed="rId3"/>
          <a:stretch>
            <a:fillRect/>
          </a:stretch>
        </p:blipFill>
        <p:spPr>
          <a:xfrm>
            <a:off x="7903396" y="1848465"/>
            <a:ext cx="3944474" cy="4857134"/>
          </a:xfrm>
          <a:prstGeom prst="rect">
            <a:avLst/>
          </a:prstGeom>
        </p:spPr>
      </p:pic>
    </p:spTree>
    <p:extLst>
      <p:ext uri="{BB962C8B-B14F-4D97-AF65-F5344CB8AC3E}">
        <p14:creationId xmlns:p14="http://schemas.microsoft.com/office/powerpoint/2010/main" val="263314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Early Stopping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10921181" cy="4351338"/>
          </a:xfrm>
        </p:spPr>
        <p:txBody>
          <a:bodyPr>
            <a:normAutofit/>
          </a:bodyPr>
          <a:lstStyle/>
          <a:p>
            <a:pPr marL="0" indent="0">
              <a:buNone/>
            </a:pPr>
            <a:r>
              <a:rPr lang="en-US" sz="1800" b="0" i="0" dirty="0">
                <a:latin typeface="+mj-lt"/>
              </a:rPr>
              <a:t>Early stopping is a regularization technique that stops training if, for example, the validation loss reaches a certain threshold.</a:t>
            </a:r>
            <a:endParaRPr lang="en-IN" sz="4000" dirty="0">
              <a:latin typeface="+mj-lt"/>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2EFBF90-E231-97D4-4ED0-13D31FA273CD}"/>
              </a:ext>
            </a:extLst>
          </p:cNvPr>
          <p:cNvPicPr>
            <a:picLocks noChangeAspect="1"/>
          </p:cNvPicPr>
          <p:nvPr/>
        </p:nvPicPr>
        <p:blipFill>
          <a:blip r:embed="rId2"/>
          <a:stretch>
            <a:fillRect/>
          </a:stretch>
        </p:blipFill>
        <p:spPr>
          <a:xfrm>
            <a:off x="727587" y="2743199"/>
            <a:ext cx="10726994" cy="3861837"/>
          </a:xfrm>
          <a:prstGeom prst="rect">
            <a:avLst/>
          </a:prstGeom>
        </p:spPr>
      </p:pic>
    </p:spTree>
    <p:extLst>
      <p:ext uri="{BB962C8B-B14F-4D97-AF65-F5344CB8AC3E}">
        <p14:creationId xmlns:p14="http://schemas.microsoft.com/office/powerpoint/2010/main" val="185773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SVM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9" y="2032103"/>
            <a:ext cx="5798574" cy="4351338"/>
          </a:xfrm>
        </p:spPr>
        <p:txBody>
          <a:bodyPr>
            <a:normAutofit/>
          </a:bodyPr>
          <a:lstStyle/>
          <a:p>
            <a:pPr marL="0" indent="0">
              <a:buNone/>
            </a:pPr>
            <a:r>
              <a:rPr lang="en-US" sz="2400" b="0" i="0" dirty="0">
                <a:latin typeface="+mj-lt"/>
              </a:rPr>
              <a:t>A support vector machine (SVM) is a supervised machine learning algorithm that classifies data by finding an optimal line or hyperplane that maximizes the distance between each class in an N-dimensional space.</a:t>
            </a:r>
            <a:endParaRPr lang="en-IN" sz="6600" dirty="0">
              <a:latin typeface="+mj-lt"/>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5C0D341-9B27-B553-DDB7-0B409766D679}"/>
              </a:ext>
            </a:extLst>
          </p:cNvPr>
          <p:cNvPicPr>
            <a:picLocks noChangeAspect="1"/>
          </p:cNvPicPr>
          <p:nvPr/>
        </p:nvPicPr>
        <p:blipFill>
          <a:blip r:embed="rId2"/>
          <a:stretch>
            <a:fillRect/>
          </a:stretch>
        </p:blipFill>
        <p:spPr>
          <a:xfrm>
            <a:off x="2826677" y="3915527"/>
            <a:ext cx="2905530" cy="2676899"/>
          </a:xfrm>
          <a:prstGeom prst="rect">
            <a:avLst/>
          </a:prstGeom>
        </p:spPr>
      </p:pic>
      <p:pic>
        <p:nvPicPr>
          <p:cNvPr id="9" name="Picture 8">
            <a:extLst>
              <a:ext uri="{FF2B5EF4-FFF2-40B4-BE49-F238E27FC236}">
                <a16:creationId xmlns:a16="http://schemas.microsoft.com/office/drawing/2014/main" id="{21929AE5-E858-01BB-BAD3-0C8880D5DC7E}"/>
              </a:ext>
            </a:extLst>
          </p:cNvPr>
          <p:cNvPicPr>
            <a:picLocks noChangeAspect="1"/>
          </p:cNvPicPr>
          <p:nvPr/>
        </p:nvPicPr>
        <p:blipFill>
          <a:blip r:embed="rId3"/>
          <a:stretch>
            <a:fillRect/>
          </a:stretch>
        </p:blipFill>
        <p:spPr>
          <a:xfrm>
            <a:off x="6459794" y="1823118"/>
            <a:ext cx="5428618" cy="4537654"/>
          </a:xfrm>
          <a:prstGeom prst="rect">
            <a:avLst/>
          </a:prstGeom>
        </p:spPr>
      </p:pic>
    </p:spTree>
    <p:extLst>
      <p:ext uri="{BB962C8B-B14F-4D97-AF65-F5344CB8AC3E}">
        <p14:creationId xmlns:p14="http://schemas.microsoft.com/office/powerpoint/2010/main" val="919812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Naïve Bayes</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9" y="2032103"/>
            <a:ext cx="5562600" cy="4351338"/>
          </a:xfrm>
        </p:spPr>
        <p:txBody>
          <a:bodyPr>
            <a:normAutofit/>
          </a:bodyPr>
          <a:lstStyle/>
          <a:p>
            <a:pPr marL="0" indent="0">
              <a:buNone/>
            </a:pPr>
            <a:r>
              <a:rPr lang="en-US" sz="1600" b="0" i="0" dirty="0">
                <a:effectLst/>
                <a:latin typeface="+mj-lt"/>
              </a:rPr>
              <a:t>A Naive Bayes classifiers, a family of algorithms based on Bayes’ Theorem. The advantage of using naïve Bayes is its speed. It is fast and making prediction is easy with high dimension of data. This model predicts the probability of an instance belongs to a class with a given set of feature value. It is a probabilistic classifier. It is because it assumes that one feature in the model is independent of existence of another feature. In other words, each feature contributes to the predictions with no relation between each other. </a:t>
            </a:r>
            <a:endParaRPr lang="en-IN" sz="1600" dirty="0">
              <a:latin typeface="+mj-lt"/>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1AFF67-067E-1822-4723-9858DEF3F1E0}"/>
              </a:ext>
            </a:extLst>
          </p:cNvPr>
          <p:cNvPicPr>
            <a:picLocks noChangeAspect="1"/>
          </p:cNvPicPr>
          <p:nvPr/>
        </p:nvPicPr>
        <p:blipFill>
          <a:blip r:embed="rId2"/>
          <a:stretch>
            <a:fillRect/>
          </a:stretch>
        </p:blipFill>
        <p:spPr>
          <a:xfrm>
            <a:off x="2126177" y="4064387"/>
            <a:ext cx="2905530" cy="2524477"/>
          </a:xfrm>
          <a:prstGeom prst="rect">
            <a:avLst/>
          </a:prstGeom>
        </p:spPr>
      </p:pic>
      <p:pic>
        <p:nvPicPr>
          <p:cNvPr id="9" name="Picture 8">
            <a:extLst>
              <a:ext uri="{FF2B5EF4-FFF2-40B4-BE49-F238E27FC236}">
                <a16:creationId xmlns:a16="http://schemas.microsoft.com/office/drawing/2014/main" id="{07612DDC-5FCD-43BD-2752-8861E891A341}"/>
              </a:ext>
            </a:extLst>
          </p:cNvPr>
          <p:cNvPicPr>
            <a:picLocks noChangeAspect="1"/>
          </p:cNvPicPr>
          <p:nvPr/>
        </p:nvPicPr>
        <p:blipFill>
          <a:blip r:embed="rId3"/>
          <a:stretch>
            <a:fillRect/>
          </a:stretch>
        </p:blipFill>
        <p:spPr>
          <a:xfrm>
            <a:off x="6752524" y="1936954"/>
            <a:ext cx="5020376" cy="4694993"/>
          </a:xfrm>
          <a:prstGeom prst="rect">
            <a:avLst/>
          </a:prstGeom>
        </p:spPr>
      </p:pic>
    </p:spTree>
    <p:extLst>
      <p:ext uri="{BB962C8B-B14F-4D97-AF65-F5344CB8AC3E}">
        <p14:creationId xmlns:p14="http://schemas.microsoft.com/office/powerpoint/2010/main" val="51946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Findings from the dataset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10515600" cy="4351338"/>
          </a:xfrm>
        </p:spPr>
        <p:txBody>
          <a:bodyPr>
            <a:normAutofit/>
          </a:bodyPr>
          <a:lstStyle/>
          <a:p>
            <a:r>
              <a:rPr lang="en-IN" sz="2000" dirty="0">
                <a:latin typeface="Calibri (Body)"/>
              </a:rPr>
              <a:t>All potentially fraudulent transactions are having values from the columns accountAgeDays == 1 and isWeekend == blank </a:t>
            </a:r>
          </a:p>
          <a:p>
            <a:r>
              <a:rPr lang="en-IN" sz="2000" dirty="0" err="1">
                <a:latin typeface="Calibri (Body)"/>
              </a:rPr>
              <a:t>localTime</a:t>
            </a:r>
            <a:r>
              <a:rPr lang="en-IN" sz="2000" dirty="0">
                <a:latin typeface="Calibri (Body)"/>
              </a:rPr>
              <a:t> columns values i.e. hours are within the 12 am. To 5.30 am.</a:t>
            </a:r>
          </a:p>
          <a:p>
            <a:r>
              <a:rPr lang="en-IN" sz="2000" dirty="0" err="1">
                <a:latin typeface="Calibri (Body)"/>
              </a:rPr>
              <a:t>numItems</a:t>
            </a:r>
            <a:r>
              <a:rPr lang="en-IN" sz="2000" dirty="0">
                <a:latin typeface="Calibri (Body)"/>
              </a:rPr>
              <a:t> values </a:t>
            </a:r>
          </a:p>
          <a:p>
            <a:r>
              <a:rPr lang="en-IN" sz="2000" dirty="0">
                <a:latin typeface="Calibri (Body)"/>
              </a:rPr>
              <a:t>Dataset is giving 100% accurate predictions and there is no overfitting </a:t>
            </a:r>
          </a:p>
          <a:p>
            <a:r>
              <a:rPr lang="en-IN" sz="2000" dirty="0">
                <a:latin typeface="Calibri (Body)"/>
              </a:rPr>
              <a:t>Every algorithm I used is giving 100% accuracy  and 1.0 precession, recall and F1 score </a:t>
            </a:r>
          </a:p>
          <a:p>
            <a:r>
              <a:rPr lang="en-IN" sz="2000" dirty="0">
                <a:latin typeface="Calibri (Body)"/>
              </a:rPr>
              <a:t>Hyperparameter tunning, regularization and early stopping methods are also giving the same output as the algorithms </a:t>
            </a:r>
          </a:p>
          <a:p>
            <a:r>
              <a:rPr lang="en-IN" sz="2000" dirty="0" err="1">
                <a:latin typeface="Calibri (Body)"/>
              </a:rPr>
              <a:t>isWeekend_blank</a:t>
            </a:r>
            <a:r>
              <a:rPr lang="en-IN" sz="2000" dirty="0">
                <a:latin typeface="Calibri (Body)"/>
              </a:rPr>
              <a:t> is highly correlated with target column </a:t>
            </a:r>
          </a:p>
          <a:p>
            <a:r>
              <a:rPr lang="en-IN" sz="2000" dirty="0">
                <a:latin typeface="Calibri (Body)"/>
              </a:rPr>
              <a:t>There is balanced between the bias and variance </a:t>
            </a:r>
          </a:p>
          <a:p>
            <a:endParaRPr lang="en-IN" sz="2000" dirty="0">
              <a:latin typeface="Calibri (Body)"/>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79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30F9-809B-0D13-B188-AC79BDADC86A}"/>
              </a:ext>
            </a:extLst>
          </p:cNvPr>
          <p:cNvSpPr>
            <a:spLocks noGrp="1"/>
          </p:cNvSpPr>
          <p:nvPr>
            <p:ph type="title"/>
          </p:nvPr>
        </p:nvSpPr>
        <p:spPr>
          <a:xfrm>
            <a:off x="838200" y="2331576"/>
            <a:ext cx="10515600" cy="1325563"/>
          </a:xfrm>
        </p:spPr>
        <p:txBody>
          <a:bodyPr/>
          <a:lstStyle/>
          <a:p>
            <a:pPr algn="ctr"/>
            <a:r>
              <a:rPr lang="en-IN" dirty="0"/>
              <a:t>Thank you </a:t>
            </a:r>
          </a:p>
        </p:txBody>
      </p:sp>
      <p:cxnSp>
        <p:nvCxnSpPr>
          <p:cNvPr id="5" name="Straight Connector 4">
            <a:extLst>
              <a:ext uri="{FF2B5EF4-FFF2-40B4-BE49-F238E27FC236}">
                <a16:creationId xmlns:a16="http://schemas.microsoft.com/office/drawing/2014/main" id="{453C8675-1627-551D-E42A-22D05AD4F846}"/>
              </a:ext>
            </a:extLst>
          </p:cNvPr>
          <p:cNvCxnSpPr/>
          <p:nvPr/>
        </p:nvCxnSpPr>
        <p:spPr>
          <a:xfrm>
            <a:off x="6518787" y="3448664"/>
            <a:ext cx="50537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0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objective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838200" y="2346735"/>
            <a:ext cx="10515600" cy="4351338"/>
          </a:xfrm>
        </p:spPr>
        <p:txBody>
          <a:bodyPr>
            <a:normAutofit/>
          </a:bodyPr>
          <a:lstStyle/>
          <a:p>
            <a:pPr marL="0" indent="0" algn="ctr">
              <a:buNone/>
            </a:pPr>
            <a:r>
              <a:rPr lang="en-US" sz="3600" b="0" i="0" u="none" strike="noStrike" dirty="0">
                <a:effectLst/>
                <a:latin typeface="Arial" panose="020B0604020202020204" pitchFamily="34" charset="0"/>
              </a:rPr>
              <a:t>Detecting Fraudulent Transactions using Advanced Machine Learning Techniques and Predictive Analytics"</a:t>
            </a:r>
            <a:endParaRPr lang="en-IN" sz="6600" dirty="0"/>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01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Dataset Information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10515600" cy="4351338"/>
          </a:xfrm>
        </p:spPr>
        <p:txBody>
          <a:bodyPr>
            <a:normAutofit/>
          </a:bodyPr>
          <a:lstStyle/>
          <a:p>
            <a:r>
              <a:rPr lang="en-IN" sz="2000" dirty="0">
                <a:latin typeface="Calibri (Body)"/>
              </a:rPr>
              <a:t>39221 rows and 8 columns</a:t>
            </a:r>
          </a:p>
          <a:p>
            <a:r>
              <a:rPr lang="en-IN" sz="2000" dirty="0">
                <a:latin typeface="Calibri (Body)"/>
              </a:rPr>
              <a:t>3200 duplicate values</a:t>
            </a:r>
          </a:p>
          <a:p>
            <a:r>
              <a:rPr lang="en-IN" sz="2000" dirty="0">
                <a:latin typeface="Calibri (Body)"/>
              </a:rPr>
              <a:t>Target variable is highly imbalanced 98.57% belongs to legitimate and 1.42% belongs to potentially fraudulent </a:t>
            </a:r>
            <a:r>
              <a:rPr lang="en-IN" sz="2000" i="0" u="none" strike="noStrike" dirty="0">
                <a:solidFill>
                  <a:srgbClr val="262626"/>
                </a:solidFill>
                <a:effectLst/>
                <a:latin typeface="Calibri (Body)"/>
              </a:rPr>
              <a:t> </a:t>
            </a:r>
          </a:p>
          <a:p>
            <a:r>
              <a:rPr lang="en-IN" sz="2000" dirty="0">
                <a:solidFill>
                  <a:srgbClr val="262626"/>
                </a:solidFill>
                <a:latin typeface="Calibri (Body)"/>
              </a:rPr>
              <a:t>No 0 variance column present </a:t>
            </a:r>
          </a:p>
          <a:p>
            <a:r>
              <a:rPr lang="en-IN" sz="2000" dirty="0">
                <a:solidFill>
                  <a:srgbClr val="262626"/>
                </a:solidFill>
                <a:latin typeface="Calibri (Body)"/>
              </a:rPr>
              <a:t>category and isWeekend columns are having blank values </a:t>
            </a:r>
          </a:p>
          <a:p>
            <a:r>
              <a:rPr lang="en-IN" sz="2000" dirty="0">
                <a:solidFill>
                  <a:srgbClr val="262626"/>
                </a:solidFill>
                <a:latin typeface="Calibri (Body)"/>
              </a:rPr>
              <a:t>In numItem column 95% of the dispersion belongs to 1 category </a:t>
            </a:r>
          </a:p>
          <a:p>
            <a:r>
              <a:rPr lang="en-IN" sz="2000" dirty="0">
                <a:solidFill>
                  <a:srgbClr val="262626"/>
                </a:solidFill>
                <a:latin typeface="Calibri (Body)"/>
              </a:rPr>
              <a:t>No multicollinearity </a:t>
            </a:r>
          </a:p>
          <a:p>
            <a:r>
              <a:rPr lang="en-IN" sz="2000" dirty="0">
                <a:solidFill>
                  <a:srgbClr val="262626"/>
                </a:solidFill>
                <a:latin typeface="Calibri (Body)"/>
              </a:rPr>
              <a:t>PaymentMethodAgeDays is having outliers</a:t>
            </a:r>
          </a:p>
          <a:p>
            <a:r>
              <a:rPr lang="en-IN" sz="2000" dirty="0">
                <a:solidFill>
                  <a:srgbClr val="262626"/>
                </a:solidFill>
                <a:latin typeface="Calibri (Body)"/>
              </a:rPr>
              <a:t>PaymentMethodAgeDays and accountagedays are not scaled </a:t>
            </a:r>
            <a:endParaRPr lang="en-IN" sz="2000" dirty="0">
              <a:latin typeface="Calibri (Body)"/>
            </a:endParaRPr>
          </a:p>
          <a:p>
            <a:endParaRPr lang="en-IN" sz="2000" dirty="0">
              <a:latin typeface="Calibri (Body)"/>
            </a:endParaRPr>
          </a:p>
          <a:p>
            <a:endParaRPr lang="en-IN" dirty="0">
              <a:latin typeface="Calibri (Body)"/>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59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a:xfrm>
            <a:off x="730046" y="-233515"/>
            <a:ext cx="10515600" cy="1325563"/>
          </a:xfrm>
        </p:spPr>
        <p:txBody>
          <a:bodyPr/>
          <a:lstStyle/>
          <a:p>
            <a:pPr algn="ctr"/>
            <a:r>
              <a:rPr lang="en-IN" dirty="0"/>
              <a:t>Data Dictionary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838200" y="856073"/>
            <a:ext cx="11137492" cy="5869187"/>
          </a:xfrm>
        </p:spPr>
        <p:txBody>
          <a:bodyPr>
            <a:noAutofit/>
          </a:bodyPr>
          <a:lstStyle/>
          <a:p>
            <a:pPr rtl="0" fontAlgn="base">
              <a:spcBef>
                <a:spcPts val="360"/>
              </a:spcBef>
              <a:spcAft>
                <a:spcPts val="0"/>
              </a:spcAft>
              <a:buFont typeface="Arial" panose="020B0604020202020204" pitchFamily="34" charset="0"/>
              <a:buChar char="•"/>
            </a:pPr>
            <a:r>
              <a:rPr lang="en-IN" sz="1600" b="1" i="0" dirty="0" err="1">
                <a:solidFill>
                  <a:srgbClr val="212121"/>
                </a:solidFill>
                <a:effectLst/>
                <a:highlight>
                  <a:srgbClr val="FFFFFF"/>
                </a:highlight>
                <a:latin typeface="Calibri (Body)"/>
              </a:rPr>
              <a:t>accountAgeDays</a:t>
            </a:r>
            <a:r>
              <a:rPr lang="en-US" sz="1600" b="1" i="0" u="none" strike="noStrike" dirty="0">
                <a:solidFill>
                  <a:srgbClr val="262626"/>
                </a:solidFill>
                <a:effectLst/>
                <a:latin typeface="Calibri (Body)"/>
              </a:rPr>
              <a:t>: </a:t>
            </a:r>
          </a:p>
          <a:p>
            <a:pPr marL="0" indent="0" rtl="0" fontAlgn="base">
              <a:spcBef>
                <a:spcPts val="360"/>
              </a:spcBef>
              <a:spcAft>
                <a:spcPts val="0"/>
              </a:spcAft>
              <a:buNone/>
            </a:pPr>
            <a:r>
              <a:rPr lang="en-US" sz="1600" b="0" i="0" u="none" strike="noStrike" dirty="0">
                <a:solidFill>
                  <a:srgbClr val="262626"/>
                </a:solidFill>
                <a:effectLst/>
                <a:latin typeface="Calibri (Body)"/>
              </a:rPr>
              <a:t>             </a:t>
            </a:r>
            <a:r>
              <a:rPr lang="en-US" sz="1600" dirty="0">
                <a:solidFill>
                  <a:srgbClr val="262626"/>
                </a:solidFill>
                <a:latin typeface="Calibri (Body)"/>
              </a:rPr>
              <a:t>T</a:t>
            </a:r>
            <a:r>
              <a:rPr lang="en-US" sz="1600" b="0" i="0" u="none" strike="noStrike" dirty="0">
                <a:solidFill>
                  <a:srgbClr val="262626"/>
                </a:solidFill>
                <a:effectLst/>
                <a:latin typeface="Calibri (Body)"/>
              </a:rPr>
              <a:t>his column is all about the number of the account days from the opening of the account  .</a:t>
            </a:r>
            <a:endParaRPr lang="en-US" sz="1600" b="1" i="0" u="none" strike="noStrike" dirty="0">
              <a:solidFill>
                <a:srgbClr val="83992A"/>
              </a:solidFill>
              <a:effectLst/>
              <a:latin typeface="Calibri (Body)"/>
            </a:endParaRPr>
          </a:p>
          <a:p>
            <a:pPr rtl="0" fontAlgn="base">
              <a:spcBef>
                <a:spcPts val="1044"/>
              </a:spcBef>
              <a:spcAft>
                <a:spcPts val="0"/>
              </a:spcAft>
              <a:buFont typeface="Arial" panose="020B0604020202020204" pitchFamily="34" charset="0"/>
              <a:buChar char="•"/>
            </a:pPr>
            <a:r>
              <a:rPr lang="en-US" sz="1600" b="1" i="0" u="none" strike="noStrike" dirty="0" err="1">
                <a:solidFill>
                  <a:srgbClr val="262626"/>
                </a:solidFill>
                <a:effectLst/>
                <a:latin typeface="Calibri (Body)"/>
              </a:rPr>
              <a:t>numItems</a:t>
            </a:r>
            <a:r>
              <a:rPr lang="en-US" sz="1600" b="1" i="0" u="none" strike="noStrike" dirty="0">
                <a:solidFill>
                  <a:srgbClr val="262626"/>
                </a:solidFill>
                <a:effectLst/>
                <a:latin typeface="Calibri (Body)"/>
              </a:rPr>
              <a:t>: </a:t>
            </a:r>
          </a:p>
          <a:p>
            <a:pPr marL="0" indent="0" rtl="0" fontAlgn="base">
              <a:spcBef>
                <a:spcPts val="1044"/>
              </a:spcBef>
              <a:spcAft>
                <a:spcPts val="0"/>
              </a:spcAft>
              <a:buNone/>
            </a:pPr>
            <a:r>
              <a:rPr lang="en-US" sz="1600" b="0" i="0" u="none" strike="noStrike" dirty="0">
                <a:solidFill>
                  <a:srgbClr val="262626"/>
                </a:solidFill>
                <a:effectLst/>
                <a:latin typeface="Calibri (Body)"/>
              </a:rPr>
              <a:t>             The number of items associated with the account.</a:t>
            </a:r>
            <a:endParaRPr lang="en-US" sz="1600" b="1" i="0" u="none" strike="noStrike" dirty="0">
              <a:solidFill>
                <a:srgbClr val="83992A"/>
              </a:solidFill>
              <a:effectLst/>
              <a:latin typeface="Calibri (Body)"/>
            </a:endParaRPr>
          </a:p>
          <a:p>
            <a:pPr rtl="0" fontAlgn="base">
              <a:spcBef>
                <a:spcPts val="360"/>
              </a:spcBef>
              <a:spcAft>
                <a:spcPts val="0"/>
              </a:spcAft>
              <a:buFont typeface="Arial" panose="020B0604020202020204" pitchFamily="34" charset="0"/>
              <a:buChar char="•"/>
            </a:pPr>
            <a:r>
              <a:rPr lang="en-US" sz="1600" b="1" i="0" u="none" strike="noStrike" dirty="0" err="1">
                <a:solidFill>
                  <a:srgbClr val="262626"/>
                </a:solidFill>
                <a:effectLst/>
                <a:latin typeface="Calibri (Body)"/>
              </a:rPr>
              <a:t>LocalTime</a:t>
            </a:r>
            <a:r>
              <a:rPr lang="en-US" sz="1600" b="1" i="0" u="none" strike="noStrike" dirty="0">
                <a:solidFill>
                  <a:srgbClr val="262626"/>
                </a:solidFill>
                <a:effectLst/>
                <a:latin typeface="Calibri (Body)"/>
              </a:rPr>
              <a:t>: </a:t>
            </a:r>
          </a:p>
          <a:p>
            <a:pPr marL="0" indent="0" rtl="0" fontAlgn="base">
              <a:spcBef>
                <a:spcPts val="360"/>
              </a:spcBef>
              <a:spcAft>
                <a:spcPts val="0"/>
              </a:spcAft>
              <a:buNone/>
            </a:pPr>
            <a:r>
              <a:rPr lang="en-US" sz="1600" b="0" i="0" u="none" strike="noStrike" dirty="0">
                <a:solidFill>
                  <a:srgbClr val="262626"/>
                </a:solidFill>
                <a:effectLst/>
                <a:latin typeface="Calibri (Body)"/>
              </a:rPr>
              <a:t>             The local time at which the transaction was made. (ex: 4.745402 will be converted and understand as 4.44 AM)     (timezone:24hrs)</a:t>
            </a:r>
            <a:endParaRPr lang="en-US" sz="1600" b="1" i="0" u="none" strike="noStrike" dirty="0">
              <a:solidFill>
                <a:srgbClr val="83992A"/>
              </a:solidFill>
              <a:effectLst/>
              <a:latin typeface="Calibri (Body)"/>
            </a:endParaRPr>
          </a:p>
          <a:p>
            <a:pPr rtl="0" fontAlgn="base">
              <a:spcBef>
                <a:spcPts val="360"/>
              </a:spcBef>
              <a:spcAft>
                <a:spcPts val="0"/>
              </a:spcAft>
              <a:buFont typeface="Arial" panose="020B0604020202020204" pitchFamily="34" charset="0"/>
              <a:buChar char="•"/>
            </a:pPr>
            <a:r>
              <a:rPr lang="en-US" sz="1600" b="1" i="0" u="none" strike="noStrike" dirty="0" err="1">
                <a:solidFill>
                  <a:srgbClr val="262626"/>
                </a:solidFill>
                <a:effectLst/>
                <a:latin typeface="Calibri (Body)"/>
              </a:rPr>
              <a:t>PaymentMethod</a:t>
            </a:r>
            <a:r>
              <a:rPr lang="en-US" sz="1600" b="1" i="0" u="none" strike="noStrike" dirty="0">
                <a:solidFill>
                  <a:srgbClr val="262626"/>
                </a:solidFill>
                <a:effectLst/>
                <a:latin typeface="Calibri (Body)"/>
              </a:rPr>
              <a:t>: </a:t>
            </a:r>
          </a:p>
          <a:p>
            <a:pPr marL="0" indent="0" rtl="0" fontAlgn="base">
              <a:spcBef>
                <a:spcPts val="360"/>
              </a:spcBef>
              <a:spcAft>
                <a:spcPts val="0"/>
              </a:spcAft>
              <a:buNone/>
            </a:pPr>
            <a:r>
              <a:rPr lang="en-US" sz="1600" b="0" i="0" u="none" strike="noStrike" dirty="0">
                <a:solidFill>
                  <a:srgbClr val="262626"/>
                </a:solidFill>
                <a:effectLst/>
                <a:latin typeface="Calibri (Body)"/>
              </a:rPr>
              <a:t>             The method used for payment (e.g., PayPal, store credit, credit card).</a:t>
            </a:r>
            <a:endParaRPr lang="en-US" sz="1600" b="0" i="0" u="none" strike="noStrike" dirty="0">
              <a:solidFill>
                <a:srgbClr val="83992A"/>
              </a:solidFill>
              <a:effectLst/>
              <a:latin typeface="Calibri (Body)"/>
            </a:endParaRPr>
          </a:p>
          <a:p>
            <a:pPr rtl="0" fontAlgn="base">
              <a:spcBef>
                <a:spcPts val="1044"/>
              </a:spcBef>
              <a:spcAft>
                <a:spcPts val="0"/>
              </a:spcAft>
              <a:buFont typeface="Arial" panose="020B0604020202020204" pitchFamily="34" charset="0"/>
              <a:buChar char="•"/>
            </a:pPr>
            <a:r>
              <a:rPr lang="en-US" sz="1600" b="1" i="0" u="none" strike="noStrike" dirty="0" err="1">
                <a:solidFill>
                  <a:srgbClr val="262626"/>
                </a:solidFill>
                <a:effectLst/>
                <a:latin typeface="Calibri (Body)"/>
              </a:rPr>
              <a:t>PaymentMethodAgeDays</a:t>
            </a:r>
            <a:r>
              <a:rPr lang="en-US" sz="1600" b="1" i="0" u="none" strike="noStrike" dirty="0">
                <a:solidFill>
                  <a:srgbClr val="262626"/>
                </a:solidFill>
                <a:effectLst/>
                <a:latin typeface="Calibri (Body)"/>
              </a:rPr>
              <a:t>:</a:t>
            </a:r>
          </a:p>
          <a:p>
            <a:pPr marL="0" indent="0" rtl="0" fontAlgn="base">
              <a:spcBef>
                <a:spcPts val="1044"/>
              </a:spcBef>
              <a:spcAft>
                <a:spcPts val="0"/>
              </a:spcAft>
              <a:buNone/>
            </a:pPr>
            <a:r>
              <a:rPr lang="en-US" sz="1600" b="1" dirty="0">
                <a:solidFill>
                  <a:srgbClr val="262626"/>
                </a:solidFill>
                <a:latin typeface="Calibri (Body)"/>
              </a:rPr>
              <a:t>            </a:t>
            </a:r>
            <a:r>
              <a:rPr lang="en-US" sz="1600" b="1" i="0" u="none" strike="noStrike" dirty="0">
                <a:solidFill>
                  <a:srgbClr val="262626"/>
                </a:solidFill>
                <a:effectLst/>
                <a:latin typeface="Calibri (Body)"/>
              </a:rPr>
              <a:t> </a:t>
            </a:r>
            <a:r>
              <a:rPr lang="en-US" sz="1600" b="0" i="0" u="none" strike="noStrike" dirty="0">
                <a:solidFill>
                  <a:srgbClr val="262626"/>
                </a:solidFill>
                <a:effectLst/>
                <a:latin typeface="Calibri (Body)"/>
              </a:rPr>
              <a:t>The number of days since the payment method was associated with the account.(It indicates how long ago the current payment   method (e.g., PayPal, credit card) was linked to the account.)the number of days since the payment method was first used by the user. This helps to determine the user's familiarity or trust with a specific payment method.</a:t>
            </a:r>
            <a:endParaRPr lang="en-US" sz="1600" b="0" i="0" u="none" strike="noStrike" dirty="0">
              <a:solidFill>
                <a:srgbClr val="83992A"/>
              </a:solidFill>
              <a:effectLst/>
              <a:latin typeface="Calibri (Body)"/>
            </a:endParaRPr>
          </a:p>
          <a:p>
            <a:pPr rtl="0" fontAlgn="base">
              <a:spcBef>
                <a:spcPts val="1044"/>
              </a:spcBef>
              <a:spcAft>
                <a:spcPts val="0"/>
              </a:spcAft>
              <a:buFont typeface="Arial" panose="020B0604020202020204" pitchFamily="34" charset="0"/>
              <a:buChar char="•"/>
            </a:pPr>
            <a:r>
              <a:rPr lang="en-US" sz="1600" b="1" i="0" u="none" strike="noStrike" dirty="0" err="1">
                <a:solidFill>
                  <a:srgbClr val="262626"/>
                </a:solidFill>
                <a:effectLst/>
                <a:latin typeface="Calibri (Body)"/>
              </a:rPr>
              <a:t>IsWeekend</a:t>
            </a:r>
            <a:r>
              <a:rPr lang="en-US" sz="1600" b="1" i="0" u="none" strike="noStrike" dirty="0">
                <a:solidFill>
                  <a:srgbClr val="262626"/>
                </a:solidFill>
                <a:effectLst/>
                <a:latin typeface="Calibri (Body)"/>
              </a:rPr>
              <a:t>: </a:t>
            </a:r>
          </a:p>
          <a:p>
            <a:pPr marL="0" indent="0" rtl="0" fontAlgn="base">
              <a:spcBef>
                <a:spcPts val="1044"/>
              </a:spcBef>
              <a:spcAft>
                <a:spcPts val="0"/>
              </a:spcAft>
              <a:buNone/>
            </a:pPr>
            <a:r>
              <a:rPr lang="en-US" sz="1600" b="0" i="0" u="none" strike="noStrike" dirty="0">
                <a:solidFill>
                  <a:srgbClr val="262626"/>
                </a:solidFill>
                <a:effectLst/>
                <a:latin typeface="Calibri (Body)"/>
              </a:rPr>
              <a:t>             A binary indicator of whether the transaction occurred on a weekend (1 for yes, 0 for no).</a:t>
            </a:r>
            <a:endParaRPr lang="en-US" sz="1600" b="1" i="0" u="none" strike="noStrike" dirty="0">
              <a:solidFill>
                <a:srgbClr val="83992A"/>
              </a:solidFill>
              <a:effectLst/>
              <a:latin typeface="Calibri (Body)"/>
            </a:endParaRPr>
          </a:p>
          <a:p>
            <a:pPr rtl="0" fontAlgn="base">
              <a:spcBef>
                <a:spcPts val="1044"/>
              </a:spcBef>
              <a:spcAft>
                <a:spcPts val="0"/>
              </a:spcAft>
              <a:buFont typeface="Arial" panose="020B0604020202020204" pitchFamily="34" charset="0"/>
              <a:buChar char="•"/>
            </a:pPr>
            <a:r>
              <a:rPr lang="en-US" sz="1600" b="1" i="0" u="none" strike="noStrike" dirty="0">
                <a:solidFill>
                  <a:srgbClr val="262626"/>
                </a:solidFill>
                <a:effectLst/>
                <a:latin typeface="Calibri (Body)"/>
              </a:rPr>
              <a:t>Category: </a:t>
            </a:r>
          </a:p>
          <a:p>
            <a:pPr marL="0" indent="0" rtl="0" fontAlgn="base">
              <a:spcBef>
                <a:spcPts val="1044"/>
              </a:spcBef>
              <a:spcAft>
                <a:spcPts val="0"/>
              </a:spcAft>
              <a:buNone/>
            </a:pPr>
            <a:r>
              <a:rPr lang="en-US" sz="1600" b="0" i="0" u="none" strike="noStrike" dirty="0">
                <a:solidFill>
                  <a:srgbClr val="262626"/>
                </a:solidFill>
                <a:effectLst/>
                <a:latin typeface="Calibri (Body)"/>
              </a:rPr>
              <a:t>            The category of the transaction (e.g., electronics, shopping, food).</a:t>
            </a:r>
            <a:endParaRPr lang="en-US" sz="1600" b="1" i="0" u="none" strike="noStrike" dirty="0">
              <a:solidFill>
                <a:srgbClr val="83992A"/>
              </a:solidFill>
              <a:effectLst/>
              <a:latin typeface="Calibri (Body)"/>
            </a:endParaRPr>
          </a:p>
          <a:p>
            <a:pPr rtl="0" fontAlgn="base">
              <a:spcBef>
                <a:spcPts val="1044"/>
              </a:spcBef>
              <a:spcAft>
                <a:spcPts val="0"/>
              </a:spcAft>
              <a:buFont typeface="Arial" panose="020B0604020202020204" pitchFamily="34" charset="0"/>
              <a:buChar char="•"/>
            </a:pPr>
            <a:r>
              <a:rPr lang="en-US" sz="1600" b="1" i="0" u="none" strike="noStrike" dirty="0">
                <a:solidFill>
                  <a:srgbClr val="262626"/>
                </a:solidFill>
                <a:effectLst/>
                <a:latin typeface="Calibri (Body)"/>
              </a:rPr>
              <a:t>Label(Target column):</a:t>
            </a:r>
          </a:p>
          <a:p>
            <a:pPr marL="0" indent="0" rtl="0" fontAlgn="base">
              <a:spcBef>
                <a:spcPts val="1044"/>
              </a:spcBef>
              <a:spcAft>
                <a:spcPts val="0"/>
              </a:spcAft>
              <a:buNone/>
            </a:pPr>
            <a:r>
              <a:rPr lang="en-US" sz="1600" b="1" dirty="0">
                <a:solidFill>
                  <a:srgbClr val="262626"/>
                </a:solidFill>
                <a:latin typeface="Calibri (Body)"/>
              </a:rPr>
              <a:t>            </a:t>
            </a:r>
            <a:r>
              <a:rPr lang="en-US" sz="1600" b="0" i="0" u="none" strike="noStrike" dirty="0">
                <a:solidFill>
                  <a:srgbClr val="262626"/>
                </a:solidFill>
                <a:effectLst/>
                <a:latin typeface="Calibri (Body)"/>
              </a:rPr>
              <a:t>A binary label (0 for legitimate, 1 for potentially fraudulent).</a:t>
            </a:r>
            <a:endParaRPr lang="en-US" sz="1600" b="1" i="0" u="none" strike="noStrike" dirty="0">
              <a:solidFill>
                <a:srgbClr val="83992A"/>
              </a:solidFill>
              <a:effectLst/>
              <a:latin typeface="Calibri (Body)"/>
            </a:endParaRPr>
          </a:p>
          <a:p>
            <a:pPr marL="0" indent="0">
              <a:buNone/>
            </a:pPr>
            <a:endParaRPr lang="en-IN" sz="1600" dirty="0">
              <a:latin typeface="Calibri (Body)"/>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738087"/>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59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Libraries and reading the dataset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10515600" cy="4351338"/>
          </a:xfrm>
        </p:spPr>
        <p:txBody>
          <a:bodyPr>
            <a:normAutofit/>
          </a:bodyPr>
          <a:lstStyle/>
          <a:p>
            <a:pPr marL="0" indent="0">
              <a:buNone/>
            </a:pPr>
            <a:r>
              <a:rPr lang="en-IN" sz="2000" dirty="0">
                <a:latin typeface="Calibri (Body)"/>
              </a:rPr>
              <a:t>Imported basic libraries required for preprocessing and EDA part</a:t>
            </a:r>
          </a:p>
          <a:p>
            <a:pPr marL="0" indent="0">
              <a:buNone/>
            </a:pPr>
            <a:r>
              <a:rPr lang="en-IN" sz="2000" dirty="0">
                <a:latin typeface="Calibri (Body)"/>
              </a:rPr>
              <a:t>   (pandas, NumPy, matplotlib, seaborn and warnings)</a:t>
            </a:r>
          </a:p>
          <a:p>
            <a:pPr marL="0" indent="0">
              <a:buNone/>
            </a:pPr>
            <a:endParaRPr lang="en-IN" sz="2000" dirty="0">
              <a:latin typeface="Calibri (Body)"/>
            </a:endParaRPr>
          </a:p>
          <a:p>
            <a:pPr marL="0" indent="0">
              <a:buNone/>
            </a:pPr>
            <a:r>
              <a:rPr lang="en-IN" sz="2000" dirty="0">
                <a:latin typeface="Calibri (Body)"/>
              </a:rPr>
              <a:t>Datafile reading and sample showing using pandas </a:t>
            </a: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ED6C25A-D742-E195-0104-405DBA0A1503}"/>
              </a:ext>
            </a:extLst>
          </p:cNvPr>
          <p:cNvPicPr>
            <a:picLocks noChangeAspect="1"/>
          </p:cNvPicPr>
          <p:nvPr/>
        </p:nvPicPr>
        <p:blipFill>
          <a:blip r:embed="rId2"/>
          <a:stretch>
            <a:fillRect/>
          </a:stretch>
        </p:blipFill>
        <p:spPr>
          <a:xfrm>
            <a:off x="1012348" y="3869751"/>
            <a:ext cx="9774014" cy="2343477"/>
          </a:xfrm>
          <a:prstGeom prst="rect">
            <a:avLst/>
          </a:prstGeom>
        </p:spPr>
      </p:pic>
    </p:spTree>
    <p:extLst>
      <p:ext uri="{BB962C8B-B14F-4D97-AF65-F5344CB8AC3E}">
        <p14:creationId xmlns:p14="http://schemas.microsoft.com/office/powerpoint/2010/main" val="74798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a:xfrm>
            <a:off x="838200" y="81116"/>
            <a:ext cx="10515600" cy="1325563"/>
          </a:xfrm>
        </p:spPr>
        <p:txBody>
          <a:bodyPr/>
          <a:lstStyle/>
          <a:p>
            <a:pPr algn="ctr"/>
            <a:r>
              <a:rPr lang="en-IN" dirty="0"/>
              <a:t>Dispersion of the dataset</a:t>
            </a: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267901"/>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ED2766A-B554-4FC4-6AE4-B4930464C5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613" y="1406679"/>
            <a:ext cx="11208774" cy="528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8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Data Preprocessing </a:t>
            </a:r>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10515600" cy="4351338"/>
          </a:xfrm>
        </p:spPr>
        <p:txBody>
          <a:bodyPr>
            <a:normAutofit fontScale="85000" lnSpcReduction="20000"/>
          </a:bodyPr>
          <a:lstStyle/>
          <a:p>
            <a:pPr marL="0" indent="0">
              <a:buNone/>
            </a:pPr>
            <a:r>
              <a:rPr lang="en-IN" sz="2100" dirty="0">
                <a:latin typeface="Calibri (Body)"/>
              </a:rPr>
              <a:t>Data preprocessing is crucial for modelling this process prepare the data for the modelling. This step involves cleaning and transforming raw data into a format that is suitable for machine learning.</a:t>
            </a:r>
          </a:p>
          <a:p>
            <a:pPr marL="0" indent="0">
              <a:buNone/>
            </a:pPr>
            <a:endParaRPr lang="en-IN" sz="2100" dirty="0">
              <a:latin typeface="Calibri (Body)"/>
            </a:endParaRPr>
          </a:p>
          <a:p>
            <a:pPr marL="0" indent="0">
              <a:buNone/>
            </a:pPr>
            <a:r>
              <a:rPr lang="en-IN" sz="2100" dirty="0">
                <a:latin typeface="Calibri (Body)"/>
              </a:rPr>
              <a:t>steps I have taken in data preprocessing:</a:t>
            </a:r>
          </a:p>
          <a:p>
            <a:pPr marL="0" indent="0">
              <a:buNone/>
            </a:pPr>
            <a:endParaRPr lang="en-IN" sz="2000" dirty="0">
              <a:latin typeface="Calibri (Body)"/>
            </a:endParaRPr>
          </a:p>
          <a:p>
            <a:pPr lvl="1"/>
            <a:r>
              <a:rPr lang="en-IN" sz="2800" dirty="0">
                <a:latin typeface="Calibri (Body)"/>
              </a:rPr>
              <a:t>Handling missing values</a:t>
            </a:r>
          </a:p>
          <a:p>
            <a:pPr lvl="1"/>
            <a:r>
              <a:rPr lang="en-IN" sz="2800" dirty="0">
                <a:latin typeface="Calibri (Body)"/>
              </a:rPr>
              <a:t>Removing outliers </a:t>
            </a:r>
          </a:p>
          <a:p>
            <a:pPr lvl="1"/>
            <a:r>
              <a:rPr lang="en-IN" sz="2800" dirty="0">
                <a:latin typeface="Calibri (Body)"/>
              </a:rPr>
              <a:t>Scaling features </a:t>
            </a:r>
          </a:p>
          <a:p>
            <a:pPr lvl="1"/>
            <a:r>
              <a:rPr lang="en-IN" sz="2800" dirty="0">
                <a:latin typeface="Calibri (Body)"/>
              </a:rPr>
              <a:t>Encoding categorical variables </a:t>
            </a:r>
          </a:p>
          <a:p>
            <a:pPr lvl="1"/>
            <a:r>
              <a:rPr lang="en-IN" sz="2800" dirty="0">
                <a:latin typeface="Calibri (Body)"/>
              </a:rPr>
              <a:t>Value count check</a:t>
            </a:r>
          </a:p>
          <a:p>
            <a:pPr lvl="1"/>
            <a:r>
              <a:rPr lang="en-IN" sz="2800" dirty="0">
                <a:latin typeface="Calibri (Body)"/>
              </a:rPr>
              <a:t>Duplicate check</a:t>
            </a:r>
          </a:p>
          <a:p>
            <a:pPr lvl="1"/>
            <a:r>
              <a:rPr lang="en-IN" sz="2800" dirty="0">
                <a:latin typeface="Calibri (Body)"/>
              </a:rPr>
              <a:t>Converted local time into 24hrs time frame</a:t>
            </a:r>
          </a:p>
          <a:p>
            <a:pPr lvl="2"/>
            <a:endParaRPr lang="en-IN" sz="1200" dirty="0">
              <a:latin typeface="Calibri (Body)"/>
            </a:endParaRPr>
          </a:p>
          <a:p>
            <a:pPr marL="0" indent="0">
              <a:buNone/>
            </a:pPr>
            <a:r>
              <a:rPr lang="en-IN" sz="2000" dirty="0">
                <a:latin typeface="Calibri (Body)"/>
              </a:rPr>
              <a:t>    </a:t>
            </a: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31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A454F-B87C-D1CB-5070-57D7B5E93430}"/>
              </a:ext>
            </a:extLst>
          </p:cNvPr>
          <p:cNvSpPr>
            <a:spLocks noGrp="1"/>
          </p:cNvSpPr>
          <p:nvPr>
            <p:ph type="title"/>
          </p:nvPr>
        </p:nvSpPr>
        <p:spPr/>
        <p:txBody>
          <a:bodyPr/>
          <a:lstStyle/>
          <a:p>
            <a:pPr algn="ctr"/>
            <a:r>
              <a:rPr lang="en-IN" dirty="0"/>
              <a:t>EDA </a:t>
            </a:r>
            <a:r>
              <a:rPr lang="en-IN" sz="1800" dirty="0"/>
              <a:t>(Exploratory Data Analysis)</a:t>
            </a:r>
            <a:endParaRPr lang="en-IN" dirty="0"/>
          </a:p>
        </p:txBody>
      </p:sp>
      <p:sp>
        <p:nvSpPr>
          <p:cNvPr id="3" name="Content Placeholder 2">
            <a:extLst>
              <a:ext uri="{FF2B5EF4-FFF2-40B4-BE49-F238E27FC236}">
                <a16:creationId xmlns:a16="http://schemas.microsoft.com/office/drawing/2014/main" id="{0DE4F389-F71D-D7EC-693E-5DBBB25188B2}"/>
              </a:ext>
            </a:extLst>
          </p:cNvPr>
          <p:cNvSpPr>
            <a:spLocks noGrp="1"/>
          </p:cNvSpPr>
          <p:nvPr>
            <p:ph idx="1"/>
          </p:nvPr>
        </p:nvSpPr>
        <p:spPr>
          <a:xfrm>
            <a:off x="916858" y="2032103"/>
            <a:ext cx="10515600" cy="4351338"/>
          </a:xfrm>
        </p:spPr>
        <p:txBody>
          <a:bodyPr>
            <a:normAutofit/>
          </a:bodyPr>
          <a:lstStyle/>
          <a:p>
            <a:pPr marL="0" indent="0">
              <a:buNone/>
            </a:pPr>
            <a:r>
              <a:rPr lang="en-IN" sz="2000" dirty="0">
                <a:latin typeface="Calibri (Body)"/>
              </a:rPr>
              <a:t> EDA is all about understanding the data and gaining insights to inform modelling decisions. EDA focus on the visualizations and statistical techniques </a:t>
            </a:r>
          </a:p>
          <a:p>
            <a:pPr marL="0" indent="0">
              <a:buNone/>
            </a:pPr>
            <a:endParaRPr lang="en-IN" sz="2000" dirty="0">
              <a:latin typeface="Calibri (Body)"/>
            </a:endParaRPr>
          </a:p>
          <a:p>
            <a:pPr marL="0" indent="0">
              <a:buNone/>
            </a:pPr>
            <a:r>
              <a:rPr lang="en-IN" sz="2000" dirty="0">
                <a:latin typeface="Calibri (Body)"/>
              </a:rPr>
              <a:t>Steps taken in the EDA part :</a:t>
            </a:r>
          </a:p>
          <a:p>
            <a:pPr lvl="1"/>
            <a:r>
              <a:rPr lang="en-IN" dirty="0">
                <a:latin typeface="Calibri (Body)"/>
              </a:rPr>
              <a:t>Multicollinearity</a:t>
            </a:r>
          </a:p>
          <a:p>
            <a:pPr lvl="1"/>
            <a:r>
              <a:rPr lang="en-IN" dirty="0">
                <a:latin typeface="Calibri (Body)"/>
              </a:rPr>
              <a:t>Data dispersion </a:t>
            </a:r>
          </a:p>
          <a:p>
            <a:pPr lvl="1"/>
            <a:r>
              <a:rPr lang="en-IN" dirty="0">
                <a:latin typeface="Calibri (Body)"/>
              </a:rPr>
              <a:t>Outlier detection</a:t>
            </a:r>
          </a:p>
          <a:p>
            <a:pPr marL="457200" lvl="1" indent="0">
              <a:buNone/>
            </a:pPr>
            <a:endParaRPr lang="en-IN" sz="1600" dirty="0">
              <a:latin typeface="Calibri (Body)"/>
            </a:endParaRPr>
          </a:p>
          <a:p>
            <a:pPr lvl="1"/>
            <a:endParaRPr lang="en-IN" sz="1600" dirty="0">
              <a:latin typeface="Calibri (Body)"/>
            </a:endParaRPr>
          </a:p>
        </p:txBody>
      </p:sp>
      <p:cxnSp>
        <p:nvCxnSpPr>
          <p:cNvPr id="5" name="Straight Connector 4">
            <a:extLst>
              <a:ext uri="{FF2B5EF4-FFF2-40B4-BE49-F238E27FC236}">
                <a16:creationId xmlns:a16="http://schemas.microsoft.com/office/drawing/2014/main" id="{79E7509F-C89A-3A86-AA87-CD4F1CFEE28E}"/>
              </a:ext>
            </a:extLst>
          </p:cNvPr>
          <p:cNvCxnSpPr>
            <a:cxnSpLocks/>
          </p:cNvCxnSpPr>
          <p:nvPr/>
        </p:nvCxnSpPr>
        <p:spPr>
          <a:xfrm>
            <a:off x="0" y="16906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758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1150</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(Body)</vt:lpstr>
      <vt:lpstr>Calibri Light</vt:lpstr>
      <vt:lpstr>Calibri Light (Headings)</vt:lpstr>
      <vt:lpstr>Garamond</vt:lpstr>
      <vt:lpstr>Office Theme</vt:lpstr>
      <vt:lpstr>"Empowering Financial Security”   Detecting Fraudulent Transactions</vt:lpstr>
      <vt:lpstr>Introduction </vt:lpstr>
      <vt:lpstr>objective  </vt:lpstr>
      <vt:lpstr>Dataset Information </vt:lpstr>
      <vt:lpstr>Data Dictionary </vt:lpstr>
      <vt:lpstr>Libraries and reading the dataset </vt:lpstr>
      <vt:lpstr>Dispersion of the dataset</vt:lpstr>
      <vt:lpstr>Data Preprocessing </vt:lpstr>
      <vt:lpstr>EDA (Exploratory Data Analysis)</vt:lpstr>
      <vt:lpstr>Numitems column data dispersion </vt:lpstr>
      <vt:lpstr>localTime value count</vt:lpstr>
      <vt:lpstr>N/a values Imputation </vt:lpstr>
      <vt:lpstr>Multicollinearity </vt:lpstr>
      <vt:lpstr>Outlier Imputation  </vt:lpstr>
      <vt:lpstr>Scaling using standard scaler </vt:lpstr>
      <vt:lpstr>Oversmapling </vt:lpstr>
      <vt:lpstr>Model Building</vt:lpstr>
      <vt:lpstr>Logistic Regression </vt:lpstr>
      <vt:lpstr>Random Forest </vt:lpstr>
      <vt:lpstr>XG-Boost</vt:lpstr>
      <vt:lpstr>Early Stopping </vt:lpstr>
      <vt:lpstr>SVM </vt:lpstr>
      <vt:lpstr>Naïve Bayes</vt:lpstr>
      <vt:lpstr>Findings from the dataset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Financial Security”   Detecting Fraudulent Transactions</dc:title>
  <dc:creator>kajal thakare</dc:creator>
  <cp:lastModifiedBy>kajal thakare</cp:lastModifiedBy>
  <cp:revision>3</cp:revision>
  <dcterms:created xsi:type="dcterms:W3CDTF">2024-05-31T16:51:05Z</dcterms:created>
  <dcterms:modified xsi:type="dcterms:W3CDTF">2024-06-01T17:23:14Z</dcterms:modified>
</cp:coreProperties>
</file>