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5" r:id="rId19"/>
    <p:sldId id="276" r:id="rId20"/>
    <p:sldId id="277" r:id="rId21"/>
    <p:sldId id="279" r:id="rId22"/>
    <p:sldId id="278" r:id="rId23"/>
    <p:sldId id="280" r:id="rId24"/>
    <p:sldId id="281" r:id="rId25"/>
    <p:sldId id="282" r:id="rId26"/>
    <p:sldId id="283" r:id="rId27"/>
    <p:sldId id="284" r:id="rId28"/>
    <p:sldId id="286" r:id="rId29"/>
    <p:sldId id="287" r:id="rId30"/>
    <p:sldId id="289" r:id="rId31"/>
    <p:sldId id="288" r:id="rId32"/>
    <p:sldId id="290" r:id="rId33"/>
    <p:sldId id="291" r:id="rId34"/>
    <p:sldId id="292" r:id="rId35"/>
    <p:sldId id="293" r:id="rId36"/>
    <p:sldId id="295" r:id="rId37"/>
    <p:sldId id="294" r:id="rId38"/>
    <p:sldId id="297" r:id="rId39"/>
    <p:sldId id="298" r:id="rId40"/>
    <p:sldId id="299" r:id="rId41"/>
    <p:sldId id="300" r:id="rId42"/>
    <p:sldId id="301" r:id="rId43"/>
    <p:sldId id="302" r:id="rId44"/>
    <p:sldId id="303" r:id="rId45"/>
    <p:sldId id="304" r:id="rId46"/>
    <p:sldId id="306" r:id="rId47"/>
    <p:sldId id="307" r:id="rId48"/>
    <p:sldId id="308" r:id="rId49"/>
    <p:sldId id="305" r:id="rId50"/>
    <p:sldId id="309" r:id="rId51"/>
    <p:sldId id="296"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02A61A9-7FFE-41CD-A901-AC77A5139091}" type="datetimeFigureOut">
              <a:rPr lang="en-IN" smtClean="0"/>
              <a:t>25-07-2021</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CA5E73C-9056-4037-BDC2-DA5FC20A0A2B}" type="slidenum">
              <a:rPr lang="en-IN" smtClean="0"/>
              <a:t>‹#›</a:t>
            </a:fld>
            <a:endParaRPr lang="en-IN"/>
          </a:p>
        </p:txBody>
      </p:sp>
    </p:spTree>
    <p:extLst>
      <p:ext uri="{BB962C8B-B14F-4D97-AF65-F5344CB8AC3E}">
        <p14:creationId xmlns:p14="http://schemas.microsoft.com/office/powerpoint/2010/main" val="81349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2A61A9-7FFE-41CD-A901-AC77A5139091}" type="datetimeFigureOut">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A5E73C-9056-4037-BDC2-DA5FC20A0A2B}" type="slidenum">
              <a:rPr lang="en-IN" smtClean="0"/>
              <a:t>‹#›</a:t>
            </a:fld>
            <a:endParaRPr lang="en-IN"/>
          </a:p>
        </p:txBody>
      </p:sp>
    </p:spTree>
    <p:extLst>
      <p:ext uri="{BB962C8B-B14F-4D97-AF65-F5344CB8AC3E}">
        <p14:creationId xmlns:p14="http://schemas.microsoft.com/office/powerpoint/2010/main" val="274555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D02A61A9-7FFE-41CD-A901-AC77A5139091}" type="datetimeFigureOut">
              <a:rPr lang="en-IN" smtClean="0"/>
              <a:t>25-07-2021</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CA5E73C-9056-4037-BDC2-DA5FC20A0A2B}" type="slidenum">
              <a:rPr lang="en-IN" smtClean="0"/>
              <a:t>‹#›</a:t>
            </a:fld>
            <a:endParaRPr lang="en-IN"/>
          </a:p>
        </p:txBody>
      </p:sp>
    </p:spTree>
    <p:extLst>
      <p:ext uri="{BB962C8B-B14F-4D97-AF65-F5344CB8AC3E}">
        <p14:creationId xmlns:p14="http://schemas.microsoft.com/office/powerpoint/2010/main" val="3698381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2A61A9-7FFE-41CD-A901-AC77A5139091}" type="datetimeFigureOut">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4CA5E73C-9056-4037-BDC2-DA5FC20A0A2B}" type="slidenum">
              <a:rPr lang="en-IN" smtClean="0"/>
              <a:t>‹#›</a:t>
            </a:fld>
            <a:endParaRPr lang="en-IN"/>
          </a:p>
        </p:txBody>
      </p:sp>
    </p:spTree>
    <p:extLst>
      <p:ext uri="{BB962C8B-B14F-4D97-AF65-F5344CB8AC3E}">
        <p14:creationId xmlns:p14="http://schemas.microsoft.com/office/powerpoint/2010/main" val="3019523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02A61A9-7FFE-41CD-A901-AC77A5139091}" type="datetimeFigureOut">
              <a:rPr lang="en-IN" smtClean="0"/>
              <a:t>25-07-2021</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CA5E73C-9056-4037-BDC2-DA5FC20A0A2B}" type="slidenum">
              <a:rPr lang="en-IN" smtClean="0"/>
              <a:t>‹#›</a:t>
            </a:fld>
            <a:endParaRPr lang="en-IN"/>
          </a:p>
        </p:txBody>
      </p:sp>
    </p:spTree>
    <p:extLst>
      <p:ext uri="{BB962C8B-B14F-4D97-AF65-F5344CB8AC3E}">
        <p14:creationId xmlns:p14="http://schemas.microsoft.com/office/powerpoint/2010/main" val="2424962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2A61A9-7FFE-41CD-A901-AC77A5139091}" type="datetimeFigureOut">
              <a:rPr lang="en-IN" smtClean="0"/>
              <a:t>25-07-2021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A5E73C-9056-4037-BDC2-DA5FC20A0A2B}" type="slidenum">
              <a:rPr lang="en-IN" smtClean="0"/>
              <a:t>‹#›</a:t>
            </a:fld>
            <a:endParaRPr lang="en-IN"/>
          </a:p>
        </p:txBody>
      </p:sp>
    </p:spTree>
    <p:extLst>
      <p:ext uri="{BB962C8B-B14F-4D97-AF65-F5344CB8AC3E}">
        <p14:creationId xmlns:p14="http://schemas.microsoft.com/office/powerpoint/2010/main" val="596112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2A61A9-7FFE-41CD-A901-AC77A5139091}" type="datetimeFigureOut">
              <a:rPr lang="en-IN" smtClean="0"/>
              <a:t>25-07-2021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A5E73C-9056-4037-BDC2-DA5FC20A0A2B}" type="slidenum">
              <a:rPr lang="en-IN" smtClean="0"/>
              <a:t>‹#›</a:t>
            </a:fld>
            <a:endParaRPr lang="en-IN"/>
          </a:p>
        </p:txBody>
      </p:sp>
    </p:spTree>
    <p:extLst>
      <p:ext uri="{BB962C8B-B14F-4D97-AF65-F5344CB8AC3E}">
        <p14:creationId xmlns:p14="http://schemas.microsoft.com/office/powerpoint/2010/main" val="181407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2A61A9-7FFE-41CD-A901-AC77A5139091}" type="datetimeFigureOut">
              <a:rPr lang="en-IN" smtClean="0"/>
              <a:t>25-07-2021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A5E73C-9056-4037-BDC2-DA5FC20A0A2B}" type="slidenum">
              <a:rPr lang="en-IN" smtClean="0"/>
              <a:t>‹#›</a:t>
            </a:fld>
            <a:endParaRPr lang="en-IN"/>
          </a:p>
        </p:txBody>
      </p:sp>
    </p:spTree>
    <p:extLst>
      <p:ext uri="{BB962C8B-B14F-4D97-AF65-F5344CB8AC3E}">
        <p14:creationId xmlns:p14="http://schemas.microsoft.com/office/powerpoint/2010/main" val="3013198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2A61A9-7FFE-41CD-A901-AC77A5139091}" type="datetimeFigureOut">
              <a:rPr lang="en-IN" smtClean="0"/>
              <a:t>25-07-2021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A5E73C-9056-4037-BDC2-DA5FC20A0A2B}" type="slidenum">
              <a:rPr lang="en-IN" smtClean="0"/>
              <a:t>‹#›</a:t>
            </a:fld>
            <a:endParaRPr lang="en-IN"/>
          </a:p>
        </p:txBody>
      </p:sp>
    </p:spTree>
    <p:extLst>
      <p:ext uri="{BB962C8B-B14F-4D97-AF65-F5344CB8AC3E}">
        <p14:creationId xmlns:p14="http://schemas.microsoft.com/office/powerpoint/2010/main" val="3412926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02A61A9-7FFE-41CD-A901-AC77A5139091}" type="datetimeFigureOut">
              <a:rPr lang="en-IN" smtClean="0"/>
              <a:t>25-07-2021</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CA5E73C-9056-4037-BDC2-DA5FC20A0A2B}" type="slidenum">
              <a:rPr lang="en-IN" smtClean="0"/>
              <a:t>‹#›</a:t>
            </a:fld>
            <a:endParaRPr lang="en-IN"/>
          </a:p>
        </p:txBody>
      </p:sp>
    </p:spTree>
    <p:extLst>
      <p:ext uri="{BB962C8B-B14F-4D97-AF65-F5344CB8AC3E}">
        <p14:creationId xmlns:p14="http://schemas.microsoft.com/office/powerpoint/2010/main" val="2813992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2A61A9-7FFE-41CD-A901-AC77A5139091}" type="datetimeFigureOut">
              <a:rPr lang="en-IN" smtClean="0"/>
              <a:t>25-07-2021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A5E73C-9056-4037-BDC2-DA5FC20A0A2B}" type="slidenum">
              <a:rPr lang="en-IN" smtClean="0"/>
              <a:t>‹#›</a:t>
            </a:fld>
            <a:endParaRPr lang="en-IN"/>
          </a:p>
        </p:txBody>
      </p:sp>
    </p:spTree>
    <p:extLst>
      <p:ext uri="{BB962C8B-B14F-4D97-AF65-F5344CB8AC3E}">
        <p14:creationId xmlns:p14="http://schemas.microsoft.com/office/powerpoint/2010/main" val="2593960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02A61A9-7FFE-41CD-A901-AC77A5139091}" type="datetimeFigureOut">
              <a:rPr lang="en-IN" smtClean="0"/>
              <a:t>25-07-2021</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CA5E73C-9056-4037-BDC2-DA5FC20A0A2B}"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962174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Graph_theor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geeksforgeeks.org/html-title-tag/" TargetMode="External"/><Relationship Id="rId7" Type="http://schemas.openxmlformats.org/officeDocument/2006/relationships/hyperlink" Target="https://www.geeksforgeeks.org/html-link-tag/" TargetMode="External"/><Relationship Id="rId2" Type="http://schemas.openxmlformats.org/officeDocument/2006/relationships/hyperlink" Target="https://www.geeksforgeeks.org/html-style-tag/" TargetMode="External"/><Relationship Id="rId1" Type="http://schemas.openxmlformats.org/officeDocument/2006/relationships/slideLayout" Target="../slideLayouts/slideLayout7.xml"/><Relationship Id="rId6" Type="http://schemas.openxmlformats.org/officeDocument/2006/relationships/hyperlink" Target="https://www.geeksforgeeks.org/html-meta-tag/#:~:text=The%20tag%20in%20HTML,keywords%2C%20document%20author%2C%20etc." TargetMode="External"/><Relationship Id="rId5" Type="http://schemas.openxmlformats.org/officeDocument/2006/relationships/hyperlink" Target="https://www.geeksforgeeks.org/html-script-tag/" TargetMode="External"/><Relationship Id="rId4" Type="http://schemas.openxmlformats.org/officeDocument/2006/relationships/hyperlink" Target="https://www.geeksforgeeks.org/html-noscript-ta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FACDA-D848-46F1-BCE9-90C310B5E8EB}"/>
              </a:ext>
            </a:extLst>
          </p:cNvPr>
          <p:cNvSpPr>
            <a:spLocks noGrp="1"/>
          </p:cNvSpPr>
          <p:nvPr>
            <p:ph type="ctrTitle"/>
          </p:nvPr>
        </p:nvSpPr>
        <p:spPr/>
        <p:txBody>
          <a:bodyPr>
            <a:normAutofit/>
          </a:bodyPr>
          <a:lstStyle/>
          <a:p>
            <a:pPr algn="ctr"/>
            <a:r>
              <a:rPr lang="en-US" sz="4800" b="1" dirty="0"/>
              <a:t>Summer Internship Program</a:t>
            </a:r>
            <a:endParaRPr lang="en-IN" sz="4800" b="1" dirty="0"/>
          </a:p>
        </p:txBody>
      </p:sp>
      <p:sp>
        <p:nvSpPr>
          <p:cNvPr id="3" name="Subtitle 2">
            <a:extLst>
              <a:ext uri="{FF2B5EF4-FFF2-40B4-BE49-F238E27FC236}">
                <a16:creationId xmlns:a16="http://schemas.microsoft.com/office/drawing/2014/main" id="{3FEFFB10-7A37-42AF-831F-1D2D6F22C59B}"/>
              </a:ext>
            </a:extLst>
          </p:cNvPr>
          <p:cNvSpPr>
            <a:spLocks noGrp="1"/>
          </p:cNvSpPr>
          <p:nvPr>
            <p:ph type="subTitle" idx="1"/>
          </p:nvPr>
        </p:nvSpPr>
        <p:spPr/>
        <p:txBody>
          <a:bodyPr>
            <a:normAutofit/>
          </a:bodyPr>
          <a:lstStyle/>
          <a:p>
            <a:r>
              <a:rPr lang="en-US" sz="2800" b="1" dirty="0"/>
              <a:t>Week 1</a:t>
            </a:r>
            <a:endParaRPr lang="en-IN" sz="2800" b="1" dirty="0"/>
          </a:p>
        </p:txBody>
      </p:sp>
      <p:sp>
        <p:nvSpPr>
          <p:cNvPr id="4" name="Rectangle 3">
            <a:extLst>
              <a:ext uri="{FF2B5EF4-FFF2-40B4-BE49-F238E27FC236}">
                <a16:creationId xmlns:a16="http://schemas.microsoft.com/office/drawing/2014/main" id="{F3D23D39-EBBC-48A2-8FD2-61870F55554C}"/>
              </a:ext>
            </a:extLst>
          </p:cNvPr>
          <p:cNvSpPr/>
          <p:nvPr/>
        </p:nvSpPr>
        <p:spPr>
          <a:xfrm>
            <a:off x="660704" y="3516530"/>
            <a:ext cx="9257342" cy="1754326"/>
          </a:xfrm>
          <a:prstGeom prst="rect">
            <a:avLst/>
          </a:prstGeom>
          <a:noFill/>
        </p:spPr>
        <p:txBody>
          <a:bodyPr wrap="none" lIns="91440" tIns="45720" rIns="91440" bIns="45720">
            <a:spAutoFit/>
          </a:bodyPr>
          <a:lstStyle/>
          <a:p>
            <a:r>
              <a:rPr lang="en-US" sz="5400" b="0" cap="none" spc="0" dirty="0">
                <a:ln w="0"/>
                <a:solidFill>
                  <a:schemeClr val="bg2"/>
                </a:solidFill>
                <a:effectLst>
                  <a:outerShdw blurRad="38100" dist="19050" dir="2700000" algn="tl" rotWithShape="0">
                    <a:schemeClr val="dk1">
                      <a:alpha val="40000"/>
                    </a:schemeClr>
                  </a:outerShdw>
                </a:effectLst>
              </a:rPr>
              <a:t>Languages chosen:</a:t>
            </a:r>
          </a:p>
          <a:p>
            <a:r>
              <a:rPr lang="en-US" sz="5400" dirty="0">
                <a:ln w="0"/>
                <a:solidFill>
                  <a:schemeClr val="bg2"/>
                </a:solidFill>
                <a:effectLst>
                  <a:outerShdw blurRad="38100" dist="19050" dir="2700000" algn="tl" rotWithShape="0">
                    <a:schemeClr val="dk1">
                      <a:alpha val="40000"/>
                    </a:schemeClr>
                  </a:outerShdw>
                </a:effectLst>
              </a:rPr>
              <a:t>    Java                           C++    </a:t>
            </a:r>
            <a:endParaRPr lang="en-US" sz="5400" b="0" cap="none" spc="0" dirty="0">
              <a:ln w="0"/>
              <a:solidFill>
                <a:schemeClr val="bg2"/>
              </a:solidFill>
              <a:effectLst>
                <a:outerShdw blurRad="38100" dist="19050" dir="2700000" algn="tl" rotWithShape="0">
                  <a:schemeClr val="dk1">
                    <a:alpha val="40000"/>
                  </a:schemeClr>
                </a:outerShdw>
              </a:effectLst>
            </a:endParaRPr>
          </a:p>
        </p:txBody>
      </p:sp>
      <p:sp>
        <p:nvSpPr>
          <p:cNvPr id="10" name="Arrow: Right 9">
            <a:extLst>
              <a:ext uri="{FF2B5EF4-FFF2-40B4-BE49-F238E27FC236}">
                <a16:creationId xmlns:a16="http://schemas.microsoft.com/office/drawing/2014/main" id="{EF42FD4A-8B7B-4C12-BA21-9ACF27C8FE4D}"/>
              </a:ext>
            </a:extLst>
          </p:cNvPr>
          <p:cNvSpPr/>
          <p:nvPr/>
        </p:nvSpPr>
        <p:spPr>
          <a:xfrm>
            <a:off x="6930887" y="4688854"/>
            <a:ext cx="450574" cy="295161"/>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1D64824D-B480-449B-8D1C-A34170A85645}"/>
              </a:ext>
            </a:extLst>
          </p:cNvPr>
          <p:cNvSpPr/>
          <p:nvPr/>
        </p:nvSpPr>
        <p:spPr>
          <a:xfrm>
            <a:off x="660704" y="4688854"/>
            <a:ext cx="450574" cy="295161"/>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35458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C93B3-9413-40C2-B051-D7039FEB3941}"/>
              </a:ext>
            </a:extLst>
          </p:cNvPr>
          <p:cNvSpPr>
            <a:spLocks noGrp="1"/>
          </p:cNvSpPr>
          <p:nvPr>
            <p:ph type="title"/>
          </p:nvPr>
        </p:nvSpPr>
        <p:spPr/>
        <p:txBody>
          <a:bodyPr>
            <a:normAutofit/>
          </a:bodyPr>
          <a:lstStyle/>
          <a:p>
            <a:r>
              <a:rPr lang="en-US" sz="4400" dirty="0"/>
              <a:t>Introduction:</a:t>
            </a:r>
            <a:endParaRPr lang="en-IN" sz="4400" dirty="0"/>
          </a:p>
        </p:txBody>
      </p:sp>
      <p:sp>
        <p:nvSpPr>
          <p:cNvPr id="3" name="Content Placeholder 2">
            <a:extLst>
              <a:ext uri="{FF2B5EF4-FFF2-40B4-BE49-F238E27FC236}">
                <a16:creationId xmlns:a16="http://schemas.microsoft.com/office/drawing/2014/main" id="{156A7731-ED3D-47B5-86B8-332A287BAAAF}"/>
              </a:ext>
            </a:extLst>
          </p:cNvPr>
          <p:cNvSpPr>
            <a:spLocks noGrp="1"/>
          </p:cNvSpPr>
          <p:nvPr>
            <p:ph idx="1"/>
          </p:nvPr>
        </p:nvSpPr>
        <p:spPr/>
        <p:txBody>
          <a:bodyPr>
            <a:normAutofit fontScale="92500" lnSpcReduction="20000"/>
          </a:bodyPr>
          <a:lstStyle/>
          <a:p>
            <a:r>
              <a:rPr lang="en-US" sz="2400" dirty="0"/>
              <a:t>A person with never say die attitude</a:t>
            </a:r>
          </a:p>
          <a:p>
            <a:r>
              <a:rPr lang="en-US" sz="2400" dirty="0"/>
              <a:t>Born and brought up is </a:t>
            </a:r>
            <a:r>
              <a:rPr lang="en-US" sz="2400" dirty="0" err="1"/>
              <a:t>Muradnagar</a:t>
            </a:r>
            <a:endParaRPr lang="en-US" sz="2400" dirty="0"/>
          </a:p>
          <a:p>
            <a:r>
              <a:rPr lang="en-IN" sz="2400" dirty="0"/>
              <a:t>Currently pursuing MCA from KIET</a:t>
            </a:r>
          </a:p>
          <a:p>
            <a:r>
              <a:rPr lang="en-IN" sz="2400" dirty="0"/>
              <a:t>Completed my graduation from MMH college Ghaziabad</a:t>
            </a:r>
          </a:p>
          <a:p>
            <a:r>
              <a:rPr lang="en-IN" sz="2400" dirty="0"/>
              <a:t>Schooling from </a:t>
            </a:r>
            <a:r>
              <a:rPr lang="en-IN" sz="2400" dirty="0" err="1"/>
              <a:t>Kendriya</a:t>
            </a:r>
            <a:r>
              <a:rPr lang="en-IN" sz="2400" dirty="0"/>
              <a:t> Vidyalaya </a:t>
            </a:r>
            <a:r>
              <a:rPr lang="en-IN" sz="2400" dirty="0" err="1"/>
              <a:t>Muradnagar</a:t>
            </a:r>
            <a:endParaRPr lang="en-IN" sz="2400" dirty="0"/>
          </a:p>
          <a:p>
            <a:r>
              <a:rPr lang="en-IN" sz="2400" dirty="0"/>
              <a:t>Strengths: Possess leadership and team work qualities, good communication skills and eager to learn new things</a:t>
            </a:r>
          </a:p>
          <a:p>
            <a:r>
              <a:rPr lang="en-IN" sz="2400" dirty="0"/>
              <a:t>Weakness: Overthinking, it also helps me a bit as I analyse every situation and prepare myself for any problem that might occur in the future. But I’m also working on improving myself by meditation</a:t>
            </a:r>
          </a:p>
        </p:txBody>
      </p:sp>
    </p:spTree>
    <p:extLst>
      <p:ext uri="{BB962C8B-B14F-4D97-AF65-F5344CB8AC3E}">
        <p14:creationId xmlns:p14="http://schemas.microsoft.com/office/powerpoint/2010/main" val="206256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B58D-7497-4563-861E-BD8DCA65FE6D}"/>
              </a:ext>
            </a:extLst>
          </p:cNvPr>
          <p:cNvSpPr>
            <a:spLocks noGrp="1"/>
          </p:cNvSpPr>
          <p:nvPr>
            <p:ph type="title"/>
          </p:nvPr>
        </p:nvSpPr>
        <p:spPr/>
        <p:txBody>
          <a:bodyPr/>
          <a:lstStyle/>
          <a:p>
            <a:r>
              <a:rPr lang="en-US" dirty="0"/>
              <a:t>Data Structures:</a:t>
            </a:r>
            <a:endParaRPr lang="en-IN" dirty="0"/>
          </a:p>
        </p:txBody>
      </p:sp>
      <p:sp>
        <p:nvSpPr>
          <p:cNvPr id="3" name="Content Placeholder 2">
            <a:extLst>
              <a:ext uri="{FF2B5EF4-FFF2-40B4-BE49-F238E27FC236}">
                <a16:creationId xmlns:a16="http://schemas.microsoft.com/office/drawing/2014/main" id="{B178CC26-7D04-43EB-9A25-B26D9BD4720D}"/>
              </a:ext>
            </a:extLst>
          </p:cNvPr>
          <p:cNvSpPr>
            <a:spLocks noGrp="1"/>
          </p:cNvSpPr>
          <p:nvPr>
            <p:ph idx="1"/>
          </p:nvPr>
        </p:nvSpPr>
        <p:spPr/>
        <p:txBody>
          <a:bodyPr/>
          <a:lstStyle/>
          <a:p>
            <a:r>
              <a:rPr lang="en-US" b="0" i="0" dirty="0">
                <a:solidFill>
                  <a:schemeClr val="tx1"/>
                </a:solidFill>
                <a:effectLst/>
                <a:latin typeface="urw-din"/>
              </a:rPr>
              <a:t>A </a:t>
            </a:r>
            <a:r>
              <a:rPr lang="en-US" b="1" i="0" dirty="0">
                <a:solidFill>
                  <a:schemeClr val="tx1"/>
                </a:solidFill>
                <a:effectLst/>
                <a:latin typeface="urw-din"/>
              </a:rPr>
              <a:t>data structure</a:t>
            </a:r>
            <a:r>
              <a:rPr lang="en-US" b="0" i="0" dirty="0">
                <a:solidFill>
                  <a:schemeClr val="tx1"/>
                </a:solidFill>
                <a:effectLst/>
                <a:latin typeface="urw-din"/>
              </a:rPr>
              <a:t> is a particular way of organizing data in a computer so that it can be used effectively.</a:t>
            </a:r>
          </a:p>
          <a:p>
            <a:pPr algn="l"/>
            <a:r>
              <a:rPr lang="en-US" dirty="0">
                <a:solidFill>
                  <a:schemeClr val="tx1"/>
                </a:solidFill>
                <a:latin typeface="Charter"/>
              </a:rPr>
              <a:t>T</a:t>
            </a:r>
            <a:r>
              <a:rPr lang="en-US" b="0" i="0" dirty="0">
                <a:solidFill>
                  <a:schemeClr val="tx1"/>
                </a:solidFill>
                <a:effectLst/>
                <a:latin typeface="Charter"/>
              </a:rPr>
              <a:t>here are generally four forms of data structures:</a:t>
            </a:r>
          </a:p>
          <a:p>
            <a:pPr algn="l">
              <a:buFont typeface="+mj-lt"/>
              <a:buAutoNum type="arabicPeriod"/>
            </a:pPr>
            <a:r>
              <a:rPr lang="en-US" b="1" i="0" dirty="0">
                <a:solidFill>
                  <a:srgbClr val="C31900"/>
                </a:solidFill>
                <a:effectLst/>
                <a:latin typeface="Charter"/>
              </a:rPr>
              <a:t>Linear</a:t>
            </a:r>
            <a:r>
              <a:rPr lang="en-US" b="0" i="0" dirty="0">
                <a:solidFill>
                  <a:schemeClr val="tx1"/>
                </a:solidFill>
                <a:effectLst/>
                <a:latin typeface="Charter"/>
              </a:rPr>
              <a:t>: arrays, lists</a:t>
            </a:r>
          </a:p>
          <a:p>
            <a:pPr algn="l">
              <a:buFont typeface="+mj-lt"/>
              <a:buAutoNum type="arabicPeriod"/>
            </a:pPr>
            <a:r>
              <a:rPr lang="en-US" b="1" i="0" dirty="0">
                <a:solidFill>
                  <a:srgbClr val="C31900"/>
                </a:solidFill>
                <a:effectLst/>
                <a:latin typeface="Charter"/>
              </a:rPr>
              <a:t>Tree</a:t>
            </a:r>
            <a:r>
              <a:rPr lang="en-US" b="0" i="0" dirty="0">
                <a:solidFill>
                  <a:schemeClr val="tx1"/>
                </a:solidFill>
                <a:effectLst/>
                <a:latin typeface="Charter"/>
              </a:rPr>
              <a:t>: binary, heaps, space partitioning etc.</a:t>
            </a:r>
          </a:p>
          <a:p>
            <a:pPr algn="l">
              <a:buFont typeface="+mj-lt"/>
              <a:buAutoNum type="arabicPeriod"/>
            </a:pPr>
            <a:r>
              <a:rPr lang="en-US" b="1" i="0" dirty="0">
                <a:solidFill>
                  <a:srgbClr val="C31900"/>
                </a:solidFill>
                <a:effectLst/>
                <a:latin typeface="Charter"/>
              </a:rPr>
              <a:t>Hash</a:t>
            </a:r>
            <a:r>
              <a:rPr lang="en-US" b="0" i="0" dirty="0">
                <a:solidFill>
                  <a:schemeClr val="tx1"/>
                </a:solidFill>
                <a:effectLst/>
                <a:latin typeface="Charter"/>
              </a:rPr>
              <a:t>: distributed hash table, hash tree etc.</a:t>
            </a:r>
          </a:p>
          <a:p>
            <a:pPr algn="l">
              <a:buFont typeface="+mj-lt"/>
              <a:buAutoNum type="arabicPeriod"/>
            </a:pPr>
            <a:r>
              <a:rPr lang="en-US" b="1" i="0" dirty="0">
                <a:solidFill>
                  <a:srgbClr val="C31900"/>
                </a:solidFill>
                <a:effectLst/>
                <a:latin typeface="Charter"/>
              </a:rPr>
              <a:t>Graphs</a:t>
            </a:r>
            <a:r>
              <a:rPr lang="en-US" b="0" i="0" dirty="0">
                <a:solidFill>
                  <a:schemeClr val="tx1"/>
                </a:solidFill>
                <a:effectLst/>
                <a:latin typeface="Charter"/>
              </a:rPr>
              <a:t>: decision, directed, acyclic etc.</a:t>
            </a:r>
          </a:p>
          <a:p>
            <a:endParaRPr lang="en-IN" dirty="0"/>
          </a:p>
        </p:txBody>
      </p:sp>
    </p:spTree>
    <p:extLst>
      <p:ext uri="{BB962C8B-B14F-4D97-AF65-F5344CB8AC3E}">
        <p14:creationId xmlns:p14="http://schemas.microsoft.com/office/powerpoint/2010/main" val="3762597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7EEB4-D486-48C0-B367-FDAAB833D56A}"/>
              </a:ext>
            </a:extLst>
          </p:cNvPr>
          <p:cNvSpPr>
            <a:spLocks noGrp="1"/>
          </p:cNvSpPr>
          <p:nvPr>
            <p:ph type="title"/>
          </p:nvPr>
        </p:nvSpPr>
        <p:spPr/>
        <p:txBody>
          <a:bodyPr>
            <a:normAutofit/>
          </a:bodyPr>
          <a:lstStyle/>
          <a:p>
            <a:r>
              <a:rPr lang="en-US" sz="3600" dirty="0">
                <a:solidFill>
                  <a:schemeClr val="bg2"/>
                </a:solidFill>
              </a:rPr>
              <a:t>Brief Overview of linear data structures:</a:t>
            </a:r>
            <a:endParaRPr lang="en-IN" sz="3600" dirty="0">
              <a:solidFill>
                <a:schemeClr val="bg2"/>
              </a:solidFill>
            </a:endParaRPr>
          </a:p>
        </p:txBody>
      </p:sp>
      <p:sp>
        <p:nvSpPr>
          <p:cNvPr id="3" name="Content Placeholder 2">
            <a:extLst>
              <a:ext uri="{FF2B5EF4-FFF2-40B4-BE49-F238E27FC236}">
                <a16:creationId xmlns:a16="http://schemas.microsoft.com/office/drawing/2014/main" id="{C104A749-6EDA-480C-88A1-0AF5BAEBDBF3}"/>
              </a:ext>
            </a:extLst>
          </p:cNvPr>
          <p:cNvSpPr>
            <a:spLocks noGrp="1"/>
          </p:cNvSpPr>
          <p:nvPr>
            <p:ph idx="1"/>
          </p:nvPr>
        </p:nvSpPr>
        <p:spPr>
          <a:xfrm>
            <a:off x="290596" y="1862444"/>
            <a:ext cx="11610808" cy="4677504"/>
          </a:xfrm>
        </p:spPr>
        <p:txBody>
          <a:bodyPr>
            <a:normAutofit fontScale="70000" lnSpcReduction="20000"/>
          </a:bodyPr>
          <a:lstStyle/>
          <a:p>
            <a:pPr algn="just"/>
            <a:r>
              <a:rPr lang="en-US" sz="2900" b="0" i="0" dirty="0">
                <a:solidFill>
                  <a:schemeClr val="tx1"/>
                </a:solidFill>
                <a:effectLst/>
                <a:latin typeface="Charter"/>
              </a:rPr>
              <a:t>An </a:t>
            </a:r>
            <a:r>
              <a:rPr lang="en-US" sz="2900" b="1" i="0" dirty="0">
                <a:solidFill>
                  <a:schemeClr val="tx1"/>
                </a:solidFill>
                <a:effectLst/>
                <a:latin typeface="Charter"/>
              </a:rPr>
              <a:t>array</a:t>
            </a:r>
            <a:r>
              <a:rPr lang="en-US" sz="2900" b="0" i="0" dirty="0">
                <a:solidFill>
                  <a:schemeClr val="tx1"/>
                </a:solidFill>
                <a:effectLst/>
                <a:latin typeface="Charter"/>
              </a:rPr>
              <a:t> is a finite group of data(with same data type), which is allocated contiguous memory locations, and each element within the array is accessed via an index key (typically numerical, and zero based). Array is a linear data structure.</a:t>
            </a:r>
          </a:p>
          <a:p>
            <a:pPr algn="just"/>
            <a:r>
              <a:rPr lang="en-US" sz="2900" b="0" i="0" dirty="0">
                <a:solidFill>
                  <a:schemeClr val="tx1"/>
                </a:solidFill>
                <a:effectLst/>
                <a:latin typeface="urw-din"/>
              </a:rPr>
              <a:t>A </a:t>
            </a:r>
            <a:r>
              <a:rPr lang="en-US" sz="2900" b="1" i="0" dirty="0">
                <a:solidFill>
                  <a:schemeClr val="tx1"/>
                </a:solidFill>
                <a:effectLst/>
                <a:latin typeface="urw-din"/>
              </a:rPr>
              <a:t>linked list </a:t>
            </a:r>
            <a:r>
              <a:rPr lang="en-US" sz="2900" b="0" i="0" dirty="0">
                <a:solidFill>
                  <a:schemeClr val="tx1"/>
                </a:solidFill>
                <a:effectLst/>
                <a:latin typeface="urw-din"/>
              </a:rPr>
              <a:t>is a linear data structure (like arrays) where each element is a separate object. Each element (that is node) of a list is comprising of two items – the data and a reference to the next node.</a:t>
            </a:r>
          </a:p>
          <a:p>
            <a:pPr algn="just"/>
            <a:r>
              <a:rPr lang="en-US" sz="2900" b="0" i="0" dirty="0">
                <a:solidFill>
                  <a:schemeClr val="tx1"/>
                </a:solidFill>
                <a:effectLst/>
                <a:latin typeface="urw-din"/>
              </a:rPr>
              <a:t>A </a:t>
            </a:r>
            <a:r>
              <a:rPr lang="en-US" sz="2900" b="1" i="0" dirty="0">
                <a:solidFill>
                  <a:schemeClr val="tx1"/>
                </a:solidFill>
                <a:effectLst/>
                <a:latin typeface="urw-din"/>
              </a:rPr>
              <a:t>stack</a:t>
            </a:r>
            <a:r>
              <a:rPr lang="en-US" sz="2900" b="0" i="0" dirty="0">
                <a:solidFill>
                  <a:schemeClr val="tx1"/>
                </a:solidFill>
                <a:effectLst/>
                <a:latin typeface="urw-din"/>
              </a:rPr>
              <a:t> or LIFO (last in, first out) is an abstract data type that serves as a collection of elements, with two principal operations: push, which adds an element to the collection, and pop, which removes the last element that was added. In stack both the operations of push and pop takes place at the same end that is top of the stack. It can be implemented by using both array and linked list.</a:t>
            </a:r>
          </a:p>
          <a:p>
            <a:pPr algn="just"/>
            <a:r>
              <a:rPr lang="en-US" sz="2900" b="0" i="0" dirty="0">
                <a:solidFill>
                  <a:schemeClr val="tx1"/>
                </a:solidFill>
                <a:effectLst/>
                <a:latin typeface="urw-din"/>
              </a:rPr>
              <a:t>A </a:t>
            </a:r>
            <a:r>
              <a:rPr lang="en-US" sz="2900" b="1" i="0" dirty="0">
                <a:solidFill>
                  <a:schemeClr val="tx1"/>
                </a:solidFill>
                <a:effectLst/>
                <a:latin typeface="urw-din"/>
              </a:rPr>
              <a:t>queue</a:t>
            </a:r>
            <a:r>
              <a:rPr lang="en-US" sz="2900" b="0" i="0" dirty="0">
                <a:solidFill>
                  <a:schemeClr val="tx1"/>
                </a:solidFill>
                <a:effectLst/>
                <a:latin typeface="urw-din"/>
              </a:rPr>
              <a:t> or FIFO (first in, first out) is an abstract data type that serves as a collection of elements, with two principal operations: enqueue, the process of adding an element to the collection.(The element is added from the rear side) and dequeue, the process of removing the first element that was added. (The element is removed from the front side). It can be implemented by using both array and linked list.</a:t>
            </a:r>
            <a:endParaRPr lang="en-US" sz="2900" b="0" i="0" dirty="0">
              <a:solidFill>
                <a:schemeClr val="tx1"/>
              </a:solidFill>
              <a:effectLst/>
              <a:latin typeface="Charter"/>
            </a:endParaRPr>
          </a:p>
          <a:p>
            <a:endParaRPr lang="en-IN" dirty="0">
              <a:solidFill>
                <a:schemeClr val="tx1"/>
              </a:solidFill>
            </a:endParaRPr>
          </a:p>
        </p:txBody>
      </p:sp>
    </p:spTree>
    <p:extLst>
      <p:ext uri="{BB962C8B-B14F-4D97-AF65-F5344CB8AC3E}">
        <p14:creationId xmlns:p14="http://schemas.microsoft.com/office/powerpoint/2010/main" val="282871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00705-AF61-49E9-882C-97868BD69306}"/>
              </a:ext>
            </a:extLst>
          </p:cNvPr>
          <p:cNvSpPr>
            <a:spLocks noGrp="1"/>
          </p:cNvSpPr>
          <p:nvPr>
            <p:ph type="title"/>
          </p:nvPr>
        </p:nvSpPr>
        <p:spPr/>
        <p:txBody>
          <a:bodyPr/>
          <a:lstStyle/>
          <a:p>
            <a:r>
              <a:rPr lang="en-US" sz="2800" dirty="0">
                <a:solidFill>
                  <a:schemeClr val="bg2"/>
                </a:solidFill>
              </a:rPr>
              <a:t>Brief Overview of Non-linear data structures:</a:t>
            </a:r>
            <a:endParaRPr lang="en-IN" dirty="0"/>
          </a:p>
        </p:txBody>
      </p:sp>
      <p:sp>
        <p:nvSpPr>
          <p:cNvPr id="3" name="Content Placeholder 2">
            <a:extLst>
              <a:ext uri="{FF2B5EF4-FFF2-40B4-BE49-F238E27FC236}">
                <a16:creationId xmlns:a16="http://schemas.microsoft.com/office/drawing/2014/main" id="{A604826A-604F-48EA-AC10-CFCB1EF68C1B}"/>
              </a:ext>
            </a:extLst>
          </p:cNvPr>
          <p:cNvSpPr>
            <a:spLocks noGrp="1"/>
          </p:cNvSpPr>
          <p:nvPr>
            <p:ph idx="1"/>
          </p:nvPr>
        </p:nvSpPr>
        <p:spPr>
          <a:xfrm>
            <a:off x="302896" y="1209056"/>
            <a:ext cx="11029615" cy="3678303"/>
          </a:xfrm>
        </p:spPr>
        <p:txBody>
          <a:bodyPr/>
          <a:lstStyle/>
          <a:p>
            <a:pPr algn="l"/>
            <a:r>
              <a:rPr lang="en-US" b="0" i="0" dirty="0">
                <a:solidFill>
                  <a:schemeClr val="tx1"/>
                </a:solidFill>
                <a:effectLst/>
                <a:latin typeface="Charter"/>
              </a:rPr>
              <a:t>The concept of a </a:t>
            </a:r>
            <a:r>
              <a:rPr lang="en-US" b="1" i="0" dirty="0">
                <a:solidFill>
                  <a:schemeClr val="tx1"/>
                </a:solidFill>
                <a:effectLst/>
                <a:latin typeface="Charter"/>
              </a:rPr>
              <a:t>‘Tree’ </a:t>
            </a:r>
            <a:r>
              <a:rPr lang="en-US" b="0" i="0" dirty="0">
                <a:solidFill>
                  <a:schemeClr val="tx1"/>
                </a:solidFill>
                <a:effectLst/>
                <a:latin typeface="Charter"/>
              </a:rPr>
              <a:t>in its simplest terms is to represent a hierarchical tree structure, with a root value and subtrees of children (with a parent node), represented as a set of linked nodes.</a:t>
            </a:r>
          </a:p>
          <a:p>
            <a:r>
              <a:rPr lang="en-US" b="0" i="0" dirty="0">
                <a:solidFill>
                  <a:schemeClr val="tx1"/>
                </a:solidFill>
                <a:effectLst/>
                <a:latin typeface="Charter"/>
              </a:rPr>
              <a:t>A tree contains “nodes” (a node has a value associated with it) and each node is connected by a line called an “edge”. These lines represent the </a:t>
            </a:r>
            <a:r>
              <a:rPr lang="en-US" dirty="0">
                <a:solidFill>
                  <a:schemeClr val="tx1"/>
                </a:solidFill>
                <a:effectLst/>
                <a:latin typeface="Charter"/>
              </a:rPr>
              <a:t>relationship</a:t>
            </a:r>
            <a:r>
              <a:rPr lang="en-US" b="0" i="0" dirty="0">
                <a:solidFill>
                  <a:schemeClr val="tx1"/>
                </a:solidFill>
                <a:effectLst/>
                <a:latin typeface="Charter"/>
              </a:rPr>
              <a:t> between the nodes.</a:t>
            </a:r>
            <a:br>
              <a:rPr lang="en-US" dirty="0">
                <a:solidFill>
                  <a:schemeClr val="tx1"/>
                </a:solidFill>
              </a:rPr>
            </a:br>
            <a:endParaRPr lang="en-US" dirty="0">
              <a:solidFill>
                <a:schemeClr val="tx1"/>
              </a:solidFill>
            </a:endParaRPr>
          </a:p>
          <a:p>
            <a:r>
              <a:rPr lang="en-US" b="0" i="0" dirty="0">
                <a:solidFill>
                  <a:schemeClr val="tx1"/>
                </a:solidFill>
                <a:effectLst/>
                <a:latin typeface="Charter"/>
              </a:rPr>
              <a:t>The top level node is known as the “root” and a node with no children is a “leaf”. If a node is connected to other nodes, then the preceding node is referred to as the “parent”, and nodes following it are “child” nodes.</a:t>
            </a:r>
            <a:endParaRPr lang="en-IN" dirty="0">
              <a:solidFill>
                <a:schemeClr val="tx1"/>
              </a:solidFill>
            </a:endParaRPr>
          </a:p>
        </p:txBody>
      </p:sp>
      <p:pic>
        <p:nvPicPr>
          <p:cNvPr id="1028" name="Picture 4">
            <a:extLst>
              <a:ext uri="{FF2B5EF4-FFF2-40B4-BE49-F238E27FC236}">
                <a16:creationId xmlns:a16="http://schemas.microsoft.com/office/drawing/2014/main" id="{1BF6EC02-BF0F-4092-929A-E4BE241E5D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6103" y="4251259"/>
            <a:ext cx="27432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812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4279E-08B2-4A85-9E2E-39DBAC2A2DA0}"/>
              </a:ext>
            </a:extLst>
          </p:cNvPr>
          <p:cNvSpPr>
            <a:spLocks noGrp="1"/>
          </p:cNvSpPr>
          <p:nvPr>
            <p:ph type="title"/>
          </p:nvPr>
        </p:nvSpPr>
        <p:spPr/>
        <p:txBody>
          <a:bodyPr/>
          <a:lstStyle/>
          <a:p>
            <a:r>
              <a:rPr lang="en-US" sz="2800" dirty="0">
                <a:solidFill>
                  <a:schemeClr val="bg2"/>
                </a:solidFill>
              </a:rPr>
              <a:t>Brief Overview of Non-linear data structures:</a:t>
            </a:r>
            <a:endParaRPr lang="en-IN" dirty="0"/>
          </a:p>
        </p:txBody>
      </p:sp>
      <p:sp>
        <p:nvSpPr>
          <p:cNvPr id="3" name="Content Placeholder 2">
            <a:extLst>
              <a:ext uri="{FF2B5EF4-FFF2-40B4-BE49-F238E27FC236}">
                <a16:creationId xmlns:a16="http://schemas.microsoft.com/office/drawing/2014/main" id="{D6727A6A-EEE7-44D0-9ADC-856575C933CF}"/>
              </a:ext>
            </a:extLst>
          </p:cNvPr>
          <p:cNvSpPr>
            <a:spLocks noGrp="1"/>
          </p:cNvSpPr>
          <p:nvPr>
            <p:ph idx="1"/>
          </p:nvPr>
        </p:nvSpPr>
        <p:spPr>
          <a:xfrm>
            <a:off x="581192" y="1463742"/>
            <a:ext cx="11029615" cy="3678303"/>
          </a:xfrm>
        </p:spPr>
        <p:txBody>
          <a:bodyPr/>
          <a:lstStyle/>
          <a:p>
            <a:r>
              <a:rPr lang="en-US" b="0" i="0" dirty="0">
                <a:solidFill>
                  <a:schemeClr val="tx1"/>
                </a:solidFill>
                <a:effectLst/>
                <a:latin typeface="Charter"/>
              </a:rPr>
              <a:t>A </a:t>
            </a:r>
            <a:r>
              <a:rPr lang="en-US" b="1" i="0" dirty="0">
                <a:solidFill>
                  <a:schemeClr val="tx1"/>
                </a:solidFill>
                <a:effectLst/>
                <a:latin typeface="Charter"/>
              </a:rPr>
              <a:t>graph</a:t>
            </a:r>
            <a:r>
              <a:rPr lang="en-US" b="0" i="0" dirty="0">
                <a:solidFill>
                  <a:schemeClr val="tx1"/>
                </a:solidFill>
                <a:effectLst/>
                <a:latin typeface="Charter"/>
              </a:rPr>
              <a:t> is an abstract data type intended to guide the implementation of a data structure following the principles of </a:t>
            </a:r>
            <a:r>
              <a:rPr lang="en-US" b="0" i="0" u="none" strike="noStrike" dirty="0">
                <a:solidFill>
                  <a:schemeClr val="tx1"/>
                </a:solidFill>
                <a:effectLst/>
                <a:latin typeface="Charter"/>
                <a:hlinkClick r:id="rId2">
                  <a:extLst>
                    <a:ext uri="{A12FA001-AC4F-418D-AE19-62706E023703}">
                      <ahyp:hlinkClr xmlns:ahyp="http://schemas.microsoft.com/office/drawing/2018/hyperlinkcolor" val="tx"/>
                    </a:ext>
                  </a:extLst>
                </a:hlinkClick>
              </a:rPr>
              <a:t>graph theory</a:t>
            </a:r>
            <a:r>
              <a:rPr lang="en-US" b="0" i="0" dirty="0">
                <a:solidFill>
                  <a:schemeClr val="tx1"/>
                </a:solidFill>
                <a:effectLst/>
                <a:latin typeface="Charter"/>
              </a:rPr>
              <a:t>.</a:t>
            </a:r>
          </a:p>
          <a:p>
            <a:pPr algn="l"/>
            <a:r>
              <a:rPr lang="en-US" b="0" i="0" dirty="0">
                <a:solidFill>
                  <a:schemeClr val="tx1"/>
                </a:solidFill>
                <a:effectLst/>
                <a:latin typeface="Charter"/>
              </a:rPr>
              <a:t>This data structure consists of:</a:t>
            </a:r>
          </a:p>
          <a:p>
            <a:pPr algn="l">
              <a:buFont typeface="Arial" panose="020B0604020202020204" pitchFamily="34" charset="0"/>
              <a:buChar char="•"/>
            </a:pPr>
            <a:r>
              <a:rPr lang="en-US" b="1" i="0" dirty="0">
                <a:solidFill>
                  <a:schemeClr val="tx1"/>
                </a:solidFill>
                <a:effectLst/>
                <a:latin typeface="Charter"/>
              </a:rPr>
              <a:t>nodes</a:t>
            </a:r>
            <a:r>
              <a:rPr lang="en-US" b="0" i="0" dirty="0">
                <a:solidFill>
                  <a:schemeClr val="tx1"/>
                </a:solidFill>
                <a:effectLst/>
                <a:latin typeface="Charter"/>
              </a:rPr>
              <a:t>: points on the graph (also known as ‘vertices’).</a:t>
            </a:r>
          </a:p>
          <a:p>
            <a:pPr algn="l">
              <a:buFont typeface="Arial" panose="020B0604020202020204" pitchFamily="34" charset="0"/>
              <a:buChar char="•"/>
            </a:pPr>
            <a:r>
              <a:rPr lang="en-US" b="1" i="0" dirty="0">
                <a:solidFill>
                  <a:schemeClr val="tx1"/>
                </a:solidFill>
                <a:effectLst/>
                <a:latin typeface="Charter"/>
              </a:rPr>
              <a:t>edges</a:t>
            </a:r>
            <a:r>
              <a:rPr lang="en-US" b="0" i="0" dirty="0">
                <a:solidFill>
                  <a:schemeClr val="tx1"/>
                </a:solidFill>
                <a:effectLst/>
                <a:latin typeface="Charter"/>
              </a:rPr>
              <a:t>: lines connecting each node.</a:t>
            </a:r>
          </a:p>
          <a:p>
            <a:r>
              <a:rPr lang="en-US" b="0" i="0" dirty="0">
                <a:solidFill>
                  <a:schemeClr val="tx1"/>
                </a:solidFill>
                <a:effectLst/>
                <a:latin typeface="Charter"/>
              </a:rPr>
              <a:t>The following image demonstrates a ‘directed’ graph (notice the edges have arrows indicating the direction and flow):</a:t>
            </a:r>
            <a:endParaRPr lang="en-US" dirty="0">
              <a:solidFill>
                <a:schemeClr val="tx1"/>
              </a:solidFill>
              <a:latin typeface="Charter"/>
            </a:endParaRPr>
          </a:p>
          <a:p>
            <a:endParaRPr lang="en-IN" dirty="0"/>
          </a:p>
        </p:txBody>
      </p:sp>
      <p:pic>
        <p:nvPicPr>
          <p:cNvPr id="2054" name="Picture 6">
            <a:extLst>
              <a:ext uri="{FF2B5EF4-FFF2-40B4-BE49-F238E27FC236}">
                <a16:creationId xmlns:a16="http://schemas.microsoft.com/office/drawing/2014/main" id="{BFCF51A4-3D53-4997-92A1-AE76D76EE5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0938" y="4261197"/>
            <a:ext cx="2517913" cy="2266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132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570AD-3419-46FD-93AD-EE1ED633E334}"/>
              </a:ext>
            </a:extLst>
          </p:cNvPr>
          <p:cNvSpPr>
            <a:spLocks noGrp="1"/>
          </p:cNvSpPr>
          <p:nvPr>
            <p:ph type="title"/>
          </p:nvPr>
        </p:nvSpPr>
        <p:spPr/>
        <p:txBody>
          <a:bodyPr>
            <a:normAutofit/>
          </a:bodyPr>
          <a:lstStyle/>
          <a:p>
            <a:r>
              <a:rPr lang="en-US" sz="4400" dirty="0" err="1">
                <a:solidFill>
                  <a:schemeClr val="bg2"/>
                </a:solidFill>
              </a:rPr>
              <a:t>LeetCode</a:t>
            </a:r>
            <a:r>
              <a:rPr lang="en-US" sz="4400" dirty="0">
                <a:solidFill>
                  <a:schemeClr val="bg2"/>
                </a:solidFill>
              </a:rPr>
              <a:t>:</a:t>
            </a:r>
            <a:endParaRPr lang="en-IN" sz="4400" dirty="0">
              <a:solidFill>
                <a:schemeClr val="bg2"/>
              </a:solidFill>
            </a:endParaRPr>
          </a:p>
        </p:txBody>
      </p:sp>
      <p:pic>
        <p:nvPicPr>
          <p:cNvPr id="5" name="Content Placeholder 4">
            <a:extLst>
              <a:ext uri="{FF2B5EF4-FFF2-40B4-BE49-F238E27FC236}">
                <a16:creationId xmlns:a16="http://schemas.microsoft.com/office/drawing/2014/main" id="{92CF5D78-FAAD-4476-8659-FDB4CBCA06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7259" y="1810163"/>
            <a:ext cx="6237576" cy="5062260"/>
          </a:xfrm>
        </p:spPr>
      </p:pic>
      <p:sp>
        <p:nvSpPr>
          <p:cNvPr id="6" name="Rectangle 5">
            <a:extLst>
              <a:ext uri="{FF2B5EF4-FFF2-40B4-BE49-F238E27FC236}">
                <a16:creationId xmlns:a16="http://schemas.microsoft.com/office/drawing/2014/main" id="{D8AF1915-592A-4952-9C6D-4C730480D980}"/>
              </a:ext>
            </a:extLst>
          </p:cNvPr>
          <p:cNvSpPr/>
          <p:nvPr/>
        </p:nvSpPr>
        <p:spPr>
          <a:xfrm>
            <a:off x="395661" y="2551837"/>
            <a:ext cx="4366067" cy="1754326"/>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Total problems</a:t>
            </a:r>
          </a:p>
          <a:p>
            <a:pPr algn="ctr"/>
            <a:r>
              <a:rPr lang="en-US" sz="5400" dirty="0">
                <a:ln w="0"/>
                <a:effectLst>
                  <a:outerShdw blurRad="38100" dist="19050" dir="2700000" algn="tl" rotWithShape="0">
                    <a:schemeClr val="dk1">
                      <a:alpha val="40000"/>
                    </a:schemeClr>
                  </a:outerShdw>
                </a:effectLst>
              </a:rPr>
              <a:t> solved=8</a:t>
            </a:r>
          </a:p>
        </p:txBody>
      </p:sp>
    </p:spTree>
    <p:extLst>
      <p:ext uri="{BB962C8B-B14F-4D97-AF65-F5344CB8AC3E}">
        <p14:creationId xmlns:p14="http://schemas.microsoft.com/office/powerpoint/2010/main" val="764780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7391-9BA6-40FB-AE75-AC17BA57F2C0}"/>
              </a:ext>
            </a:extLst>
          </p:cNvPr>
          <p:cNvSpPr>
            <a:spLocks noGrp="1"/>
          </p:cNvSpPr>
          <p:nvPr>
            <p:ph type="title"/>
          </p:nvPr>
        </p:nvSpPr>
        <p:spPr/>
        <p:txBody>
          <a:bodyPr>
            <a:normAutofit/>
          </a:bodyPr>
          <a:lstStyle/>
          <a:p>
            <a:r>
              <a:rPr lang="en-US" sz="4400" dirty="0" err="1"/>
              <a:t>Github</a:t>
            </a:r>
            <a:r>
              <a:rPr lang="en-US" sz="4400" dirty="0"/>
              <a:t>:</a:t>
            </a:r>
            <a:endParaRPr lang="en-IN" sz="4400" dirty="0"/>
          </a:p>
        </p:txBody>
      </p:sp>
      <p:pic>
        <p:nvPicPr>
          <p:cNvPr id="5" name="Content Placeholder 4">
            <a:extLst>
              <a:ext uri="{FF2B5EF4-FFF2-40B4-BE49-F238E27FC236}">
                <a16:creationId xmlns:a16="http://schemas.microsoft.com/office/drawing/2014/main" id="{526D80E0-49A5-4716-BE2E-8E83927A0EE1}"/>
              </a:ext>
            </a:extLst>
          </p:cNvPr>
          <p:cNvPicPr>
            <a:picLocks noGrp="1" noChangeAspect="1"/>
          </p:cNvPicPr>
          <p:nvPr>
            <p:ph idx="1"/>
          </p:nvPr>
        </p:nvPicPr>
        <p:blipFill rotWithShape="1">
          <a:blip r:embed="rId2"/>
          <a:srcRect l="26908" t="54189" r="5031" b="15547"/>
          <a:stretch/>
        </p:blipFill>
        <p:spPr>
          <a:xfrm>
            <a:off x="219077" y="3634619"/>
            <a:ext cx="11753846" cy="2938459"/>
          </a:xfrm>
        </p:spPr>
      </p:pic>
      <p:sp>
        <p:nvSpPr>
          <p:cNvPr id="6" name="Rectangle 5">
            <a:extLst>
              <a:ext uri="{FF2B5EF4-FFF2-40B4-BE49-F238E27FC236}">
                <a16:creationId xmlns:a16="http://schemas.microsoft.com/office/drawing/2014/main" id="{3262F73B-3728-4D7E-A136-4E6FC33E8622}"/>
              </a:ext>
            </a:extLst>
          </p:cNvPr>
          <p:cNvSpPr/>
          <p:nvPr/>
        </p:nvSpPr>
        <p:spPr>
          <a:xfrm>
            <a:off x="-685253" y="1880293"/>
            <a:ext cx="13323965" cy="1754326"/>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Total contributions made </a:t>
            </a:r>
          </a:p>
          <a:p>
            <a:pPr algn="ctr"/>
            <a:r>
              <a:rPr lang="en-US" sz="5400" b="0" cap="none" spc="0" dirty="0">
                <a:ln w="0"/>
                <a:solidFill>
                  <a:schemeClr val="tx1"/>
                </a:solidFill>
                <a:effectLst>
                  <a:outerShdw blurRad="38100" dist="19050" dir="2700000" algn="tl" rotWithShape="0">
                    <a:schemeClr val="dk1">
                      <a:alpha val="40000"/>
                    </a:schemeClr>
                  </a:outerShdw>
                </a:effectLst>
              </a:rPr>
              <a:t>in the last week= 10</a:t>
            </a:r>
          </a:p>
        </p:txBody>
      </p:sp>
    </p:spTree>
    <p:extLst>
      <p:ext uri="{BB962C8B-B14F-4D97-AF65-F5344CB8AC3E}">
        <p14:creationId xmlns:p14="http://schemas.microsoft.com/office/powerpoint/2010/main" val="4236368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EC07D5-64B0-4440-9994-3F886DFB8A5F}"/>
              </a:ext>
            </a:extLst>
          </p:cNvPr>
          <p:cNvPicPr>
            <a:picLocks noChangeAspect="1"/>
          </p:cNvPicPr>
          <p:nvPr/>
        </p:nvPicPr>
        <p:blipFill rotWithShape="1">
          <a:blip r:embed="rId2"/>
          <a:srcRect t="16602" r="28696" b="5679"/>
          <a:stretch/>
        </p:blipFill>
        <p:spPr>
          <a:xfrm>
            <a:off x="119268" y="0"/>
            <a:ext cx="11184836" cy="6854122"/>
          </a:xfrm>
          <a:prstGeom prst="rect">
            <a:avLst/>
          </a:prstGeom>
        </p:spPr>
      </p:pic>
    </p:spTree>
    <p:extLst>
      <p:ext uri="{BB962C8B-B14F-4D97-AF65-F5344CB8AC3E}">
        <p14:creationId xmlns:p14="http://schemas.microsoft.com/office/powerpoint/2010/main" val="95906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A229-025F-4DDB-8713-3BE2515B3B3C}"/>
              </a:ext>
            </a:extLst>
          </p:cNvPr>
          <p:cNvSpPr>
            <a:spLocks noGrp="1"/>
          </p:cNvSpPr>
          <p:nvPr>
            <p:ph type="ctrTitle"/>
          </p:nvPr>
        </p:nvSpPr>
        <p:spPr/>
        <p:txBody>
          <a:bodyPr>
            <a:normAutofit/>
          </a:bodyPr>
          <a:lstStyle/>
          <a:p>
            <a:r>
              <a:rPr lang="en-US" sz="4800" b="1" dirty="0"/>
              <a:t>Summer Internship Program</a:t>
            </a:r>
            <a:endParaRPr lang="en-IN" sz="4800" b="1" dirty="0"/>
          </a:p>
        </p:txBody>
      </p:sp>
      <p:sp>
        <p:nvSpPr>
          <p:cNvPr id="3" name="Subtitle 2">
            <a:extLst>
              <a:ext uri="{FF2B5EF4-FFF2-40B4-BE49-F238E27FC236}">
                <a16:creationId xmlns:a16="http://schemas.microsoft.com/office/drawing/2014/main" id="{BFC68606-7CE4-492E-8D09-CBB09533CC76}"/>
              </a:ext>
            </a:extLst>
          </p:cNvPr>
          <p:cNvSpPr>
            <a:spLocks noGrp="1"/>
          </p:cNvSpPr>
          <p:nvPr>
            <p:ph type="subTitle" idx="1"/>
          </p:nvPr>
        </p:nvSpPr>
        <p:spPr/>
        <p:txBody>
          <a:bodyPr>
            <a:normAutofit/>
          </a:bodyPr>
          <a:lstStyle/>
          <a:p>
            <a:r>
              <a:rPr lang="en-US" sz="2800" b="1" dirty="0"/>
              <a:t>Week iii</a:t>
            </a:r>
            <a:endParaRPr lang="en-IN" sz="2800" b="1" dirty="0"/>
          </a:p>
        </p:txBody>
      </p:sp>
      <p:sp>
        <p:nvSpPr>
          <p:cNvPr id="4" name="Rectangle 3">
            <a:extLst>
              <a:ext uri="{FF2B5EF4-FFF2-40B4-BE49-F238E27FC236}">
                <a16:creationId xmlns:a16="http://schemas.microsoft.com/office/drawing/2014/main" id="{917E68D1-A6A8-4D45-9164-DE2598DF22A7}"/>
              </a:ext>
            </a:extLst>
          </p:cNvPr>
          <p:cNvSpPr/>
          <p:nvPr/>
        </p:nvSpPr>
        <p:spPr>
          <a:xfrm>
            <a:off x="1539827" y="3947995"/>
            <a:ext cx="8449749"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6600" b="1" cap="none" spc="0" dirty="0">
                <a:ln/>
                <a:solidFill>
                  <a:schemeClr val="accent4"/>
                </a:solidFill>
                <a:effectLst>
                  <a:glow rad="63500">
                    <a:schemeClr val="accent4">
                      <a:satMod val="175000"/>
                      <a:alpha val="40000"/>
                    </a:schemeClr>
                  </a:glow>
                </a:effectLst>
              </a:rPr>
              <a:t>HTML                 CSS</a:t>
            </a:r>
          </a:p>
        </p:txBody>
      </p:sp>
    </p:spTree>
    <p:extLst>
      <p:ext uri="{BB962C8B-B14F-4D97-AF65-F5344CB8AC3E}">
        <p14:creationId xmlns:p14="http://schemas.microsoft.com/office/powerpoint/2010/main" val="4136612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3103-9968-4B0A-9D80-105F9498143F}"/>
              </a:ext>
            </a:extLst>
          </p:cNvPr>
          <p:cNvSpPr>
            <a:spLocks noGrp="1"/>
          </p:cNvSpPr>
          <p:nvPr>
            <p:ph type="title"/>
          </p:nvPr>
        </p:nvSpPr>
        <p:spPr/>
        <p:txBody>
          <a:bodyPr>
            <a:normAutofit/>
          </a:bodyPr>
          <a:lstStyle/>
          <a:p>
            <a:r>
              <a:rPr lang="en-US" sz="5400" b="1" dirty="0"/>
              <a:t>HTML</a:t>
            </a:r>
            <a:endParaRPr lang="en-IN" sz="5400" b="1" dirty="0"/>
          </a:p>
        </p:txBody>
      </p:sp>
      <p:sp>
        <p:nvSpPr>
          <p:cNvPr id="3" name="Content Placeholder 2">
            <a:extLst>
              <a:ext uri="{FF2B5EF4-FFF2-40B4-BE49-F238E27FC236}">
                <a16:creationId xmlns:a16="http://schemas.microsoft.com/office/drawing/2014/main" id="{0BAB1DD4-11E1-49CA-9072-91CDAC203BEC}"/>
              </a:ext>
            </a:extLst>
          </p:cNvPr>
          <p:cNvSpPr>
            <a:spLocks noGrp="1"/>
          </p:cNvSpPr>
          <p:nvPr>
            <p:ph idx="1"/>
          </p:nvPr>
        </p:nvSpPr>
        <p:spPr>
          <a:xfrm>
            <a:off x="581192" y="2180496"/>
            <a:ext cx="11029615" cy="4677504"/>
          </a:xfrm>
        </p:spPr>
        <p:txBody>
          <a:bodyPr>
            <a:normAutofit/>
          </a:bodyPr>
          <a:lstStyle/>
          <a:p>
            <a:r>
              <a:rPr lang="en-US" b="0" i="0" dirty="0">
                <a:solidFill>
                  <a:srgbClr val="000000"/>
                </a:solidFill>
                <a:effectLst/>
                <a:latin typeface="Verdana" panose="020B0604030504040204" pitchFamily="34" charset="0"/>
              </a:rPr>
              <a:t>HTML is the short for Hyper Text Markup Language</a:t>
            </a:r>
          </a:p>
          <a:p>
            <a:r>
              <a:rPr lang="en-US" b="0" i="0" dirty="0">
                <a:solidFill>
                  <a:schemeClr val="tx1"/>
                </a:solidFill>
                <a:effectLst/>
                <a:latin typeface="Verdana" panose="020B0604030504040204" pitchFamily="34" charset="0"/>
                <a:ea typeface="Verdana" panose="020B0604030504040204" pitchFamily="34" charset="0"/>
              </a:rPr>
              <a:t>HTML was created by Tim Berners-Lee in 1991.</a:t>
            </a:r>
            <a:endParaRPr lang="en-US" dirty="0">
              <a:solidFill>
                <a:schemeClr val="tx1"/>
              </a:solidFill>
              <a:latin typeface="Verdana" panose="020B0604030504040204" pitchFamily="34" charset="0"/>
              <a:ea typeface="Verdana" panose="020B0604030504040204" pitchFamily="34" charset="0"/>
            </a:endParaRPr>
          </a:p>
          <a:p>
            <a:r>
              <a:rPr lang="en-US" b="0" i="0" dirty="0">
                <a:solidFill>
                  <a:srgbClr val="000000"/>
                </a:solidFill>
                <a:effectLst/>
                <a:latin typeface="Verdana" panose="020B0604030504040204" pitchFamily="34" charset="0"/>
              </a:rPr>
              <a:t>HTML is the standard markup language for creating Web pages</a:t>
            </a:r>
          </a:p>
          <a:p>
            <a:r>
              <a:rPr lang="en-US" b="0" i="0" dirty="0">
                <a:solidFill>
                  <a:srgbClr val="000000"/>
                </a:solidFill>
                <a:effectLst/>
                <a:latin typeface="Arial" panose="020B0604020202020204" pitchFamily="34" charset="0"/>
              </a:rPr>
              <a:t>It uses of various tags to format the content. These tags are enclosed within angle braces </a:t>
            </a:r>
            <a:r>
              <a:rPr lang="en-US" b="1" i="0" dirty="0">
                <a:solidFill>
                  <a:srgbClr val="000000"/>
                </a:solidFill>
                <a:effectLst/>
                <a:latin typeface="Arial" panose="020B0604020202020204" pitchFamily="34" charset="0"/>
              </a:rPr>
              <a:t>&lt;Tag Name&gt;</a:t>
            </a:r>
            <a:r>
              <a:rPr lang="en-US" b="0" i="0" dirty="0">
                <a:solidFill>
                  <a:srgbClr val="000000"/>
                </a:solidFill>
                <a:effectLst/>
                <a:latin typeface="Arial" panose="020B0604020202020204" pitchFamily="34" charset="0"/>
              </a:rPr>
              <a:t>. Most of the tags have their corresponding closing tags </a:t>
            </a:r>
            <a:r>
              <a:rPr lang="en-US" b="1" i="0" dirty="0">
                <a:solidFill>
                  <a:srgbClr val="000000"/>
                </a:solidFill>
                <a:effectLst/>
                <a:latin typeface="Arial" panose="020B0604020202020204" pitchFamily="34" charset="0"/>
              </a:rPr>
              <a:t>&lt;/Tag Name&gt;.</a:t>
            </a:r>
          </a:p>
          <a:p>
            <a:r>
              <a:rPr lang="en-US" b="0" i="0" dirty="0">
                <a:solidFill>
                  <a:srgbClr val="000000"/>
                </a:solidFill>
                <a:effectLst/>
                <a:latin typeface="Verdana" panose="020B0604030504040204" pitchFamily="34" charset="0"/>
              </a:rPr>
              <a:t>HTML elements tell the browser how to display the content</a:t>
            </a:r>
          </a:p>
          <a:p>
            <a:r>
              <a:rPr lang="en-US" b="1" i="0" dirty="0">
                <a:solidFill>
                  <a:srgbClr val="000000"/>
                </a:solidFill>
                <a:effectLst/>
                <a:latin typeface="Arial" panose="020B0604020202020204" pitchFamily="34" charset="0"/>
              </a:rPr>
              <a:t>Hypertext</a:t>
            </a:r>
            <a:r>
              <a:rPr lang="en-US" b="0" i="0" dirty="0">
                <a:solidFill>
                  <a:srgbClr val="000000"/>
                </a:solidFill>
                <a:effectLst/>
                <a:latin typeface="Arial" panose="020B0604020202020204" pitchFamily="34" charset="0"/>
              </a:rPr>
              <a:t> refers to the way in which Web pages (HTML documents) are linked together. Thus, the link available on a webpage is called Hypertext.</a:t>
            </a:r>
          </a:p>
          <a:p>
            <a:r>
              <a:rPr lang="en-US" b="0" i="0" dirty="0">
                <a:solidFill>
                  <a:srgbClr val="000000"/>
                </a:solidFill>
                <a:effectLst/>
                <a:latin typeface="Arial" panose="020B0604020202020204" pitchFamily="34" charset="0"/>
              </a:rPr>
              <a:t>HTML is a </a:t>
            </a:r>
            <a:r>
              <a:rPr lang="en-US" b="1" i="0" dirty="0">
                <a:solidFill>
                  <a:srgbClr val="000000"/>
                </a:solidFill>
                <a:effectLst/>
                <a:latin typeface="Arial" panose="020B0604020202020204" pitchFamily="34" charset="0"/>
              </a:rPr>
              <a:t>Markup Language</a:t>
            </a:r>
            <a:r>
              <a:rPr lang="en-US" b="0" i="0" dirty="0">
                <a:solidFill>
                  <a:srgbClr val="000000"/>
                </a:solidFill>
                <a:effectLst/>
                <a:latin typeface="Arial" panose="020B0604020202020204" pitchFamily="34" charset="0"/>
              </a:rPr>
              <a:t> which means you use HTML to simply "mark-up" a text document with tags that tell a Web browser how to structure it to display.</a:t>
            </a:r>
            <a:endParaRPr lang="en-US" b="0" i="0" dirty="0">
              <a:solidFill>
                <a:srgbClr val="000000"/>
              </a:solidFill>
              <a:effectLst/>
              <a:latin typeface="Verdana" panose="020B0604030504040204" pitchFamily="34" charset="0"/>
            </a:endParaRPr>
          </a:p>
          <a:p>
            <a:endParaRPr lang="en-US" b="1" i="0" dirty="0">
              <a:solidFill>
                <a:srgbClr val="273239"/>
              </a:solidFill>
              <a:effectLst/>
              <a:latin typeface="urw-din"/>
            </a:endParaRPr>
          </a:p>
        </p:txBody>
      </p:sp>
    </p:spTree>
    <p:extLst>
      <p:ext uri="{BB962C8B-B14F-4D97-AF65-F5344CB8AC3E}">
        <p14:creationId xmlns:p14="http://schemas.microsoft.com/office/powerpoint/2010/main" val="3598385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8A260-F8F2-49AF-9CA3-584B45757B38}"/>
              </a:ext>
            </a:extLst>
          </p:cNvPr>
          <p:cNvSpPr>
            <a:spLocks noGrp="1"/>
          </p:cNvSpPr>
          <p:nvPr>
            <p:ph type="title"/>
          </p:nvPr>
        </p:nvSpPr>
        <p:spPr/>
        <p:txBody>
          <a:bodyPr/>
          <a:lstStyle/>
          <a:p>
            <a:r>
              <a:rPr lang="en-US" dirty="0"/>
              <a:t>Why I chose Java and C++?</a:t>
            </a:r>
            <a:endParaRPr lang="en-IN" dirty="0"/>
          </a:p>
        </p:txBody>
      </p:sp>
      <p:sp>
        <p:nvSpPr>
          <p:cNvPr id="3" name="Content Placeholder 2">
            <a:extLst>
              <a:ext uri="{FF2B5EF4-FFF2-40B4-BE49-F238E27FC236}">
                <a16:creationId xmlns:a16="http://schemas.microsoft.com/office/drawing/2014/main" id="{AD9CC7F0-9A23-4D52-A4D9-5F569AD2C8CC}"/>
              </a:ext>
            </a:extLst>
          </p:cNvPr>
          <p:cNvSpPr>
            <a:spLocks noGrp="1"/>
          </p:cNvSpPr>
          <p:nvPr>
            <p:ph idx="1"/>
          </p:nvPr>
        </p:nvSpPr>
        <p:spPr/>
        <p:txBody>
          <a:bodyPr>
            <a:normAutofit fontScale="92500" lnSpcReduction="20000"/>
          </a:bodyPr>
          <a:lstStyle/>
          <a:p>
            <a:pPr marL="0" indent="0">
              <a:buNone/>
            </a:pPr>
            <a:r>
              <a:rPr lang="en-US" sz="2800" b="1" dirty="0">
                <a:solidFill>
                  <a:schemeClr val="tx1"/>
                </a:solidFill>
              </a:rPr>
              <a:t>Java:</a:t>
            </a:r>
          </a:p>
          <a:p>
            <a:r>
              <a:rPr lang="en-US" sz="2400" dirty="0"/>
              <a:t>It is being taught in our current semester </a:t>
            </a:r>
          </a:p>
          <a:p>
            <a:r>
              <a:rPr lang="en-US" sz="2400" dirty="0"/>
              <a:t>It has a wide scope</a:t>
            </a:r>
          </a:p>
          <a:p>
            <a:r>
              <a:rPr lang="en-US" sz="2400" dirty="0"/>
              <a:t>I feel the need to practice and explore it more</a:t>
            </a:r>
          </a:p>
          <a:p>
            <a:pPr marL="0" indent="0">
              <a:buNone/>
            </a:pPr>
            <a:r>
              <a:rPr lang="en-US" sz="2800" b="1" dirty="0">
                <a:solidFill>
                  <a:schemeClr val="tx1"/>
                </a:solidFill>
              </a:rPr>
              <a:t>C++ :</a:t>
            </a:r>
          </a:p>
          <a:p>
            <a:r>
              <a:rPr lang="en-US" sz="2400" dirty="0"/>
              <a:t>I’ve studied C++ in the school and I really like it</a:t>
            </a:r>
          </a:p>
          <a:p>
            <a:r>
              <a:rPr lang="en-US" sz="2400" dirty="0"/>
              <a:t>It is asked in many placement exams</a:t>
            </a:r>
          </a:p>
          <a:p>
            <a:r>
              <a:rPr lang="en-US" sz="2400" dirty="0"/>
              <a:t>I need more practice in writing codes and solving problems in it</a:t>
            </a:r>
          </a:p>
          <a:p>
            <a:endParaRPr lang="en-IN" dirty="0"/>
          </a:p>
        </p:txBody>
      </p:sp>
    </p:spTree>
    <p:extLst>
      <p:ext uri="{BB962C8B-B14F-4D97-AF65-F5344CB8AC3E}">
        <p14:creationId xmlns:p14="http://schemas.microsoft.com/office/powerpoint/2010/main" val="1898052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50133-47AE-43A7-8946-D07152AE5BAC}"/>
              </a:ext>
            </a:extLst>
          </p:cNvPr>
          <p:cNvSpPr>
            <a:spLocks noGrp="1"/>
          </p:cNvSpPr>
          <p:nvPr>
            <p:ph type="title"/>
          </p:nvPr>
        </p:nvSpPr>
        <p:spPr/>
        <p:txBody>
          <a:bodyPr>
            <a:normAutofit/>
          </a:bodyPr>
          <a:lstStyle/>
          <a:p>
            <a:r>
              <a:rPr lang="en-US" sz="4000" b="1" dirty="0"/>
              <a:t>Basic HTML Document:</a:t>
            </a:r>
            <a:endParaRPr lang="en-IN" sz="4000" b="1" dirty="0"/>
          </a:p>
        </p:txBody>
      </p:sp>
      <p:sp>
        <p:nvSpPr>
          <p:cNvPr id="7" name="Rectangle 6">
            <a:extLst>
              <a:ext uri="{FF2B5EF4-FFF2-40B4-BE49-F238E27FC236}">
                <a16:creationId xmlns:a16="http://schemas.microsoft.com/office/drawing/2014/main" id="{91EF46EB-E3AD-4079-B6A7-83DB50F39620}"/>
              </a:ext>
            </a:extLst>
          </p:cNvPr>
          <p:cNvSpPr/>
          <p:nvPr/>
        </p:nvSpPr>
        <p:spPr>
          <a:xfrm>
            <a:off x="581192" y="1864761"/>
            <a:ext cx="9636234" cy="4893647"/>
          </a:xfrm>
          <a:prstGeom prst="rect">
            <a:avLst/>
          </a:prstGeom>
          <a:noFill/>
        </p:spPr>
        <p:txBody>
          <a:bodyPr wrap="square" lIns="91440" tIns="45720" rIns="91440" bIns="45720">
            <a:spAutoFit/>
          </a:bodyPr>
          <a:lstStyle/>
          <a:p>
            <a:r>
              <a:rPr lang="en-US" sz="2400" b="0" cap="none" spc="0" dirty="0">
                <a:ln w="0"/>
                <a:solidFill>
                  <a:schemeClr val="tx1"/>
                </a:solidFill>
                <a:effectLst>
                  <a:outerShdw blurRad="38100" dist="19050" dir="2700000" algn="tl" rotWithShape="0">
                    <a:schemeClr val="dk1">
                      <a:alpha val="40000"/>
                    </a:schemeClr>
                  </a:outerShdw>
                </a:effectLst>
              </a:rPr>
              <a:t> &lt;!DOCTYPE html&gt;     </a:t>
            </a:r>
          </a:p>
          <a:p>
            <a:r>
              <a:rPr lang="en-US" sz="2400" dirty="0">
                <a:ln w="0"/>
                <a:effectLst>
                  <a:outerShdw blurRad="38100" dist="19050" dir="2700000" algn="tl" rotWithShape="0">
                    <a:schemeClr val="dk1">
                      <a:alpha val="40000"/>
                    </a:schemeClr>
                  </a:outerShdw>
                </a:effectLst>
              </a:rPr>
              <a:t>   </a:t>
            </a:r>
            <a:r>
              <a:rPr lang="en-US" sz="2400" b="0" cap="none" spc="0" dirty="0">
                <a:ln w="0"/>
                <a:solidFill>
                  <a:schemeClr val="tx1"/>
                </a:solidFill>
                <a:effectLst>
                  <a:outerShdw blurRad="38100" dist="19050" dir="2700000" algn="tl" rotWithShape="0">
                    <a:schemeClr val="dk1">
                      <a:alpha val="40000"/>
                    </a:schemeClr>
                  </a:outerShdw>
                </a:effectLst>
              </a:rPr>
              <a:t>&lt;html&gt;                                         </a:t>
            </a:r>
            <a:r>
              <a:rPr lang="en-US" sz="2400" b="0" cap="none" spc="0" dirty="0">
                <a:ln w="0"/>
                <a:solidFill>
                  <a:schemeClr val="accent6"/>
                </a:solidFill>
                <a:effectLst>
                  <a:outerShdw blurRad="38100" dist="19050" dir="2700000" algn="tl" rotWithShape="0">
                    <a:schemeClr val="dk1">
                      <a:alpha val="40000"/>
                    </a:schemeClr>
                  </a:outerShdw>
                </a:effectLst>
              </a:rPr>
              <a:t>(HTML root element)</a:t>
            </a:r>
          </a:p>
          <a:p>
            <a:pPr algn="ctr"/>
            <a:endParaRPr lang="en-US" sz="2400" b="0" cap="none" spc="0" dirty="0">
              <a:ln w="0"/>
              <a:solidFill>
                <a:schemeClr val="tx1"/>
              </a:solidFill>
              <a:effectLst>
                <a:outerShdw blurRad="38100" dist="19050" dir="2700000" algn="tl" rotWithShape="0">
                  <a:schemeClr val="dk1">
                    <a:alpha val="40000"/>
                  </a:schemeClr>
                </a:outerShdw>
              </a:effectLst>
            </a:endParaRPr>
          </a:p>
          <a:p>
            <a:r>
              <a:rPr lang="en-US" sz="2400" b="0" cap="none" spc="0" dirty="0">
                <a:ln w="0"/>
                <a:solidFill>
                  <a:schemeClr val="tx1"/>
                </a:solidFill>
                <a:effectLst>
                  <a:outerShdw blurRad="38100" dist="19050" dir="2700000" algn="tl" rotWithShape="0">
                    <a:schemeClr val="dk1">
                      <a:alpha val="40000"/>
                    </a:schemeClr>
                  </a:outerShdw>
                </a:effectLst>
              </a:rPr>
              <a:t>   &lt;head&gt;                                      </a:t>
            </a:r>
            <a:r>
              <a:rPr lang="en-US" sz="2400" b="0" cap="none" spc="0" dirty="0">
                <a:ln w="0"/>
                <a:solidFill>
                  <a:schemeClr val="accent6"/>
                </a:solidFill>
                <a:effectLst>
                  <a:outerShdw blurRad="38100" dist="19050" dir="2700000" algn="tl" rotWithShape="0">
                    <a:schemeClr val="dk1">
                      <a:alpha val="40000"/>
                    </a:schemeClr>
                  </a:outerShdw>
                </a:effectLst>
              </a:rPr>
              <a:t>(Contains page’s HTML metadata)</a:t>
            </a:r>
          </a:p>
          <a:p>
            <a:r>
              <a:rPr lang="en-US" sz="2400" b="0" cap="none" spc="0" dirty="0">
                <a:ln w="0"/>
                <a:solidFill>
                  <a:schemeClr val="tx1"/>
                </a:solidFill>
                <a:effectLst>
                  <a:outerShdw blurRad="38100" dist="19050" dir="2700000" algn="tl" rotWithShape="0">
                    <a:schemeClr val="dk1">
                      <a:alpha val="40000"/>
                    </a:schemeClr>
                  </a:outerShdw>
                </a:effectLst>
              </a:rPr>
              <a:t>      &lt;title&gt;Page title&lt;/title&gt;            </a:t>
            </a:r>
            <a:r>
              <a:rPr lang="en-US" sz="2400" b="0" cap="none" spc="0" dirty="0">
                <a:ln w="0"/>
                <a:solidFill>
                  <a:schemeClr val="accent6"/>
                </a:solidFill>
                <a:effectLst>
                  <a:outerShdw blurRad="38100" dist="19050" dir="2700000" algn="tl" rotWithShape="0">
                    <a:schemeClr val="dk1">
                      <a:alpha val="40000"/>
                    </a:schemeClr>
                  </a:outerShdw>
                </a:effectLst>
              </a:rPr>
              <a:t>(Title of the HTML page)</a:t>
            </a:r>
          </a:p>
          <a:p>
            <a:r>
              <a:rPr lang="en-US" sz="2400" b="0" cap="none" spc="0" dirty="0">
                <a:ln w="0"/>
                <a:solidFill>
                  <a:schemeClr val="tx1"/>
                </a:solidFill>
                <a:effectLst>
                  <a:outerShdw blurRad="38100" dist="19050" dir="2700000" algn="tl" rotWithShape="0">
                    <a:schemeClr val="dk1">
                      <a:alpha val="40000"/>
                    </a:schemeClr>
                  </a:outerShdw>
                </a:effectLst>
              </a:rPr>
              <a:t>   &lt;/head&gt;</a:t>
            </a:r>
          </a:p>
          <a:p>
            <a:r>
              <a:rPr lang="en-US" sz="2400" b="0" cap="none" spc="0" dirty="0">
                <a:ln w="0"/>
                <a:solidFill>
                  <a:schemeClr val="tx1"/>
                </a:solidFill>
                <a:effectLst>
                  <a:outerShdw blurRad="38100" dist="19050" dir="2700000" algn="tl" rotWithShape="0">
                    <a:schemeClr val="dk1">
                      <a:alpha val="40000"/>
                    </a:schemeClr>
                  </a:outerShdw>
                </a:effectLst>
              </a:rPr>
              <a:t>	</a:t>
            </a:r>
          </a:p>
          <a:p>
            <a:r>
              <a:rPr lang="en-US" sz="2400" b="0" cap="none" spc="0" dirty="0">
                <a:ln w="0"/>
                <a:solidFill>
                  <a:schemeClr val="tx1"/>
                </a:solidFill>
                <a:effectLst>
                  <a:outerShdw blurRad="38100" dist="19050" dir="2700000" algn="tl" rotWithShape="0">
                    <a:schemeClr val="dk1">
                      <a:alpha val="40000"/>
                    </a:schemeClr>
                  </a:outerShdw>
                </a:effectLst>
              </a:rPr>
              <a:t>   &lt;body&gt;                                      </a:t>
            </a:r>
            <a:r>
              <a:rPr lang="en-US" sz="2400" b="0" cap="none" spc="0" dirty="0">
                <a:ln w="0"/>
                <a:solidFill>
                  <a:schemeClr val="accent6"/>
                </a:solidFill>
                <a:effectLst>
                  <a:outerShdw blurRad="38100" dist="19050" dir="2700000" algn="tl" rotWithShape="0">
                    <a:schemeClr val="dk1">
                      <a:alpha val="40000"/>
                    </a:schemeClr>
                  </a:outerShdw>
                </a:effectLst>
              </a:rPr>
              <a:t>(Holds content of the HTML page)</a:t>
            </a:r>
          </a:p>
          <a:p>
            <a:r>
              <a:rPr lang="en-US" sz="2400" b="0" cap="none" spc="0" dirty="0">
                <a:ln w="0"/>
                <a:solidFill>
                  <a:schemeClr val="tx1"/>
                </a:solidFill>
                <a:effectLst>
                  <a:outerShdw blurRad="38100" dist="19050" dir="2700000" algn="tl" rotWithShape="0">
                    <a:schemeClr val="dk1">
                      <a:alpha val="40000"/>
                    </a:schemeClr>
                  </a:outerShdw>
                </a:effectLst>
              </a:rPr>
              <a:t>      &lt;h1&gt;This is a heading&lt;/h1&gt;      </a:t>
            </a:r>
            <a:r>
              <a:rPr lang="en-US" sz="2400" b="0" cap="none" spc="0" dirty="0">
                <a:ln w="0"/>
                <a:solidFill>
                  <a:schemeClr val="accent6"/>
                </a:solidFill>
                <a:effectLst>
                  <a:outerShdw blurRad="38100" dist="19050" dir="2700000" algn="tl" rotWithShape="0">
                    <a:schemeClr val="dk1">
                      <a:alpha val="40000"/>
                    </a:schemeClr>
                  </a:outerShdw>
                </a:effectLst>
              </a:rPr>
              <a:t>(Headline tag)</a:t>
            </a:r>
          </a:p>
          <a:p>
            <a:r>
              <a:rPr lang="en-US" sz="2400" b="0" cap="none" spc="0" dirty="0">
                <a:ln w="0"/>
                <a:solidFill>
                  <a:schemeClr val="tx1"/>
                </a:solidFill>
                <a:effectLst>
                  <a:outerShdw blurRad="38100" dist="19050" dir="2700000" algn="tl" rotWithShape="0">
                    <a:schemeClr val="dk1">
                      <a:alpha val="40000"/>
                    </a:schemeClr>
                  </a:outerShdw>
                </a:effectLst>
              </a:rPr>
              <a:t>      &lt;p&gt;Paragraph content&lt;/p&gt;       </a:t>
            </a:r>
            <a:r>
              <a:rPr lang="en-US" sz="2400" b="0" cap="none" spc="0" dirty="0">
                <a:ln w="0"/>
                <a:solidFill>
                  <a:schemeClr val="accent6"/>
                </a:solidFill>
                <a:effectLst>
                  <a:outerShdw blurRad="38100" dist="19050" dir="2700000" algn="tl" rotWithShape="0">
                    <a:schemeClr val="dk1">
                      <a:alpha val="40000"/>
                    </a:schemeClr>
                  </a:outerShdw>
                </a:effectLst>
              </a:rPr>
              <a:t>(Paragraph tag)</a:t>
            </a:r>
          </a:p>
          <a:p>
            <a:r>
              <a:rPr lang="en-US" sz="2400" b="0" cap="none" spc="0" dirty="0">
                <a:ln w="0"/>
                <a:solidFill>
                  <a:schemeClr val="tx1"/>
                </a:solidFill>
                <a:effectLst>
                  <a:outerShdw blurRad="38100" dist="19050" dir="2700000" algn="tl" rotWithShape="0">
                    <a:schemeClr val="dk1">
                      <a:alpha val="40000"/>
                    </a:schemeClr>
                  </a:outerShdw>
                </a:effectLst>
              </a:rPr>
              <a:t>   &lt;/body&gt;</a:t>
            </a:r>
          </a:p>
          <a:p>
            <a:r>
              <a:rPr lang="en-US" sz="2400" b="0" cap="none" spc="0" dirty="0">
                <a:ln w="0"/>
                <a:solidFill>
                  <a:schemeClr val="tx1"/>
                </a:solidFill>
                <a:effectLst>
                  <a:outerShdw blurRad="38100" dist="19050" dir="2700000" algn="tl" rotWithShape="0">
                    <a:schemeClr val="dk1">
                      <a:alpha val="40000"/>
                    </a:schemeClr>
                  </a:outerShdw>
                </a:effectLst>
              </a:rPr>
              <a:t>	</a:t>
            </a:r>
          </a:p>
          <a:p>
            <a:r>
              <a:rPr lang="en-US" sz="2400" b="0" cap="none" spc="0" dirty="0">
                <a:ln w="0"/>
                <a:solidFill>
                  <a:schemeClr val="tx1"/>
                </a:solidFill>
                <a:effectLst>
                  <a:outerShdw blurRad="38100" dist="19050" dir="2700000" algn="tl" rotWithShape="0">
                    <a:schemeClr val="dk1">
                      <a:alpha val="40000"/>
                    </a:schemeClr>
                  </a:outerShdw>
                </a:effectLst>
              </a:rPr>
              <a:t>&lt;/html&gt;</a:t>
            </a:r>
          </a:p>
        </p:txBody>
      </p:sp>
      <p:cxnSp>
        <p:nvCxnSpPr>
          <p:cNvPr id="11" name="Straight Arrow Connector 10">
            <a:extLst>
              <a:ext uri="{FF2B5EF4-FFF2-40B4-BE49-F238E27FC236}">
                <a16:creationId xmlns:a16="http://schemas.microsoft.com/office/drawing/2014/main" id="{E759BA7B-CAA7-4C1C-B97F-E436FD3212F0}"/>
              </a:ext>
            </a:extLst>
          </p:cNvPr>
          <p:cNvCxnSpPr/>
          <p:nvPr/>
        </p:nvCxnSpPr>
        <p:spPr>
          <a:xfrm>
            <a:off x="3087757" y="2451652"/>
            <a:ext cx="17360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4879911-3768-4CEA-8DE3-B24BEBC0BE72}"/>
              </a:ext>
            </a:extLst>
          </p:cNvPr>
          <p:cNvCxnSpPr/>
          <p:nvPr/>
        </p:nvCxnSpPr>
        <p:spPr>
          <a:xfrm>
            <a:off x="2756452" y="3167270"/>
            <a:ext cx="20673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E475689-A38B-4516-BF22-49B0051C916E}"/>
              </a:ext>
            </a:extLst>
          </p:cNvPr>
          <p:cNvCxnSpPr/>
          <p:nvPr/>
        </p:nvCxnSpPr>
        <p:spPr>
          <a:xfrm>
            <a:off x="4121426" y="3564835"/>
            <a:ext cx="821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7C98101-D4D0-4133-ACE5-83DDA07DD427}"/>
              </a:ext>
            </a:extLst>
          </p:cNvPr>
          <p:cNvCxnSpPr/>
          <p:nvPr/>
        </p:nvCxnSpPr>
        <p:spPr>
          <a:xfrm>
            <a:off x="2756452" y="4691270"/>
            <a:ext cx="22528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9EEFF5A-40B1-4DE9-8431-25AB7726039E}"/>
              </a:ext>
            </a:extLst>
          </p:cNvPr>
          <p:cNvCxnSpPr/>
          <p:nvPr/>
        </p:nvCxnSpPr>
        <p:spPr>
          <a:xfrm>
            <a:off x="4717774" y="5022574"/>
            <a:ext cx="3578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9425187-4B85-4035-B09A-A81E01B7AA98}"/>
              </a:ext>
            </a:extLst>
          </p:cNvPr>
          <p:cNvCxnSpPr/>
          <p:nvPr/>
        </p:nvCxnSpPr>
        <p:spPr>
          <a:xfrm>
            <a:off x="4625009" y="5406887"/>
            <a:ext cx="3180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559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BDD297-E367-4736-A336-ACEE691C8B4F}"/>
              </a:ext>
            </a:extLst>
          </p:cNvPr>
          <p:cNvSpPr/>
          <p:nvPr/>
        </p:nvSpPr>
        <p:spPr>
          <a:xfrm>
            <a:off x="477078" y="612844"/>
            <a:ext cx="11211339" cy="6247864"/>
          </a:xfrm>
          <a:prstGeom prst="rect">
            <a:avLst/>
          </a:prstGeom>
          <a:noFill/>
        </p:spPr>
        <p:txBody>
          <a:bodyPr wrap="square" lIns="91440" tIns="45720" rIns="91440" bIns="45720">
            <a:spAutoFit/>
          </a:bodyPr>
          <a:lstStyle/>
          <a:p>
            <a:pPr algn="l" fontAlgn="base"/>
            <a:r>
              <a:rPr lang="en-US" sz="2000" b="1" i="0" dirty="0">
                <a:effectLst/>
                <a:latin typeface="urw-din"/>
              </a:rPr>
              <a:t>&lt;DOCTYPE! html&gt;:</a:t>
            </a:r>
            <a:r>
              <a:rPr lang="en-US" sz="2000" b="0" i="0" dirty="0">
                <a:effectLst/>
                <a:latin typeface="urw-din"/>
              </a:rPr>
              <a:t> This is the document type declaration (not technically a tag). It declares a document as being an HTML document. The doctype declaration is not case-sensitive.</a:t>
            </a:r>
            <a:br>
              <a:rPr lang="en-US" sz="2000" b="0" i="0" dirty="0">
                <a:effectLst/>
                <a:latin typeface="urw-din"/>
              </a:rPr>
            </a:br>
            <a:endParaRPr lang="en-US" sz="2000" b="0" i="0" dirty="0">
              <a:effectLst/>
              <a:latin typeface="urw-din"/>
            </a:endParaRPr>
          </a:p>
          <a:p>
            <a:pPr algn="l" fontAlgn="base"/>
            <a:r>
              <a:rPr lang="en-US" sz="2000" b="1" i="0" dirty="0">
                <a:effectLst/>
                <a:latin typeface="urw-din"/>
              </a:rPr>
              <a:t>&lt;html&gt;:</a:t>
            </a:r>
            <a:r>
              <a:rPr lang="en-US" sz="2000" b="0" i="0" dirty="0">
                <a:effectLst/>
                <a:latin typeface="urw-din"/>
              </a:rPr>
              <a:t> This is called the HTML root element. All other elements are contained within it.</a:t>
            </a:r>
            <a:br>
              <a:rPr lang="en-US" sz="2000" b="0" i="0" dirty="0">
                <a:effectLst/>
                <a:latin typeface="urw-din"/>
              </a:rPr>
            </a:br>
            <a:endParaRPr lang="en-US" sz="2000" b="0" i="0" dirty="0">
              <a:effectLst/>
              <a:latin typeface="urw-din"/>
            </a:endParaRPr>
          </a:p>
          <a:p>
            <a:pPr algn="l" fontAlgn="base"/>
            <a:r>
              <a:rPr lang="en-US" sz="2000" b="1" i="0" dirty="0">
                <a:effectLst/>
                <a:latin typeface="urw-din"/>
              </a:rPr>
              <a:t>&lt;head&gt;:</a:t>
            </a:r>
            <a:r>
              <a:rPr lang="en-US" sz="2000" b="0" i="0" dirty="0">
                <a:effectLst/>
                <a:latin typeface="urw-din"/>
              </a:rPr>
              <a:t> The head tag contains the “behind the scenes” elements for a webpage. Elements within the head aren’t visible on the front-end of a webpage. HTML elements used inside the &lt;head&gt; element include: </a:t>
            </a:r>
          </a:p>
          <a:p>
            <a:pPr algn="l" fontAlgn="base"/>
            <a:r>
              <a:rPr lang="en-US" sz="2000" b="0" i="0" u="sng" dirty="0">
                <a:solidFill>
                  <a:srgbClr val="828282"/>
                </a:solidFill>
                <a:effectLst/>
                <a:latin typeface="urw-din"/>
                <a:hlinkClick r:id="rId2">
                  <a:extLst>
                    <a:ext uri="{A12FA001-AC4F-418D-AE19-62706E023703}">
                      <ahyp:hlinkClr xmlns:ahyp="http://schemas.microsoft.com/office/drawing/2018/hyperlinkcolor" val="tx"/>
                    </a:ext>
                  </a:extLst>
                </a:hlinkClick>
              </a:rPr>
              <a:t> </a:t>
            </a:r>
            <a:r>
              <a:rPr lang="en-US" sz="2000" b="0" i="0" dirty="0">
                <a:effectLst/>
                <a:latin typeface="urw-din"/>
                <a:hlinkClick r:id="rId2">
                  <a:extLst>
                    <a:ext uri="{A12FA001-AC4F-418D-AE19-62706E023703}">
                      <ahyp:hlinkClr xmlns:ahyp="http://schemas.microsoft.com/office/drawing/2018/hyperlinkcolor" val="tx"/>
                    </a:ext>
                  </a:extLst>
                </a:hlinkClick>
              </a:rPr>
              <a:t>&lt;style&gt;</a:t>
            </a:r>
            <a:r>
              <a:rPr lang="en-US" sz="2000" dirty="0">
                <a:latin typeface="urw-din"/>
              </a:rPr>
              <a:t>    </a:t>
            </a:r>
            <a:r>
              <a:rPr lang="en-US" sz="2000" b="0" i="0" dirty="0">
                <a:effectLst/>
                <a:latin typeface="urw-din"/>
                <a:hlinkClick r:id="rId3">
                  <a:extLst>
                    <a:ext uri="{A12FA001-AC4F-418D-AE19-62706E023703}">
                      <ahyp:hlinkClr xmlns:ahyp="http://schemas.microsoft.com/office/drawing/2018/hyperlinkcolor" val="tx"/>
                    </a:ext>
                  </a:extLst>
                </a:hlinkClick>
              </a:rPr>
              <a:t>&lt;title&gt;</a:t>
            </a:r>
            <a:r>
              <a:rPr lang="en-US" sz="2000" dirty="0">
                <a:latin typeface="urw-din"/>
              </a:rPr>
              <a:t>    </a:t>
            </a:r>
            <a:r>
              <a:rPr lang="en-US" sz="2000" b="0" i="0" dirty="0">
                <a:effectLst/>
                <a:latin typeface="urw-din"/>
                <a:hlinkClick r:id="rId4">
                  <a:extLst>
                    <a:ext uri="{A12FA001-AC4F-418D-AE19-62706E023703}">
                      <ahyp:hlinkClr xmlns:ahyp="http://schemas.microsoft.com/office/drawing/2018/hyperlinkcolor" val="tx"/>
                    </a:ext>
                  </a:extLst>
                </a:hlinkClick>
              </a:rPr>
              <a:t>&lt;</a:t>
            </a:r>
            <a:r>
              <a:rPr lang="en-US" sz="2000" b="0" i="0" dirty="0" err="1">
                <a:effectLst/>
                <a:latin typeface="urw-din"/>
                <a:hlinkClick r:id="rId4">
                  <a:extLst>
                    <a:ext uri="{A12FA001-AC4F-418D-AE19-62706E023703}">
                      <ahyp:hlinkClr xmlns:ahyp="http://schemas.microsoft.com/office/drawing/2018/hyperlinkcolor" val="tx"/>
                    </a:ext>
                  </a:extLst>
                </a:hlinkClick>
              </a:rPr>
              <a:t>noscript</a:t>
            </a:r>
            <a:r>
              <a:rPr lang="en-US" sz="2000" b="0" i="0" dirty="0">
                <a:effectLst/>
                <a:latin typeface="urw-din"/>
                <a:hlinkClick r:id="rId4">
                  <a:extLst>
                    <a:ext uri="{A12FA001-AC4F-418D-AE19-62706E023703}">
                      <ahyp:hlinkClr xmlns:ahyp="http://schemas.microsoft.com/office/drawing/2018/hyperlinkcolor" val="tx"/>
                    </a:ext>
                  </a:extLst>
                </a:hlinkClick>
              </a:rPr>
              <a:t>&gt;</a:t>
            </a:r>
            <a:r>
              <a:rPr lang="en-US" sz="2000" dirty="0">
                <a:latin typeface="urw-din"/>
              </a:rPr>
              <a:t>    </a:t>
            </a:r>
            <a:r>
              <a:rPr lang="en-US" sz="2000" b="0" i="0" dirty="0">
                <a:effectLst/>
                <a:latin typeface="urw-din"/>
                <a:hlinkClick r:id="rId5">
                  <a:extLst>
                    <a:ext uri="{A12FA001-AC4F-418D-AE19-62706E023703}">
                      <ahyp:hlinkClr xmlns:ahyp="http://schemas.microsoft.com/office/drawing/2018/hyperlinkcolor" val="tx"/>
                    </a:ext>
                  </a:extLst>
                </a:hlinkClick>
              </a:rPr>
              <a:t>&lt;script&gt;</a:t>
            </a:r>
            <a:r>
              <a:rPr lang="en-US" sz="2000" dirty="0">
                <a:latin typeface="urw-din"/>
              </a:rPr>
              <a:t>    </a:t>
            </a:r>
            <a:r>
              <a:rPr lang="en-US" sz="2000" b="0" i="0" dirty="0">
                <a:effectLst/>
                <a:latin typeface="urw-din"/>
                <a:hlinkClick r:id="rId6">
                  <a:extLst>
                    <a:ext uri="{A12FA001-AC4F-418D-AE19-62706E023703}">
                      <ahyp:hlinkClr xmlns:ahyp="http://schemas.microsoft.com/office/drawing/2018/hyperlinkcolor" val="tx"/>
                    </a:ext>
                  </a:extLst>
                </a:hlinkClick>
              </a:rPr>
              <a:t>&lt;meta&gt;</a:t>
            </a:r>
            <a:r>
              <a:rPr lang="en-US" sz="2000" dirty="0">
                <a:latin typeface="urw-din"/>
              </a:rPr>
              <a:t>    </a:t>
            </a:r>
            <a:r>
              <a:rPr lang="en-US" sz="2000" b="0" i="0" dirty="0">
                <a:effectLst/>
                <a:latin typeface="urw-din"/>
                <a:hlinkClick r:id="rId7">
                  <a:extLst>
                    <a:ext uri="{A12FA001-AC4F-418D-AE19-62706E023703}">
                      <ahyp:hlinkClr xmlns:ahyp="http://schemas.microsoft.com/office/drawing/2018/hyperlinkcolor" val="tx"/>
                    </a:ext>
                  </a:extLst>
                </a:hlinkClick>
              </a:rPr>
              <a:t>&lt;link&gt;</a:t>
            </a:r>
            <a:endParaRPr lang="en-US" sz="2000" b="0" i="0" dirty="0">
              <a:effectLst/>
              <a:latin typeface="urw-din"/>
            </a:endParaRPr>
          </a:p>
          <a:p>
            <a:pPr algn="l" fontAlgn="base"/>
            <a:endParaRPr lang="en-US" sz="2000" dirty="0">
              <a:latin typeface="urw-din"/>
            </a:endParaRPr>
          </a:p>
          <a:p>
            <a:pPr fontAlgn="base"/>
            <a:r>
              <a:rPr lang="en-US" sz="2000" b="1" i="0" dirty="0">
                <a:effectLst/>
                <a:latin typeface="Arial" panose="020B0604020202020204" pitchFamily="34" charset="0"/>
              </a:rPr>
              <a:t>&lt;title&gt;</a:t>
            </a:r>
            <a:r>
              <a:rPr lang="en-US" sz="2000" b="0" i="0" dirty="0">
                <a:solidFill>
                  <a:srgbClr val="000000"/>
                </a:solidFill>
                <a:effectLst/>
                <a:latin typeface="Arial" panose="020B0604020202020204" pitchFamily="34" charset="0"/>
              </a:rPr>
              <a:t>The &lt;title&gt; tag is used inside the &lt;head&gt; tag to mention the document title.</a:t>
            </a:r>
            <a:endParaRPr lang="en-US" sz="2000" b="0" i="0" dirty="0">
              <a:effectLst/>
              <a:latin typeface="urw-din"/>
            </a:endParaRPr>
          </a:p>
          <a:p>
            <a:pPr algn="l" fontAlgn="base"/>
            <a:endParaRPr lang="en-US" sz="2000" b="1" i="0" dirty="0">
              <a:effectLst/>
              <a:latin typeface="urw-din"/>
            </a:endParaRPr>
          </a:p>
          <a:p>
            <a:pPr algn="l" fontAlgn="base"/>
            <a:r>
              <a:rPr lang="en-US" sz="2000" b="1" i="0" dirty="0">
                <a:effectLst/>
                <a:latin typeface="urw-din"/>
              </a:rPr>
              <a:t>&lt;body&gt;:</a:t>
            </a:r>
            <a:r>
              <a:rPr lang="en-US" sz="2000" b="0" i="0" dirty="0">
                <a:effectLst/>
                <a:latin typeface="urw-din"/>
              </a:rPr>
              <a:t> the body tag is used to enclose all the visible content of a webpage. In other words, the body content is what the browser will show on the front-end.</a:t>
            </a:r>
          </a:p>
          <a:p>
            <a:pPr algn="l" fontAlgn="base"/>
            <a:r>
              <a:rPr lang="en-US" sz="2000" b="0" i="0" dirty="0">
                <a:effectLst/>
                <a:latin typeface="urw-din"/>
              </a:rPr>
              <a:t>An HTML document can be created using any text editor. Save the text file using </a:t>
            </a:r>
            <a:r>
              <a:rPr lang="en-US" sz="2000" b="1" i="0" dirty="0">
                <a:effectLst/>
                <a:latin typeface="urw-din"/>
              </a:rPr>
              <a:t>.html</a:t>
            </a:r>
            <a:r>
              <a:rPr lang="en-US" sz="2000" b="0" i="0" dirty="0">
                <a:effectLst/>
                <a:latin typeface="urw-din"/>
              </a:rPr>
              <a:t> or </a:t>
            </a:r>
            <a:r>
              <a:rPr lang="en-US" sz="2000" b="1" i="0" dirty="0">
                <a:effectLst/>
                <a:latin typeface="urw-din"/>
              </a:rPr>
              <a:t>.htm</a:t>
            </a:r>
            <a:r>
              <a:rPr lang="en-US" sz="2000" b="0" i="0" dirty="0">
                <a:effectLst/>
                <a:latin typeface="urw-din"/>
              </a:rPr>
              <a:t>. Once saved as an HTML document, the file can be opened as a webpage in the browser.</a:t>
            </a:r>
          </a:p>
          <a:p>
            <a:pPr algn="l" fontAlgn="base"/>
            <a:endParaRPr lang="en-US" sz="2000" dirty="0">
              <a:latin typeface="urw-din"/>
            </a:endParaRPr>
          </a:p>
          <a:p>
            <a:pPr fontAlgn="base"/>
            <a:r>
              <a:rPr lang="en-US" sz="2000" b="1" i="0" dirty="0">
                <a:effectLst/>
                <a:latin typeface="Arial" panose="020B0604020202020204" pitchFamily="34" charset="0"/>
              </a:rPr>
              <a:t>&lt;h1&gt;</a:t>
            </a:r>
            <a:r>
              <a:rPr lang="en-US" sz="2000" b="0" i="0" dirty="0">
                <a:solidFill>
                  <a:srgbClr val="000000"/>
                </a:solidFill>
                <a:effectLst/>
                <a:latin typeface="Arial" panose="020B0604020202020204" pitchFamily="34" charset="0"/>
              </a:rPr>
              <a:t>This tag represents the heading.</a:t>
            </a:r>
          </a:p>
          <a:p>
            <a:pPr algn="l" fontAlgn="base"/>
            <a:endParaRPr lang="en-US" sz="2000" b="0" i="0" dirty="0">
              <a:effectLst/>
              <a:latin typeface="urw-din"/>
            </a:endParaRPr>
          </a:p>
          <a:p>
            <a:pPr fontAlgn="base"/>
            <a:r>
              <a:rPr lang="en-US" sz="2000" b="1" i="0" dirty="0">
                <a:effectLst/>
                <a:latin typeface="Arial" panose="020B0604020202020204" pitchFamily="34" charset="0"/>
              </a:rPr>
              <a:t>&lt;p&gt;</a:t>
            </a:r>
            <a:r>
              <a:rPr lang="en-US" sz="2000" b="0" i="0" dirty="0">
                <a:solidFill>
                  <a:srgbClr val="000000"/>
                </a:solidFill>
                <a:effectLst/>
                <a:latin typeface="Arial" panose="020B0604020202020204" pitchFamily="34" charset="0"/>
              </a:rPr>
              <a:t>This tag represents a paragraph.</a:t>
            </a:r>
          </a:p>
          <a:p>
            <a:pPr algn="l" fontAlgn="base"/>
            <a:endParaRPr lang="en-US" sz="2000" b="0" i="0" dirty="0">
              <a:effectLst/>
              <a:latin typeface="urw-din"/>
            </a:endParaRPr>
          </a:p>
        </p:txBody>
      </p:sp>
    </p:spTree>
    <p:extLst>
      <p:ext uri="{BB962C8B-B14F-4D97-AF65-F5344CB8AC3E}">
        <p14:creationId xmlns:p14="http://schemas.microsoft.com/office/powerpoint/2010/main" val="2105785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01F72-0686-4999-8764-1F06FC600264}"/>
              </a:ext>
            </a:extLst>
          </p:cNvPr>
          <p:cNvSpPr>
            <a:spLocks noGrp="1"/>
          </p:cNvSpPr>
          <p:nvPr>
            <p:ph type="title"/>
          </p:nvPr>
        </p:nvSpPr>
        <p:spPr/>
        <p:txBody>
          <a:bodyPr>
            <a:normAutofit/>
          </a:bodyPr>
          <a:lstStyle/>
          <a:p>
            <a:r>
              <a:rPr lang="en-US" sz="5400" b="1" dirty="0"/>
              <a:t>CSS</a:t>
            </a:r>
            <a:endParaRPr lang="en-IN" sz="5400" b="1" dirty="0"/>
          </a:p>
        </p:txBody>
      </p:sp>
      <p:sp>
        <p:nvSpPr>
          <p:cNvPr id="3" name="Content Placeholder 2">
            <a:extLst>
              <a:ext uri="{FF2B5EF4-FFF2-40B4-BE49-F238E27FC236}">
                <a16:creationId xmlns:a16="http://schemas.microsoft.com/office/drawing/2014/main" id="{F908C16F-8874-416E-838F-8714D0C26243}"/>
              </a:ext>
            </a:extLst>
          </p:cNvPr>
          <p:cNvSpPr>
            <a:spLocks noGrp="1"/>
          </p:cNvSpPr>
          <p:nvPr>
            <p:ph idx="1"/>
          </p:nvPr>
        </p:nvSpPr>
        <p:spPr>
          <a:xfrm>
            <a:off x="581192" y="2180496"/>
            <a:ext cx="11029615" cy="4677504"/>
          </a:xfrm>
        </p:spPr>
        <p:txBody>
          <a:bodyPr>
            <a:normAutofit fontScale="92500" lnSpcReduction="10000"/>
          </a:bodyPr>
          <a:lstStyle/>
          <a:p>
            <a:r>
              <a:rPr lang="en-US" b="0" i="0" dirty="0">
                <a:solidFill>
                  <a:srgbClr val="000000"/>
                </a:solidFill>
                <a:effectLst/>
                <a:latin typeface="Verdana" panose="020B0604030504040204" pitchFamily="34" charset="0"/>
              </a:rPr>
              <a:t>CSS stands for Cascading Style Sheets</a:t>
            </a:r>
          </a:p>
          <a:p>
            <a:r>
              <a:rPr lang="en-US" b="0" i="0" dirty="0">
                <a:solidFill>
                  <a:srgbClr val="000000"/>
                </a:solidFill>
                <a:effectLst/>
                <a:latin typeface="Verdana" panose="020B0604030504040204" pitchFamily="34" charset="0"/>
              </a:rPr>
              <a:t>CSS describes how HTML elements are to be displayed on screen, paper, or in other media</a:t>
            </a:r>
          </a:p>
          <a:p>
            <a:r>
              <a:rPr lang="en-US" b="0" i="0" dirty="0">
                <a:solidFill>
                  <a:srgbClr val="000000"/>
                </a:solidFill>
                <a:effectLst/>
                <a:latin typeface="Verdana" panose="020B0604030504040204" pitchFamily="34" charset="0"/>
              </a:rPr>
              <a:t>It can control the layout of multiple web pages all at once</a:t>
            </a:r>
          </a:p>
          <a:p>
            <a:pPr algn="l"/>
            <a:r>
              <a:rPr lang="en-US" b="0" i="0" dirty="0">
                <a:solidFill>
                  <a:srgbClr val="000000"/>
                </a:solidFill>
                <a:effectLst/>
                <a:latin typeface="Verdana" panose="020B0604030504040204" pitchFamily="34" charset="0"/>
              </a:rPr>
              <a:t>There are three ways of inserting a style sheet:</a:t>
            </a:r>
          </a:p>
          <a:p>
            <a:pPr marL="0" indent="0" algn="l">
              <a:buNone/>
            </a:pPr>
            <a:r>
              <a:rPr lang="en-US" b="0" i="0" dirty="0">
                <a:solidFill>
                  <a:srgbClr val="000000"/>
                </a:solidFill>
                <a:effectLst/>
                <a:latin typeface="Verdana" panose="020B0604030504040204" pitchFamily="34" charset="0"/>
              </a:rPr>
              <a:t>         1) </a:t>
            </a:r>
            <a:r>
              <a:rPr lang="en-US" b="1" i="0" dirty="0">
                <a:solidFill>
                  <a:schemeClr val="accent6"/>
                </a:solidFill>
                <a:effectLst/>
                <a:latin typeface="Verdana" panose="020B0604030504040204" pitchFamily="34" charset="0"/>
              </a:rPr>
              <a:t>External CSS:</a:t>
            </a:r>
            <a:r>
              <a:rPr lang="en-US" b="0" i="0" dirty="0">
                <a:solidFill>
                  <a:srgbClr val="000000"/>
                </a:solidFill>
                <a:effectLst/>
                <a:latin typeface="Verdana" panose="020B0604030504040204" pitchFamily="34" charset="0"/>
              </a:rPr>
              <a:t> With an external style sheet, you can change the look of an entire </a:t>
            </a:r>
          </a:p>
          <a:p>
            <a:pPr marL="0" indent="0" algn="l">
              <a:buNone/>
            </a:pPr>
            <a:r>
              <a:rPr lang="en-US" b="0" i="0" dirty="0">
                <a:solidFill>
                  <a:srgbClr val="000000"/>
                </a:solidFill>
                <a:effectLst/>
                <a:latin typeface="Verdana" panose="020B0604030504040204" pitchFamily="34" charset="0"/>
              </a:rPr>
              <a:t>              website by changing</a:t>
            </a:r>
            <a:r>
              <a:rPr lang="en-US" dirty="0">
                <a:solidFill>
                  <a:srgbClr val="000000"/>
                </a:solidFill>
                <a:latin typeface="Verdana" panose="020B0604030504040204" pitchFamily="34" charset="0"/>
              </a:rPr>
              <a:t> </a:t>
            </a:r>
            <a:r>
              <a:rPr lang="en-US" b="0" i="0" dirty="0">
                <a:solidFill>
                  <a:srgbClr val="000000"/>
                </a:solidFill>
                <a:effectLst/>
                <a:latin typeface="Verdana" panose="020B0604030504040204" pitchFamily="34" charset="0"/>
              </a:rPr>
              <a:t>just one file! Each HTML page must include a reference to the </a:t>
            </a:r>
          </a:p>
          <a:p>
            <a:pPr marL="0" indent="0" algn="l">
              <a:buNone/>
            </a:pPr>
            <a:r>
              <a:rPr lang="en-US" b="0" i="0" dirty="0">
                <a:solidFill>
                  <a:srgbClr val="000000"/>
                </a:solidFill>
                <a:effectLst/>
                <a:latin typeface="Verdana" panose="020B0604030504040204" pitchFamily="34" charset="0"/>
              </a:rPr>
              <a:t>              external style sheet file inside the &lt;link&gt; element, inside the head section.</a:t>
            </a:r>
          </a:p>
          <a:p>
            <a:pPr marL="0" indent="0" algn="l">
              <a:buNone/>
            </a:pPr>
            <a:r>
              <a:rPr lang="en-US" b="0" i="0" dirty="0">
                <a:solidFill>
                  <a:srgbClr val="000000"/>
                </a:solidFill>
                <a:effectLst/>
                <a:latin typeface="Verdana" panose="020B0604030504040204" pitchFamily="34" charset="0"/>
              </a:rPr>
              <a:t>         2) </a:t>
            </a:r>
            <a:r>
              <a:rPr lang="en-US" b="1" i="0" dirty="0">
                <a:solidFill>
                  <a:schemeClr val="accent6"/>
                </a:solidFill>
                <a:effectLst/>
                <a:latin typeface="Verdana" panose="020B0604030504040204" pitchFamily="34" charset="0"/>
              </a:rPr>
              <a:t>Internal CSS: </a:t>
            </a:r>
            <a:r>
              <a:rPr lang="en-US" b="0" i="0" dirty="0">
                <a:solidFill>
                  <a:srgbClr val="000000"/>
                </a:solidFill>
                <a:effectLst/>
                <a:latin typeface="Verdana" panose="020B0604030504040204" pitchFamily="34" charset="0"/>
              </a:rPr>
              <a:t>The internal style is defined inside the &lt;style&gt; element, inside the head </a:t>
            </a:r>
          </a:p>
          <a:p>
            <a:pPr marL="0" indent="0" algn="l">
              <a:buNone/>
            </a:pPr>
            <a:r>
              <a:rPr lang="en-US" dirty="0">
                <a:solidFill>
                  <a:srgbClr val="000000"/>
                </a:solidFill>
                <a:latin typeface="Verdana" panose="020B0604030504040204" pitchFamily="34" charset="0"/>
              </a:rPr>
              <a:t>             </a:t>
            </a:r>
            <a:r>
              <a:rPr lang="en-US" b="0" i="0" dirty="0">
                <a:solidFill>
                  <a:srgbClr val="000000"/>
                </a:solidFill>
                <a:effectLst/>
                <a:latin typeface="Verdana" panose="020B0604030504040204" pitchFamily="34" charset="0"/>
              </a:rPr>
              <a:t>section.</a:t>
            </a:r>
            <a:endParaRPr lang="en-US" b="1" i="0" dirty="0">
              <a:solidFill>
                <a:schemeClr val="accent6"/>
              </a:solidFill>
              <a:effectLst/>
              <a:latin typeface="Verdana" panose="020B0604030504040204" pitchFamily="34" charset="0"/>
            </a:endParaRPr>
          </a:p>
          <a:p>
            <a:pPr marL="0" indent="0" algn="l">
              <a:buNone/>
            </a:pPr>
            <a:r>
              <a:rPr lang="en-US" b="1" i="0" dirty="0">
                <a:solidFill>
                  <a:schemeClr val="accent6"/>
                </a:solidFill>
                <a:effectLst/>
                <a:latin typeface="Verdana" panose="020B0604030504040204" pitchFamily="34" charset="0"/>
              </a:rPr>
              <a:t>         </a:t>
            </a:r>
            <a:r>
              <a:rPr lang="en-US" i="0" dirty="0">
                <a:solidFill>
                  <a:schemeClr val="tx1"/>
                </a:solidFill>
                <a:effectLst/>
                <a:latin typeface="Verdana" panose="020B0604030504040204" pitchFamily="34" charset="0"/>
              </a:rPr>
              <a:t>3) </a:t>
            </a:r>
            <a:r>
              <a:rPr lang="en-US" b="1" i="0" dirty="0">
                <a:solidFill>
                  <a:schemeClr val="accent6"/>
                </a:solidFill>
                <a:effectLst/>
                <a:latin typeface="Verdana" panose="020B0604030504040204" pitchFamily="34" charset="0"/>
              </a:rPr>
              <a:t>Inline CSS: </a:t>
            </a:r>
            <a:r>
              <a:rPr lang="en-US" b="0" i="0" dirty="0">
                <a:solidFill>
                  <a:srgbClr val="000000"/>
                </a:solidFill>
                <a:effectLst/>
                <a:latin typeface="Verdana" panose="020B0604030504040204" pitchFamily="34" charset="0"/>
              </a:rPr>
              <a:t>An inline style may be used to apply a unique style for a single element.</a:t>
            </a:r>
          </a:p>
          <a:p>
            <a:pPr marL="0" indent="0" algn="l">
              <a:buNone/>
            </a:pPr>
            <a:r>
              <a:rPr lang="en-US" b="0" i="0" dirty="0">
                <a:solidFill>
                  <a:srgbClr val="000000"/>
                </a:solidFill>
                <a:effectLst/>
                <a:latin typeface="Verdana" panose="020B0604030504040204" pitchFamily="34" charset="0"/>
              </a:rPr>
              <a:t>             To use inline styles, add the style attribute to the relevant element.</a:t>
            </a:r>
          </a:p>
          <a:p>
            <a:pPr marL="0" indent="0">
              <a:buNone/>
            </a:pPr>
            <a:br>
              <a:rPr lang="en-US" dirty="0"/>
            </a:br>
            <a:endParaRPr lang="en-IN" dirty="0"/>
          </a:p>
        </p:txBody>
      </p:sp>
    </p:spTree>
    <p:extLst>
      <p:ext uri="{BB962C8B-B14F-4D97-AF65-F5344CB8AC3E}">
        <p14:creationId xmlns:p14="http://schemas.microsoft.com/office/powerpoint/2010/main" val="3620343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FDBC8-4E4B-4BE8-AA93-1FE04C32DC14}"/>
              </a:ext>
            </a:extLst>
          </p:cNvPr>
          <p:cNvSpPr>
            <a:spLocks noGrp="1"/>
          </p:cNvSpPr>
          <p:nvPr>
            <p:ph type="title"/>
          </p:nvPr>
        </p:nvSpPr>
        <p:spPr/>
        <p:txBody>
          <a:bodyPr>
            <a:normAutofit/>
          </a:bodyPr>
          <a:lstStyle/>
          <a:p>
            <a:r>
              <a:rPr lang="en-US" sz="4000" b="1" dirty="0" err="1"/>
              <a:t>Leetcode</a:t>
            </a:r>
            <a:endParaRPr lang="en-IN" sz="4000" b="1" dirty="0"/>
          </a:p>
        </p:txBody>
      </p:sp>
      <p:pic>
        <p:nvPicPr>
          <p:cNvPr id="4" name="Picture 3">
            <a:extLst>
              <a:ext uri="{FF2B5EF4-FFF2-40B4-BE49-F238E27FC236}">
                <a16:creationId xmlns:a16="http://schemas.microsoft.com/office/drawing/2014/main" id="{0FEF9CF9-D5A4-420F-B7B4-C0CD45F642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7776" y="1876496"/>
            <a:ext cx="6677686" cy="4981504"/>
          </a:xfrm>
          <a:prstGeom prst="rect">
            <a:avLst/>
          </a:prstGeom>
        </p:spPr>
      </p:pic>
    </p:spTree>
    <p:extLst>
      <p:ext uri="{BB962C8B-B14F-4D97-AF65-F5344CB8AC3E}">
        <p14:creationId xmlns:p14="http://schemas.microsoft.com/office/powerpoint/2010/main" val="2783958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EA65F7-30D3-44F6-B8F0-3BD7CAE0F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269" y="701739"/>
            <a:ext cx="7744906" cy="6011114"/>
          </a:xfrm>
          <a:prstGeom prst="rect">
            <a:avLst/>
          </a:prstGeom>
        </p:spPr>
      </p:pic>
    </p:spTree>
    <p:extLst>
      <p:ext uri="{BB962C8B-B14F-4D97-AF65-F5344CB8AC3E}">
        <p14:creationId xmlns:p14="http://schemas.microsoft.com/office/powerpoint/2010/main" val="3984935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BE48-14CB-4EC0-BE89-0F2B55C86976}"/>
              </a:ext>
            </a:extLst>
          </p:cNvPr>
          <p:cNvSpPr>
            <a:spLocks noGrp="1"/>
          </p:cNvSpPr>
          <p:nvPr>
            <p:ph type="title"/>
          </p:nvPr>
        </p:nvSpPr>
        <p:spPr/>
        <p:txBody>
          <a:bodyPr>
            <a:normAutofit/>
          </a:bodyPr>
          <a:lstStyle/>
          <a:p>
            <a:r>
              <a:rPr lang="en-US" sz="4400" b="1" dirty="0"/>
              <a:t>GitHub</a:t>
            </a:r>
            <a:endParaRPr lang="en-IN" sz="4400" b="1" dirty="0"/>
          </a:p>
        </p:txBody>
      </p:sp>
      <p:pic>
        <p:nvPicPr>
          <p:cNvPr id="4" name="Picture 3">
            <a:extLst>
              <a:ext uri="{FF2B5EF4-FFF2-40B4-BE49-F238E27FC236}">
                <a16:creationId xmlns:a16="http://schemas.microsoft.com/office/drawing/2014/main" id="{B12284A8-1E69-4F63-8312-F2A01BB9B4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198" y="1717990"/>
            <a:ext cx="10721008" cy="4949997"/>
          </a:xfrm>
          <a:prstGeom prst="rect">
            <a:avLst/>
          </a:prstGeom>
        </p:spPr>
      </p:pic>
    </p:spTree>
    <p:extLst>
      <p:ext uri="{BB962C8B-B14F-4D97-AF65-F5344CB8AC3E}">
        <p14:creationId xmlns:p14="http://schemas.microsoft.com/office/powerpoint/2010/main" val="3353584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4B07E-4A4D-496B-9929-939E88E25347}"/>
              </a:ext>
            </a:extLst>
          </p:cNvPr>
          <p:cNvSpPr>
            <a:spLocks noGrp="1"/>
          </p:cNvSpPr>
          <p:nvPr>
            <p:ph type="title"/>
          </p:nvPr>
        </p:nvSpPr>
        <p:spPr/>
        <p:txBody>
          <a:bodyPr>
            <a:normAutofit/>
          </a:bodyPr>
          <a:lstStyle/>
          <a:p>
            <a:r>
              <a:rPr lang="en-US" sz="4400" b="1" dirty="0"/>
              <a:t>Summary</a:t>
            </a:r>
            <a:endParaRPr lang="en-IN" sz="4400" b="1" dirty="0"/>
          </a:p>
        </p:txBody>
      </p:sp>
      <p:sp>
        <p:nvSpPr>
          <p:cNvPr id="3" name="Content Placeholder 2">
            <a:extLst>
              <a:ext uri="{FF2B5EF4-FFF2-40B4-BE49-F238E27FC236}">
                <a16:creationId xmlns:a16="http://schemas.microsoft.com/office/drawing/2014/main" id="{741B38EC-CC16-4F25-BA8D-67C29E4711B2}"/>
              </a:ext>
            </a:extLst>
          </p:cNvPr>
          <p:cNvSpPr>
            <a:spLocks noGrp="1"/>
          </p:cNvSpPr>
          <p:nvPr>
            <p:ph idx="1"/>
          </p:nvPr>
        </p:nvSpPr>
        <p:spPr/>
        <p:txBody>
          <a:bodyPr>
            <a:normAutofit/>
          </a:bodyPr>
          <a:lstStyle/>
          <a:p>
            <a:r>
              <a:rPr lang="en-US" sz="2400" dirty="0" err="1"/>
              <a:t>Github</a:t>
            </a:r>
            <a:r>
              <a:rPr lang="en-US" sz="2400" dirty="0"/>
              <a:t> Contributions : 11</a:t>
            </a:r>
          </a:p>
          <a:p>
            <a:r>
              <a:rPr lang="en-US" sz="2400" dirty="0" err="1"/>
              <a:t>LeetCode</a:t>
            </a:r>
            <a:r>
              <a:rPr lang="en-US" sz="2400" dirty="0"/>
              <a:t> problems Solved : 11</a:t>
            </a:r>
          </a:p>
          <a:p>
            <a:r>
              <a:rPr lang="en-US" sz="2400" dirty="0"/>
              <a:t>CSS : Inline CSS, Internal CSS</a:t>
            </a:r>
          </a:p>
          <a:p>
            <a:r>
              <a:rPr lang="en-US" sz="2400" dirty="0"/>
              <a:t>HTML: Creating menu bar, Using bullets, Background image, Use of &lt;aside&gt; tag, use of sections</a:t>
            </a:r>
            <a:endParaRPr lang="en-IN" sz="2400" dirty="0"/>
          </a:p>
        </p:txBody>
      </p:sp>
    </p:spTree>
    <p:extLst>
      <p:ext uri="{BB962C8B-B14F-4D97-AF65-F5344CB8AC3E}">
        <p14:creationId xmlns:p14="http://schemas.microsoft.com/office/powerpoint/2010/main" val="3577029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88D6D-BA23-44BD-9DBA-3F55613E33BA}"/>
              </a:ext>
            </a:extLst>
          </p:cNvPr>
          <p:cNvSpPr>
            <a:spLocks noGrp="1"/>
          </p:cNvSpPr>
          <p:nvPr>
            <p:ph type="ctrTitle"/>
          </p:nvPr>
        </p:nvSpPr>
        <p:spPr/>
        <p:txBody>
          <a:bodyPr>
            <a:normAutofit/>
          </a:bodyPr>
          <a:lstStyle/>
          <a:p>
            <a:r>
              <a:rPr lang="en-US" sz="4800" b="1" dirty="0"/>
              <a:t>Summer Internship Program</a:t>
            </a:r>
            <a:endParaRPr lang="en-IN" sz="4800" b="1" dirty="0"/>
          </a:p>
        </p:txBody>
      </p:sp>
      <p:sp>
        <p:nvSpPr>
          <p:cNvPr id="3" name="Subtitle 2">
            <a:extLst>
              <a:ext uri="{FF2B5EF4-FFF2-40B4-BE49-F238E27FC236}">
                <a16:creationId xmlns:a16="http://schemas.microsoft.com/office/drawing/2014/main" id="{EC42B5A0-B894-4053-BC6A-50659F0DC6F8}"/>
              </a:ext>
            </a:extLst>
          </p:cNvPr>
          <p:cNvSpPr>
            <a:spLocks noGrp="1"/>
          </p:cNvSpPr>
          <p:nvPr>
            <p:ph type="subTitle" idx="1"/>
          </p:nvPr>
        </p:nvSpPr>
        <p:spPr/>
        <p:txBody>
          <a:bodyPr>
            <a:normAutofit/>
          </a:bodyPr>
          <a:lstStyle/>
          <a:p>
            <a:r>
              <a:rPr lang="en-US" sz="2400" b="1" dirty="0"/>
              <a:t>Week iv</a:t>
            </a:r>
            <a:endParaRPr lang="en-IN" sz="2400" b="1" dirty="0"/>
          </a:p>
        </p:txBody>
      </p:sp>
      <p:sp>
        <p:nvSpPr>
          <p:cNvPr id="4" name="Rectangle 3">
            <a:extLst>
              <a:ext uri="{FF2B5EF4-FFF2-40B4-BE49-F238E27FC236}">
                <a16:creationId xmlns:a16="http://schemas.microsoft.com/office/drawing/2014/main" id="{7C7154CA-6E50-4156-80D4-FB35004CA00F}"/>
              </a:ext>
            </a:extLst>
          </p:cNvPr>
          <p:cNvSpPr/>
          <p:nvPr/>
        </p:nvSpPr>
        <p:spPr>
          <a:xfrm>
            <a:off x="1924872" y="4080516"/>
            <a:ext cx="1795684" cy="1015663"/>
          </a:xfrm>
          <a:prstGeom prst="rect">
            <a:avLst/>
          </a:prstGeom>
          <a:noFill/>
        </p:spPr>
        <p:txBody>
          <a:bodyPr wrap="none" lIns="91440" tIns="45720" rIns="91440" bIns="45720">
            <a:spAutoFit/>
          </a:bodyPr>
          <a:lstStyle/>
          <a:p>
            <a:pPr algn="ctr"/>
            <a:r>
              <a:rPr lang="en-US" sz="6000" b="1" cap="none" spc="0" dirty="0">
                <a:ln w="0"/>
                <a:solidFill>
                  <a:schemeClr val="bg2"/>
                </a:solidFill>
                <a:effectLst>
                  <a:outerShdw blurRad="38100" dist="19050" dir="2700000" algn="tl" rotWithShape="0">
                    <a:schemeClr val="dk1">
                      <a:alpha val="40000"/>
                    </a:schemeClr>
                  </a:outerShdw>
                </a:effectLst>
              </a:rPr>
              <a:t>SQL</a:t>
            </a:r>
            <a:endParaRPr lang="en-US" sz="5400" b="1" cap="none" spc="0" dirty="0">
              <a:ln w="0"/>
              <a:solidFill>
                <a:schemeClr val="bg2"/>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CA9628CA-258A-4C88-AFDC-BB40B6BB4732}"/>
              </a:ext>
            </a:extLst>
          </p:cNvPr>
          <p:cNvSpPr/>
          <p:nvPr/>
        </p:nvSpPr>
        <p:spPr>
          <a:xfrm>
            <a:off x="7543022" y="4080517"/>
            <a:ext cx="2989922" cy="1015663"/>
          </a:xfrm>
          <a:prstGeom prst="rect">
            <a:avLst/>
          </a:prstGeom>
          <a:noFill/>
        </p:spPr>
        <p:txBody>
          <a:bodyPr wrap="none" lIns="91440" tIns="45720" rIns="91440" bIns="45720">
            <a:spAutoFit/>
          </a:bodyPr>
          <a:lstStyle/>
          <a:p>
            <a:pPr algn="ctr"/>
            <a:r>
              <a:rPr lang="en-US" sz="6000" b="1" cap="none" spc="0" dirty="0">
                <a:ln w="0"/>
                <a:solidFill>
                  <a:schemeClr val="bg2"/>
                </a:solidFill>
                <a:effectLst>
                  <a:outerShdw blurRad="38100" dist="19050" dir="2700000" algn="tl" rotWithShape="0">
                    <a:schemeClr val="dk1">
                      <a:alpha val="40000"/>
                    </a:schemeClr>
                  </a:outerShdw>
                </a:effectLst>
              </a:rPr>
              <a:t>PL/SQL</a:t>
            </a:r>
            <a:endParaRPr lang="en-US" sz="5400" b="1" cap="none" spc="0" dirty="0">
              <a:ln w="0"/>
              <a:solidFill>
                <a:schemeClr val="bg2"/>
              </a:solidFill>
              <a:effectLst>
                <a:outerShdw blurRad="38100" dist="19050" dir="2700000" algn="tl" rotWithShape="0">
                  <a:schemeClr val="dk1">
                    <a:alpha val="40000"/>
                  </a:schemeClr>
                </a:outerShdw>
              </a:effectLst>
            </a:endParaRPr>
          </a:p>
        </p:txBody>
      </p:sp>
      <p:sp>
        <p:nvSpPr>
          <p:cNvPr id="6" name="Arrow: Right 5">
            <a:extLst>
              <a:ext uri="{FF2B5EF4-FFF2-40B4-BE49-F238E27FC236}">
                <a16:creationId xmlns:a16="http://schemas.microsoft.com/office/drawing/2014/main" id="{B4D6D31F-032F-4FFA-A436-37017DD960CB}"/>
              </a:ext>
            </a:extLst>
          </p:cNvPr>
          <p:cNvSpPr/>
          <p:nvPr/>
        </p:nvSpPr>
        <p:spPr>
          <a:xfrm>
            <a:off x="755374" y="4399722"/>
            <a:ext cx="583096" cy="371061"/>
          </a:xfrm>
          <a:prstGeom prst="rightArrow">
            <a:avLst/>
          </a:prstGeom>
          <a:solidFill>
            <a:schemeClr val="bg2"/>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7" name="Arrow: Right 6">
            <a:extLst>
              <a:ext uri="{FF2B5EF4-FFF2-40B4-BE49-F238E27FC236}">
                <a16:creationId xmlns:a16="http://schemas.microsoft.com/office/drawing/2014/main" id="{071C3AB1-E15A-480A-84BE-7E611BD67A51}"/>
              </a:ext>
            </a:extLst>
          </p:cNvPr>
          <p:cNvSpPr/>
          <p:nvPr/>
        </p:nvSpPr>
        <p:spPr>
          <a:xfrm>
            <a:off x="6460435" y="4399722"/>
            <a:ext cx="583096" cy="371061"/>
          </a:xfrm>
          <a:prstGeom prst="rightArrow">
            <a:avLst/>
          </a:prstGeom>
          <a:solidFill>
            <a:schemeClr val="bg2"/>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291104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13B58-050C-4D31-86F8-BED929AA13FC}"/>
              </a:ext>
            </a:extLst>
          </p:cNvPr>
          <p:cNvSpPr>
            <a:spLocks noGrp="1"/>
          </p:cNvSpPr>
          <p:nvPr>
            <p:ph type="title"/>
          </p:nvPr>
        </p:nvSpPr>
        <p:spPr/>
        <p:txBody>
          <a:bodyPr>
            <a:normAutofit fontScale="90000"/>
          </a:bodyPr>
          <a:lstStyle/>
          <a:p>
            <a:r>
              <a:rPr lang="en-US" sz="6600" b="1" dirty="0"/>
              <a:t>SQL</a:t>
            </a:r>
            <a:endParaRPr lang="en-IN" sz="4400" b="1" dirty="0"/>
          </a:p>
        </p:txBody>
      </p:sp>
      <p:sp>
        <p:nvSpPr>
          <p:cNvPr id="3" name="Content Placeholder 2">
            <a:extLst>
              <a:ext uri="{FF2B5EF4-FFF2-40B4-BE49-F238E27FC236}">
                <a16:creationId xmlns:a16="http://schemas.microsoft.com/office/drawing/2014/main" id="{9F2BC711-2E28-4F35-B574-1644C5A07CA0}"/>
              </a:ext>
            </a:extLst>
          </p:cNvPr>
          <p:cNvSpPr>
            <a:spLocks noGrp="1"/>
          </p:cNvSpPr>
          <p:nvPr>
            <p:ph idx="1"/>
          </p:nvPr>
        </p:nvSpPr>
        <p:spPr>
          <a:xfrm>
            <a:off x="581192" y="1897040"/>
            <a:ext cx="11029615" cy="4817660"/>
          </a:xfrm>
        </p:spPr>
        <p:txBody>
          <a:bodyPr>
            <a:normAutofit/>
          </a:bodyPr>
          <a:lstStyle/>
          <a:p>
            <a:r>
              <a:rPr lang="en-US" sz="2400" b="0" cap="none" spc="0" dirty="0">
                <a:ln w="0"/>
                <a:solidFill>
                  <a:schemeClr val="tx1"/>
                </a:solidFill>
                <a:effectLst>
                  <a:outerShdw blurRad="38100" dist="19050" dir="2700000" algn="tl" rotWithShape="0">
                    <a:schemeClr val="dk1">
                      <a:alpha val="40000"/>
                    </a:schemeClr>
                  </a:outerShdw>
                </a:effectLst>
              </a:rPr>
              <a:t>SQL – Structured Query Language</a:t>
            </a:r>
          </a:p>
          <a:p>
            <a:r>
              <a:rPr lang="en-US" sz="2400" dirty="0">
                <a:solidFill>
                  <a:schemeClr val="tx1"/>
                </a:solidFill>
              </a:rPr>
              <a:t>I</a:t>
            </a:r>
            <a:r>
              <a:rPr lang="en-US" sz="2400" i="0" dirty="0">
                <a:solidFill>
                  <a:schemeClr val="tx1"/>
                </a:solidFill>
                <a:effectLst/>
              </a:rPr>
              <a:t>t is a standard query language</a:t>
            </a:r>
            <a:r>
              <a:rPr lang="en-US" sz="2400" i="0" dirty="0">
                <a:ln w="0"/>
                <a:solidFill>
                  <a:schemeClr val="tx1"/>
                </a:solidFill>
                <a:effectLst>
                  <a:outerShdw blurRad="38100" dist="19050" dir="2700000" algn="tl" rotWithShape="0">
                    <a:schemeClr val="dk1">
                      <a:alpha val="40000"/>
                    </a:schemeClr>
                  </a:outerShdw>
                </a:effectLst>
              </a:rPr>
              <a:t> </a:t>
            </a:r>
            <a:r>
              <a:rPr lang="en-US" sz="2400" i="0" dirty="0">
                <a:solidFill>
                  <a:schemeClr val="tx1"/>
                </a:solidFill>
                <a:effectLst/>
              </a:rPr>
              <a:t>for accessing and manipulating databases</a:t>
            </a:r>
          </a:p>
          <a:p>
            <a:r>
              <a:rPr lang="en-US" sz="2400" b="0" i="0" dirty="0">
                <a:solidFill>
                  <a:schemeClr val="tx1"/>
                </a:solidFill>
                <a:effectLst/>
              </a:rPr>
              <a:t>SQL is used to perform operations on the records stored in the database, such as </a:t>
            </a:r>
          </a:p>
          <a:p>
            <a:pPr>
              <a:buFont typeface="Courier New" panose="02070309020205020404" pitchFamily="49" charset="0"/>
              <a:buChar char="o"/>
            </a:pPr>
            <a:r>
              <a:rPr lang="en-US" sz="2400" dirty="0">
                <a:solidFill>
                  <a:schemeClr val="tx1"/>
                </a:solidFill>
              </a:rPr>
              <a:t> </a:t>
            </a:r>
            <a:r>
              <a:rPr lang="en-US" sz="2400" b="0" i="0" dirty="0">
                <a:solidFill>
                  <a:schemeClr val="tx1"/>
                </a:solidFill>
                <a:effectLst/>
              </a:rPr>
              <a:t>updating records</a:t>
            </a:r>
          </a:p>
          <a:p>
            <a:pPr>
              <a:buFont typeface="Courier New" panose="02070309020205020404" pitchFamily="49" charset="0"/>
              <a:buChar char="o"/>
            </a:pPr>
            <a:r>
              <a:rPr lang="en-US" sz="2400" b="0" i="0" dirty="0">
                <a:solidFill>
                  <a:schemeClr val="tx1"/>
                </a:solidFill>
                <a:effectLst/>
              </a:rPr>
              <a:t> inserting records </a:t>
            </a:r>
          </a:p>
          <a:p>
            <a:pPr>
              <a:buFont typeface="Courier New" panose="02070309020205020404" pitchFamily="49" charset="0"/>
              <a:buChar char="o"/>
            </a:pPr>
            <a:r>
              <a:rPr lang="en-US" sz="2400" b="0" i="0" dirty="0">
                <a:solidFill>
                  <a:schemeClr val="tx1"/>
                </a:solidFill>
                <a:effectLst/>
              </a:rPr>
              <a:t>deleting records,</a:t>
            </a:r>
            <a:endParaRPr lang="en-US" sz="2400" dirty="0">
              <a:solidFill>
                <a:schemeClr val="tx1"/>
              </a:solidFill>
            </a:endParaRPr>
          </a:p>
          <a:p>
            <a:pPr>
              <a:buFont typeface="Courier New" panose="02070309020205020404" pitchFamily="49" charset="0"/>
              <a:buChar char="o"/>
            </a:pPr>
            <a:r>
              <a:rPr lang="en-US" sz="2400" b="0" i="0" dirty="0">
                <a:solidFill>
                  <a:schemeClr val="tx1"/>
                </a:solidFill>
                <a:effectLst/>
              </a:rPr>
              <a:t>creating and modifying database tables</a:t>
            </a:r>
          </a:p>
          <a:p>
            <a:r>
              <a:rPr lang="en-US" sz="2400" dirty="0">
                <a:solidFill>
                  <a:schemeClr val="tx1"/>
                </a:solidFill>
              </a:rPr>
              <a:t>SQL keywords are NOT case sensitive: select is the same as SELECT</a:t>
            </a:r>
            <a:endParaRPr lang="en-IN" sz="2400" dirty="0">
              <a:solidFill>
                <a:schemeClr val="tx1"/>
              </a:solidFill>
            </a:endParaRPr>
          </a:p>
        </p:txBody>
      </p:sp>
    </p:spTree>
    <p:extLst>
      <p:ext uri="{BB962C8B-B14F-4D97-AF65-F5344CB8AC3E}">
        <p14:creationId xmlns:p14="http://schemas.microsoft.com/office/powerpoint/2010/main" val="1389040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BA69C-C20E-4F50-9D57-52F845460558}"/>
              </a:ext>
            </a:extLst>
          </p:cNvPr>
          <p:cNvSpPr>
            <a:spLocks noGrp="1"/>
          </p:cNvSpPr>
          <p:nvPr>
            <p:ph type="title"/>
          </p:nvPr>
        </p:nvSpPr>
        <p:spPr/>
        <p:txBody>
          <a:bodyPr>
            <a:normAutofit/>
          </a:bodyPr>
          <a:lstStyle/>
          <a:p>
            <a:r>
              <a:rPr lang="en-US" sz="4000" b="1" dirty="0"/>
              <a:t>Data Types in </a:t>
            </a:r>
            <a:r>
              <a:rPr lang="en-US" sz="4000" b="1" dirty="0" err="1"/>
              <a:t>sql</a:t>
            </a:r>
            <a:r>
              <a:rPr lang="en-US" sz="4000" b="1" dirty="0"/>
              <a:t>:</a:t>
            </a:r>
            <a:endParaRPr lang="en-IN" sz="4000" b="1" dirty="0"/>
          </a:p>
        </p:txBody>
      </p:sp>
      <p:sp>
        <p:nvSpPr>
          <p:cNvPr id="3" name="Content Placeholder 2">
            <a:extLst>
              <a:ext uri="{FF2B5EF4-FFF2-40B4-BE49-F238E27FC236}">
                <a16:creationId xmlns:a16="http://schemas.microsoft.com/office/drawing/2014/main" id="{C51E0FD6-4D4D-436F-8873-802D81C6C0CC}"/>
              </a:ext>
            </a:extLst>
          </p:cNvPr>
          <p:cNvSpPr>
            <a:spLocks noGrp="1"/>
          </p:cNvSpPr>
          <p:nvPr>
            <p:ph idx="1"/>
          </p:nvPr>
        </p:nvSpPr>
        <p:spPr/>
        <p:txBody>
          <a:bodyPr/>
          <a:lstStyle/>
          <a:p>
            <a:pPr algn="just"/>
            <a:r>
              <a:rPr lang="en-US" sz="2400" i="0" dirty="0">
                <a:solidFill>
                  <a:schemeClr val="tx1"/>
                </a:solidFill>
                <a:effectLst/>
                <a:latin typeface="inter-regular"/>
              </a:rPr>
              <a:t>Data types are mainly classified into three categories:</a:t>
            </a:r>
          </a:p>
          <a:p>
            <a:pPr marL="0" indent="0" algn="just">
              <a:buNone/>
            </a:pPr>
            <a:endParaRPr lang="en-US" sz="2400" i="0" dirty="0">
              <a:solidFill>
                <a:schemeClr val="tx1"/>
              </a:solidFill>
              <a:effectLst/>
              <a:latin typeface="inter-regular"/>
            </a:endParaRPr>
          </a:p>
          <a:p>
            <a:pPr algn="just">
              <a:buFont typeface="Arial" panose="020B0604020202020204" pitchFamily="34" charset="0"/>
              <a:buChar char="•"/>
            </a:pPr>
            <a:r>
              <a:rPr lang="en-US" sz="2400" b="1" i="0" dirty="0">
                <a:solidFill>
                  <a:schemeClr val="tx1"/>
                </a:solidFill>
                <a:effectLst/>
                <a:latin typeface="inter-regular"/>
              </a:rPr>
              <a:t>String Data types:</a:t>
            </a:r>
            <a:r>
              <a:rPr lang="en-US" sz="2400" i="0" dirty="0">
                <a:solidFill>
                  <a:schemeClr val="tx1"/>
                </a:solidFill>
                <a:effectLst/>
                <a:latin typeface="inter-regular"/>
              </a:rPr>
              <a:t> </a:t>
            </a:r>
            <a:r>
              <a:rPr lang="en-IN" sz="2400" i="0" dirty="0">
                <a:solidFill>
                  <a:schemeClr val="tx1"/>
                </a:solidFill>
                <a:effectLst/>
                <a:latin typeface="inter-bold"/>
              </a:rPr>
              <a:t>CHAR(Size), VARCHAR(Size), BINARY(Size), ENUM(val1, val2, val3,...) etc.</a:t>
            </a:r>
            <a:endParaRPr lang="en-US" sz="2400" i="0" dirty="0">
              <a:solidFill>
                <a:schemeClr val="tx1"/>
              </a:solidFill>
              <a:effectLst/>
              <a:latin typeface="inter-regular"/>
            </a:endParaRPr>
          </a:p>
          <a:p>
            <a:pPr algn="just">
              <a:buFont typeface="Arial" panose="020B0604020202020204" pitchFamily="34" charset="0"/>
              <a:buChar char="•"/>
            </a:pPr>
            <a:r>
              <a:rPr lang="en-US" sz="2400" b="1" i="0" dirty="0">
                <a:solidFill>
                  <a:schemeClr val="tx1"/>
                </a:solidFill>
                <a:effectLst/>
                <a:latin typeface="inter-regular"/>
              </a:rPr>
              <a:t>Numeric Data types: </a:t>
            </a:r>
            <a:r>
              <a:rPr lang="en-IN" sz="2400" i="0" dirty="0">
                <a:solidFill>
                  <a:schemeClr val="tx1"/>
                </a:solidFill>
                <a:effectLst/>
                <a:latin typeface="inter-bold"/>
              </a:rPr>
              <a:t>BIT(Size), INT(size), FLOAT(size, d), BOOL etc.</a:t>
            </a:r>
            <a:endParaRPr lang="en-US" sz="2400" i="0" dirty="0">
              <a:solidFill>
                <a:schemeClr val="tx1"/>
              </a:solidFill>
              <a:effectLst/>
              <a:latin typeface="inter-regular"/>
            </a:endParaRPr>
          </a:p>
          <a:p>
            <a:pPr algn="just">
              <a:buFont typeface="Arial" panose="020B0604020202020204" pitchFamily="34" charset="0"/>
              <a:buChar char="•"/>
            </a:pPr>
            <a:r>
              <a:rPr lang="en-US" sz="2400" b="1" i="0" dirty="0">
                <a:solidFill>
                  <a:schemeClr val="tx1"/>
                </a:solidFill>
                <a:effectLst/>
                <a:latin typeface="inter-regular"/>
              </a:rPr>
              <a:t>Date and time Data types: </a:t>
            </a:r>
            <a:r>
              <a:rPr lang="en-IN" sz="2400" i="0" dirty="0">
                <a:solidFill>
                  <a:schemeClr val="tx1"/>
                </a:solidFill>
                <a:effectLst/>
                <a:latin typeface="inter-bold"/>
              </a:rPr>
              <a:t>DATE (</a:t>
            </a:r>
            <a:r>
              <a:rPr lang="en-IN" sz="2400" i="0" dirty="0">
                <a:solidFill>
                  <a:schemeClr val="tx1"/>
                </a:solidFill>
                <a:effectLst/>
                <a:latin typeface="inter-regular"/>
              </a:rPr>
              <a:t>YYYY-MM-DD, in </a:t>
            </a:r>
            <a:r>
              <a:rPr lang="en-IN" sz="2400" i="0" dirty="0" err="1">
                <a:solidFill>
                  <a:schemeClr val="tx1"/>
                </a:solidFill>
                <a:effectLst/>
                <a:latin typeface="inter-regular"/>
              </a:rPr>
              <a:t>mysql</a:t>
            </a:r>
            <a:r>
              <a:rPr lang="en-IN" sz="2400" i="0" dirty="0">
                <a:solidFill>
                  <a:schemeClr val="tx1"/>
                </a:solidFill>
                <a:effectLst/>
                <a:latin typeface="inter-regular"/>
              </a:rPr>
              <a:t>), </a:t>
            </a:r>
            <a:r>
              <a:rPr lang="en-IN" sz="2400" i="0" dirty="0">
                <a:solidFill>
                  <a:schemeClr val="tx1"/>
                </a:solidFill>
                <a:effectLst/>
                <a:latin typeface="inter-bold"/>
              </a:rPr>
              <a:t>DATETIME(</a:t>
            </a:r>
            <a:r>
              <a:rPr lang="en-IN" sz="2400" i="0" dirty="0" err="1">
                <a:solidFill>
                  <a:schemeClr val="tx1"/>
                </a:solidFill>
                <a:effectLst/>
                <a:latin typeface="inter-bold"/>
              </a:rPr>
              <a:t>fsp</a:t>
            </a:r>
            <a:r>
              <a:rPr lang="en-IN" sz="2400" i="0" dirty="0">
                <a:solidFill>
                  <a:schemeClr val="tx1"/>
                </a:solidFill>
                <a:effectLst/>
                <a:latin typeface="inter-bold"/>
              </a:rPr>
              <a:t>), YEAR etc.</a:t>
            </a:r>
            <a:endParaRPr lang="en-US" i="0" dirty="0">
              <a:solidFill>
                <a:schemeClr val="tx1"/>
              </a:solidFill>
              <a:effectLst/>
              <a:latin typeface="inter-regular"/>
            </a:endParaRPr>
          </a:p>
        </p:txBody>
      </p:sp>
    </p:spTree>
    <p:extLst>
      <p:ext uri="{BB962C8B-B14F-4D97-AF65-F5344CB8AC3E}">
        <p14:creationId xmlns:p14="http://schemas.microsoft.com/office/powerpoint/2010/main" val="1721761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58242-366C-41D4-90BE-8341BF1C29F6}"/>
              </a:ext>
            </a:extLst>
          </p:cNvPr>
          <p:cNvSpPr>
            <a:spLocks noGrp="1"/>
          </p:cNvSpPr>
          <p:nvPr>
            <p:ph type="title"/>
          </p:nvPr>
        </p:nvSpPr>
        <p:spPr/>
        <p:txBody>
          <a:bodyPr/>
          <a:lstStyle/>
          <a:p>
            <a:r>
              <a:rPr lang="en-US" dirty="0"/>
              <a:t>Tasks done in C++</a:t>
            </a:r>
            <a:endParaRPr lang="en-IN" dirty="0"/>
          </a:p>
        </p:txBody>
      </p:sp>
      <p:sp>
        <p:nvSpPr>
          <p:cNvPr id="3" name="Content Placeholder 2">
            <a:extLst>
              <a:ext uri="{FF2B5EF4-FFF2-40B4-BE49-F238E27FC236}">
                <a16:creationId xmlns:a16="http://schemas.microsoft.com/office/drawing/2014/main" id="{8417F39B-72DC-413B-AA6D-BADF40DE2F8E}"/>
              </a:ext>
            </a:extLst>
          </p:cNvPr>
          <p:cNvSpPr>
            <a:spLocks noGrp="1"/>
          </p:cNvSpPr>
          <p:nvPr>
            <p:ph idx="1"/>
          </p:nvPr>
        </p:nvSpPr>
        <p:spPr/>
        <p:txBody>
          <a:bodyPr>
            <a:normAutofit fontScale="92500" lnSpcReduction="20000"/>
          </a:bodyPr>
          <a:lstStyle/>
          <a:p>
            <a:pPr marL="0" indent="0">
              <a:buNone/>
            </a:pPr>
            <a:r>
              <a:rPr lang="en-US" sz="2400" dirty="0"/>
              <a:t>I solved 8 problems from </a:t>
            </a:r>
            <a:r>
              <a:rPr lang="en-US" sz="2400" dirty="0" err="1"/>
              <a:t>LeetCode’s</a:t>
            </a:r>
            <a:r>
              <a:rPr lang="en-US" sz="2400" dirty="0"/>
              <a:t> algorithm dashboard namely:</a:t>
            </a:r>
          </a:p>
          <a:p>
            <a:r>
              <a:rPr lang="en-US" sz="2400" dirty="0"/>
              <a:t>Two Sum</a:t>
            </a:r>
          </a:p>
          <a:p>
            <a:r>
              <a:rPr lang="en-US" sz="2400" dirty="0"/>
              <a:t>Reverse Integer</a:t>
            </a:r>
          </a:p>
          <a:p>
            <a:r>
              <a:rPr lang="en-US" sz="2400" dirty="0"/>
              <a:t>Palindrome Number</a:t>
            </a:r>
          </a:p>
          <a:p>
            <a:r>
              <a:rPr lang="en-US" sz="2400" dirty="0"/>
              <a:t>Roman to Integer</a:t>
            </a:r>
          </a:p>
          <a:p>
            <a:r>
              <a:rPr lang="en-US" sz="2400" dirty="0"/>
              <a:t>Longest common Prefix</a:t>
            </a:r>
          </a:p>
          <a:p>
            <a:r>
              <a:rPr lang="en-US" sz="2400" dirty="0"/>
              <a:t>Valid </a:t>
            </a:r>
            <a:r>
              <a:rPr lang="en-US" sz="2400" dirty="0" err="1"/>
              <a:t>Paranthesis</a:t>
            </a:r>
            <a:endParaRPr lang="en-US" sz="2400" dirty="0"/>
          </a:p>
          <a:p>
            <a:r>
              <a:rPr lang="en-US" sz="2400" dirty="0"/>
              <a:t>Merge two sorted lists</a:t>
            </a:r>
          </a:p>
          <a:p>
            <a:r>
              <a:rPr lang="en-US" sz="2400" dirty="0"/>
              <a:t>Search Insert Position</a:t>
            </a:r>
            <a:endParaRPr lang="en-IN" dirty="0"/>
          </a:p>
        </p:txBody>
      </p:sp>
    </p:spTree>
    <p:extLst>
      <p:ext uri="{BB962C8B-B14F-4D97-AF65-F5344CB8AC3E}">
        <p14:creationId xmlns:p14="http://schemas.microsoft.com/office/powerpoint/2010/main" val="1697649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8A877-1CC7-4B24-9357-BF247BE6F934}"/>
              </a:ext>
            </a:extLst>
          </p:cNvPr>
          <p:cNvSpPr>
            <a:spLocks noGrp="1"/>
          </p:cNvSpPr>
          <p:nvPr>
            <p:ph type="title"/>
          </p:nvPr>
        </p:nvSpPr>
        <p:spPr/>
        <p:txBody>
          <a:bodyPr>
            <a:normAutofit/>
          </a:bodyPr>
          <a:lstStyle/>
          <a:p>
            <a:r>
              <a:rPr lang="en-US" sz="3600" b="1" dirty="0"/>
              <a:t>Types of </a:t>
            </a:r>
            <a:r>
              <a:rPr lang="en-US" sz="3600" b="1" dirty="0" err="1"/>
              <a:t>sql</a:t>
            </a:r>
            <a:r>
              <a:rPr lang="en-US" sz="3600" b="1" dirty="0"/>
              <a:t> commands:</a:t>
            </a:r>
            <a:endParaRPr lang="en-IN" sz="3600" b="1" dirty="0"/>
          </a:p>
        </p:txBody>
      </p:sp>
      <p:sp>
        <p:nvSpPr>
          <p:cNvPr id="3" name="Content Placeholder 2">
            <a:extLst>
              <a:ext uri="{FF2B5EF4-FFF2-40B4-BE49-F238E27FC236}">
                <a16:creationId xmlns:a16="http://schemas.microsoft.com/office/drawing/2014/main" id="{AA1573DD-0053-41D8-9216-19400B58285A}"/>
              </a:ext>
            </a:extLst>
          </p:cNvPr>
          <p:cNvSpPr>
            <a:spLocks noGrp="1"/>
          </p:cNvSpPr>
          <p:nvPr>
            <p:ph idx="1"/>
          </p:nvPr>
        </p:nvSpPr>
        <p:spPr/>
        <p:txBody>
          <a:bodyPr>
            <a:normAutofit/>
          </a:bodyPr>
          <a:lstStyle/>
          <a:p>
            <a:pPr algn="l" fontAlgn="base"/>
            <a:r>
              <a:rPr lang="en-US" sz="2800" b="0" i="0" dirty="0">
                <a:solidFill>
                  <a:schemeClr val="tx1"/>
                </a:solidFill>
                <a:effectLst/>
                <a:latin typeface="urw-din"/>
              </a:rPr>
              <a:t>SQL commands are mainly categorized into five categories as: </a:t>
            </a:r>
            <a:br>
              <a:rPr lang="en-US" sz="2800" b="0" i="0" dirty="0">
                <a:solidFill>
                  <a:schemeClr val="tx1"/>
                </a:solidFill>
                <a:effectLst/>
                <a:latin typeface="urw-din"/>
              </a:rPr>
            </a:br>
            <a:r>
              <a:rPr lang="en-US" sz="2800" b="0" i="0" dirty="0">
                <a:solidFill>
                  <a:schemeClr val="tx1"/>
                </a:solidFill>
                <a:effectLst/>
                <a:latin typeface="urw-din"/>
              </a:rPr>
              <a:t> </a:t>
            </a:r>
            <a:endParaRPr lang="en-US" sz="2000" b="0" i="0" dirty="0">
              <a:solidFill>
                <a:schemeClr val="tx1"/>
              </a:solidFill>
              <a:effectLst/>
              <a:latin typeface="urw-din"/>
            </a:endParaRPr>
          </a:p>
          <a:p>
            <a:pPr algn="l" fontAlgn="base">
              <a:buFont typeface="+mj-lt"/>
              <a:buAutoNum type="arabicPeriod"/>
            </a:pPr>
            <a:r>
              <a:rPr lang="en-US" sz="2400" b="1" i="0" dirty="0">
                <a:solidFill>
                  <a:schemeClr val="tx1"/>
                </a:solidFill>
                <a:effectLst/>
                <a:latin typeface="urw-din"/>
              </a:rPr>
              <a:t>DDL</a:t>
            </a:r>
            <a:r>
              <a:rPr lang="en-US" sz="2400" b="0" i="0" dirty="0">
                <a:solidFill>
                  <a:schemeClr val="tx1"/>
                </a:solidFill>
                <a:effectLst/>
                <a:latin typeface="urw-din"/>
              </a:rPr>
              <a:t> – Data Definition Language: CREATE, DROP, ALTER, TRUNCATE, RENAME</a:t>
            </a:r>
          </a:p>
          <a:p>
            <a:pPr algn="l" fontAlgn="base">
              <a:buFont typeface="+mj-lt"/>
              <a:buAutoNum type="arabicPeriod"/>
            </a:pPr>
            <a:r>
              <a:rPr lang="en-US" sz="2400" b="1" i="0" dirty="0" err="1">
                <a:solidFill>
                  <a:schemeClr val="tx1"/>
                </a:solidFill>
                <a:effectLst/>
                <a:latin typeface="urw-din"/>
              </a:rPr>
              <a:t>DQl</a:t>
            </a:r>
            <a:r>
              <a:rPr lang="en-US" sz="2400" b="0" i="0" dirty="0">
                <a:solidFill>
                  <a:schemeClr val="tx1"/>
                </a:solidFill>
                <a:effectLst/>
                <a:latin typeface="urw-din"/>
              </a:rPr>
              <a:t> – Data Query Language: SELECT</a:t>
            </a:r>
          </a:p>
          <a:p>
            <a:pPr algn="l" fontAlgn="base">
              <a:buFont typeface="+mj-lt"/>
              <a:buAutoNum type="arabicPeriod"/>
            </a:pPr>
            <a:r>
              <a:rPr lang="en-US" sz="2400" b="1" i="0" dirty="0">
                <a:solidFill>
                  <a:schemeClr val="tx1"/>
                </a:solidFill>
                <a:effectLst/>
                <a:latin typeface="urw-din"/>
              </a:rPr>
              <a:t>DML</a:t>
            </a:r>
            <a:r>
              <a:rPr lang="en-US" sz="2400" b="0" i="0" dirty="0">
                <a:solidFill>
                  <a:schemeClr val="tx1"/>
                </a:solidFill>
                <a:effectLst/>
                <a:latin typeface="urw-din"/>
              </a:rPr>
              <a:t> – Data Manipulation Language: INSERT, UPDATE, DELETE</a:t>
            </a:r>
          </a:p>
          <a:p>
            <a:pPr algn="l" fontAlgn="base">
              <a:buFont typeface="+mj-lt"/>
              <a:buAutoNum type="arabicPeriod"/>
            </a:pPr>
            <a:r>
              <a:rPr lang="en-US" sz="2400" b="1" i="0" dirty="0">
                <a:solidFill>
                  <a:schemeClr val="tx1"/>
                </a:solidFill>
                <a:effectLst/>
                <a:latin typeface="urw-din"/>
              </a:rPr>
              <a:t>DCL</a:t>
            </a:r>
            <a:r>
              <a:rPr lang="en-US" sz="2400" b="0" i="0" dirty="0">
                <a:solidFill>
                  <a:schemeClr val="tx1"/>
                </a:solidFill>
                <a:effectLst/>
                <a:latin typeface="urw-din"/>
              </a:rPr>
              <a:t> – Data Control Language: GRANT, REVOKE</a:t>
            </a:r>
          </a:p>
          <a:p>
            <a:pPr algn="l" fontAlgn="base">
              <a:buFont typeface="+mj-lt"/>
              <a:buAutoNum type="arabicPeriod"/>
            </a:pPr>
            <a:r>
              <a:rPr lang="en-US" sz="2400" b="1" dirty="0">
                <a:solidFill>
                  <a:schemeClr val="tx1"/>
                </a:solidFill>
                <a:latin typeface="urw-din"/>
              </a:rPr>
              <a:t>TCL </a:t>
            </a:r>
            <a:r>
              <a:rPr lang="en-US" sz="2400" b="0" i="0" dirty="0">
                <a:solidFill>
                  <a:schemeClr val="tx1"/>
                </a:solidFill>
                <a:effectLst/>
                <a:latin typeface="urw-din"/>
              </a:rPr>
              <a:t>–</a:t>
            </a:r>
            <a:r>
              <a:rPr lang="en-US" sz="2400" dirty="0">
                <a:solidFill>
                  <a:schemeClr val="tx1"/>
                </a:solidFill>
                <a:latin typeface="urw-din"/>
              </a:rPr>
              <a:t> Transaction Control Language: COMMIT, ROLLBACK, SAVEPOINT</a:t>
            </a:r>
            <a:endParaRPr lang="en-US" sz="2400" b="0" i="0" dirty="0">
              <a:solidFill>
                <a:schemeClr val="tx1"/>
              </a:solidFill>
              <a:effectLst/>
              <a:latin typeface="urw-din"/>
            </a:endParaRPr>
          </a:p>
          <a:p>
            <a:endParaRPr lang="en-IN" sz="2000" dirty="0">
              <a:solidFill>
                <a:schemeClr val="tx1"/>
              </a:solidFill>
            </a:endParaRPr>
          </a:p>
        </p:txBody>
      </p:sp>
    </p:spTree>
    <p:extLst>
      <p:ext uri="{BB962C8B-B14F-4D97-AF65-F5344CB8AC3E}">
        <p14:creationId xmlns:p14="http://schemas.microsoft.com/office/powerpoint/2010/main" val="38265096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9A6E-E9F8-4F35-8900-2617B1F670E4}"/>
              </a:ext>
            </a:extLst>
          </p:cNvPr>
          <p:cNvSpPr>
            <a:spLocks noGrp="1"/>
          </p:cNvSpPr>
          <p:nvPr>
            <p:ph type="title"/>
          </p:nvPr>
        </p:nvSpPr>
        <p:spPr/>
        <p:txBody>
          <a:bodyPr>
            <a:normAutofit/>
          </a:bodyPr>
          <a:lstStyle/>
          <a:p>
            <a:r>
              <a:rPr lang="en-US" sz="3600" b="1" dirty="0"/>
              <a:t>Some basic </a:t>
            </a:r>
            <a:r>
              <a:rPr lang="en-US" sz="3600" b="1" dirty="0" err="1"/>
              <a:t>sql</a:t>
            </a:r>
            <a:r>
              <a:rPr lang="en-US" sz="3600" b="1" dirty="0"/>
              <a:t> queries:</a:t>
            </a:r>
            <a:endParaRPr lang="en-IN" sz="3600" b="1" dirty="0"/>
          </a:p>
        </p:txBody>
      </p:sp>
      <p:sp>
        <p:nvSpPr>
          <p:cNvPr id="3" name="Content Placeholder 2">
            <a:extLst>
              <a:ext uri="{FF2B5EF4-FFF2-40B4-BE49-F238E27FC236}">
                <a16:creationId xmlns:a16="http://schemas.microsoft.com/office/drawing/2014/main" id="{7C5D5EDD-FC63-4F87-B194-0262747ED42B}"/>
              </a:ext>
            </a:extLst>
          </p:cNvPr>
          <p:cNvSpPr>
            <a:spLocks noGrp="1"/>
          </p:cNvSpPr>
          <p:nvPr>
            <p:ph idx="1"/>
          </p:nvPr>
        </p:nvSpPr>
        <p:spPr>
          <a:xfrm>
            <a:off x="581192" y="2180496"/>
            <a:ext cx="3593243" cy="3678303"/>
          </a:xfrm>
        </p:spPr>
        <p:txBody>
          <a:bodyPr>
            <a:normAutofit/>
          </a:bodyPr>
          <a:lstStyle/>
          <a:p>
            <a:r>
              <a:rPr lang="en-US" sz="2400" b="1" dirty="0"/>
              <a:t>Create Table:</a:t>
            </a:r>
          </a:p>
          <a:p>
            <a:pPr marL="0" indent="0">
              <a:buNone/>
            </a:pPr>
            <a:r>
              <a:rPr lang="en-IN" sz="2000" dirty="0"/>
              <a:t>create table "</a:t>
            </a:r>
            <a:r>
              <a:rPr lang="en-IN" sz="2000" dirty="0" err="1"/>
              <a:t>tablename</a:t>
            </a:r>
            <a:r>
              <a:rPr lang="en-IN" sz="2000" dirty="0"/>
              <a:t>"  </a:t>
            </a:r>
          </a:p>
          <a:p>
            <a:pPr marL="0" indent="0">
              <a:buNone/>
            </a:pPr>
            <a:r>
              <a:rPr lang="en-IN" sz="2000" dirty="0"/>
              <a:t>("column1" "data type",  </a:t>
            </a:r>
          </a:p>
          <a:p>
            <a:pPr marL="0" indent="0">
              <a:buNone/>
            </a:pPr>
            <a:r>
              <a:rPr lang="en-IN" sz="2000" dirty="0"/>
              <a:t>"column2" "data type",  </a:t>
            </a:r>
          </a:p>
          <a:p>
            <a:pPr marL="0" indent="0">
              <a:buNone/>
            </a:pPr>
            <a:r>
              <a:rPr lang="en-IN" sz="2000" dirty="0"/>
              <a:t>...  </a:t>
            </a:r>
          </a:p>
          <a:p>
            <a:pPr marL="0" indent="0">
              <a:buNone/>
            </a:pPr>
            <a:r>
              <a:rPr lang="en-IN" sz="2000" dirty="0"/>
              <a:t>"</a:t>
            </a:r>
            <a:r>
              <a:rPr lang="en-IN" sz="2000" dirty="0" err="1"/>
              <a:t>columnN</a:t>
            </a:r>
            <a:r>
              <a:rPr lang="en-IN" sz="2000" dirty="0"/>
              <a:t>" "data type"); </a:t>
            </a:r>
          </a:p>
        </p:txBody>
      </p:sp>
      <p:sp>
        <p:nvSpPr>
          <p:cNvPr id="4" name="Content Placeholder 2">
            <a:extLst>
              <a:ext uri="{FF2B5EF4-FFF2-40B4-BE49-F238E27FC236}">
                <a16:creationId xmlns:a16="http://schemas.microsoft.com/office/drawing/2014/main" id="{4CBCDF69-8575-4631-B2E7-32DF2DDE4FA3}"/>
              </a:ext>
            </a:extLst>
          </p:cNvPr>
          <p:cNvSpPr txBox="1">
            <a:spLocks/>
          </p:cNvSpPr>
          <p:nvPr/>
        </p:nvSpPr>
        <p:spPr>
          <a:xfrm>
            <a:off x="3861103" y="2560057"/>
            <a:ext cx="3593243" cy="173788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b="1" dirty="0"/>
              <a:t>Rename Table:</a:t>
            </a:r>
          </a:p>
          <a:p>
            <a:pPr marL="0" indent="0">
              <a:buNone/>
            </a:pPr>
            <a:r>
              <a:rPr lang="en-US" sz="2000" dirty="0"/>
              <a:t>ALTER TABLE </a:t>
            </a:r>
            <a:r>
              <a:rPr lang="en-US" sz="2000" dirty="0" err="1"/>
              <a:t>table_name</a:t>
            </a:r>
            <a:r>
              <a:rPr lang="en-US" sz="2000" dirty="0"/>
              <a:t>   </a:t>
            </a:r>
          </a:p>
          <a:p>
            <a:pPr marL="0" indent="0">
              <a:buNone/>
            </a:pPr>
            <a:r>
              <a:rPr lang="en-US" sz="2000" dirty="0"/>
              <a:t>RENAME TO </a:t>
            </a:r>
            <a:r>
              <a:rPr lang="en-US" sz="2000" dirty="0" err="1"/>
              <a:t>new_table_name</a:t>
            </a:r>
            <a:r>
              <a:rPr lang="en-US" sz="2000" dirty="0"/>
              <a:t>; </a:t>
            </a:r>
            <a:endParaRPr lang="en-IN" dirty="0"/>
          </a:p>
        </p:txBody>
      </p:sp>
      <p:sp>
        <p:nvSpPr>
          <p:cNvPr id="7" name="Content Placeholder 2">
            <a:extLst>
              <a:ext uri="{FF2B5EF4-FFF2-40B4-BE49-F238E27FC236}">
                <a16:creationId xmlns:a16="http://schemas.microsoft.com/office/drawing/2014/main" id="{B002AB03-C458-4815-B6C3-A9BDBDE382F4}"/>
              </a:ext>
            </a:extLst>
          </p:cNvPr>
          <p:cNvSpPr txBox="1">
            <a:spLocks/>
          </p:cNvSpPr>
          <p:nvPr/>
        </p:nvSpPr>
        <p:spPr>
          <a:xfrm>
            <a:off x="3861103" y="4417958"/>
            <a:ext cx="3593243" cy="173788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b="1" dirty="0"/>
              <a:t>Truncate Table:</a:t>
            </a:r>
          </a:p>
          <a:p>
            <a:pPr marL="0" indent="0">
              <a:buNone/>
            </a:pPr>
            <a:r>
              <a:rPr lang="en-US" sz="2000" dirty="0"/>
              <a:t>TRUNCATE TABLE </a:t>
            </a:r>
            <a:r>
              <a:rPr lang="en-US" sz="2000" dirty="0" err="1"/>
              <a:t>table_name</a:t>
            </a:r>
            <a:r>
              <a:rPr lang="en-US" sz="2000" dirty="0"/>
              <a:t>; </a:t>
            </a:r>
          </a:p>
        </p:txBody>
      </p:sp>
      <p:sp>
        <p:nvSpPr>
          <p:cNvPr id="8" name="Content Placeholder 2">
            <a:extLst>
              <a:ext uri="{FF2B5EF4-FFF2-40B4-BE49-F238E27FC236}">
                <a16:creationId xmlns:a16="http://schemas.microsoft.com/office/drawing/2014/main" id="{9C965B57-202B-4D12-A676-0F59C546466B}"/>
              </a:ext>
            </a:extLst>
          </p:cNvPr>
          <p:cNvSpPr txBox="1">
            <a:spLocks/>
          </p:cNvSpPr>
          <p:nvPr/>
        </p:nvSpPr>
        <p:spPr>
          <a:xfrm>
            <a:off x="7856631" y="2297401"/>
            <a:ext cx="3593243" cy="173788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b="1" dirty="0"/>
              <a:t>Drop Table:</a:t>
            </a:r>
          </a:p>
          <a:p>
            <a:pPr marL="0" indent="0">
              <a:buNone/>
            </a:pPr>
            <a:r>
              <a:rPr lang="en-US" sz="2000" dirty="0"/>
              <a:t>DROP TABLE "</a:t>
            </a:r>
            <a:r>
              <a:rPr lang="en-US" sz="2000" dirty="0" err="1"/>
              <a:t>table_name</a:t>
            </a:r>
            <a:r>
              <a:rPr lang="en-US" sz="2000" dirty="0"/>
              <a:t>"; </a:t>
            </a:r>
          </a:p>
        </p:txBody>
      </p:sp>
      <p:sp>
        <p:nvSpPr>
          <p:cNvPr id="11" name="Content Placeholder 2">
            <a:extLst>
              <a:ext uri="{FF2B5EF4-FFF2-40B4-BE49-F238E27FC236}">
                <a16:creationId xmlns:a16="http://schemas.microsoft.com/office/drawing/2014/main" id="{BC8A83A3-B156-4EB5-B6BC-9607C19C824F}"/>
              </a:ext>
            </a:extLst>
          </p:cNvPr>
          <p:cNvSpPr txBox="1">
            <a:spLocks/>
          </p:cNvSpPr>
          <p:nvPr/>
        </p:nvSpPr>
        <p:spPr>
          <a:xfrm>
            <a:off x="7856631" y="4297943"/>
            <a:ext cx="3593243" cy="173788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b="1" dirty="0"/>
              <a:t>Delete Table:</a:t>
            </a:r>
          </a:p>
          <a:p>
            <a:pPr marL="0" indent="0">
              <a:buNone/>
            </a:pPr>
            <a:r>
              <a:rPr lang="en-US" sz="2000" dirty="0"/>
              <a:t>DELETE FROM </a:t>
            </a:r>
            <a:r>
              <a:rPr lang="en-US" sz="2000" dirty="0" err="1"/>
              <a:t>table_name</a:t>
            </a:r>
            <a:r>
              <a:rPr lang="en-US" sz="2000" dirty="0"/>
              <a:t>; </a:t>
            </a:r>
          </a:p>
        </p:txBody>
      </p:sp>
    </p:spTree>
    <p:extLst>
      <p:ext uri="{BB962C8B-B14F-4D97-AF65-F5344CB8AC3E}">
        <p14:creationId xmlns:p14="http://schemas.microsoft.com/office/powerpoint/2010/main" val="815921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7602B-1CA9-47F3-8079-E292F989342B}"/>
              </a:ext>
            </a:extLst>
          </p:cNvPr>
          <p:cNvSpPr>
            <a:spLocks noGrp="1"/>
          </p:cNvSpPr>
          <p:nvPr>
            <p:ph type="title"/>
          </p:nvPr>
        </p:nvSpPr>
        <p:spPr/>
        <p:txBody>
          <a:bodyPr>
            <a:normAutofit fontScale="90000"/>
          </a:bodyPr>
          <a:lstStyle/>
          <a:p>
            <a:r>
              <a:rPr lang="en-US" sz="6600" b="1" dirty="0"/>
              <a:t>Pl/</a:t>
            </a:r>
            <a:r>
              <a:rPr lang="en-US" sz="6600" b="1" dirty="0" err="1"/>
              <a:t>sql</a:t>
            </a:r>
            <a:endParaRPr lang="en-IN" sz="6600" b="1" dirty="0"/>
          </a:p>
        </p:txBody>
      </p:sp>
      <p:sp>
        <p:nvSpPr>
          <p:cNvPr id="3" name="Content Placeholder 2">
            <a:extLst>
              <a:ext uri="{FF2B5EF4-FFF2-40B4-BE49-F238E27FC236}">
                <a16:creationId xmlns:a16="http://schemas.microsoft.com/office/drawing/2014/main" id="{20D855B1-2583-441D-B076-C27D00CC9FAE}"/>
              </a:ext>
            </a:extLst>
          </p:cNvPr>
          <p:cNvSpPr>
            <a:spLocks noGrp="1"/>
          </p:cNvSpPr>
          <p:nvPr>
            <p:ph idx="1"/>
          </p:nvPr>
        </p:nvSpPr>
        <p:spPr>
          <a:xfrm>
            <a:off x="581192" y="2180496"/>
            <a:ext cx="11029615" cy="4087782"/>
          </a:xfrm>
        </p:spPr>
        <p:txBody>
          <a:bodyPr>
            <a:normAutofit/>
          </a:bodyPr>
          <a:lstStyle/>
          <a:p>
            <a:r>
              <a:rPr lang="en-US" sz="2000" b="0" i="0" dirty="0">
                <a:solidFill>
                  <a:schemeClr val="tx1"/>
                </a:solidFill>
                <a:effectLst/>
                <a:latin typeface="Arial" panose="020B0604020202020204" pitchFamily="34" charset="0"/>
                <a:cs typeface="Arial" panose="020B0604020202020204" pitchFamily="34" charset="0"/>
              </a:rPr>
              <a:t>PL/SQL - Procedural Language extension of SQL</a:t>
            </a:r>
          </a:p>
          <a:p>
            <a:r>
              <a:rPr lang="en-US" sz="2000" b="0" i="0" dirty="0">
                <a:solidFill>
                  <a:schemeClr val="tx1"/>
                </a:solidFill>
                <a:effectLst/>
                <a:latin typeface="Arial" panose="020B0604020202020204" pitchFamily="34" charset="0"/>
                <a:cs typeface="Arial" panose="020B0604020202020204" pitchFamily="34" charset="0"/>
              </a:rPr>
              <a:t>PL/SQL is a block structured language</a:t>
            </a:r>
          </a:p>
          <a:p>
            <a:r>
              <a:rPr lang="en-US" sz="2000" b="0" i="0" dirty="0">
                <a:solidFill>
                  <a:schemeClr val="tx1"/>
                </a:solidFill>
                <a:effectLst/>
                <a:latin typeface="Arial" panose="020B0604020202020204" pitchFamily="34" charset="0"/>
                <a:cs typeface="Arial" panose="020B0604020202020204" pitchFamily="34" charset="0"/>
              </a:rPr>
              <a:t>It was developed by Oracle Corporation in the late 1980s </a:t>
            </a:r>
            <a:endParaRPr lang="en-US" sz="2000" dirty="0">
              <a:solidFill>
                <a:schemeClr val="tx1"/>
              </a:solidFill>
              <a:latin typeface="Arial" panose="020B0604020202020204" pitchFamily="34" charset="0"/>
              <a:cs typeface="Arial" panose="020B0604020202020204" pitchFamily="34" charset="0"/>
            </a:endParaRPr>
          </a:p>
          <a:p>
            <a:r>
              <a:rPr lang="en-IN" sz="2000" b="0" i="0" dirty="0">
                <a:solidFill>
                  <a:schemeClr val="tx1"/>
                </a:solidFill>
                <a:effectLst/>
                <a:latin typeface="Arial" panose="020B0604020202020204" pitchFamily="34" charset="0"/>
                <a:cs typeface="Arial" panose="020B0604020202020204" pitchFamily="34" charset="0"/>
              </a:rPr>
              <a:t>It is not case sensitive</a:t>
            </a:r>
          </a:p>
          <a:p>
            <a:r>
              <a:rPr lang="en-IN" sz="2000" b="0" i="0" dirty="0">
                <a:solidFill>
                  <a:schemeClr val="tx1"/>
                </a:solidFill>
                <a:effectLst/>
                <a:latin typeface="Arial" panose="020B0604020202020204" pitchFamily="34" charset="0"/>
              </a:rPr>
              <a:t>PL/SQL supports object-oriented programming.</a:t>
            </a:r>
            <a:endParaRPr lang="en-IN" sz="2000" b="0" i="0" dirty="0">
              <a:solidFill>
                <a:schemeClr val="tx1"/>
              </a:solidFill>
              <a:effectLst/>
              <a:latin typeface="Arial" panose="020B0604020202020204" pitchFamily="34" charset="0"/>
              <a:cs typeface="Arial" panose="020B0604020202020204" pitchFamily="34" charset="0"/>
            </a:endParaRPr>
          </a:p>
          <a:p>
            <a:r>
              <a:rPr lang="en-US" sz="2000" b="0" i="0" dirty="0">
                <a:solidFill>
                  <a:schemeClr val="tx1"/>
                </a:solidFill>
                <a:effectLst/>
                <a:latin typeface="Arial" panose="020B0604020202020204" pitchFamily="34" charset="0"/>
                <a:cs typeface="Arial" panose="020B0604020202020204" pitchFamily="34" charset="0"/>
              </a:rPr>
              <a:t>Great combination of data manipulating power of SQL and data processing power of procedural languages.</a:t>
            </a:r>
          </a:p>
          <a:p>
            <a:r>
              <a:rPr lang="en-US" sz="2000" dirty="0">
                <a:solidFill>
                  <a:schemeClr val="tx1"/>
                </a:solidFill>
                <a:latin typeface="Arial" panose="020B0604020202020204" pitchFamily="34" charset="0"/>
                <a:cs typeface="Arial" panose="020B0604020202020204" pitchFamily="34" charset="0"/>
              </a:rPr>
              <a:t>It brought many other elements to SQL like </a:t>
            </a:r>
            <a:r>
              <a:rPr lang="en-IN" sz="2000" b="0" i="0" dirty="0">
                <a:solidFill>
                  <a:schemeClr val="tx1"/>
                </a:solidFill>
                <a:effectLst/>
                <a:latin typeface="Arial" panose="020B0604020202020204" pitchFamily="34" charset="0"/>
                <a:cs typeface="Arial" panose="020B0604020202020204" pitchFamily="34" charset="0"/>
              </a:rPr>
              <a:t>conditional statements, loops, arrays, string, exceptions, collections, records, triggers, functions, procedures, cursors etc.</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46275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CAD16-4203-4B46-8FFB-7732474E99D5}"/>
              </a:ext>
            </a:extLst>
          </p:cNvPr>
          <p:cNvSpPr>
            <a:spLocks noGrp="1"/>
          </p:cNvSpPr>
          <p:nvPr>
            <p:ph type="title"/>
          </p:nvPr>
        </p:nvSpPr>
        <p:spPr/>
        <p:txBody>
          <a:bodyPr>
            <a:normAutofit/>
          </a:bodyPr>
          <a:lstStyle/>
          <a:p>
            <a:r>
              <a:rPr lang="en-IN" sz="4400" b="1" i="0" dirty="0">
                <a:effectLst/>
                <a:latin typeface="Arial" panose="020B0604020202020204" pitchFamily="34" charset="0"/>
              </a:rPr>
              <a:t>Advantages of PL/SQL:</a:t>
            </a:r>
            <a:endParaRPr lang="en-IN" sz="4400" b="1" dirty="0"/>
          </a:p>
        </p:txBody>
      </p:sp>
      <p:sp>
        <p:nvSpPr>
          <p:cNvPr id="3" name="Content Placeholder 2">
            <a:extLst>
              <a:ext uri="{FF2B5EF4-FFF2-40B4-BE49-F238E27FC236}">
                <a16:creationId xmlns:a16="http://schemas.microsoft.com/office/drawing/2014/main" id="{ED4B6C95-0ED1-42F7-8A1C-AFEAE93ACBD9}"/>
              </a:ext>
            </a:extLst>
          </p:cNvPr>
          <p:cNvSpPr>
            <a:spLocks noGrp="1"/>
          </p:cNvSpPr>
          <p:nvPr>
            <p:ph idx="1"/>
          </p:nvPr>
        </p:nvSpPr>
        <p:spPr>
          <a:xfrm>
            <a:off x="581192" y="2180496"/>
            <a:ext cx="11029615" cy="4392582"/>
          </a:xfrm>
        </p:spPr>
        <p:txBody>
          <a:bodyPr>
            <a:normAutofit/>
          </a:bodyPr>
          <a:lstStyle/>
          <a:p>
            <a:r>
              <a:rPr lang="en-US" sz="2000" b="0" i="0" dirty="0">
                <a:solidFill>
                  <a:srgbClr val="000000"/>
                </a:solidFill>
                <a:effectLst/>
                <a:latin typeface="Arial" panose="020B0604020202020204" pitchFamily="34" charset="0"/>
              </a:rPr>
              <a:t>PL/SQL is strongly integrated with SQL and supports both static &amp; dynamic SQL.</a:t>
            </a:r>
          </a:p>
          <a:p>
            <a:r>
              <a:rPr lang="en-US" sz="2000" b="0" i="0" dirty="0">
                <a:solidFill>
                  <a:srgbClr val="000000"/>
                </a:solidFill>
                <a:effectLst/>
                <a:latin typeface="Arial" panose="020B0604020202020204" pitchFamily="34" charset="0"/>
              </a:rPr>
              <a:t>It allows sending an entire block of statements to the database at one time.</a:t>
            </a:r>
          </a:p>
          <a:p>
            <a:r>
              <a:rPr lang="en-US" sz="2000" dirty="0">
                <a:solidFill>
                  <a:srgbClr val="000000"/>
                </a:solidFill>
                <a:latin typeface="Arial" panose="020B0604020202020204" pitchFamily="34" charset="0"/>
              </a:rPr>
              <a:t>S</a:t>
            </a:r>
            <a:r>
              <a:rPr lang="en-US" sz="2000" b="0" i="0" dirty="0">
                <a:solidFill>
                  <a:srgbClr val="000000"/>
                </a:solidFill>
                <a:effectLst/>
                <a:latin typeface="Arial" panose="020B0604020202020204" pitchFamily="34" charset="0"/>
              </a:rPr>
              <a:t>aves time on design and debugging by strong features, such as exception handling, encapsulation, data hiding, and object-oriented data types.</a:t>
            </a:r>
            <a:endParaRPr lang="en-US" sz="2000" dirty="0">
              <a:solidFill>
                <a:srgbClr val="000000"/>
              </a:solidFill>
              <a:latin typeface="Arial" panose="020B0604020202020204" pitchFamily="34" charset="0"/>
            </a:endParaRPr>
          </a:p>
          <a:p>
            <a:r>
              <a:rPr lang="en-US" sz="2000" b="0" i="0" dirty="0">
                <a:solidFill>
                  <a:srgbClr val="000000"/>
                </a:solidFill>
                <a:effectLst/>
                <a:latin typeface="Arial" panose="020B0604020202020204" pitchFamily="34" charset="0"/>
              </a:rPr>
              <a:t>Applications written in PL/SQL are fully portable.</a:t>
            </a:r>
          </a:p>
          <a:p>
            <a:r>
              <a:rPr lang="en-US" sz="2000" b="0" i="0" dirty="0">
                <a:solidFill>
                  <a:srgbClr val="000000"/>
                </a:solidFill>
                <a:effectLst/>
                <a:latin typeface="Arial" panose="020B0604020202020204" pitchFamily="34" charset="0"/>
              </a:rPr>
              <a:t>PL/SQL provides high security level</a:t>
            </a:r>
            <a:endParaRPr lang="en-IN" sz="2000" b="0" i="0" dirty="0">
              <a:solidFill>
                <a:srgbClr val="000000"/>
              </a:solidFill>
              <a:effectLst/>
              <a:latin typeface="Arial" panose="020B0604020202020204" pitchFamily="34" charset="0"/>
            </a:endParaRPr>
          </a:p>
          <a:p>
            <a:r>
              <a:rPr lang="en-US" sz="2000" dirty="0">
                <a:solidFill>
                  <a:srgbClr val="000000"/>
                </a:solidFill>
                <a:latin typeface="Arial" panose="020B0604020202020204" pitchFamily="34" charset="0"/>
              </a:rPr>
              <a:t>P</a:t>
            </a:r>
            <a:r>
              <a:rPr lang="en-US" sz="2000" b="0" i="0" dirty="0">
                <a:solidFill>
                  <a:srgbClr val="000000"/>
                </a:solidFill>
                <a:effectLst/>
                <a:latin typeface="Arial" panose="020B0604020202020204" pitchFamily="34" charset="0"/>
              </a:rPr>
              <a:t>rovides access to predefined SQL packages.</a:t>
            </a:r>
            <a:endParaRPr lang="en-IN" sz="2000" dirty="0">
              <a:solidFill>
                <a:srgbClr val="000000"/>
              </a:solidFill>
              <a:latin typeface="Arial" panose="020B0604020202020204" pitchFamily="34" charset="0"/>
            </a:endParaRPr>
          </a:p>
          <a:p>
            <a:r>
              <a:rPr lang="en-US" sz="2000" dirty="0">
                <a:solidFill>
                  <a:srgbClr val="000000"/>
                </a:solidFill>
                <a:latin typeface="Arial" panose="020B0604020202020204" pitchFamily="34" charset="0"/>
              </a:rPr>
              <a:t>P</a:t>
            </a:r>
            <a:r>
              <a:rPr lang="en-US" sz="2000" b="0" i="0" dirty="0">
                <a:solidFill>
                  <a:srgbClr val="000000"/>
                </a:solidFill>
                <a:effectLst/>
                <a:latin typeface="Arial" panose="020B0604020202020204" pitchFamily="34" charset="0"/>
              </a:rPr>
              <a:t>rovides support for developing Web Applications and Server Pages.</a:t>
            </a:r>
            <a:endParaRPr lang="en-US" sz="2000" dirty="0">
              <a:solidFill>
                <a:srgbClr val="000000"/>
              </a:solidFill>
              <a:latin typeface="Arial" panose="020B0604020202020204" pitchFamily="34" charset="0"/>
            </a:endParaRPr>
          </a:p>
        </p:txBody>
      </p:sp>
    </p:spTree>
    <p:extLst>
      <p:ext uri="{BB962C8B-B14F-4D97-AF65-F5344CB8AC3E}">
        <p14:creationId xmlns:p14="http://schemas.microsoft.com/office/powerpoint/2010/main" val="12761042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7EBC5-17F9-4C6A-8186-E8A3F04BCE19}"/>
              </a:ext>
            </a:extLst>
          </p:cNvPr>
          <p:cNvSpPr>
            <a:spLocks noGrp="1"/>
          </p:cNvSpPr>
          <p:nvPr>
            <p:ph type="title"/>
          </p:nvPr>
        </p:nvSpPr>
        <p:spPr/>
        <p:txBody>
          <a:bodyPr>
            <a:normAutofit/>
          </a:bodyPr>
          <a:lstStyle/>
          <a:p>
            <a:r>
              <a:rPr lang="en-US" sz="4000" b="1" dirty="0"/>
              <a:t>Loops in pl/</a:t>
            </a:r>
            <a:r>
              <a:rPr lang="en-US" sz="4000" b="1" dirty="0" err="1"/>
              <a:t>sql</a:t>
            </a:r>
            <a:endParaRPr lang="en-IN" sz="4000" b="1" dirty="0"/>
          </a:p>
        </p:txBody>
      </p:sp>
      <p:sp>
        <p:nvSpPr>
          <p:cNvPr id="3" name="Content Placeholder 2">
            <a:extLst>
              <a:ext uri="{FF2B5EF4-FFF2-40B4-BE49-F238E27FC236}">
                <a16:creationId xmlns:a16="http://schemas.microsoft.com/office/drawing/2014/main" id="{3CA217F1-F00F-4FA1-A218-FA4387FB80B2}"/>
              </a:ext>
            </a:extLst>
          </p:cNvPr>
          <p:cNvSpPr>
            <a:spLocks noGrp="1"/>
          </p:cNvSpPr>
          <p:nvPr>
            <p:ph idx="1"/>
          </p:nvPr>
        </p:nvSpPr>
        <p:spPr>
          <a:xfrm>
            <a:off x="581192" y="2180497"/>
            <a:ext cx="4971469" cy="2252356"/>
          </a:xfrm>
        </p:spPr>
        <p:txBody>
          <a:bodyPr>
            <a:normAutofit fontScale="77500" lnSpcReduction="20000"/>
          </a:bodyPr>
          <a:lstStyle/>
          <a:p>
            <a:pPr algn="just"/>
            <a:r>
              <a:rPr lang="en-US" sz="2800" b="1" dirty="0">
                <a:solidFill>
                  <a:schemeClr val="tx1"/>
                </a:solidFill>
                <a:latin typeface="inter-regular"/>
              </a:rPr>
              <a:t>Exit loop:</a:t>
            </a:r>
          </a:p>
          <a:p>
            <a:pPr marL="0" indent="0" algn="just">
              <a:buNone/>
            </a:pPr>
            <a:r>
              <a:rPr lang="en-US" sz="2300" b="0" i="0" dirty="0">
                <a:solidFill>
                  <a:srgbClr val="000000"/>
                </a:solidFill>
                <a:effectLst/>
                <a:latin typeface="inter-regular"/>
              </a:rPr>
              <a:t>LOOP   </a:t>
            </a:r>
          </a:p>
          <a:p>
            <a:pPr marL="0" indent="0" algn="just">
              <a:buNone/>
            </a:pPr>
            <a:r>
              <a:rPr lang="en-US" sz="2300" b="0" i="0" dirty="0">
                <a:solidFill>
                  <a:srgbClr val="000000"/>
                </a:solidFill>
                <a:effectLst/>
                <a:latin typeface="inter-regular"/>
              </a:rPr>
              <a:t>   statements;   </a:t>
            </a:r>
          </a:p>
          <a:p>
            <a:pPr marL="0" indent="0" algn="just">
              <a:buNone/>
            </a:pPr>
            <a:r>
              <a:rPr lang="en-US" sz="2300" b="0" i="0" dirty="0">
                <a:solidFill>
                  <a:srgbClr val="000000"/>
                </a:solidFill>
                <a:effectLst/>
                <a:latin typeface="inter-regular"/>
              </a:rPr>
              <a:t>   EXIT;   </a:t>
            </a:r>
          </a:p>
          <a:p>
            <a:pPr marL="0" indent="0" algn="just">
              <a:buNone/>
            </a:pPr>
            <a:r>
              <a:rPr lang="en-US" sz="2300" b="0" i="0" dirty="0">
                <a:solidFill>
                  <a:srgbClr val="000000"/>
                </a:solidFill>
                <a:effectLst/>
                <a:latin typeface="inter-regular"/>
              </a:rPr>
              <a:t>   {or EXIT WHEN condition;}  </a:t>
            </a:r>
          </a:p>
          <a:p>
            <a:pPr marL="0" indent="0" algn="just">
              <a:buNone/>
            </a:pPr>
            <a:r>
              <a:rPr lang="en-US" sz="2300" b="0" i="0" dirty="0">
                <a:solidFill>
                  <a:srgbClr val="000000"/>
                </a:solidFill>
                <a:effectLst/>
                <a:latin typeface="inter-regular"/>
              </a:rPr>
              <a:t>END LOOP; </a:t>
            </a:r>
            <a:endParaRPr lang="en-US" b="0" i="0" dirty="0">
              <a:solidFill>
                <a:srgbClr val="000000"/>
              </a:solidFill>
              <a:effectLst/>
              <a:latin typeface="inter-regular"/>
            </a:endParaRPr>
          </a:p>
        </p:txBody>
      </p:sp>
      <p:sp>
        <p:nvSpPr>
          <p:cNvPr id="5" name="Content Placeholder 2">
            <a:extLst>
              <a:ext uri="{FF2B5EF4-FFF2-40B4-BE49-F238E27FC236}">
                <a16:creationId xmlns:a16="http://schemas.microsoft.com/office/drawing/2014/main" id="{42475E02-26C0-4ECD-BC62-2A07754EFAFC}"/>
              </a:ext>
            </a:extLst>
          </p:cNvPr>
          <p:cNvSpPr txBox="1">
            <a:spLocks/>
          </p:cNvSpPr>
          <p:nvPr/>
        </p:nvSpPr>
        <p:spPr>
          <a:xfrm>
            <a:off x="6009860" y="4359965"/>
            <a:ext cx="4971469" cy="209995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sz="2400" b="1" dirty="0">
                <a:solidFill>
                  <a:schemeClr val="tx1"/>
                </a:solidFill>
                <a:latin typeface="inter-regular"/>
              </a:rPr>
              <a:t>Basic loop:</a:t>
            </a:r>
          </a:p>
          <a:p>
            <a:pPr marL="0" indent="0" algn="just">
              <a:buNone/>
            </a:pPr>
            <a:r>
              <a:rPr lang="en-US" sz="2000" dirty="0">
                <a:solidFill>
                  <a:schemeClr val="tx1"/>
                </a:solidFill>
                <a:latin typeface="inter-regular"/>
              </a:rPr>
              <a:t>LOOP  </a:t>
            </a:r>
          </a:p>
          <a:p>
            <a:pPr marL="0" indent="0" algn="just">
              <a:buNone/>
            </a:pPr>
            <a:r>
              <a:rPr lang="en-US" sz="2000" dirty="0">
                <a:solidFill>
                  <a:schemeClr val="tx1"/>
                </a:solidFill>
                <a:latin typeface="inter-regular"/>
              </a:rPr>
              <a:t>  Sequence of statements;  </a:t>
            </a:r>
          </a:p>
          <a:p>
            <a:pPr marL="0" indent="0" algn="just">
              <a:buNone/>
            </a:pPr>
            <a:r>
              <a:rPr lang="en-US" sz="2000" dirty="0">
                <a:solidFill>
                  <a:schemeClr val="tx1"/>
                </a:solidFill>
                <a:latin typeface="inter-regular"/>
              </a:rPr>
              <a:t>END LOOP; </a:t>
            </a:r>
          </a:p>
        </p:txBody>
      </p:sp>
      <p:sp>
        <p:nvSpPr>
          <p:cNvPr id="6" name="Content Placeholder 2">
            <a:extLst>
              <a:ext uri="{FF2B5EF4-FFF2-40B4-BE49-F238E27FC236}">
                <a16:creationId xmlns:a16="http://schemas.microsoft.com/office/drawing/2014/main" id="{EEC69752-AE35-4956-8D3B-97026F159FFB}"/>
              </a:ext>
            </a:extLst>
          </p:cNvPr>
          <p:cNvSpPr txBox="1">
            <a:spLocks/>
          </p:cNvSpPr>
          <p:nvPr/>
        </p:nvSpPr>
        <p:spPr>
          <a:xfrm>
            <a:off x="428792" y="4432853"/>
            <a:ext cx="4971469" cy="209995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sz="2400" b="1" dirty="0">
                <a:solidFill>
                  <a:schemeClr val="tx1"/>
                </a:solidFill>
                <a:latin typeface="inter-regular"/>
              </a:rPr>
              <a:t>While loop:</a:t>
            </a:r>
          </a:p>
          <a:p>
            <a:pPr marL="0" indent="0" algn="just">
              <a:buNone/>
            </a:pPr>
            <a:r>
              <a:rPr lang="en-US" sz="2000" dirty="0">
                <a:solidFill>
                  <a:srgbClr val="000000"/>
                </a:solidFill>
                <a:latin typeface="inter-regular"/>
              </a:rPr>
              <a:t>WHILE &lt;condition&gt;   </a:t>
            </a:r>
          </a:p>
          <a:p>
            <a:pPr marL="0" indent="0" algn="just">
              <a:buNone/>
            </a:pPr>
            <a:r>
              <a:rPr lang="en-US" sz="2000" dirty="0">
                <a:solidFill>
                  <a:srgbClr val="000000"/>
                </a:solidFill>
                <a:latin typeface="inter-regular"/>
              </a:rPr>
              <a:t> LOOP statements;   </a:t>
            </a:r>
          </a:p>
          <a:p>
            <a:pPr marL="0" indent="0" algn="just">
              <a:buNone/>
            </a:pPr>
            <a:r>
              <a:rPr lang="en-US" sz="2000" dirty="0">
                <a:solidFill>
                  <a:srgbClr val="000000"/>
                </a:solidFill>
                <a:latin typeface="inter-regular"/>
              </a:rPr>
              <a:t>END LOOP; </a:t>
            </a:r>
          </a:p>
        </p:txBody>
      </p:sp>
      <p:sp>
        <p:nvSpPr>
          <p:cNvPr id="7" name="Content Placeholder 2">
            <a:extLst>
              <a:ext uri="{FF2B5EF4-FFF2-40B4-BE49-F238E27FC236}">
                <a16:creationId xmlns:a16="http://schemas.microsoft.com/office/drawing/2014/main" id="{64B9B992-47AE-4AD9-AFF8-AAD0FF2D9070}"/>
              </a:ext>
            </a:extLst>
          </p:cNvPr>
          <p:cNvSpPr txBox="1">
            <a:spLocks/>
          </p:cNvSpPr>
          <p:nvPr/>
        </p:nvSpPr>
        <p:spPr>
          <a:xfrm>
            <a:off x="6009861" y="2180497"/>
            <a:ext cx="4971469" cy="209995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sz="2400" b="1" dirty="0">
                <a:solidFill>
                  <a:schemeClr val="tx1"/>
                </a:solidFill>
                <a:latin typeface="inter-regular"/>
              </a:rPr>
              <a:t>For loop:</a:t>
            </a:r>
          </a:p>
          <a:p>
            <a:pPr marL="0" indent="0" algn="just">
              <a:buNone/>
            </a:pPr>
            <a:r>
              <a:rPr lang="en-US" sz="2000" dirty="0">
                <a:solidFill>
                  <a:schemeClr val="tx1"/>
                </a:solidFill>
                <a:latin typeface="inter-regular"/>
              </a:rPr>
              <a:t>FOR counter IN </a:t>
            </a:r>
            <a:r>
              <a:rPr lang="en-US" sz="2000" dirty="0" err="1">
                <a:solidFill>
                  <a:schemeClr val="tx1"/>
                </a:solidFill>
                <a:latin typeface="inter-regular"/>
              </a:rPr>
              <a:t>initial_value</a:t>
            </a:r>
            <a:r>
              <a:rPr lang="en-US" sz="2000" dirty="0">
                <a:solidFill>
                  <a:schemeClr val="tx1"/>
                </a:solidFill>
                <a:latin typeface="inter-regular"/>
              </a:rPr>
              <a:t> .. </a:t>
            </a:r>
            <a:r>
              <a:rPr lang="en-US" sz="2000" dirty="0" err="1">
                <a:solidFill>
                  <a:schemeClr val="tx1"/>
                </a:solidFill>
                <a:latin typeface="inter-regular"/>
              </a:rPr>
              <a:t>final_value</a:t>
            </a:r>
            <a:r>
              <a:rPr lang="en-US" sz="2000" dirty="0">
                <a:solidFill>
                  <a:schemeClr val="tx1"/>
                </a:solidFill>
                <a:latin typeface="inter-regular"/>
              </a:rPr>
              <a:t> LOOP  </a:t>
            </a:r>
          </a:p>
          <a:p>
            <a:pPr marL="0" indent="0" algn="just">
              <a:buNone/>
            </a:pPr>
            <a:r>
              <a:rPr lang="en-US" sz="2000" dirty="0">
                <a:solidFill>
                  <a:schemeClr val="tx1"/>
                </a:solidFill>
                <a:latin typeface="inter-regular"/>
              </a:rPr>
              <a:t>  LOOP statements;   </a:t>
            </a:r>
          </a:p>
          <a:p>
            <a:pPr marL="0" indent="0" algn="just">
              <a:buNone/>
            </a:pPr>
            <a:r>
              <a:rPr lang="en-US" sz="2000" dirty="0">
                <a:solidFill>
                  <a:schemeClr val="tx1"/>
                </a:solidFill>
                <a:latin typeface="inter-regular"/>
              </a:rPr>
              <a:t>END LOOP; </a:t>
            </a:r>
          </a:p>
        </p:txBody>
      </p:sp>
    </p:spTree>
    <p:extLst>
      <p:ext uri="{BB962C8B-B14F-4D97-AF65-F5344CB8AC3E}">
        <p14:creationId xmlns:p14="http://schemas.microsoft.com/office/powerpoint/2010/main" val="2196397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97D75-DA39-45CA-8A2A-3F8BF819CF3E}"/>
              </a:ext>
            </a:extLst>
          </p:cNvPr>
          <p:cNvSpPr>
            <a:spLocks noGrp="1"/>
          </p:cNvSpPr>
          <p:nvPr>
            <p:ph type="title"/>
          </p:nvPr>
        </p:nvSpPr>
        <p:spPr/>
        <p:txBody>
          <a:bodyPr>
            <a:normAutofit/>
          </a:bodyPr>
          <a:lstStyle/>
          <a:p>
            <a:r>
              <a:rPr lang="en-US" sz="4400" b="1" dirty="0" err="1"/>
              <a:t>Leetcode</a:t>
            </a:r>
            <a:r>
              <a:rPr lang="en-US" sz="4400" b="1" dirty="0"/>
              <a:t> :</a:t>
            </a:r>
            <a:endParaRPr lang="en-IN" sz="4400" b="1" dirty="0"/>
          </a:p>
        </p:txBody>
      </p:sp>
      <p:pic>
        <p:nvPicPr>
          <p:cNvPr id="5" name="Content Placeholder 4">
            <a:extLst>
              <a:ext uri="{FF2B5EF4-FFF2-40B4-BE49-F238E27FC236}">
                <a16:creationId xmlns:a16="http://schemas.microsoft.com/office/drawing/2014/main" id="{D0E01742-8422-4954-90E8-179BEABDDD7D}"/>
              </a:ext>
            </a:extLst>
          </p:cNvPr>
          <p:cNvPicPr>
            <a:picLocks noGrp="1" noChangeAspect="1"/>
          </p:cNvPicPr>
          <p:nvPr>
            <p:ph idx="1"/>
          </p:nvPr>
        </p:nvPicPr>
        <p:blipFill rotWithShape="1">
          <a:blip r:embed="rId2"/>
          <a:srcRect t="20323" b="22752"/>
          <a:stretch/>
        </p:blipFill>
        <p:spPr>
          <a:xfrm>
            <a:off x="123051" y="2332582"/>
            <a:ext cx="11945897" cy="3823262"/>
          </a:xfrm>
        </p:spPr>
      </p:pic>
    </p:spTree>
    <p:extLst>
      <p:ext uri="{BB962C8B-B14F-4D97-AF65-F5344CB8AC3E}">
        <p14:creationId xmlns:p14="http://schemas.microsoft.com/office/powerpoint/2010/main" val="10765368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F4102C-B5F6-49BC-AFFF-C4C16D14A07B}"/>
              </a:ext>
            </a:extLst>
          </p:cNvPr>
          <p:cNvSpPr/>
          <p:nvPr/>
        </p:nvSpPr>
        <p:spPr>
          <a:xfrm>
            <a:off x="170957" y="1936404"/>
            <a:ext cx="3461268" cy="1754326"/>
          </a:xfrm>
          <a:prstGeom prst="rect">
            <a:avLst/>
          </a:prstGeom>
          <a:noFill/>
        </p:spPr>
        <p:txBody>
          <a:bodyPr wrap="none" lIns="91440" tIns="45720" rIns="91440" bIns="45720">
            <a:spAutoFit/>
          </a:bodyPr>
          <a:lstStyle/>
          <a:p>
            <a:r>
              <a:rPr lang="en-US" sz="5400" b="1" cap="none" spc="0" dirty="0">
                <a:ln w="0"/>
                <a:solidFill>
                  <a:schemeClr val="tx1"/>
                </a:solidFill>
                <a:effectLst>
                  <a:outerShdw blurRad="38100" dist="19050" dir="2700000" algn="tl" rotWithShape="0">
                    <a:schemeClr val="dk1">
                      <a:alpha val="40000"/>
                    </a:schemeClr>
                  </a:outerShdw>
                </a:effectLst>
              </a:rPr>
              <a:t>Problems </a:t>
            </a:r>
          </a:p>
          <a:p>
            <a:r>
              <a:rPr lang="en-US" sz="5400" b="1" cap="none" spc="0" dirty="0">
                <a:ln w="0"/>
                <a:solidFill>
                  <a:schemeClr val="tx1"/>
                </a:solidFill>
                <a:effectLst>
                  <a:outerShdw blurRad="38100" dist="19050" dir="2700000" algn="tl" rotWithShape="0">
                    <a:schemeClr val="dk1">
                      <a:alpha val="40000"/>
                    </a:schemeClr>
                  </a:outerShdw>
                </a:effectLst>
              </a:rPr>
              <a:t>Solved:</a:t>
            </a:r>
          </a:p>
        </p:txBody>
      </p:sp>
      <p:pic>
        <p:nvPicPr>
          <p:cNvPr id="5" name="Picture 4">
            <a:extLst>
              <a:ext uri="{FF2B5EF4-FFF2-40B4-BE49-F238E27FC236}">
                <a16:creationId xmlns:a16="http://schemas.microsoft.com/office/drawing/2014/main" id="{D4B4024E-BD86-48F8-867E-D1487DC9F87C}"/>
              </a:ext>
            </a:extLst>
          </p:cNvPr>
          <p:cNvPicPr>
            <a:picLocks noChangeAspect="1"/>
          </p:cNvPicPr>
          <p:nvPr/>
        </p:nvPicPr>
        <p:blipFill rotWithShape="1">
          <a:blip r:embed="rId2"/>
          <a:srcRect l="35868" t="12542" r="4348" b="4906"/>
          <a:stretch/>
        </p:blipFill>
        <p:spPr>
          <a:xfrm>
            <a:off x="3949146" y="861390"/>
            <a:ext cx="7288697" cy="5658679"/>
          </a:xfrm>
          <a:prstGeom prst="rect">
            <a:avLst/>
          </a:prstGeom>
        </p:spPr>
      </p:pic>
    </p:spTree>
    <p:extLst>
      <p:ext uri="{BB962C8B-B14F-4D97-AF65-F5344CB8AC3E}">
        <p14:creationId xmlns:p14="http://schemas.microsoft.com/office/powerpoint/2010/main" val="2004468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DC42-A29C-44FF-ACDD-16A37EB3AD17}"/>
              </a:ext>
            </a:extLst>
          </p:cNvPr>
          <p:cNvSpPr>
            <a:spLocks noGrp="1"/>
          </p:cNvSpPr>
          <p:nvPr>
            <p:ph type="title"/>
          </p:nvPr>
        </p:nvSpPr>
        <p:spPr/>
        <p:txBody>
          <a:bodyPr>
            <a:normAutofit/>
          </a:bodyPr>
          <a:lstStyle/>
          <a:p>
            <a:r>
              <a:rPr lang="en-US" sz="4800" b="1" dirty="0" err="1"/>
              <a:t>Github</a:t>
            </a:r>
            <a:r>
              <a:rPr lang="en-US" sz="4800" b="1" dirty="0"/>
              <a:t>:</a:t>
            </a:r>
            <a:endParaRPr lang="en-IN" sz="4800" b="1" dirty="0"/>
          </a:p>
        </p:txBody>
      </p:sp>
      <p:pic>
        <p:nvPicPr>
          <p:cNvPr id="5" name="Content Placeholder 4">
            <a:extLst>
              <a:ext uri="{FF2B5EF4-FFF2-40B4-BE49-F238E27FC236}">
                <a16:creationId xmlns:a16="http://schemas.microsoft.com/office/drawing/2014/main" id="{5C6BF6F9-EB90-4F60-B06D-AFA1ABF2CCB5}"/>
              </a:ext>
            </a:extLst>
          </p:cNvPr>
          <p:cNvPicPr>
            <a:picLocks noGrp="1" noChangeAspect="1"/>
          </p:cNvPicPr>
          <p:nvPr>
            <p:ph idx="1"/>
          </p:nvPr>
        </p:nvPicPr>
        <p:blipFill rotWithShape="1">
          <a:blip r:embed="rId2"/>
          <a:srcRect t="13116" r="1385" b="5459"/>
          <a:stretch/>
        </p:blipFill>
        <p:spPr>
          <a:xfrm>
            <a:off x="788504" y="1812235"/>
            <a:ext cx="10614991" cy="4927691"/>
          </a:xfrm>
        </p:spPr>
      </p:pic>
    </p:spTree>
    <p:extLst>
      <p:ext uri="{BB962C8B-B14F-4D97-AF65-F5344CB8AC3E}">
        <p14:creationId xmlns:p14="http://schemas.microsoft.com/office/powerpoint/2010/main" val="1208825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DCB4-7858-4D95-8903-34AEC8D5D1C0}"/>
              </a:ext>
            </a:extLst>
          </p:cNvPr>
          <p:cNvSpPr>
            <a:spLocks noGrp="1"/>
          </p:cNvSpPr>
          <p:nvPr>
            <p:ph type="ctrTitle"/>
          </p:nvPr>
        </p:nvSpPr>
        <p:spPr/>
        <p:txBody>
          <a:bodyPr>
            <a:normAutofit/>
          </a:bodyPr>
          <a:lstStyle/>
          <a:p>
            <a:r>
              <a:rPr lang="en-US" sz="4800" b="1" dirty="0"/>
              <a:t>Summer internship program</a:t>
            </a:r>
            <a:endParaRPr lang="en-IN" sz="4800" b="1" dirty="0"/>
          </a:p>
        </p:txBody>
      </p:sp>
      <p:sp>
        <p:nvSpPr>
          <p:cNvPr id="3" name="Subtitle 2">
            <a:extLst>
              <a:ext uri="{FF2B5EF4-FFF2-40B4-BE49-F238E27FC236}">
                <a16:creationId xmlns:a16="http://schemas.microsoft.com/office/drawing/2014/main" id="{7ABAC393-A534-4166-AD73-0B2CADD57CA0}"/>
              </a:ext>
            </a:extLst>
          </p:cNvPr>
          <p:cNvSpPr>
            <a:spLocks noGrp="1"/>
          </p:cNvSpPr>
          <p:nvPr>
            <p:ph type="subTitle" idx="1"/>
          </p:nvPr>
        </p:nvSpPr>
        <p:spPr/>
        <p:txBody>
          <a:bodyPr>
            <a:normAutofit/>
          </a:bodyPr>
          <a:lstStyle/>
          <a:p>
            <a:r>
              <a:rPr lang="en-US" sz="2400" b="1" dirty="0"/>
              <a:t>Week v</a:t>
            </a:r>
            <a:endParaRPr lang="en-IN" sz="2400" b="1" dirty="0"/>
          </a:p>
        </p:txBody>
      </p:sp>
      <p:sp>
        <p:nvSpPr>
          <p:cNvPr id="4" name="Rectangle 3">
            <a:extLst>
              <a:ext uri="{FF2B5EF4-FFF2-40B4-BE49-F238E27FC236}">
                <a16:creationId xmlns:a16="http://schemas.microsoft.com/office/drawing/2014/main" id="{60C42114-FFD5-4655-9B5F-EF81BE5B43B1}"/>
              </a:ext>
            </a:extLst>
          </p:cNvPr>
          <p:cNvSpPr/>
          <p:nvPr/>
        </p:nvSpPr>
        <p:spPr>
          <a:xfrm>
            <a:off x="1662614" y="4093770"/>
            <a:ext cx="4095994" cy="1015663"/>
          </a:xfrm>
          <a:prstGeom prst="rect">
            <a:avLst/>
          </a:prstGeom>
          <a:noFill/>
        </p:spPr>
        <p:txBody>
          <a:bodyPr wrap="none" lIns="91440" tIns="45720" rIns="91440" bIns="45720">
            <a:spAutoFit/>
          </a:bodyPr>
          <a:lstStyle/>
          <a:p>
            <a:pPr algn="ctr"/>
            <a:r>
              <a:rPr lang="en-US" sz="6000" b="1" cap="none" spc="0" dirty="0">
                <a:ln w="0"/>
                <a:solidFill>
                  <a:schemeClr val="bg2"/>
                </a:solidFill>
                <a:effectLst>
                  <a:outerShdw blurRad="38100" dist="19050" dir="2700000" algn="tl" rotWithShape="0">
                    <a:schemeClr val="dk1">
                      <a:alpha val="40000"/>
                    </a:schemeClr>
                  </a:outerShdw>
                </a:effectLst>
              </a:rPr>
              <a:t>Blockchain</a:t>
            </a:r>
          </a:p>
        </p:txBody>
      </p:sp>
      <p:sp>
        <p:nvSpPr>
          <p:cNvPr id="5" name="Arrow: Right 4">
            <a:extLst>
              <a:ext uri="{FF2B5EF4-FFF2-40B4-BE49-F238E27FC236}">
                <a16:creationId xmlns:a16="http://schemas.microsoft.com/office/drawing/2014/main" id="{CEF075E9-0513-4B3D-BB3B-EC15ECAA3DBA}"/>
              </a:ext>
            </a:extLst>
          </p:cNvPr>
          <p:cNvSpPr/>
          <p:nvPr/>
        </p:nvSpPr>
        <p:spPr>
          <a:xfrm>
            <a:off x="581191" y="4455827"/>
            <a:ext cx="783783" cy="291548"/>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133011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0BD81-8BB6-4A80-AB9F-990AD9B4B99F}"/>
              </a:ext>
            </a:extLst>
          </p:cNvPr>
          <p:cNvSpPr>
            <a:spLocks noGrp="1"/>
          </p:cNvSpPr>
          <p:nvPr>
            <p:ph type="title"/>
          </p:nvPr>
        </p:nvSpPr>
        <p:spPr/>
        <p:txBody>
          <a:bodyPr>
            <a:normAutofit/>
          </a:bodyPr>
          <a:lstStyle/>
          <a:p>
            <a:r>
              <a:rPr lang="en-US" sz="4400" b="1" dirty="0"/>
              <a:t>What is blockchain?</a:t>
            </a:r>
            <a:endParaRPr lang="en-IN" sz="4400" b="1" dirty="0"/>
          </a:p>
        </p:txBody>
      </p:sp>
      <p:sp>
        <p:nvSpPr>
          <p:cNvPr id="3" name="Content Placeholder 2">
            <a:extLst>
              <a:ext uri="{FF2B5EF4-FFF2-40B4-BE49-F238E27FC236}">
                <a16:creationId xmlns:a16="http://schemas.microsoft.com/office/drawing/2014/main" id="{8E7BFF3B-BA69-411B-9F2D-EC795566431C}"/>
              </a:ext>
            </a:extLst>
          </p:cNvPr>
          <p:cNvSpPr>
            <a:spLocks noGrp="1"/>
          </p:cNvSpPr>
          <p:nvPr>
            <p:ph idx="1"/>
          </p:nvPr>
        </p:nvSpPr>
        <p:spPr>
          <a:xfrm>
            <a:off x="581192" y="1715956"/>
            <a:ext cx="11029615" cy="5142044"/>
          </a:xfrm>
        </p:spPr>
        <p:txBody>
          <a:bodyPr>
            <a:normAutofit/>
          </a:bodyPr>
          <a:lstStyle/>
          <a:p>
            <a:r>
              <a:rPr lang="en-US" sz="2000" dirty="0">
                <a:solidFill>
                  <a:schemeClr val="tx1"/>
                </a:solidFill>
                <a:effectLst/>
              </a:rPr>
              <a:t>Blockchain is a shared, immutable ledger that facilitates the process of recording transactions and tracking assets across a peer-to-peer network.</a:t>
            </a:r>
          </a:p>
          <a:p>
            <a:r>
              <a:rPr lang="en-IN" sz="2000" dirty="0">
                <a:solidFill>
                  <a:schemeClr val="tx1"/>
                </a:solidFill>
              </a:rPr>
              <a:t>Using this technology, the participants can perform transactions without the need for a central certifying authority.</a:t>
            </a:r>
          </a:p>
          <a:p>
            <a:r>
              <a:rPr lang="en-IN" sz="2000" dirty="0">
                <a:solidFill>
                  <a:schemeClr val="tx1"/>
                </a:solidFill>
              </a:rPr>
              <a:t>As the name suggests, </a:t>
            </a:r>
            <a:r>
              <a:rPr lang="en-US" sz="2000" i="0" dirty="0">
                <a:solidFill>
                  <a:schemeClr val="tx1"/>
                </a:solidFill>
                <a:effectLst/>
              </a:rPr>
              <a:t>blockchains store data in blocks that are then chained together. </a:t>
            </a:r>
            <a:endParaRPr lang="en-IN" sz="2000" i="0" dirty="0">
              <a:solidFill>
                <a:schemeClr val="tx1"/>
              </a:solidFill>
              <a:effectLst/>
            </a:endParaRPr>
          </a:p>
          <a:p>
            <a:r>
              <a:rPr lang="en-IN" sz="2000" dirty="0">
                <a:solidFill>
                  <a:schemeClr val="tx1"/>
                </a:solidFill>
              </a:rPr>
              <a:t>Blockchain can be both centralized and decentralized.</a:t>
            </a:r>
          </a:p>
          <a:p>
            <a:r>
              <a:rPr lang="en-IN" sz="2000" dirty="0">
                <a:solidFill>
                  <a:schemeClr val="tx1"/>
                </a:solidFill>
              </a:rPr>
              <a:t>In centralized blockchain full control stays with the central authority whereas </a:t>
            </a:r>
            <a:r>
              <a:rPr lang="en-US" sz="2000" i="0" dirty="0">
                <a:solidFill>
                  <a:schemeClr val="tx1"/>
                </a:solidFill>
                <a:effectLst/>
              </a:rPr>
              <a:t>in a decentralized way no single person or group has control—rather, all users collectively retain control.</a:t>
            </a:r>
            <a:endParaRPr lang="en-IN" sz="2000" dirty="0">
              <a:solidFill>
                <a:schemeClr val="tx1"/>
              </a:solidFill>
            </a:endParaRPr>
          </a:p>
          <a:p>
            <a:r>
              <a:rPr lang="en-US" sz="2000" i="0" dirty="0">
                <a:solidFill>
                  <a:schemeClr val="tx1"/>
                </a:solidFill>
                <a:effectLst/>
              </a:rPr>
              <a:t>Now the two terms </a:t>
            </a:r>
            <a:r>
              <a:rPr lang="en-US" sz="2000" b="1" i="0" dirty="0">
                <a:solidFill>
                  <a:schemeClr val="tx1"/>
                </a:solidFill>
                <a:effectLst/>
              </a:rPr>
              <a:t>Distributed</a:t>
            </a:r>
            <a:r>
              <a:rPr lang="en-US" sz="2000" i="0" dirty="0">
                <a:solidFill>
                  <a:schemeClr val="tx1"/>
                </a:solidFill>
                <a:effectLst/>
              </a:rPr>
              <a:t> and </a:t>
            </a:r>
            <a:r>
              <a:rPr lang="en-US" sz="2000" b="1" i="0" dirty="0">
                <a:solidFill>
                  <a:schemeClr val="tx1"/>
                </a:solidFill>
                <a:effectLst/>
              </a:rPr>
              <a:t>Decentralized</a:t>
            </a:r>
            <a:r>
              <a:rPr lang="en-US" sz="2000" i="0" dirty="0">
                <a:solidFill>
                  <a:schemeClr val="tx1"/>
                </a:solidFill>
                <a:effectLst/>
              </a:rPr>
              <a:t> should not be confused with each other. Distributed means computation is spread across multiple nodes instead of just one. Decentralized means no node is instructing any other node as to what to do.</a:t>
            </a:r>
            <a:endParaRPr lang="en-IN" sz="2000" dirty="0">
              <a:solidFill>
                <a:schemeClr val="tx1"/>
              </a:solidFill>
            </a:endParaRPr>
          </a:p>
        </p:txBody>
      </p:sp>
    </p:spTree>
    <p:extLst>
      <p:ext uri="{BB962C8B-B14F-4D97-AF65-F5344CB8AC3E}">
        <p14:creationId xmlns:p14="http://schemas.microsoft.com/office/powerpoint/2010/main" val="2440814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803F0-26BF-4046-B112-232307949DBC}"/>
              </a:ext>
            </a:extLst>
          </p:cNvPr>
          <p:cNvSpPr>
            <a:spLocks noGrp="1"/>
          </p:cNvSpPr>
          <p:nvPr>
            <p:ph type="title"/>
          </p:nvPr>
        </p:nvSpPr>
        <p:spPr/>
        <p:txBody>
          <a:bodyPr/>
          <a:lstStyle/>
          <a:p>
            <a:r>
              <a:rPr lang="en-US" dirty="0" err="1"/>
              <a:t>Leetcode</a:t>
            </a:r>
            <a:r>
              <a:rPr lang="en-US" dirty="0"/>
              <a:t> profile</a:t>
            </a:r>
            <a:endParaRPr lang="en-IN" dirty="0"/>
          </a:p>
        </p:txBody>
      </p:sp>
      <p:pic>
        <p:nvPicPr>
          <p:cNvPr id="5" name="Content Placeholder 4">
            <a:extLst>
              <a:ext uri="{FF2B5EF4-FFF2-40B4-BE49-F238E27FC236}">
                <a16:creationId xmlns:a16="http://schemas.microsoft.com/office/drawing/2014/main" id="{B54E4A0C-C950-404A-B48C-DADE681BBE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4456" y="2181225"/>
            <a:ext cx="10743088" cy="3678238"/>
          </a:xfrm>
        </p:spPr>
      </p:pic>
    </p:spTree>
    <p:extLst>
      <p:ext uri="{BB962C8B-B14F-4D97-AF65-F5344CB8AC3E}">
        <p14:creationId xmlns:p14="http://schemas.microsoft.com/office/powerpoint/2010/main" val="5501702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56879-8ACC-4CBA-9FC7-2424346FB06F}"/>
              </a:ext>
            </a:extLst>
          </p:cNvPr>
          <p:cNvSpPr>
            <a:spLocks noGrp="1"/>
          </p:cNvSpPr>
          <p:nvPr>
            <p:ph type="title"/>
          </p:nvPr>
        </p:nvSpPr>
        <p:spPr/>
        <p:txBody>
          <a:bodyPr>
            <a:normAutofit/>
          </a:bodyPr>
          <a:lstStyle/>
          <a:p>
            <a:r>
              <a:rPr lang="en-US" sz="4000" b="1" dirty="0"/>
              <a:t>Key Elements of a blockchain:</a:t>
            </a:r>
            <a:endParaRPr lang="en-IN" sz="4000" b="1" dirty="0"/>
          </a:p>
        </p:txBody>
      </p:sp>
      <p:sp>
        <p:nvSpPr>
          <p:cNvPr id="3" name="Content Placeholder 2">
            <a:extLst>
              <a:ext uri="{FF2B5EF4-FFF2-40B4-BE49-F238E27FC236}">
                <a16:creationId xmlns:a16="http://schemas.microsoft.com/office/drawing/2014/main" id="{C7B3DB23-AA9E-4531-A9B7-F348BB643095}"/>
              </a:ext>
            </a:extLst>
          </p:cNvPr>
          <p:cNvSpPr>
            <a:spLocks noGrp="1"/>
          </p:cNvSpPr>
          <p:nvPr>
            <p:ph idx="1"/>
          </p:nvPr>
        </p:nvSpPr>
        <p:spPr/>
        <p:txBody>
          <a:bodyPr/>
          <a:lstStyle/>
          <a:p>
            <a:r>
              <a:rPr lang="en-IN" sz="2400" b="1" i="0" dirty="0">
                <a:solidFill>
                  <a:schemeClr val="tx1"/>
                </a:solidFill>
                <a:effectLst/>
              </a:rPr>
              <a:t>Distributed ledger technology: </a:t>
            </a:r>
            <a:r>
              <a:rPr lang="en-US" sz="2400" b="0" i="0" dirty="0">
                <a:solidFill>
                  <a:schemeClr val="tx1"/>
                </a:solidFill>
                <a:effectLst/>
              </a:rPr>
              <a:t>All network participants have access to the distributed ledger and its immutable record of transactions.</a:t>
            </a:r>
          </a:p>
          <a:p>
            <a:pPr algn="l" fontAlgn="base"/>
            <a:r>
              <a:rPr lang="en-IN" sz="2400" b="1" i="0" dirty="0">
                <a:solidFill>
                  <a:schemeClr val="tx1"/>
                </a:solidFill>
                <a:effectLst/>
              </a:rPr>
              <a:t>Immutable records: </a:t>
            </a:r>
            <a:r>
              <a:rPr lang="en-US" sz="2400" b="0" i="0" dirty="0">
                <a:solidFill>
                  <a:schemeClr val="tx1"/>
                </a:solidFill>
                <a:effectLst/>
              </a:rPr>
              <a:t>No participant can change or tamper with a transaction after it’s been recorded to the shared ledger.</a:t>
            </a:r>
          </a:p>
          <a:p>
            <a:pPr algn="l" fontAlgn="base"/>
            <a:r>
              <a:rPr lang="en-IN" sz="2400" b="1" i="0" dirty="0">
                <a:solidFill>
                  <a:schemeClr val="tx1"/>
                </a:solidFill>
                <a:effectLst/>
              </a:rPr>
              <a:t>Smart contracts: </a:t>
            </a:r>
            <a:r>
              <a:rPr lang="en-US" sz="2400" b="0" i="0" dirty="0">
                <a:solidFill>
                  <a:schemeClr val="tx1"/>
                </a:solidFill>
                <a:effectLst/>
              </a:rPr>
              <a:t>To speed transactions, a set of rules — called a smart contract — is stored on the blockchain and executed automatically. A smart contract can define conditions for corporate bond transfers, include terms for travel insurance to be paid and much more.</a:t>
            </a:r>
            <a:endParaRPr lang="en-IN" sz="2400" b="1" i="0" dirty="0">
              <a:solidFill>
                <a:schemeClr val="tx1"/>
              </a:solidFill>
              <a:effectLst/>
            </a:endParaRPr>
          </a:p>
          <a:p>
            <a:endParaRPr lang="en-IN" dirty="0"/>
          </a:p>
        </p:txBody>
      </p:sp>
    </p:spTree>
    <p:extLst>
      <p:ext uri="{BB962C8B-B14F-4D97-AF65-F5344CB8AC3E}">
        <p14:creationId xmlns:p14="http://schemas.microsoft.com/office/powerpoint/2010/main" val="4501030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66980-0C2A-48B7-86FB-AB191E1AA400}"/>
              </a:ext>
            </a:extLst>
          </p:cNvPr>
          <p:cNvSpPr>
            <a:spLocks noGrp="1"/>
          </p:cNvSpPr>
          <p:nvPr>
            <p:ph type="title"/>
          </p:nvPr>
        </p:nvSpPr>
        <p:spPr/>
        <p:txBody>
          <a:bodyPr>
            <a:normAutofit/>
          </a:bodyPr>
          <a:lstStyle/>
          <a:p>
            <a:r>
              <a:rPr lang="en-US" sz="4000" b="1" dirty="0"/>
              <a:t>Types of Blockchain:</a:t>
            </a:r>
            <a:endParaRPr lang="en-IN" sz="4000" b="1" dirty="0"/>
          </a:p>
        </p:txBody>
      </p:sp>
      <p:sp>
        <p:nvSpPr>
          <p:cNvPr id="3" name="Content Placeholder 2">
            <a:extLst>
              <a:ext uri="{FF2B5EF4-FFF2-40B4-BE49-F238E27FC236}">
                <a16:creationId xmlns:a16="http://schemas.microsoft.com/office/drawing/2014/main" id="{09A29EF5-F37D-48B4-A6D7-E0F3656BE0FE}"/>
              </a:ext>
            </a:extLst>
          </p:cNvPr>
          <p:cNvSpPr>
            <a:spLocks noGrp="1"/>
          </p:cNvSpPr>
          <p:nvPr>
            <p:ph idx="1"/>
          </p:nvPr>
        </p:nvSpPr>
        <p:spPr>
          <a:xfrm>
            <a:off x="581192" y="1908312"/>
            <a:ext cx="11029615" cy="4949687"/>
          </a:xfrm>
        </p:spPr>
        <p:txBody>
          <a:bodyPr>
            <a:normAutofit/>
          </a:bodyPr>
          <a:lstStyle/>
          <a:p>
            <a:r>
              <a:rPr lang="en-IN" sz="2000" b="1" dirty="0">
                <a:solidFill>
                  <a:schemeClr val="tx1"/>
                </a:solidFill>
                <a:effectLst/>
              </a:rPr>
              <a:t>Public Blockchain: </a:t>
            </a:r>
            <a:r>
              <a:rPr lang="en-US" sz="2000" b="0" dirty="0">
                <a:solidFill>
                  <a:schemeClr val="tx1"/>
                </a:solidFill>
                <a:effectLst/>
              </a:rPr>
              <a:t>A public blockchain is a non-restrictive, permission-less distributed ledger system. A node or user which is a part of the public blockchain is authorized to access current and past records, verify transactions or do proof-of-work for an incoming block, and do mining</a:t>
            </a:r>
            <a:r>
              <a:rPr lang="en-US" sz="2000" dirty="0">
                <a:solidFill>
                  <a:schemeClr val="tx1"/>
                </a:solidFill>
                <a:effectLst/>
              </a:rPr>
              <a:t>. </a:t>
            </a:r>
            <a:r>
              <a:rPr lang="en-IN" sz="2000" dirty="0">
                <a:solidFill>
                  <a:schemeClr val="tx1"/>
                </a:solidFill>
                <a:effectLst/>
              </a:rPr>
              <a:t>Example: </a:t>
            </a:r>
            <a:r>
              <a:rPr lang="en-IN" sz="2000" b="0" dirty="0">
                <a:solidFill>
                  <a:schemeClr val="tx1"/>
                </a:solidFill>
                <a:effectLst/>
              </a:rPr>
              <a:t>Bitcoin, Ethereum, Litecoin</a:t>
            </a:r>
          </a:p>
          <a:p>
            <a:r>
              <a:rPr lang="en-IN" sz="2000" b="1" dirty="0">
                <a:solidFill>
                  <a:schemeClr val="tx1"/>
                </a:solidFill>
                <a:effectLst/>
              </a:rPr>
              <a:t>Private Blockchain: </a:t>
            </a:r>
            <a:r>
              <a:rPr lang="en-US" sz="2000" b="0" dirty="0">
                <a:solidFill>
                  <a:schemeClr val="tx1"/>
                </a:solidFill>
                <a:effectLst/>
              </a:rPr>
              <a:t>A private blockchain is a restrictive or permission blockchain operative only in a closed network. Private blockchain networks are deployed for voting, supply chain management, digital identity, asset ownership, etc.</a:t>
            </a:r>
          </a:p>
          <a:p>
            <a:r>
              <a:rPr lang="en-IN" sz="2000" b="1" dirty="0">
                <a:solidFill>
                  <a:schemeClr val="tx1"/>
                </a:solidFill>
                <a:effectLst/>
              </a:rPr>
              <a:t>Consortium Blockchain: </a:t>
            </a:r>
            <a:r>
              <a:rPr lang="en-US" sz="2000" b="0" dirty="0">
                <a:solidFill>
                  <a:schemeClr val="tx1"/>
                </a:solidFill>
                <a:effectLst/>
              </a:rPr>
              <a:t>A consortium blockchain is a semi-decentralized type where more than one organization manages a blockchain network. Consortium blockchains are typically used by banks, government organizations, etc.</a:t>
            </a:r>
          </a:p>
          <a:p>
            <a:r>
              <a:rPr lang="en-IN" sz="2000" b="1" dirty="0">
                <a:solidFill>
                  <a:schemeClr val="tx1"/>
                </a:solidFill>
                <a:effectLst/>
              </a:rPr>
              <a:t>Hybrid Blockchain:</a:t>
            </a:r>
            <a:r>
              <a:rPr lang="en-US" sz="2000" b="0" dirty="0">
                <a:solidFill>
                  <a:schemeClr val="tx1"/>
                </a:solidFill>
                <a:effectLst/>
              </a:rPr>
              <a:t>A hybrid blockchain is a combination of the private and public blockchain. With such a hybrid network, users can control who gets access to which data stored in the blockchain. Only a selected section of data or records from the blockchain can be allowed to go public keeping the rest as confidential in the private network. </a:t>
            </a:r>
            <a:endParaRPr lang="en-IN" sz="2000" b="1" dirty="0">
              <a:solidFill>
                <a:schemeClr val="tx1"/>
              </a:solidFill>
              <a:effectLst/>
            </a:endParaRPr>
          </a:p>
          <a:p>
            <a:endParaRPr lang="en-IN" dirty="0">
              <a:solidFill>
                <a:schemeClr val="tx1"/>
              </a:solidFill>
            </a:endParaRPr>
          </a:p>
        </p:txBody>
      </p:sp>
    </p:spTree>
    <p:extLst>
      <p:ext uri="{BB962C8B-B14F-4D97-AF65-F5344CB8AC3E}">
        <p14:creationId xmlns:p14="http://schemas.microsoft.com/office/powerpoint/2010/main" val="39187110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5D203-F153-42E8-A867-7FE8B9B5A52E}"/>
              </a:ext>
            </a:extLst>
          </p:cNvPr>
          <p:cNvSpPr>
            <a:spLocks noGrp="1"/>
          </p:cNvSpPr>
          <p:nvPr>
            <p:ph type="title"/>
          </p:nvPr>
        </p:nvSpPr>
        <p:spPr>
          <a:xfrm>
            <a:off x="581191" y="378920"/>
            <a:ext cx="11029616" cy="1013800"/>
          </a:xfrm>
        </p:spPr>
        <p:txBody>
          <a:bodyPr>
            <a:normAutofit/>
          </a:bodyPr>
          <a:lstStyle/>
          <a:p>
            <a:r>
              <a:rPr lang="en-US" sz="3600" b="1" dirty="0"/>
              <a:t>Elements of a block: </a:t>
            </a:r>
            <a:endParaRPr lang="en-IN" sz="3600" b="1" dirty="0"/>
          </a:p>
        </p:txBody>
      </p:sp>
      <p:pic>
        <p:nvPicPr>
          <p:cNvPr id="5" name="Content Placeholder 4">
            <a:extLst>
              <a:ext uri="{FF2B5EF4-FFF2-40B4-BE49-F238E27FC236}">
                <a16:creationId xmlns:a16="http://schemas.microsoft.com/office/drawing/2014/main" id="{E0081475-E524-45F8-AC3C-5FBEE76B35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606" y="1392720"/>
            <a:ext cx="11340787" cy="5465280"/>
          </a:xfrm>
        </p:spPr>
      </p:pic>
    </p:spTree>
    <p:extLst>
      <p:ext uri="{BB962C8B-B14F-4D97-AF65-F5344CB8AC3E}">
        <p14:creationId xmlns:p14="http://schemas.microsoft.com/office/powerpoint/2010/main" val="1439033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E00A-400C-4995-B879-7F7AEB5E2C1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4544689-C5F1-46F0-A941-CDFD6BA64B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099" y="702156"/>
            <a:ext cx="11349801" cy="5293001"/>
          </a:xfrm>
        </p:spPr>
      </p:pic>
    </p:spTree>
    <p:extLst>
      <p:ext uri="{BB962C8B-B14F-4D97-AF65-F5344CB8AC3E}">
        <p14:creationId xmlns:p14="http://schemas.microsoft.com/office/powerpoint/2010/main" val="31840267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90E0C-EAA9-416D-9AD4-190763E28D4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DC4B75B-CF51-425C-B9BA-A363FFF64E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026" y="702155"/>
            <a:ext cx="11320652" cy="5507703"/>
          </a:xfrm>
        </p:spPr>
      </p:pic>
    </p:spTree>
    <p:extLst>
      <p:ext uri="{BB962C8B-B14F-4D97-AF65-F5344CB8AC3E}">
        <p14:creationId xmlns:p14="http://schemas.microsoft.com/office/powerpoint/2010/main" val="28896713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7B0DDF-007A-4F2A-B051-B828592B29CA}"/>
              </a:ext>
            </a:extLst>
          </p:cNvPr>
          <p:cNvPicPr>
            <a:picLocks noChangeAspect="1"/>
          </p:cNvPicPr>
          <p:nvPr/>
        </p:nvPicPr>
        <p:blipFill rotWithShape="1">
          <a:blip r:embed="rId2">
            <a:extLst>
              <a:ext uri="{28A0092B-C50C-407E-A947-70E740481C1C}">
                <a14:useLocalDpi xmlns:a14="http://schemas.microsoft.com/office/drawing/2010/main" val="0"/>
              </a:ext>
            </a:extLst>
          </a:blip>
          <a:srcRect b="8242"/>
          <a:stretch/>
        </p:blipFill>
        <p:spPr bwMode="auto">
          <a:xfrm>
            <a:off x="605182" y="106681"/>
            <a:ext cx="10981635" cy="6751319"/>
          </a:xfrm>
          <a:prstGeom prst="rect">
            <a:avLst/>
          </a:prstGeom>
        </p:spPr>
      </p:pic>
    </p:spTree>
    <p:extLst>
      <p:ext uri="{BB962C8B-B14F-4D97-AF65-F5344CB8AC3E}">
        <p14:creationId xmlns:p14="http://schemas.microsoft.com/office/powerpoint/2010/main" val="28724777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61884-CC6D-4211-AA4F-341514D065CF}"/>
              </a:ext>
            </a:extLst>
          </p:cNvPr>
          <p:cNvSpPr>
            <a:spLocks noGrp="1"/>
          </p:cNvSpPr>
          <p:nvPr>
            <p:ph type="title"/>
          </p:nvPr>
        </p:nvSpPr>
        <p:spPr/>
        <p:txBody>
          <a:bodyPr>
            <a:normAutofit/>
          </a:bodyPr>
          <a:lstStyle/>
          <a:p>
            <a:r>
              <a:rPr lang="en-US" sz="4400" b="1" dirty="0"/>
              <a:t>Advantages of blockchain:</a:t>
            </a:r>
            <a:endParaRPr lang="en-IN" sz="4400" b="1" dirty="0"/>
          </a:p>
        </p:txBody>
      </p:sp>
      <p:sp>
        <p:nvSpPr>
          <p:cNvPr id="3" name="Content Placeholder 2">
            <a:extLst>
              <a:ext uri="{FF2B5EF4-FFF2-40B4-BE49-F238E27FC236}">
                <a16:creationId xmlns:a16="http://schemas.microsoft.com/office/drawing/2014/main" id="{0B836BED-7900-4557-B981-CCFD252CFE13}"/>
              </a:ext>
            </a:extLst>
          </p:cNvPr>
          <p:cNvSpPr>
            <a:spLocks noGrp="1"/>
          </p:cNvSpPr>
          <p:nvPr>
            <p:ph idx="1"/>
          </p:nvPr>
        </p:nvSpPr>
        <p:spPr>
          <a:xfrm>
            <a:off x="581192" y="1715956"/>
            <a:ext cx="11029615" cy="4883627"/>
          </a:xfrm>
        </p:spPr>
        <p:txBody>
          <a:bodyPr>
            <a:normAutofit/>
          </a:bodyPr>
          <a:lstStyle/>
          <a:p>
            <a:r>
              <a:rPr lang="en-US" sz="2400" b="1" dirty="0">
                <a:solidFill>
                  <a:schemeClr val="tx1"/>
                </a:solidFill>
              </a:rPr>
              <a:t>Better Transparency: </a:t>
            </a:r>
            <a:r>
              <a:rPr lang="en-US" sz="2400" dirty="0">
                <a:solidFill>
                  <a:schemeClr val="tx1"/>
                </a:solidFill>
              </a:rPr>
              <a:t>Every node on the network has a copy of the ledger so every transaction is open to all the users to view.</a:t>
            </a:r>
          </a:p>
          <a:p>
            <a:r>
              <a:rPr lang="en-US" sz="2400" b="1" dirty="0">
                <a:solidFill>
                  <a:schemeClr val="tx1"/>
                </a:solidFill>
              </a:rPr>
              <a:t>Reduced transaction costs: </a:t>
            </a:r>
            <a:r>
              <a:rPr lang="en-US" sz="2400" dirty="0">
                <a:solidFill>
                  <a:schemeClr val="tx1"/>
                </a:solidFill>
              </a:rPr>
              <a:t>No need of the middle man because it provides peer-to-peer transaction facility.</a:t>
            </a:r>
          </a:p>
          <a:p>
            <a:r>
              <a:rPr lang="en-US" sz="2400" b="1" dirty="0">
                <a:solidFill>
                  <a:schemeClr val="tx1"/>
                </a:solidFill>
              </a:rPr>
              <a:t>Faster transaction settlements</a:t>
            </a:r>
          </a:p>
          <a:p>
            <a:r>
              <a:rPr lang="en-US" sz="2400" b="1" dirty="0">
                <a:solidFill>
                  <a:schemeClr val="tx1"/>
                </a:solidFill>
              </a:rPr>
              <a:t>Enhanced Security: </a:t>
            </a:r>
            <a:r>
              <a:rPr lang="en-US" sz="2400" dirty="0">
                <a:solidFill>
                  <a:schemeClr val="tx1"/>
                </a:solidFill>
              </a:rPr>
              <a:t>Everyone on the network </a:t>
            </a:r>
            <a:r>
              <a:rPr lang="en-US" sz="2400" b="0" i="0" dirty="0">
                <a:solidFill>
                  <a:schemeClr val="tx1"/>
                </a:solidFill>
                <a:effectLst/>
              </a:rPr>
              <a:t>is provided with a unique identity which is linked to their account, proof of work and every transaction is verified by other users.</a:t>
            </a:r>
          </a:p>
          <a:p>
            <a:r>
              <a:rPr lang="en-US" sz="2400" b="1" dirty="0">
                <a:solidFill>
                  <a:schemeClr val="tx1"/>
                </a:solidFill>
              </a:rPr>
              <a:t>Traceability: </a:t>
            </a:r>
            <a:r>
              <a:rPr lang="en-US" sz="2400" b="0" i="0" dirty="0">
                <a:solidFill>
                  <a:schemeClr val="tx1"/>
                </a:solidFill>
                <a:effectLst/>
              </a:rPr>
              <a:t>The transactions done are transparent and hence, easy to trace.</a:t>
            </a:r>
          </a:p>
        </p:txBody>
      </p:sp>
    </p:spTree>
    <p:extLst>
      <p:ext uri="{BB962C8B-B14F-4D97-AF65-F5344CB8AC3E}">
        <p14:creationId xmlns:p14="http://schemas.microsoft.com/office/powerpoint/2010/main" val="19543188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07031-6244-40B6-A4EC-4C0A55EBABA1}"/>
              </a:ext>
            </a:extLst>
          </p:cNvPr>
          <p:cNvSpPr>
            <a:spLocks noGrp="1"/>
          </p:cNvSpPr>
          <p:nvPr>
            <p:ph type="title"/>
          </p:nvPr>
        </p:nvSpPr>
        <p:spPr/>
        <p:txBody>
          <a:bodyPr>
            <a:normAutofit/>
          </a:bodyPr>
          <a:lstStyle/>
          <a:p>
            <a:r>
              <a:rPr lang="en-US" sz="4000" b="1" dirty="0"/>
              <a:t>Applications of blockchain:</a:t>
            </a:r>
            <a:endParaRPr lang="en-IN" sz="4000" b="1" dirty="0"/>
          </a:p>
        </p:txBody>
      </p:sp>
      <p:sp>
        <p:nvSpPr>
          <p:cNvPr id="3" name="Content Placeholder 2">
            <a:extLst>
              <a:ext uri="{FF2B5EF4-FFF2-40B4-BE49-F238E27FC236}">
                <a16:creationId xmlns:a16="http://schemas.microsoft.com/office/drawing/2014/main" id="{03420123-B44F-495B-9CD0-49C8532DAF73}"/>
              </a:ext>
            </a:extLst>
          </p:cNvPr>
          <p:cNvSpPr>
            <a:spLocks noGrp="1"/>
          </p:cNvSpPr>
          <p:nvPr>
            <p:ph idx="1"/>
          </p:nvPr>
        </p:nvSpPr>
        <p:spPr>
          <a:xfrm>
            <a:off x="581192" y="2180496"/>
            <a:ext cx="11029615" cy="4260061"/>
          </a:xfrm>
        </p:spPr>
        <p:txBody>
          <a:bodyPr/>
          <a:lstStyle/>
          <a:p>
            <a:r>
              <a:rPr lang="en-IN" sz="2400" b="1" i="0" dirty="0">
                <a:solidFill>
                  <a:schemeClr val="tx1"/>
                </a:solidFill>
                <a:effectLst/>
              </a:rPr>
              <a:t>Cryptocurrency exchange</a:t>
            </a:r>
          </a:p>
          <a:p>
            <a:r>
              <a:rPr lang="en-US" sz="2400" b="1" i="0" dirty="0">
                <a:solidFill>
                  <a:schemeClr val="tx1"/>
                </a:solidFill>
                <a:effectLst/>
              </a:rPr>
              <a:t>Secure sharing of medical data</a:t>
            </a:r>
          </a:p>
          <a:p>
            <a:r>
              <a:rPr lang="en-IN" sz="2400" b="1" i="0" dirty="0">
                <a:solidFill>
                  <a:schemeClr val="tx1"/>
                </a:solidFill>
                <a:effectLst/>
              </a:rPr>
              <a:t>Cross-border payments</a:t>
            </a:r>
          </a:p>
          <a:p>
            <a:r>
              <a:rPr lang="en-IN" sz="2400" b="1" i="0" dirty="0">
                <a:solidFill>
                  <a:schemeClr val="tx1"/>
                </a:solidFill>
                <a:effectLst/>
              </a:rPr>
              <a:t>Anti-money laundering tracking system</a:t>
            </a:r>
          </a:p>
          <a:p>
            <a:r>
              <a:rPr lang="en-US" sz="2400" b="1" i="0" dirty="0">
                <a:solidFill>
                  <a:schemeClr val="tx1"/>
                </a:solidFill>
                <a:effectLst/>
              </a:rPr>
              <a:t>Supply chain and logistics monitoring</a:t>
            </a:r>
          </a:p>
          <a:p>
            <a:r>
              <a:rPr lang="en-IN" sz="2400" b="1" i="0" dirty="0">
                <a:solidFill>
                  <a:schemeClr val="tx1"/>
                </a:solidFill>
                <a:effectLst/>
              </a:rPr>
              <a:t>Voting mechanism</a:t>
            </a:r>
          </a:p>
          <a:p>
            <a:r>
              <a:rPr lang="en-IN" sz="2400" b="1" i="0" dirty="0">
                <a:solidFill>
                  <a:schemeClr val="tx1"/>
                </a:solidFill>
                <a:effectLst/>
              </a:rPr>
              <a:t>Real estate processing platform</a:t>
            </a:r>
          </a:p>
          <a:p>
            <a:pPr marL="0" indent="0" algn="l">
              <a:buNone/>
            </a:pPr>
            <a:endParaRPr lang="en-IN" b="0" i="0" dirty="0">
              <a:solidFill>
                <a:srgbClr val="3A3B41"/>
              </a:solidFill>
              <a:effectLst/>
              <a:latin typeface="Montserrat"/>
            </a:endParaRPr>
          </a:p>
        </p:txBody>
      </p:sp>
    </p:spTree>
    <p:extLst>
      <p:ext uri="{BB962C8B-B14F-4D97-AF65-F5344CB8AC3E}">
        <p14:creationId xmlns:p14="http://schemas.microsoft.com/office/powerpoint/2010/main" val="9959433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E2660-65B3-41FD-9371-60AB13A5A039}"/>
              </a:ext>
            </a:extLst>
          </p:cNvPr>
          <p:cNvSpPr>
            <a:spLocks noGrp="1"/>
          </p:cNvSpPr>
          <p:nvPr>
            <p:ph type="title"/>
          </p:nvPr>
        </p:nvSpPr>
        <p:spPr/>
        <p:txBody>
          <a:bodyPr>
            <a:normAutofit/>
          </a:bodyPr>
          <a:lstStyle/>
          <a:p>
            <a:r>
              <a:rPr lang="en-US" sz="4400" b="1" dirty="0" err="1"/>
              <a:t>Leetcode</a:t>
            </a:r>
            <a:r>
              <a:rPr lang="en-US" sz="4400" b="1" dirty="0"/>
              <a:t> dashboard:</a:t>
            </a:r>
            <a:endParaRPr lang="en-IN" sz="4400" b="1" dirty="0"/>
          </a:p>
        </p:txBody>
      </p:sp>
      <p:pic>
        <p:nvPicPr>
          <p:cNvPr id="5" name="Content Placeholder 4">
            <a:extLst>
              <a:ext uri="{FF2B5EF4-FFF2-40B4-BE49-F238E27FC236}">
                <a16:creationId xmlns:a16="http://schemas.microsoft.com/office/drawing/2014/main" id="{7DCBB331-6AC5-482E-9FE4-361186E706F7}"/>
              </a:ext>
            </a:extLst>
          </p:cNvPr>
          <p:cNvPicPr>
            <a:picLocks noGrp="1" noChangeAspect="1"/>
          </p:cNvPicPr>
          <p:nvPr>
            <p:ph idx="1"/>
          </p:nvPr>
        </p:nvPicPr>
        <p:blipFill rotWithShape="1">
          <a:blip r:embed="rId2"/>
          <a:srcRect t="18881" r="1182" b="22032"/>
          <a:stretch/>
        </p:blipFill>
        <p:spPr>
          <a:xfrm>
            <a:off x="320938" y="2040833"/>
            <a:ext cx="11550123" cy="3882888"/>
          </a:xfrm>
        </p:spPr>
      </p:pic>
    </p:spTree>
    <p:extLst>
      <p:ext uri="{BB962C8B-B14F-4D97-AF65-F5344CB8AC3E}">
        <p14:creationId xmlns:p14="http://schemas.microsoft.com/office/powerpoint/2010/main" val="19039123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3B6E63-FF78-4CB9-80C8-CF8CBF307D09}"/>
              </a:ext>
            </a:extLst>
          </p:cNvPr>
          <p:cNvPicPr>
            <a:picLocks noChangeAspect="1"/>
          </p:cNvPicPr>
          <p:nvPr/>
        </p:nvPicPr>
        <p:blipFill rotWithShape="1">
          <a:blip r:embed="rId2"/>
          <a:srcRect l="34674" t="14861" r="2065" b="5679"/>
          <a:stretch/>
        </p:blipFill>
        <p:spPr>
          <a:xfrm>
            <a:off x="4227442" y="1020418"/>
            <a:ext cx="7712767" cy="5446644"/>
          </a:xfrm>
          <a:prstGeom prst="rect">
            <a:avLst/>
          </a:prstGeom>
        </p:spPr>
      </p:pic>
      <p:sp>
        <p:nvSpPr>
          <p:cNvPr id="4" name="Rectangle 3">
            <a:extLst>
              <a:ext uri="{FF2B5EF4-FFF2-40B4-BE49-F238E27FC236}">
                <a16:creationId xmlns:a16="http://schemas.microsoft.com/office/drawing/2014/main" id="{6BAB9246-8B10-4B01-A829-C75AE2E5A737}"/>
              </a:ext>
            </a:extLst>
          </p:cNvPr>
          <p:cNvSpPr/>
          <p:nvPr/>
        </p:nvSpPr>
        <p:spPr>
          <a:xfrm>
            <a:off x="401778" y="2119195"/>
            <a:ext cx="3825664" cy="1938992"/>
          </a:xfrm>
          <a:prstGeom prst="rect">
            <a:avLst/>
          </a:prstGeom>
          <a:noFill/>
        </p:spPr>
        <p:txBody>
          <a:bodyPr wrap="none" lIns="91440" tIns="45720" rIns="91440" bIns="45720">
            <a:spAutoFit/>
          </a:bodyPr>
          <a:lstStyle/>
          <a:p>
            <a:r>
              <a:rPr lang="en-US" sz="6000" b="1" cap="none" spc="0" dirty="0">
                <a:ln w="0"/>
                <a:solidFill>
                  <a:schemeClr val="tx1"/>
                </a:solidFill>
                <a:effectLst>
                  <a:outerShdw blurRad="38100" dist="19050" dir="2700000" algn="tl" rotWithShape="0">
                    <a:schemeClr val="dk1">
                      <a:alpha val="40000"/>
                    </a:schemeClr>
                  </a:outerShdw>
                </a:effectLst>
              </a:rPr>
              <a:t>Problems </a:t>
            </a:r>
          </a:p>
          <a:p>
            <a:r>
              <a:rPr lang="en-US" sz="6000" b="1" cap="none" spc="0" dirty="0">
                <a:ln w="0"/>
                <a:solidFill>
                  <a:schemeClr val="tx1"/>
                </a:solidFill>
                <a:effectLst>
                  <a:outerShdw blurRad="38100" dist="19050" dir="2700000" algn="tl" rotWithShape="0">
                    <a:schemeClr val="dk1">
                      <a:alpha val="40000"/>
                    </a:schemeClr>
                  </a:outerShdw>
                </a:effectLst>
              </a:rPr>
              <a:t>Solved:</a:t>
            </a:r>
          </a:p>
        </p:txBody>
      </p:sp>
    </p:spTree>
    <p:extLst>
      <p:ext uri="{BB962C8B-B14F-4D97-AF65-F5344CB8AC3E}">
        <p14:creationId xmlns:p14="http://schemas.microsoft.com/office/powerpoint/2010/main" val="259756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B2026-646A-4910-A917-F7472C117D8A}"/>
              </a:ext>
            </a:extLst>
          </p:cNvPr>
          <p:cNvSpPr>
            <a:spLocks noGrp="1"/>
          </p:cNvSpPr>
          <p:nvPr>
            <p:ph type="title"/>
          </p:nvPr>
        </p:nvSpPr>
        <p:spPr/>
        <p:txBody>
          <a:bodyPr/>
          <a:lstStyle/>
          <a:p>
            <a:r>
              <a:rPr lang="en-US" dirty="0"/>
              <a:t>Tasks done in Java</a:t>
            </a:r>
            <a:endParaRPr lang="en-IN" dirty="0"/>
          </a:p>
        </p:txBody>
      </p:sp>
      <p:sp>
        <p:nvSpPr>
          <p:cNvPr id="3" name="Content Placeholder 2">
            <a:extLst>
              <a:ext uri="{FF2B5EF4-FFF2-40B4-BE49-F238E27FC236}">
                <a16:creationId xmlns:a16="http://schemas.microsoft.com/office/drawing/2014/main" id="{EE2B388F-50BB-4218-B177-8B4C1B5EB7B2}"/>
              </a:ext>
            </a:extLst>
          </p:cNvPr>
          <p:cNvSpPr>
            <a:spLocks noGrp="1"/>
          </p:cNvSpPr>
          <p:nvPr>
            <p:ph idx="1"/>
          </p:nvPr>
        </p:nvSpPr>
        <p:spPr/>
        <p:txBody>
          <a:bodyPr/>
          <a:lstStyle/>
          <a:p>
            <a:r>
              <a:rPr lang="en-US" sz="2400" dirty="0"/>
              <a:t>I solved 4 practice problems of java from </a:t>
            </a:r>
            <a:r>
              <a:rPr lang="en-US" sz="2400" dirty="0" err="1"/>
              <a:t>GeeksforGeeks</a:t>
            </a:r>
            <a:r>
              <a:rPr lang="en-US" sz="2400" dirty="0"/>
              <a:t>:</a:t>
            </a:r>
          </a:p>
          <a:p>
            <a:r>
              <a:rPr lang="en-US" sz="2400" dirty="0"/>
              <a:t>Special count</a:t>
            </a:r>
          </a:p>
          <a:p>
            <a:r>
              <a:rPr lang="en-US" sz="2400" dirty="0"/>
              <a:t>Count odd even</a:t>
            </a:r>
          </a:p>
          <a:p>
            <a:r>
              <a:rPr lang="en-US" sz="2400" dirty="0"/>
              <a:t>Matrix interchange</a:t>
            </a:r>
          </a:p>
          <a:p>
            <a:r>
              <a:rPr lang="en-US" sz="2400" dirty="0"/>
              <a:t>Predict the column</a:t>
            </a:r>
            <a:endParaRPr lang="en-IN" dirty="0"/>
          </a:p>
        </p:txBody>
      </p:sp>
    </p:spTree>
    <p:extLst>
      <p:ext uri="{BB962C8B-B14F-4D97-AF65-F5344CB8AC3E}">
        <p14:creationId xmlns:p14="http://schemas.microsoft.com/office/powerpoint/2010/main" val="26926278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8E8B1-D0AA-48AB-9D89-AA7F38F18E50}"/>
              </a:ext>
            </a:extLst>
          </p:cNvPr>
          <p:cNvSpPr>
            <a:spLocks noGrp="1"/>
          </p:cNvSpPr>
          <p:nvPr>
            <p:ph type="title"/>
          </p:nvPr>
        </p:nvSpPr>
        <p:spPr/>
        <p:txBody>
          <a:bodyPr>
            <a:normAutofit/>
          </a:bodyPr>
          <a:lstStyle/>
          <a:p>
            <a:r>
              <a:rPr lang="en-US" sz="4000" b="1" dirty="0" err="1"/>
              <a:t>Github</a:t>
            </a:r>
            <a:r>
              <a:rPr lang="en-US" sz="4000" b="1" dirty="0"/>
              <a:t> Dashboard:</a:t>
            </a:r>
            <a:endParaRPr lang="en-IN" sz="4000" b="1" dirty="0"/>
          </a:p>
        </p:txBody>
      </p:sp>
      <p:pic>
        <p:nvPicPr>
          <p:cNvPr id="5" name="Content Placeholder 4">
            <a:extLst>
              <a:ext uri="{FF2B5EF4-FFF2-40B4-BE49-F238E27FC236}">
                <a16:creationId xmlns:a16="http://schemas.microsoft.com/office/drawing/2014/main" id="{BC3AEADF-55DA-4943-B215-E18A97C56969}"/>
              </a:ext>
            </a:extLst>
          </p:cNvPr>
          <p:cNvPicPr>
            <a:picLocks noGrp="1" noChangeAspect="1"/>
          </p:cNvPicPr>
          <p:nvPr>
            <p:ph idx="1"/>
          </p:nvPr>
        </p:nvPicPr>
        <p:blipFill rotWithShape="1">
          <a:blip r:embed="rId2"/>
          <a:srcRect t="14197" r="1182" b="6900"/>
          <a:stretch/>
        </p:blipFill>
        <p:spPr>
          <a:xfrm>
            <a:off x="513000" y="1845364"/>
            <a:ext cx="11165999" cy="5012636"/>
          </a:xfrm>
        </p:spPr>
      </p:pic>
    </p:spTree>
    <p:extLst>
      <p:ext uri="{BB962C8B-B14F-4D97-AF65-F5344CB8AC3E}">
        <p14:creationId xmlns:p14="http://schemas.microsoft.com/office/powerpoint/2010/main" val="5166379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Digital Technology PowerPoint Template | Free PowerPoint Template">
            <a:extLst>
              <a:ext uri="{FF2B5EF4-FFF2-40B4-BE49-F238E27FC236}">
                <a16:creationId xmlns:a16="http://schemas.microsoft.com/office/drawing/2014/main" id="{C486402E-8697-44ED-9700-B9E4F71C24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953" y="667165"/>
            <a:ext cx="10587865" cy="595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833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F1940-C503-468D-8D0F-2A99229BACED}"/>
              </a:ext>
            </a:extLst>
          </p:cNvPr>
          <p:cNvSpPr>
            <a:spLocks noGrp="1"/>
          </p:cNvSpPr>
          <p:nvPr>
            <p:ph type="title"/>
          </p:nvPr>
        </p:nvSpPr>
        <p:spPr/>
        <p:txBody>
          <a:bodyPr/>
          <a:lstStyle/>
          <a:p>
            <a:r>
              <a:rPr lang="en-US" dirty="0" err="1"/>
              <a:t>GeeksforGeeks</a:t>
            </a:r>
            <a:r>
              <a:rPr lang="en-US" dirty="0"/>
              <a:t> Profile</a:t>
            </a:r>
            <a:endParaRPr lang="en-IN" dirty="0"/>
          </a:p>
        </p:txBody>
      </p:sp>
      <p:pic>
        <p:nvPicPr>
          <p:cNvPr id="5" name="Content Placeholder 4">
            <a:extLst>
              <a:ext uri="{FF2B5EF4-FFF2-40B4-BE49-F238E27FC236}">
                <a16:creationId xmlns:a16="http://schemas.microsoft.com/office/drawing/2014/main" id="{0B6AED70-D9F3-4759-B694-F5097709D7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7305" y="1863173"/>
            <a:ext cx="10337390" cy="4878754"/>
          </a:xfrm>
        </p:spPr>
      </p:pic>
    </p:spTree>
    <p:extLst>
      <p:ext uri="{BB962C8B-B14F-4D97-AF65-F5344CB8AC3E}">
        <p14:creationId xmlns:p14="http://schemas.microsoft.com/office/powerpoint/2010/main" val="780959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1FCE-1AFD-4F2A-800C-DEDB2201FAAE}"/>
              </a:ext>
            </a:extLst>
          </p:cNvPr>
          <p:cNvSpPr>
            <a:spLocks noGrp="1"/>
          </p:cNvSpPr>
          <p:nvPr>
            <p:ph type="title"/>
          </p:nvPr>
        </p:nvSpPr>
        <p:spPr/>
        <p:txBody>
          <a:bodyPr/>
          <a:lstStyle/>
          <a:p>
            <a:r>
              <a:rPr lang="en-US" dirty="0" err="1"/>
              <a:t>Github</a:t>
            </a:r>
            <a:r>
              <a:rPr lang="en-US" dirty="0"/>
              <a:t> Tasks:</a:t>
            </a:r>
            <a:endParaRPr lang="en-IN" dirty="0"/>
          </a:p>
        </p:txBody>
      </p:sp>
      <p:sp>
        <p:nvSpPr>
          <p:cNvPr id="3" name="Content Placeholder 2">
            <a:extLst>
              <a:ext uri="{FF2B5EF4-FFF2-40B4-BE49-F238E27FC236}">
                <a16:creationId xmlns:a16="http://schemas.microsoft.com/office/drawing/2014/main" id="{80B72702-7336-43F1-9BE1-1AA3B2A02EAD}"/>
              </a:ext>
            </a:extLst>
          </p:cNvPr>
          <p:cNvSpPr>
            <a:spLocks noGrp="1"/>
          </p:cNvSpPr>
          <p:nvPr>
            <p:ph idx="1"/>
          </p:nvPr>
        </p:nvSpPr>
        <p:spPr/>
        <p:txBody>
          <a:bodyPr/>
          <a:lstStyle/>
          <a:p>
            <a:r>
              <a:rPr lang="en-US" sz="3200" b="1" dirty="0"/>
              <a:t>Java</a:t>
            </a:r>
            <a:r>
              <a:rPr lang="en-US" sz="2400" dirty="0"/>
              <a:t>:</a:t>
            </a:r>
          </a:p>
          <a:p>
            <a:pPr marL="0" indent="0">
              <a:buNone/>
            </a:pPr>
            <a:r>
              <a:rPr lang="en-US" sz="2400" dirty="0"/>
              <a:t>I created new repository named </a:t>
            </a:r>
            <a:r>
              <a:rPr lang="en-US" sz="2400" dirty="0" err="1"/>
              <a:t>GeeksforGeeks</a:t>
            </a:r>
            <a:r>
              <a:rPr lang="en-US" sz="2400" dirty="0"/>
              <a:t> and uploaded 4 codes in it.</a:t>
            </a:r>
          </a:p>
          <a:p>
            <a:r>
              <a:rPr lang="en-US" sz="3200" b="1" dirty="0"/>
              <a:t>C++:</a:t>
            </a:r>
          </a:p>
          <a:p>
            <a:pPr marL="0" indent="0">
              <a:buNone/>
            </a:pPr>
            <a:r>
              <a:rPr lang="en-US" sz="2400" dirty="0"/>
              <a:t>I created new repository named </a:t>
            </a:r>
            <a:r>
              <a:rPr lang="en-US" sz="2400" dirty="0" err="1"/>
              <a:t>LeetCode</a:t>
            </a:r>
            <a:r>
              <a:rPr lang="en-US" sz="2400" dirty="0"/>
              <a:t> and uploaded 8 codes.</a:t>
            </a:r>
            <a:endParaRPr lang="en-IN" dirty="0"/>
          </a:p>
        </p:txBody>
      </p:sp>
    </p:spTree>
    <p:extLst>
      <p:ext uri="{BB962C8B-B14F-4D97-AF65-F5344CB8AC3E}">
        <p14:creationId xmlns:p14="http://schemas.microsoft.com/office/powerpoint/2010/main" val="2012905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00AFB-EE57-4071-AC50-FFE3BD0850F4}"/>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D6295E4C-627C-43E4-951C-0B1379E43ECC}"/>
              </a:ext>
            </a:extLst>
          </p:cNvPr>
          <p:cNvSpPr>
            <a:spLocks noGrp="1"/>
          </p:cNvSpPr>
          <p:nvPr>
            <p:ph idx="1"/>
          </p:nvPr>
        </p:nvSpPr>
        <p:spPr/>
        <p:txBody>
          <a:bodyPr>
            <a:normAutofit/>
          </a:bodyPr>
          <a:lstStyle/>
          <a:p>
            <a:r>
              <a:rPr lang="en-US" sz="2400" dirty="0" err="1"/>
              <a:t>LeetCode</a:t>
            </a:r>
            <a:r>
              <a:rPr lang="en-US" sz="2400" dirty="0"/>
              <a:t> submissions in C++ = 8; </a:t>
            </a:r>
            <a:r>
              <a:rPr lang="en-US" u="sng" dirty="0">
                <a:solidFill>
                  <a:srgbClr val="0070C0"/>
                </a:solidFill>
              </a:rPr>
              <a:t>https://leetcode.com/kajalpunia/</a:t>
            </a:r>
          </a:p>
          <a:p>
            <a:r>
              <a:rPr lang="en-US" sz="2400" dirty="0" err="1"/>
              <a:t>GeeksforGeeks</a:t>
            </a:r>
            <a:r>
              <a:rPr lang="en-US" sz="2400" dirty="0"/>
              <a:t> submissions in java= 4; </a:t>
            </a:r>
            <a:r>
              <a:rPr lang="en-US" u="sng" dirty="0">
                <a:solidFill>
                  <a:srgbClr val="0070C0"/>
                </a:solidFill>
              </a:rPr>
              <a:t>https://auth.geeksforgeeks.org/user/kajalpunia640/practice/</a:t>
            </a:r>
          </a:p>
          <a:p>
            <a:r>
              <a:rPr lang="en-US" sz="2400" dirty="0"/>
              <a:t>Contributions on GitHub = 12; </a:t>
            </a:r>
            <a:r>
              <a:rPr lang="en-US" u="sng" dirty="0">
                <a:solidFill>
                  <a:srgbClr val="0070C0"/>
                </a:solidFill>
              </a:rPr>
              <a:t>https://github.com/kajalpunia</a:t>
            </a:r>
          </a:p>
          <a:p>
            <a:r>
              <a:rPr lang="en-IN" sz="2400" dirty="0"/>
              <a:t>Linkedin: </a:t>
            </a:r>
            <a:r>
              <a:rPr lang="en-IN" u="sng" dirty="0">
                <a:solidFill>
                  <a:srgbClr val="0070C0"/>
                </a:solidFill>
              </a:rPr>
              <a:t>https://www.linkedin.com/in/kajal-punia/</a:t>
            </a:r>
            <a:endParaRPr lang="en-IN" sz="2400" u="sng" dirty="0">
              <a:solidFill>
                <a:srgbClr val="0070C0"/>
              </a:solidFill>
            </a:endParaRPr>
          </a:p>
        </p:txBody>
      </p:sp>
    </p:spTree>
    <p:extLst>
      <p:ext uri="{BB962C8B-B14F-4D97-AF65-F5344CB8AC3E}">
        <p14:creationId xmlns:p14="http://schemas.microsoft.com/office/powerpoint/2010/main" val="3800113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3CFC-1336-45D6-A2CE-D1CA746F86E8}"/>
              </a:ext>
            </a:extLst>
          </p:cNvPr>
          <p:cNvSpPr>
            <a:spLocks noGrp="1"/>
          </p:cNvSpPr>
          <p:nvPr>
            <p:ph type="ctrTitle"/>
          </p:nvPr>
        </p:nvSpPr>
        <p:spPr/>
        <p:txBody>
          <a:bodyPr>
            <a:normAutofit/>
          </a:bodyPr>
          <a:lstStyle/>
          <a:p>
            <a:r>
              <a:rPr lang="en-US" sz="4800" b="1" dirty="0"/>
              <a:t>Summer Internship Program</a:t>
            </a:r>
            <a:endParaRPr lang="en-IN" sz="4800" dirty="0"/>
          </a:p>
        </p:txBody>
      </p:sp>
      <p:sp>
        <p:nvSpPr>
          <p:cNvPr id="3" name="Subtitle 2">
            <a:extLst>
              <a:ext uri="{FF2B5EF4-FFF2-40B4-BE49-F238E27FC236}">
                <a16:creationId xmlns:a16="http://schemas.microsoft.com/office/drawing/2014/main" id="{87083EC4-4829-46F3-A433-4DA1B059D529}"/>
              </a:ext>
            </a:extLst>
          </p:cNvPr>
          <p:cNvSpPr>
            <a:spLocks noGrp="1"/>
          </p:cNvSpPr>
          <p:nvPr>
            <p:ph type="subTitle" idx="1"/>
          </p:nvPr>
        </p:nvSpPr>
        <p:spPr/>
        <p:txBody>
          <a:bodyPr>
            <a:noAutofit/>
          </a:bodyPr>
          <a:lstStyle/>
          <a:p>
            <a:r>
              <a:rPr lang="en-US" sz="2800" b="1" dirty="0"/>
              <a:t>Week 1i</a:t>
            </a:r>
            <a:endParaRPr lang="en-IN" sz="2800" b="1" dirty="0"/>
          </a:p>
          <a:p>
            <a:endParaRPr lang="en-IN" sz="2800" dirty="0"/>
          </a:p>
        </p:txBody>
      </p:sp>
      <p:sp>
        <p:nvSpPr>
          <p:cNvPr id="4" name="Rectangle 3">
            <a:extLst>
              <a:ext uri="{FF2B5EF4-FFF2-40B4-BE49-F238E27FC236}">
                <a16:creationId xmlns:a16="http://schemas.microsoft.com/office/drawing/2014/main" id="{E570FB36-D253-41A8-AEBA-4D9AB6510063}"/>
              </a:ext>
            </a:extLst>
          </p:cNvPr>
          <p:cNvSpPr/>
          <p:nvPr/>
        </p:nvSpPr>
        <p:spPr>
          <a:xfrm>
            <a:off x="581191" y="4020113"/>
            <a:ext cx="9020290" cy="923330"/>
          </a:xfrm>
          <a:prstGeom prst="rect">
            <a:avLst/>
          </a:prstGeom>
          <a:noFill/>
        </p:spPr>
        <p:txBody>
          <a:bodyPr wrap="none" lIns="91440" tIns="45720" rIns="91440" bIns="45720">
            <a:spAutoFit/>
          </a:bodyPr>
          <a:lstStyle/>
          <a:p>
            <a:r>
              <a:rPr lang="en-US" sz="5400" b="0" cap="none" spc="0" dirty="0">
                <a:ln w="0"/>
                <a:solidFill>
                  <a:schemeClr val="bg2"/>
                </a:solidFill>
                <a:effectLst>
                  <a:outerShdw blurRad="38100" dist="19050" dir="2700000" algn="tl" rotWithShape="0">
                    <a:schemeClr val="dk1">
                      <a:alpha val="40000"/>
                    </a:schemeClr>
                  </a:outerShdw>
                </a:effectLst>
              </a:rPr>
              <a:t>Data Structures and Algorithms</a:t>
            </a:r>
          </a:p>
        </p:txBody>
      </p:sp>
    </p:spTree>
    <p:extLst>
      <p:ext uri="{BB962C8B-B14F-4D97-AF65-F5344CB8AC3E}">
        <p14:creationId xmlns:p14="http://schemas.microsoft.com/office/powerpoint/2010/main" val="309720361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2125</TotalTime>
  <Words>2725</Words>
  <Application>Microsoft Office PowerPoint</Application>
  <PresentationFormat>Widescreen</PresentationFormat>
  <Paragraphs>257</Paragraphs>
  <Slides>51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51</vt:i4>
      </vt:variant>
    </vt:vector>
  </HeadingPairs>
  <TitlesOfParts>
    <vt:vector size="62" baseType="lpstr">
      <vt:lpstr>Arial</vt:lpstr>
      <vt:lpstr>Charter</vt:lpstr>
      <vt:lpstr>Courier New</vt:lpstr>
      <vt:lpstr>Gill Sans MT</vt:lpstr>
      <vt:lpstr>inter-bold</vt:lpstr>
      <vt:lpstr>inter-regular</vt:lpstr>
      <vt:lpstr>Montserrat</vt:lpstr>
      <vt:lpstr>urw-din</vt:lpstr>
      <vt:lpstr>Verdana</vt:lpstr>
      <vt:lpstr>Wingdings 2</vt:lpstr>
      <vt:lpstr>Dividend</vt:lpstr>
      <vt:lpstr>Summer Internship Program</vt:lpstr>
      <vt:lpstr>Why I chose Java and C++?</vt:lpstr>
      <vt:lpstr>Tasks done in C++</vt:lpstr>
      <vt:lpstr>Leetcode profile</vt:lpstr>
      <vt:lpstr>Tasks done in Java</vt:lpstr>
      <vt:lpstr>GeeksforGeeks Profile</vt:lpstr>
      <vt:lpstr>Github Tasks:</vt:lpstr>
      <vt:lpstr>summary</vt:lpstr>
      <vt:lpstr>Summer Internship Program</vt:lpstr>
      <vt:lpstr>Introduction:</vt:lpstr>
      <vt:lpstr>Data Structures:</vt:lpstr>
      <vt:lpstr>Brief Overview of linear data structures:</vt:lpstr>
      <vt:lpstr>Brief Overview of Non-linear data structures:</vt:lpstr>
      <vt:lpstr>Brief Overview of Non-linear data structures:</vt:lpstr>
      <vt:lpstr>LeetCode:</vt:lpstr>
      <vt:lpstr>Github:</vt:lpstr>
      <vt:lpstr>PowerPoint Presentation</vt:lpstr>
      <vt:lpstr>Summer Internship Program</vt:lpstr>
      <vt:lpstr>HTML</vt:lpstr>
      <vt:lpstr>Basic HTML Document:</vt:lpstr>
      <vt:lpstr>PowerPoint Presentation</vt:lpstr>
      <vt:lpstr>CSS</vt:lpstr>
      <vt:lpstr>Leetcode</vt:lpstr>
      <vt:lpstr>PowerPoint Presentation</vt:lpstr>
      <vt:lpstr>GitHub</vt:lpstr>
      <vt:lpstr>Summary</vt:lpstr>
      <vt:lpstr>Summer Internship Program</vt:lpstr>
      <vt:lpstr>SQL</vt:lpstr>
      <vt:lpstr>Data Types in sql:</vt:lpstr>
      <vt:lpstr>Types of sql commands:</vt:lpstr>
      <vt:lpstr>Some basic sql queries:</vt:lpstr>
      <vt:lpstr>Pl/sql</vt:lpstr>
      <vt:lpstr>Advantages of PL/SQL:</vt:lpstr>
      <vt:lpstr>Loops in pl/sql</vt:lpstr>
      <vt:lpstr>Leetcode :</vt:lpstr>
      <vt:lpstr>PowerPoint Presentation</vt:lpstr>
      <vt:lpstr>Github:</vt:lpstr>
      <vt:lpstr>Summer internship program</vt:lpstr>
      <vt:lpstr>What is blockchain?</vt:lpstr>
      <vt:lpstr>Key Elements of a blockchain:</vt:lpstr>
      <vt:lpstr>Types of Blockchain:</vt:lpstr>
      <vt:lpstr>Elements of a block: </vt:lpstr>
      <vt:lpstr>PowerPoint Presentation</vt:lpstr>
      <vt:lpstr>PowerPoint Presentation</vt:lpstr>
      <vt:lpstr>PowerPoint Presentation</vt:lpstr>
      <vt:lpstr>Advantages of blockchain:</vt:lpstr>
      <vt:lpstr>Applications of blockchain:</vt:lpstr>
      <vt:lpstr>Leetcode dashboard:</vt:lpstr>
      <vt:lpstr>PowerPoint Presentation</vt:lpstr>
      <vt:lpstr>Github Dashboard: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Internship Program</dc:title>
  <dc:creator>kajal.2023mca1004</dc:creator>
  <cp:lastModifiedBy>kajal.2023mca1004</cp:lastModifiedBy>
  <cp:revision>60</cp:revision>
  <dcterms:created xsi:type="dcterms:W3CDTF">2021-06-25T15:51:02Z</dcterms:created>
  <dcterms:modified xsi:type="dcterms:W3CDTF">2021-07-25T18:34:34Z</dcterms:modified>
</cp:coreProperties>
</file>