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9" r:id="rId22"/>
    <p:sldId id="278"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2A61A9-7FFE-41CD-A901-AC77A5139091}" type="datetimeFigureOut">
              <a:rPr lang="en-IN" smtClean="0"/>
              <a:t>12-07-2021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8134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7455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2A61A9-7FFE-41CD-A901-AC77A5139091}" type="datetimeFigureOut">
              <a:rPr lang="en-IN" smtClean="0"/>
              <a:t>12-07-2021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369838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A61A9-7FFE-41CD-A901-AC77A5139091}"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95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12-07-2021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4249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A61A9-7FFE-41CD-A901-AC77A5139091}"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59611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A61A9-7FFE-41CD-A901-AC77A5139091}" type="datetimeFigureOut">
              <a:rPr lang="en-IN" smtClean="0"/>
              <a:t>12-07-2021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18140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A61A9-7FFE-41CD-A901-AC77A5139091}" type="datetimeFigureOut">
              <a:rPr lang="en-IN" smtClean="0"/>
              <a:t>12-07-2021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01319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A61A9-7FFE-41CD-A901-AC77A5139091}" type="datetimeFigureOut">
              <a:rPr lang="en-IN" smtClean="0"/>
              <a:t>12-07-2021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341292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2A61A9-7FFE-41CD-A901-AC77A5139091}" type="datetimeFigureOut">
              <a:rPr lang="en-IN" smtClean="0"/>
              <a:t>12-07-2021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A5E73C-9056-4037-BDC2-DA5FC20A0A2B}" type="slidenum">
              <a:rPr lang="en-IN" smtClean="0"/>
              <a:t>‹#›</a:t>
            </a:fld>
            <a:endParaRPr lang="en-IN"/>
          </a:p>
        </p:txBody>
      </p:sp>
    </p:spTree>
    <p:extLst>
      <p:ext uri="{BB962C8B-B14F-4D97-AF65-F5344CB8AC3E}">
        <p14:creationId xmlns:p14="http://schemas.microsoft.com/office/powerpoint/2010/main" val="281399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A61A9-7FFE-41CD-A901-AC77A5139091}"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5E73C-9056-4037-BDC2-DA5FC20A0A2B}" type="slidenum">
              <a:rPr lang="en-IN" smtClean="0"/>
              <a:t>‹#›</a:t>
            </a:fld>
            <a:endParaRPr lang="en-IN"/>
          </a:p>
        </p:txBody>
      </p:sp>
    </p:spTree>
    <p:extLst>
      <p:ext uri="{BB962C8B-B14F-4D97-AF65-F5344CB8AC3E}">
        <p14:creationId xmlns:p14="http://schemas.microsoft.com/office/powerpoint/2010/main" val="259396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2A61A9-7FFE-41CD-A901-AC77A5139091}" type="datetimeFigureOut">
              <a:rPr lang="en-IN" smtClean="0"/>
              <a:t>12-07-2021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A5E73C-9056-4037-BDC2-DA5FC20A0A2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962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Graph_theo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html-link-tag/" TargetMode="External"/><Relationship Id="rId3" Type="http://schemas.openxmlformats.org/officeDocument/2006/relationships/hyperlink" Target="https://www.geeksforgeeks.org/html-title-tag/" TargetMode="External"/><Relationship Id="rId7" Type="http://schemas.openxmlformats.org/officeDocument/2006/relationships/hyperlink" Target="https://www.geeksforgeeks.org/html-meta-tag/#:~:text=The%20tag%20in%20HTML,keywords%2C%20document%20author%2C%20etc." TargetMode="External"/><Relationship Id="rId2" Type="http://schemas.openxmlformats.org/officeDocument/2006/relationships/hyperlink" Target="https://www.geeksforgeeks.org/html-style-tag/" TargetMode="External"/><Relationship Id="rId1" Type="http://schemas.openxmlformats.org/officeDocument/2006/relationships/slideLayout" Target="../slideLayouts/slideLayout7.xml"/><Relationship Id="rId6" Type="http://schemas.openxmlformats.org/officeDocument/2006/relationships/hyperlink" Target="https://www.geeksforgeeks.org/html-script-tag/" TargetMode="External"/><Relationship Id="rId5" Type="http://schemas.openxmlformats.org/officeDocument/2006/relationships/hyperlink" Target="https://www.geeksforgeeks.org/html-noscript-tag/" TargetMode="External"/><Relationship Id="rId4" Type="http://schemas.openxmlformats.org/officeDocument/2006/relationships/hyperlink" Target="https://www.geeksforgeeks.org/html-base-ta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ACDA-D848-46F1-BCE9-90C310B5E8EB}"/>
              </a:ext>
            </a:extLst>
          </p:cNvPr>
          <p:cNvSpPr>
            <a:spLocks noGrp="1"/>
          </p:cNvSpPr>
          <p:nvPr>
            <p:ph type="ctrTitle"/>
          </p:nvPr>
        </p:nvSpPr>
        <p:spPr/>
        <p:txBody>
          <a:bodyPr>
            <a:normAutofit/>
          </a:bodyPr>
          <a:lstStyle/>
          <a:p>
            <a:pPr algn="ctr"/>
            <a:r>
              <a:rPr lang="en-US" sz="4800" b="1" dirty="0"/>
              <a:t>Summer Internship Program</a:t>
            </a:r>
            <a:endParaRPr lang="en-IN" sz="4800" b="1" dirty="0"/>
          </a:p>
        </p:txBody>
      </p:sp>
      <p:sp>
        <p:nvSpPr>
          <p:cNvPr id="3" name="Subtitle 2">
            <a:extLst>
              <a:ext uri="{FF2B5EF4-FFF2-40B4-BE49-F238E27FC236}">
                <a16:creationId xmlns:a16="http://schemas.microsoft.com/office/drawing/2014/main" id="{3FEFFB10-7A37-42AF-831F-1D2D6F22C59B}"/>
              </a:ext>
            </a:extLst>
          </p:cNvPr>
          <p:cNvSpPr>
            <a:spLocks noGrp="1"/>
          </p:cNvSpPr>
          <p:nvPr>
            <p:ph type="subTitle" idx="1"/>
          </p:nvPr>
        </p:nvSpPr>
        <p:spPr/>
        <p:txBody>
          <a:bodyPr>
            <a:normAutofit/>
          </a:bodyPr>
          <a:lstStyle/>
          <a:p>
            <a:r>
              <a:rPr lang="en-US" sz="2800" b="1" dirty="0"/>
              <a:t>Week 1</a:t>
            </a:r>
            <a:endParaRPr lang="en-IN" sz="2800" b="1" dirty="0"/>
          </a:p>
        </p:txBody>
      </p:sp>
      <p:sp>
        <p:nvSpPr>
          <p:cNvPr id="4" name="Rectangle 3">
            <a:extLst>
              <a:ext uri="{FF2B5EF4-FFF2-40B4-BE49-F238E27FC236}">
                <a16:creationId xmlns:a16="http://schemas.microsoft.com/office/drawing/2014/main" id="{F3D23D39-EBBC-48A2-8FD2-61870F55554C}"/>
              </a:ext>
            </a:extLst>
          </p:cNvPr>
          <p:cNvSpPr/>
          <p:nvPr/>
        </p:nvSpPr>
        <p:spPr>
          <a:xfrm>
            <a:off x="660704" y="3516530"/>
            <a:ext cx="9257342" cy="1754326"/>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Languages chosen:</a:t>
            </a:r>
          </a:p>
          <a:p>
            <a:r>
              <a:rPr lang="en-US" sz="5400" dirty="0">
                <a:ln w="0"/>
                <a:solidFill>
                  <a:schemeClr val="bg2"/>
                </a:solidFill>
                <a:effectLst>
                  <a:outerShdw blurRad="38100" dist="19050" dir="2700000" algn="tl" rotWithShape="0">
                    <a:schemeClr val="dk1">
                      <a:alpha val="40000"/>
                    </a:schemeClr>
                  </a:outerShdw>
                </a:effectLst>
              </a:rPr>
              <a:t>    Java                           C++    </a:t>
            </a:r>
            <a:endParaRPr lang="en-US" sz="5400" b="0" cap="none" spc="0" dirty="0">
              <a:ln w="0"/>
              <a:solidFill>
                <a:schemeClr val="bg2"/>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EF42FD4A-8B7B-4C12-BA21-9ACF27C8FE4D}"/>
              </a:ext>
            </a:extLst>
          </p:cNvPr>
          <p:cNvSpPr/>
          <p:nvPr/>
        </p:nvSpPr>
        <p:spPr>
          <a:xfrm>
            <a:off x="6930887"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64824D-B480-449B-8D1C-A34170A85645}"/>
              </a:ext>
            </a:extLst>
          </p:cNvPr>
          <p:cNvSpPr/>
          <p:nvPr/>
        </p:nvSpPr>
        <p:spPr>
          <a:xfrm>
            <a:off x="660704" y="4688854"/>
            <a:ext cx="450574" cy="29516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545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3B3-9413-40C2-B051-D7039FEB3941}"/>
              </a:ext>
            </a:extLst>
          </p:cNvPr>
          <p:cNvSpPr>
            <a:spLocks noGrp="1"/>
          </p:cNvSpPr>
          <p:nvPr>
            <p:ph type="title"/>
          </p:nvPr>
        </p:nvSpPr>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156A7731-ED3D-47B5-86B8-332A287BAAAF}"/>
              </a:ext>
            </a:extLst>
          </p:cNvPr>
          <p:cNvSpPr>
            <a:spLocks noGrp="1"/>
          </p:cNvSpPr>
          <p:nvPr>
            <p:ph idx="1"/>
          </p:nvPr>
        </p:nvSpPr>
        <p:spPr/>
        <p:txBody>
          <a:bodyPr>
            <a:normAutofit fontScale="92500" lnSpcReduction="20000"/>
          </a:bodyPr>
          <a:lstStyle/>
          <a:p>
            <a:r>
              <a:rPr lang="en-US" sz="2400" dirty="0"/>
              <a:t>A person with never say die attitude</a:t>
            </a:r>
          </a:p>
          <a:p>
            <a:r>
              <a:rPr lang="en-US" sz="2400" dirty="0"/>
              <a:t>Born and brought up is </a:t>
            </a:r>
            <a:r>
              <a:rPr lang="en-US" sz="2400" dirty="0" err="1"/>
              <a:t>Muradnagar</a:t>
            </a:r>
            <a:endParaRPr lang="en-US" sz="2400" dirty="0"/>
          </a:p>
          <a:p>
            <a:r>
              <a:rPr lang="en-IN" sz="2400" dirty="0"/>
              <a:t>Currently pursuing MCA from KIET</a:t>
            </a:r>
          </a:p>
          <a:p>
            <a:r>
              <a:rPr lang="en-IN" sz="2400" dirty="0"/>
              <a:t>Completed my graduation from MMH college Ghaziabad</a:t>
            </a:r>
          </a:p>
          <a:p>
            <a:r>
              <a:rPr lang="en-IN" sz="2400" dirty="0"/>
              <a:t>Schooling from </a:t>
            </a:r>
            <a:r>
              <a:rPr lang="en-IN" sz="2400" dirty="0" err="1"/>
              <a:t>Kendriya</a:t>
            </a:r>
            <a:r>
              <a:rPr lang="en-IN" sz="2400" dirty="0"/>
              <a:t> Vidyalaya </a:t>
            </a:r>
            <a:r>
              <a:rPr lang="en-IN" sz="2400" dirty="0" err="1"/>
              <a:t>Muradnagar</a:t>
            </a:r>
            <a:endParaRPr lang="en-IN" sz="2400" dirty="0"/>
          </a:p>
          <a:p>
            <a:r>
              <a:rPr lang="en-IN" sz="2400" dirty="0"/>
              <a:t>Strengths: Possess leadership and team work qualities, good communication skills and eager to learn new things</a:t>
            </a:r>
          </a:p>
          <a:p>
            <a:r>
              <a:rPr lang="en-IN" sz="2400" dirty="0"/>
              <a:t>Weakness: Overthinking, it also helps me a bit as I analyse every situation and prepare myself for any problem that might occur in the future. But I’m also working on improving myself by meditation</a:t>
            </a:r>
          </a:p>
        </p:txBody>
      </p:sp>
    </p:spTree>
    <p:extLst>
      <p:ext uri="{BB962C8B-B14F-4D97-AF65-F5344CB8AC3E}">
        <p14:creationId xmlns:p14="http://schemas.microsoft.com/office/powerpoint/2010/main" val="2062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B58D-7497-4563-861E-BD8DCA65FE6D}"/>
              </a:ext>
            </a:extLst>
          </p:cNvPr>
          <p:cNvSpPr>
            <a:spLocks noGrp="1"/>
          </p:cNvSpPr>
          <p:nvPr>
            <p:ph type="title"/>
          </p:nvPr>
        </p:nvSpPr>
        <p:spPr/>
        <p:txBody>
          <a:bodyPr/>
          <a:lstStyle/>
          <a:p>
            <a:r>
              <a:rPr lang="en-US" dirty="0"/>
              <a:t>Data Structures:</a:t>
            </a:r>
            <a:endParaRPr lang="en-IN" dirty="0"/>
          </a:p>
        </p:txBody>
      </p:sp>
      <p:sp>
        <p:nvSpPr>
          <p:cNvPr id="3" name="Content Placeholder 2">
            <a:extLst>
              <a:ext uri="{FF2B5EF4-FFF2-40B4-BE49-F238E27FC236}">
                <a16:creationId xmlns:a16="http://schemas.microsoft.com/office/drawing/2014/main" id="{B178CC26-7D04-43EB-9A25-B26D9BD4720D}"/>
              </a:ext>
            </a:extLst>
          </p:cNvPr>
          <p:cNvSpPr>
            <a:spLocks noGrp="1"/>
          </p:cNvSpPr>
          <p:nvPr>
            <p:ph idx="1"/>
          </p:nvPr>
        </p:nvSpPr>
        <p:spPr/>
        <p:txBody>
          <a:bodyPr/>
          <a:lstStyle/>
          <a:p>
            <a:r>
              <a:rPr lang="en-US" b="0" i="0" dirty="0">
                <a:solidFill>
                  <a:schemeClr val="tx1"/>
                </a:solidFill>
                <a:effectLst/>
                <a:latin typeface="urw-din"/>
              </a:rPr>
              <a:t>A </a:t>
            </a:r>
            <a:r>
              <a:rPr lang="en-US" b="1" i="0" dirty="0">
                <a:solidFill>
                  <a:schemeClr val="tx1"/>
                </a:solidFill>
                <a:effectLst/>
                <a:latin typeface="urw-din"/>
              </a:rPr>
              <a:t>data structure</a:t>
            </a:r>
            <a:r>
              <a:rPr lang="en-US" b="0" i="0" dirty="0">
                <a:solidFill>
                  <a:schemeClr val="tx1"/>
                </a:solidFill>
                <a:effectLst/>
                <a:latin typeface="urw-din"/>
              </a:rPr>
              <a:t> is a particular way of organizing data in a computer so that it can be used effectively.</a:t>
            </a:r>
          </a:p>
          <a:p>
            <a:pPr algn="l"/>
            <a:r>
              <a:rPr lang="en-US" dirty="0">
                <a:solidFill>
                  <a:schemeClr val="tx1"/>
                </a:solidFill>
                <a:latin typeface="Charter"/>
              </a:rPr>
              <a:t>T</a:t>
            </a:r>
            <a:r>
              <a:rPr lang="en-US" b="0" i="0" dirty="0">
                <a:solidFill>
                  <a:schemeClr val="tx1"/>
                </a:solidFill>
                <a:effectLst/>
                <a:latin typeface="Charter"/>
              </a:rPr>
              <a:t>here are generally four forms of data structures:</a:t>
            </a:r>
          </a:p>
          <a:p>
            <a:pPr algn="l">
              <a:buFont typeface="+mj-lt"/>
              <a:buAutoNum type="arabicPeriod"/>
            </a:pPr>
            <a:r>
              <a:rPr lang="en-US" b="1" i="0" dirty="0">
                <a:solidFill>
                  <a:srgbClr val="C31900"/>
                </a:solidFill>
                <a:effectLst/>
                <a:latin typeface="Charter"/>
              </a:rPr>
              <a:t>Linear</a:t>
            </a:r>
            <a:r>
              <a:rPr lang="en-US" b="0" i="0" dirty="0">
                <a:solidFill>
                  <a:schemeClr val="tx1"/>
                </a:solidFill>
                <a:effectLst/>
                <a:latin typeface="Charter"/>
              </a:rPr>
              <a:t>: arrays, lists</a:t>
            </a:r>
          </a:p>
          <a:p>
            <a:pPr algn="l">
              <a:buFont typeface="+mj-lt"/>
              <a:buAutoNum type="arabicPeriod"/>
            </a:pPr>
            <a:r>
              <a:rPr lang="en-US" b="1" i="0" dirty="0">
                <a:solidFill>
                  <a:srgbClr val="C31900"/>
                </a:solidFill>
                <a:effectLst/>
                <a:latin typeface="Charter"/>
              </a:rPr>
              <a:t>Tree</a:t>
            </a:r>
            <a:r>
              <a:rPr lang="en-US" b="0" i="0" dirty="0">
                <a:solidFill>
                  <a:schemeClr val="tx1"/>
                </a:solidFill>
                <a:effectLst/>
                <a:latin typeface="Charter"/>
              </a:rPr>
              <a:t>: binary, heaps, space partitioning etc.</a:t>
            </a:r>
          </a:p>
          <a:p>
            <a:pPr algn="l">
              <a:buFont typeface="+mj-lt"/>
              <a:buAutoNum type="arabicPeriod"/>
            </a:pPr>
            <a:r>
              <a:rPr lang="en-US" b="1" i="0" dirty="0">
                <a:solidFill>
                  <a:srgbClr val="C31900"/>
                </a:solidFill>
                <a:effectLst/>
                <a:latin typeface="Charter"/>
              </a:rPr>
              <a:t>Hash</a:t>
            </a:r>
            <a:r>
              <a:rPr lang="en-US" b="0" i="0" dirty="0">
                <a:solidFill>
                  <a:schemeClr val="tx1"/>
                </a:solidFill>
                <a:effectLst/>
                <a:latin typeface="Charter"/>
              </a:rPr>
              <a:t>: distributed hash table, hash tree etc.</a:t>
            </a:r>
          </a:p>
          <a:p>
            <a:pPr algn="l">
              <a:buFont typeface="+mj-lt"/>
              <a:buAutoNum type="arabicPeriod"/>
            </a:pPr>
            <a:r>
              <a:rPr lang="en-US" b="1" i="0" dirty="0">
                <a:solidFill>
                  <a:srgbClr val="C31900"/>
                </a:solidFill>
                <a:effectLst/>
                <a:latin typeface="Charter"/>
              </a:rPr>
              <a:t>Graphs</a:t>
            </a:r>
            <a:r>
              <a:rPr lang="en-US" b="0" i="0" dirty="0">
                <a:solidFill>
                  <a:schemeClr val="tx1"/>
                </a:solidFill>
                <a:effectLst/>
                <a:latin typeface="Charter"/>
              </a:rPr>
              <a:t>: decision, directed, acyclic etc.</a:t>
            </a:r>
          </a:p>
          <a:p>
            <a:endParaRPr lang="en-IN" dirty="0"/>
          </a:p>
        </p:txBody>
      </p:sp>
    </p:spTree>
    <p:extLst>
      <p:ext uri="{BB962C8B-B14F-4D97-AF65-F5344CB8AC3E}">
        <p14:creationId xmlns:p14="http://schemas.microsoft.com/office/powerpoint/2010/main" val="376259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EEB4-D486-48C0-B367-FDAAB833D56A}"/>
              </a:ext>
            </a:extLst>
          </p:cNvPr>
          <p:cNvSpPr>
            <a:spLocks noGrp="1"/>
          </p:cNvSpPr>
          <p:nvPr>
            <p:ph type="title"/>
          </p:nvPr>
        </p:nvSpPr>
        <p:spPr/>
        <p:txBody>
          <a:bodyPr>
            <a:normAutofit/>
          </a:bodyPr>
          <a:lstStyle/>
          <a:p>
            <a:r>
              <a:rPr lang="en-US" sz="3600" dirty="0">
                <a:solidFill>
                  <a:schemeClr val="bg2"/>
                </a:solidFill>
              </a:rPr>
              <a:t>Brief Overview of linear data structures:</a:t>
            </a:r>
            <a:endParaRPr lang="en-IN" sz="3600" dirty="0">
              <a:solidFill>
                <a:schemeClr val="bg2"/>
              </a:solidFill>
            </a:endParaRPr>
          </a:p>
        </p:txBody>
      </p:sp>
      <p:sp>
        <p:nvSpPr>
          <p:cNvPr id="3" name="Content Placeholder 2">
            <a:extLst>
              <a:ext uri="{FF2B5EF4-FFF2-40B4-BE49-F238E27FC236}">
                <a16:creationId xmlns:a16="http://schemas.microsoft.com/office/drawing/2014/main" id="{C104A749-6EDA-480C-88A1-0AF5BAEBDBF3}"/>
              </a:ext>
            </a:extLst>
          </p:cNvPr>
          <p:cNvSpPr>
            <a:spLocks noGrp="1"/>
          </p:cNvSpPr>
          <p:nvPr>
            <p:ph idx="1"/>
          </p:nvPr>
        </p:nvSpPr>
        <p:spPr>
          <a:xfrm>
            <a:off x="290596" y="1862444"/>
            <a:ext cx="11610808" cy="4677504"/>
          </a:xfrm>
        </p:spPr>
        <p:txBody>
          <a:bodyPr>
            <a:normAutofit fontScale="70000" lnSpcReduction="20000"/>
          </a:bodyPr>
          <a:lstStyle/>
          <a:p>
            <a:pPr algn="just"/>
            <a:r>
              <a:rPr lang="en-US" sz="2900" b="0" i="0" dirty="0">
                <a:solidFill>
                  <a:schemeClr val="tx1"/>
                </a:solidFill>
                <a:effectLst/>
                <a:latin typeface="Charter"/>
              </a:rPr>
              <a:t>An </a:t>
            </a:r>
            <a:r>
              <a:rPr lang="en-US" sz="2900" b="1" i="0" dirty="0">
                <a:solidFill>
                  <a:schemeClr val="tx1"/>
                </a:solidFill>
                <a:effectLst/>
                <a:latin typeface="Charter"/>
              </a:rPr>
              <a:t>array</a:t>
            </a:r>
            <a:r>
              <a:rPr lang="en-US" sz="2900" b="0" i="0" dirty="0">
                <a:solidFill>
                  <a:schemeClr val="tx1"/>
                </a:solidFill>
                <a:effectLst/>
                <a:latin typeface="Charter"/>
              </a:rPr>
              <a:t> is a finite group of data(with same data type), which is allocated contiguous memory locations, and each element within the array is accessed via an index key (typically numerical, and zero based). Array is a linear data structure.</a:t>
            </a:r>
          </a:p>
          <a:p>
            <a:pPr algn="just"/>
            <a:r>
              <a:rPr lang="en-US" sz="2900" b="0" i="0" dirty="0">
                <a:solidFill>
                  <a:schemeClr val="tx1"/>
                </a:solidFill>
                <a:effectLst/>
                <a:latin typeface="urw-din"/>
              </a:rPr>
              <a:t>A </a:t>
            </a:r>
            <a:r>
              <a:rPr lang="en-US" sz="2900" b="1" i="0" dirty="0">
                <a:solidFill>
                  <a:schemeClr val="tx1"/>
                </a:solidFill>
                <a:effectLst/>
                <a:latin typeface="urw-din"/>
              </a:rPr>
              <a:t>linked list </a:t>
            </a:r>
            <a:r>
              <a:rPr lang="en-US" sz="2900" b="0" i="0" dirty="0">
                <a:solidFill>
                  <a:schemeClr val="tx1"/>
                </a:solidFill>
                <a:effectLst/>
                <a:latin typeface="urw-din"/>
              </a:rPr>
              <a:t>is a linear data structure (like arrays) where each element is a separate object. Each element (that is node) of a list is comprising of two items – the data and a reference to the next node.</a:t>
            </a:r>
          </a:p>
          <a:p>
            <a:pPr algn="just"/>
            <a:r>
              <a:rPr lang="en-US" sz="2900" b="0" i="0" dirty="0">
                <a:solidFill>
                  <a:schemeClr val="tx1"/>
                </a:solidFill>
                <a:effectLst/>
                <a:latin typeface="urw-din"/>
              </a:rPr>
              <a:t>A </a:t>
            </a:r>
            <a:r>
              <a:rPr lang="en-US" sz="2900" b="1" i="0" dirty="0">
                <a:solidFill>
                  <a:schemeClr val="tx1"/>
                </a:solidFill>
                <a:effectLst/>
                <a:latin typeface="urw-din"/>
              </a:rPr>
              <a:t>stack</a:t>
            </a:r>
            <a:r>
              <a:rPr lang="en-US" sz="2900" b="0" i="0" dirty="0">
                <a:solidFill>
                  <a:schemeClr val="tx1"/>
                </a:solidFill>
                <a:effectLst/>
                <a:latin typeface="urw-din"/>
              </a:rPr>
              <a:t> or LIFO (last in, first out) is an abstract data type that serves as a collection of elements, with two principal operations: push, which adds an element to the collection, and pop, which removes the last element that was added. In stack both the operations of push and pop takes place at the same end that is top of the stack. It can be implemented by using both array and linked list.</a:t>
            </a:r>
          </a:p>
          <a:p>
            <a:pPr algn="just"/>
            <a:r>
              <a:rPr lang="en-US" sz="2900" b="0" i="0" dirty="0">
                <a:solidFill>
                  <a:schemeClr val="tx1"/>
                </a:solidFill>
                <a:effectLst/>
                <a:latin typeface="urw-din"/>
              </a:rPr>
              <a:t>A </a:t>
            </a:r>
            <a:r>
              <a:rPr lang="en-US" sz="2900" b="1" i="0" dirty="0">
                <a:solidFill>
                  <a:schemeClr val="tx1"/>
                </a:solidFill>
                <a:effectLst/>
                <a:latin typeface="urw-din"/>
              </a:rPr>
              <a:t>queue</a:t>
            </a:r>
            <a:r>
              <a:rPr lang="en-US" sz="2900" b="0" i="0" dirty="0">
                <a:solidFill>
                  <a:schemeClr val="tx1"/>
                </a:solidFill>
                <a:effectLst/>
                <a:latin typeface="urw-din"/>
              </a:rPr>
              <a:t> or FIFO (first in, first out) is an abstract data type that serves as a collection of elements, with two principal operations: enqueue, the process of adding an element to the collection.(The element is added from the rear side) and dequeue, the process of removing the first element that was added. (The element is removed from the front side). It can be implemented by using both array and linked list.</a:t>
            </a:r>
            <a:endParaRPr lang="en-US" sz="2900" b="0" i="0" dirty="0">
              <a:solidFill>
                <a:schemeClr val="tx1"/>
              </a:solidFill>
              <a:effectLst/>
              <a:latin typeface="Charter"/>
            </a:endParaRPr>
          </a:p>
          <a:p>
            <a:endParaRPr lang="en-IN" dirty="0">
              <a:solidFill>
                <a:schemeClr val="tx1"/>
              </a:solidFill>
            </a:endParaRPr>
          </a:p>
        </p:txBody>
      </p:sp>
    </p:spTree>
    <p:extLst>
      <p:ext uri="{BB962C8B-B14F-4D97-AF65-F5344CB8AC3E}">
        <p14:creationId xmlns:p14="http://schemas.microsoft.com/office/powerpoint/2010/main" val="28287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0705-AF61-49E9-882C-97868BD69306}"/>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A604826A-604F-48EA-AC10-CFCB1EF68C1B}"/>
              </a:ext>
            </a:extLst>
          </p:cNvPr>
          <p:cNvSpPr>
            <a:spLocks noGrp="1"/>
          </p:cNvSpPr>
          <p:nvPr>
            <p:ph idx="1"/>
          </p:nvPr>
        </p:nvSpPr>
        <p:spPr>
          <a:xfrm>
            <a:off x="302896" y="1209056"/>
            <a:ext cx="11029615" cy="3678303"/>
          </a:xfrm>
        </p:spPr>
        <p:txBody>
          <a:bodyPr/>
          <a:lstStyle/>
          <a:p>
            <a:pPr algn="l"/>
            <a:r>
              <a:rPr lang="en-US" b="0" i="0" dirty="0">
                <a:solidFill>
                  <a:schemeClr val="tx1"/>
                </a:solidFill>
                <a:effectLst/>
                <a:latin typeface="Charter"/>
              </a:rPr>
              <a:t>The concept of a </a:t>
            </a:r>
            <a:r>
              <a:rPr lang="en-US" b="1" i="0" dirty="0">
                <a:solidFill>
                  <a:schemeClr val="tx1"/>
                </a:solidFill>
                <a:effectLst/>
                <a:latin typeface="Charter"/>
              </a:rPr>
              <a:t>‘Tree’ </a:t>
            </a:r>
            <a:r>
              <a:rPr lang="en-US" b="0" i="0" dirty="0">
                <a:solidFill>
                  <a:schemeClr val="tx1"/>
                </a:solidFill>
                <a:effectLst/>
                <a:latin typeface="Charter"/>
              </a:rPr>
              <a:t>in its simplest terms is to represent a hierarchical tree structure, with a root value and subtrees of children (with a parent node), represented as a set of linked nodes.</a:t>
            </a:r>
          </a:p>
          <a:p>
            <a:r>
              <a:rPr lang="en-US" b="0" i="0" dirty="0">
                <a:solidFill>
                  <a:schemeClr val="tx1"/>
                </a:solidFill>
                <a:effectLst/>
                <a:latin typeface="Charter"/>
              </a:rPr>
              <a:t>A tree contains “nodes” (a node has a value associated with it) and each node is connected by a line called an “edge”. These lines represent the </a:t>
            </a:r>
            <a:r>
              <a:rPr lang="en-US" dirty="0">
                <a:solidFill>
                  <a:schemeClr val="tx1"/>
                </a:solidFill>
                <a:effectLst/>
                <a:latin typeface="Charter"/>
              </a:rPr>
              <a:t>relationship</a:t>
            </a:r>
            <a:r>
              <a:rPr lang="en-US" b="0" i="0" dirty="0">
                <a:solidFill>
                  <a:schemeClr val="tx1"/>
                </a:solidFill>
                <a:effectLst/>
                <a:latin typeface="Charter"/>
              </a:rPr>
              <a:t> between the nodes.</a:t>
            </a:r>
            <a:br>
              <a:rPr lang="en-US" dirty="0">
                <a:solidFill>
                  <a:schemeClr val="tx1"/>
                </a:solidFill>
              </a:rPr>
            </a:br>
            <a:endParaRPr lang="en-US" dirty="0">
              <a:solidFill>
                <a:schemeClr val="tx1"/>
              </a:solidFill>
            </a:endParaRPr>
          </a:p>
          <a:p>
            <a:r>
              <a:rPr lang="en-US" b="0" i="0" dirty="0">
                <a:solidFill>
                  <a:schemeClr val="tx1"/>
                </a:solidFill>
                <a:effectLst/>
                <a:latin typeface="Charter"/>
              </a:rPr>
              <a:t>The top level node is known as the “root” and a node with no children is a “leaf”. If a node is connected to other nodes, then the preceding node is referred to as the “parent”, and nodes following it are “child” nodes.</a:t>
            </a:r>
            <a:endParaRPr lang="en-IN" dirty="0">
              <a:solidFill>
                <a:schemeClr val="tx1"/>
              </a:solidFill>
            </a:endParaRPr>
          </a:p>
        </p:txBody>
      </p:sp>
      <p:pic>
        <p:nvPicPr>
          <p:cNvPr id="1028" name="Picture 4">
            <a:extLst>
              <a:ext uri="{FF2B5EF4-FFF2-40B4-BE49-F238E27FC236}">
                <a16:creationId xmlns:a16="http://schemas.microsoft.com/office/drawing/2014/main" id="{1BF6EC02-BF0F-4092-929A-E4BE241E5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103" y="4251259"/>
            <a:ext cx="2743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1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279E-08B2-4A85-9E2E-39DBAC2A2DA0}"/>
              </a:ext>
            </a:extLst>
          </p:cNvPr>
          <p:cNvSpPr>
            <a:spLocks noGrp="1"/>
          </p:cNvSpPr>
          <p:nvPr>
            <p:ph type="title"/>
          </p:nvPr>
        </p:nvSpPr>
        <p:spPr/>
        <p:txBody>
          <a:bodyPr/>
          <a:lstStyle/>
          <a:p>
            <a:r>
              <a:rPr lang="en-US" sz="2800" dirty="0">
                <a:solidFill>
                  <a:schemeClr val="bg2"/>
                </a:solidFill>
              </a:rPr>
              <a:t>Brief Overview of Non-linear data structures:</a:t>
            </a:r>
            <a:endParaRPr lang="en-IN" dirty="0"/>
          </a:p>
        </p:txBody>
      </p:sp>
      <p:sp>
        <p:nvSpPr>
          <p:cNvPr id="3" name="Content Placeholder 2">
            <a:extLst>
              <a:ext uri="{FF2B5EF4-FFF2-40B4-BE49-F238E27FC236}">
                <a16:creationId xmlns:a16="http://schemas.microsoft.com/office/drawing/2014/main" id="{D6727A6A-EEE7-44D0-9ADC-856575C933CF}"/>
              </a:ext>
            </a:extLst>
          </p:cNvPr>
          <p:cNvSpPr>
            <a:spLocks noGrp="1"/>
          </p:cNvSpPr>
          <p:nvPr>
            <p:ph idx="1"/>
          </p:nvPr>
        </p:nvSpPr>
        <p:spPr>
          <a:xfrm>
            <a:off x="581192" y="1463742"/>
            <a:ext cx="11029615" cy="3678303"/>
          </a:xfrm>
        </p:spPr>
        <p:txBody>
          <a:bodyPr/>
          <a:lstStyle/>
          <a:p>
            <a:r>
              <a:rPr lang="en-US" b="0" i="0" dirty="0">
                <a:solidFill>
                  <a:schemeClr val="tx1"/>
                </a:solidFill>
                <a:effectLst/>
                <a:latin typeface="Charter"/>
              </a:rPr>
              <a:t>A </a:t>
            </a:r>
            <a:r>
              <a:rPr lang="en-US" b="1" i="0" dirty="0">
                <a:solidFill>
                  <a:schemeClr val="tx1"/>
                </a:solidFill>
                <a:effectLst/>
                <a:latin typeface="Charter"/>
              </a:rPr>
              <a:t>graph</a:t>
            </a:r>
            <a:r>
              <a:rPr lang="en-US" b="0" i="0" dirty="0">
                <a:solidFill>
                  <a:schemeClr val="tx1"/>
                </a:solidFill>
                <a:effectLst/>
                <a:latin typeface="Charter"/>
              </a:rPr>
              <a:t> is an abstract data type intended to guide the implementation of a data structure following the principles of </a:t>
            </a:r>
            <a:r>
              <a:rPr lang="en-US" b="0" i="0" u="none" strike="noStrike" dirty="0">
                <a:solidFill>
                  <a:schemeClr val="tx1"/>
                </a:solidFill>
                <a:effectLst/>
                <a:latin typeface="Charter"/>
                <a:hlinkClick r:id="rId2">
                  <a:extLst>
                    <a:ext uri="{A12FA001-AC4F-418D-AE19-62706E023703}">
                      <ahyp:hlinkClr xmlns:ahyp="http://schemas.microsoft.com/office/drawing/2018/hyperlinkcolor" val="tx"/>
                    </a:ext>
                  </a:extLst>
                </a:hlinkClick>
              </a:rPr>
              <a:t>graph theory</a:t>
            </a:r>
            <a:r>
              <a:rPr lang="en-US" b="0" i="0" dirty="0">
                <a:solidFill>
                  <a:schemeClr val="tx1"/>
                </a:solidFill>
                <a:effectLst/>
                <a:latin typeface="Charter"/>
              </a:rPr>
              <a:t>.</a:t>
            </a:r>
          </a:p>
          <a:p>
            <a:pPr algn="l"/>
            <a:r>
              <a:rPr lang="en-US" b="0" i="0" dirty="0">
                <a:solidFill>
                  <a:schemeClr val="tx1"/>
                </a:solidFill>
                <a:effectLst/>
                <a:latin typeface="Charter"/>
              </a:rPr>
              <a:t>This data structure consists of:</a:t>
            </a:r>
          </a:p>
          <a:p>
            <a:pPr algn="l">
              <a:buFont typeface="Arial" panose="020B0604020202020204" pitchFamily="34" charset="0"/>
              <a:buChar char="•"/>
            </a:pPr>
            <a:r>
              <a:rPr lang="en-US" b="1" i="0" dirty="0">
                <a:solidFill>
                  <a:schemeClr val="tx1"/>
                </a:solidFill>
                <a:effectLst/>
                <a:latin typeface="Charter"/>
              </a:rPr>
              <a:t>nodes</a:t>
            </a:r>
            <a:r>
              <a:rPr lang="en-US" b="0" i="0" dirty="0">
                <a:solidFill>
                  <a:schemeClr val="tx1"/>
                </a:solidFill>
                <a:effectLst/>
                <a:latin typeface="Charter"/>
              </a:rPr>
              <a:t>: points on the graph (also known as ‘vertices’).</a:t>
            </a:r>
          </a:p>
          <a:p>
            <a:pPr algn="l">
              <a:buFont typeface="Arial" panose="020B0604020202020204" pitchFamily="34" charset="0"/>
              <a:buChar char="•"/>
            </a:pPr>
            <a:r>
              <a:rPr lang="en-US" b="1" i="0" dirty="0">
                <a:solidFill>
                  <a:schemeClr val="tx1"/>
                </a:solidFill>
                <a:effectLst/>
                <a:latin typeface="Charter"/>
              </a:rPr>
              <a:t>edges</a:t>
            </a:r>
            <a:r>
              <a:rPr lang="en-US" b="0" i="0" dirty="0">
                <a:solidFill>
                  <a:schemeClr val="tx1"/>
                </a:solidFill>
                <a:effectLst/>
                <a:latin typeface="Charter"/>
              </a:rPr>
              <a:t>: lines connecting each node.</a:t>
            </a:r>
          </a:p>
          <a:p>
            <a:r>
              <a:rPr lang="en-US" b="0" i="0" dirty="0">
                <a:solidFill>
                  <a:schemeClr val="tx1"/>
                </a:solidFill>
                <a:effectLst/>
                <a:latin typeface="Charter"/>
              </a:rPr>
              <a:t>The following image demonstrates a ‘directed’ graph (notice the edges have arrows indicating the direction and flow):</a:t>
            </a:r>
            <a:endParaRPr lang="en-US" dirty="0">
              <a:solidFill>
                <a:schemeClr val="tx1"/>
              </a:solidFill>
              <a:latin typeface="Charter"/>
            </a:endParaRPr>
          </a:p>
          <a:p>
            <a:endParaRPr lang="en-IN" dirty="0"/>
          </a:p>
        </p:txBody>
      </p:sp>
      <p:pic>
        <p:nvPicPr>
          <p:cNvPr id="2054" name="Picture 6">
            <a:extLst>
              <a:ext uri="{FF2B5EF4-FFF2-40B4-BE49-F238E27FC236}">
                <a16:creationId xmlns:a16="http://schemas.microsoft.com/office/drawing/2014/main" id="{BFCF51A4-3D53-4997-92A1-AE76D76EE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938" y="4261197"/>
            <a:ext cx="2517913" cy="226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3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70AD-3419-46FD-93AD-EE1ED633E334}"/>
              </a:ext>
            </a:extLst>
          </p:cNvPr>
          <p:cNvSpPr>
            <a:spLocks noGrp="1"/>
          </p:cNvSpPr>
          <p:nvPr>
            <p:ph type="title"/>
          </p:nvPr>
        </p:nvSpPr>
        <p:spPr/>
        <p:txBody>
          <a:bodyPr>
            <a:normAutofit/>
          </a:bodyPr>
          <a:lstStyle/>
          <a:p>
            <a:r>
              <a:rPr lang="en-US" sz="4400" dirty="0" err="1">
                <a:solidFill>
                  <a:schemeClr val="bg2"/>
                </a:solidFill>
              </a:rPr>
              <a:t>LeetCode</a:t>
            </a:r>
            <a:r>
              <a:rPr lang="en-US" sz="4400" dirty="0">
                <a:solidFill>
                  <a:schemeClr val="bg2"/>
                </a:solidFill>
              </a:rPr>
              <a:t>:</a:t>
            </a:r>
            <a:endParaRPr lang="en-IN" sz="4400" dirty="0">
              <a:solidFill>
                <a:schemeClr val="bg2"/>
              </a:solidFill>
            </a:endParaRPr>
          </a:p>
        </p:txBody>
      </p:sp>
      <p:pic>
        <p:nvPicPr>
          <p:cNvPr id="5" name="Content Placeholder 4">
            <a:extLst>
              <a:ext uri="{FF2B5EF4-FFF2-40B4-BE49-F238E27FC236}">
                <a16:creationId xmlns:a16="http://schemas.microsoft.com/office/drawing/2014/main" id="{92CF5D78-FAAD-4476-8659-FDB4CBCA0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259" y="1810163"/>
            <a:ext cx="6237576" cy="5062260"/>
          </a:xfrm>
        </p:spPr>
      </p:pic>
      <p:sp>
        <p:nvSpPr>
          <p:cNvPr id="6" name="Rectangle 5">
            <a:extLst>
              <a:ext uri="{FF2B5EF4-FFF2-40B4-BE49-F238E27FC236}">
                <a16:creationId xmlns:a16="http://schemas.microsoft.com/office/drawing/2014/main" id="{D8AF1915-592A-4952-9C6D-4C730480D980}"/>
              </a:ext>
            </a:extLst>
          </p:cNvPr>
          <p:cNvSpPr/>
          <p:nvPr/>
        </p:nvSpPr>
        <p:spPr>
          <a:xfrm>
            <a:off x="395661" y="2551837"/>
            <a:ext cx="4366067"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Total problems</a:t>
            </a:r>
          </a:p>
          <a:p>
            <a:pPr algn="ctr"/>
            <a:r>
              <a:rPr lang="en-US" sz="5400" dirty="0">
                <a:ln w="0"/>
                <a:effectLst>
                  <a:outerShdw blurRad="38100" dist="19050" dir="2700000" algn="tl" rotWithShape="0">
                    <a:schemeClr val="dk1">
                      <a:alpha val="40000"/>
                    </a:schemeClr>
                  </a:outerShdw>
                </a:effectLst>
              </a:rPr>
              <a:t> solved=8</a:t>
            </a:r>
          </a:p>
        </p:txBody>
      </p:sp>
    </p:spTree>
    <p:extLst>
      <p:ext uri="{BB962C8B-B14F-4D97-AF65-F5344CB8AC3E}">
        <p14:creationId xmlns:p14="http://schemas.microsoft.com/office/powerpoint/2010/main" val="76478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7391-9BA6-40FB-AE75-AC17BA57F2C0}"/>
              </a:ext>
            </a:extLst>
          </p:cNvPr>
          <p:cNvSpPr>
            <a:spLocks noGrp="1"/>
          </p:cNvSpPr>
          <p:nvPr>
            <p:ph type="title"/>
          </p:nvPr>
        </p:nvSpPr>
        <p:spPr/>
        <p:txBody>
          <a:bodyPr>
            <a:normAutofit/>
          </a:bodyPr>
          <a:lstStyle/>
          <a:p>
            <a:r>
              <a:rPr lang="en-US" sz="4400" dirty="0" err="1"/>
              <a:t>Github</a:t>
            </a:r>
            <a:r>
              <a:rPr lang="en-US" sz="4400" dirty="0"/>
              <a:t>:</a:t>
            </a:r>
            <a:endParaRPr lang="en-IN" sz="4400" dirty="0"/>
          </a:p>
        </p:txBody>
      </p:sp>
      <p:pic>
        <p:nvPicPr>
          <p:cNvPr id="5" name="Content Placeholder 4">
            <a:extLst>
              <a:ext uri="{FF2B5EF4-FFF2-40B4-BE49-F238E27FC236}">
                <a16:creationId xmlns:a16="http://schemas.microsoft.com/office/drawing/2014/main" id="{526D80E0-49A5-4716-BE2E-8E83927A0EE1}"/>
              </a:ext>
            </a:extLst>
          </p:cNvPr>
          <p:cNvPicPr>
            <a:picLocks noGrp="1" noChangeAspect="1"/>
          </p:cNvPicPr>
          <p:nvPr>
            <p:ph idx="1"/>
          </p:nvPr>
        </p:nvPicPr>
        <p:blipFill rotWithShape="1">
          <a:blip r:embed="rId2"/>
          <a:srcRect l="26908" t="54189" r="5031" b="15547"/>
          <a:stretch/>
        </p:blipFill>
        <p:spPr>
          <a:xfrm>
            <a:off x="219077" y="3634619"/>
            <a:ext cx="11753846" cy="2938459"/>
          </a:xfrm>
        </p:spPr>
      </p:pic>
      <p:sp>
        <p:nvSpPr>
          <p:cNvPr id="6" name="Rectangle 5">
            <a:extLst>
              <a:ext uri="{FF2B5EF4-FFF2-40B4-BE49-F238E27FC236}">
                <a16:creationId xmlns:a16="http://schemas.microsoft.com/office/drawing/2014/main" id="{3262F73B-3728-4D7E-A136-4E6FC33E8622}"/>
              </a:ext>
            </a:extLst>
          </p:cNvPr>
          <p:cNvSpPr/>
          <p:nvPr/>
        </p:nvSpPr>
        <p:spPr>
          <a:xfrm>
            <a:off x="-685253" y="1880293"/>
            <a:ext cx="13323965"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Total contributions made </a:t>
            </a:r>
          </a:p>
          <a:p>
            <a:pPr algn="ctr"/>
            <a:r>
              <a:rPr lang="en-US" sz="5400" b="0" cap="none" spc="0" dirty="0">
                <a:ln w="0"/>
                <a:solidFill>
                  <a:schemeClr val="tx1"/>
                </a:solidFill>
                <a:effectLst>
                  <a:outerShdw blurRad="38100" dist="19050" dir="2700000" algn="tl" rotWithShape="0">
                    <a:schemeClr val="dk1">
                      <a:alpha val="40000"/>
                    </a:schemeClr>
                  </a:outerShdw>
                </a:effectLst>
              </a:rPr>
              <a:t>in the last week= 10</a:t>
            </a:r>
          </a:p>
        </p:txBody>
      </p:sp>
    </p:spTree>
    <p:extLst>
      <p:ext uri="{BB962C8B-B14F-4D97-AF65-F5344CB8AC3E}">
        <p14:creationId xmlns:p14="http://schemas.microsoft.com/office/powerpoint/2010/main" val="423636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C07D5-64B0-4440-9994-3F886DFB8A5F}"/>
              </a:ext>
            </a:extLst>
          </p:cNvPr>
          <p:cNvPicPr>
            <a:picLocks noChangeAspect="1"/>
          </p:cNvPicPr>
          <p:nvPr/>
        </p:nvPicPr>
        <p:blipFill rotWithShape="1">
          <a:blip r:embed="rId2"/>
          <a:srcRect t="16602" r="28696" b="5679"/>
          <a:stretch/>
        </p:blipFill>
        <p:spPr>
          <a:xfrm>
            <a:off x="119268" y="0"/>
            <a:ext cx="11184836" cy="6854122"/>
          </a:xfrm>
          <a:prstGeom prst="rect">
            <a:avLst/>
          </a:prstGeom>
        </p:spPr>
      </p:pic>
    </p:spTree>
    <p:extLst>
      <p:ext uri="{BB962C8B-B14F-4D97-AF65-F5344CB8AC3E}">
        <p14:creationId xmlns:p14="http://schemas.microsoft.com/office/powerpoint/2010/main" val="9590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A229-025F-4DDB-8713-3BE2515B3B3C}"/>
              </a:ext>
            </a:extLst>
          </p:cNvPr>
          <p:cNvSpPr>
            <a:spLocks noGrp="1"/>
          </p:cNvSpPr>
          <p:nvPr>
            <p:ph type="ctrTitle"/>
          </p:nvPr>
        </p:nvSpPr>
        <p:spPr/>
        <p:txBody>
          <a:bodyPr>
            <a:normAutofit/>
          </a:bodyPr>
          <a:lstStyle/>
          <a:p>
            <a:r>
              <a:rPr lang="en-US" sz="4800" b="1" dirty="0"/>
              <a:t>Summer Internship Program</a:t>
            </a:r>
            <a:endParaRPr lang="en-IN" sz="4800" b="1" dirty="0"/>
          </a:p>
        </p:txBody>
      </p:sp>
      <p:sp>
        <p:nvSpPr>
          <p:cNvPr id="3" name="Subtitle 2">
            <a:extLst>
              <a:ext uri="{FF2B5EF4-FFF2-40B4-BE49-F238E27FC236}">
                <a16:creationId xmlns:a16="http://schemas.microsoft.com/office/drawing/2014/main" id="{BFC68606-7CE4-492E-8D09-CBB09533CC76}"/>
              </a:ext>
            </a:extLst>
          </p:cNvPr>
          <p:cNvSpPr>
            <a:spLocks noGrp="1"/>
          </p:cNvSpPr>
          <p:nvPr>
            <p:ph type="subTitle" idx="1"/>
          </p:nvPr>
        </p:nvSpPr>
        <p:spPr/>
        <p:txBody>
          <a:bodyPr>
            <a:normAutofit/>
          </a:bodyPr>
          <a:lstStyle/>
          <a:p>
            <a:r>
              <a:rPr lang="en-US" sz="2800" b="1" dirty="0"/>
              <a:t>Week iii</a:t>
            </a:r>
            <a:endParaRPr lang="en-IN" sz="2800" b="1" dirty="0"/>
          </a:p>
        </p:txBody>
      </p:sp>
      <p:sp>
        <p:nvSpPr>
          <p:cNvPr id="4" name="Rectangle 3">
            <a:extLst>
              <a:ext uri="{FF2B5EF4-FFF2-40B4-BE49-F238E27FC236}">
                <a16:creationId xmlns:a16="http://schemas.microsoft.com/office/drawing/2014/main" id="{917E68D1-A6A8-4D45-9164-DE2598DF22A7}"/>
              </a:ext>
            </a:extLst>
          </p:cNvPr>
          <p:cNvSpPr/>
          <p:nvPr/>
        </p:nvSpPr>
        <p:spPr>
          <a:xfrm>
            <a:off x="1539827" y="3947995"/>
            <a:ext cx="8449749"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cap="none" spc="0" dirty="0">
                <a:ln/>
                <a:solidFill>
                  <a:schemeClr val="accent4"/>
                </a:solidFill>
                <a:effectLst>
                  <a:glow rad="63500">
                    <a:schemeClr val="accent4">
                      <a:satMod val="175000"/>
                      <a:alpha val="40000"/>
                    </a:schemeClr>
                  </a:glow>
                </a:effectLst>
              </a:rPr>
              <a:t>HTML                 CSS</a:t>
            </a:r>
          </a:p>
        </p:txBody>
      </p:sp>
    </p:spTree>
    <p:extLst>
      <p:ext uri="{BB962C8B-B14F-4D97-AF65-F5344CB8AC3E}">
        <p14:creationId xmlns:p14="http://schemas.microsoft.com/office/powerpoint/2010/main" val="413661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3103-9968-4B0A-9D80-105F9498143F}"/>
              </a:ext>
            </a:extLst>
          </p:cNvPr>
          <p:cNvSpPr>
            <a:spLocks noGrp="1"/>
          </p:cNvSpPr>
          <p:nvPr>
            <p:ph type="title"/>
          </p:nvPr>
        </p:nvSpPr>
        <p:spPr/>
        <p:txBody>
          <a:bodyPr>
            <a:normAutofit/>
          </a:bodyPr>
          <a:lstStyle/>
          <a:p>
            <a:r>
              <a:rPr lang="en-US" sz="5400" b="1" dirty="0"/>
              <a:t>HTML</a:t>
            </a:r>
            <a:endParaRPr lang="en-IN" sz="5400" b="1" dirty="0"/>
          </a:p>
        </p:txBody>
      </p:sp>
      <p:sp>
        <p:nvSpPr>
          <p:cNvPr id="3" name="Content Placeholder 2">
            <a:extLst>
              <a:ext uri="{FF2B5EF4-FFF2-40B4-BE49-F238E27FC236}">
                <a16:creationId xmlns:a16="http://schemas.microsoft.com/office/drawing/2014/main" id="{0BAB1DD4-11E1-49CA-9072-91CDAC203BEC}"/>
              </a:ext>
            </a:extLst>
          </p:cNvPr>
          <p:cNvSpPr>
            <a:spLocks noGrp="1"/>
          </p:cNvSpPr>
          <p:nvPr>
            <p:ph idx="1"/>
          </p:nvPr>
        </p:nvSpPr>
        <p:spPr>
          <a:xfrm>
            <a:off x="581192" y="2180496"/>
            <a:ext cx="11029615" cy="4677504"/>
          </a:xfrm>
        </p:spPr>
        <p:txBody>
          <a:bodyPr>
            <a:normAutofit/>
          </a:bodyPr>
          <a:lstStyle/>
          <a:p>
            <a:r>
              <a:rPr lang="en-US" b="0" i="0" dirty="0">
                <a:solidFill>
                  <a:srgbClr val="000000"/>
                </a:solidFill>
                <a:effectLst/>
                <a:latin typeface="Verdana" panose="020B0604030504040204" pitchFamily="34" charset="0"/>
              </a:rPr>
              <a:t>HTML stands for Hyper Text Markup Language</a:t>
            </a:r>
          </a:p>
          <a:p>
            <a:r>
              <a:rPr lang="en-US" b="0" i="0" dirty="0">
                <a:solidFill>
                  <a:schemeClr val="tx1"/>
                </a:solidFill>
                <a:effectLst/>
                <a:latin typeface="Verdana" panose="020B0604030504040204" pitchFamily="34" charset="0"/>
                <a:ea typeface="Verdana" panose="020B0604030504040204" pitchFamily="34" charset="0"/>
              </a:rPr>
              <a:t>HTML was created by Tim Berners-Lee in 1991.</a:t>
            </a:r>
            <a:endParaRPr lang="en-US" dirty="0">
              <a:solidFill>
                <a:schemeClr val="tx1"/>
              </a:solidFill>
              <a:latin typeface="Verdana" panose="020B0604030504040204" pitchFamily="34" charset="0"/>
              <a:ea typeface="Verdana" panose="020B0604030504040204" pitchFamily="34" charset="0"/>
            </a:endParaRPr>
          </a:p>
          <a:p>
            <a:r>
              <a:rPr lang="en-US" b="0" i="0" dirty="0">
                <a:solidFill>
                  <a:srgbClr val="000000"/>
                </a:solidFill>
                <a:effectLst/>
                <a:latin typeface="Verdana" panose="020B0604030504040204" pitchFamily="34" charset="0"/>
              </a:rPr>
              <a:t>HTML is the standard markup language for creating Web pages</a:t>
            </a:r>
          </a:p>
          <a:p>
            <a:r>
              <a:rPr lang="en-US" b="0" i="0" dirty="0">
                <a:solidFill>
                  <a:srgbClr val="000000"/>
                </a:solidFill>
                <a:effectLst/>
                <a:latin typeface="Arial" panose="020B0604020202020204" pitchFamily="34" charset="0"/>
              </a:rPr>
              <a:t>It uses of various tags to format the content. These tags are enclosed within angle braces </a:t>
            </a:r>
            <a:r>
              <a:rPr lang="en-US" b="1" i="0" dirty="0">
                <a:solidFill>
                  <a:srgbClr val="000000"/>
                </a:solidFill>
                <a:effectLst/>
                <a:latin typeface="Arial" panose="020B0604020202020204" pitchFamily="34" charset="0"/>
              </a:rPr>
              <a:t>&lt;Tag Name&gt;</a:t>
            </a:r>
            <a:r>
              <a:rPr lang="en-US" b="0" i="0" dirty="0">
                <a:solidFill>
                  <a:srgbClr val="000000"/>
                </a:solidFill>
                <a:effectLst/>
                <a:latin typeface="Arial" panose="020B0604020202020204" pitchFamily="34" charset="0"/>
              </a:rPr>
              <a:t>. Most of the tags have their corresponding closing tags </a:t>
            </a:r>
            <a:r>
              <a:rPr lang="en-US" b="1" i="0" dirty="0">
                <a:solidFill>
                  <a:srgbClr val="000000"/>
                </a:solidFill>
                <a:effectLst/>
                <a:latin typeface="Arial" panose="020B0604020202020204" pitchFamily="34" charset="0"/>
              </a:rPr>
              <a:t>&lt;/Tag Name&gt;.</a:t>
            </a:r>
          </a:p>
          <a:p>
            <a:r>
              <a:rPr lang="en-US" b="0" i="0" dirty="0">
                <a:solidFill>
                  <a:srgbClr val="000000"/>
                </a:solidFill>
                <a:effectLst/>
                <a:latin typeface="Verdana" panose="020B0604030504040204" pitchFamily="34" charset="0"/>
              </a:rPr>
              <a:t>HTML elements tell the browser how to display the content</a:t>
            </a:r>
          </a:p>
          <a:p>
            <a:r>
              <a:rPr lang="en-US" b="1" i="0" dirty="0">
                <a:solidFill>
                  <a:srgbClr val="000000"/>
                </a:solidFill>
                <a:effectLst/>
                <a:latin typeface="Arial" panose="020B0604020202020204" pitchFamily="34" charset="0"/>
              </a:rPr>
              <a:t>Hypertext</a:t>
            </a:r>
            <a:r>
              <a:rPr lang="en-US" b="0" i="0" dirty="0">
                <a:solidFill>
                  <a:srgbClr val="000000"/>
                </a:solidFill>
                <a:effectLst/>
                <a:latin typeface="Arial" panose="020B0604020202020204" pitchFamily="34" charset="0"/>
              </a:rPr>
              <a:t> refers to the way in which Web pages (HTML documents) are linked together. Thus, the link available on a webpage is called Hypertext.</a:t>
            </a:r>
          </a:p>
          <a:p>
            <a:r>
              <a:rPr lang="en-US" b="0" i="0" dirty="0">
                <a:solidFill>
                  <a:srgbClr val="000000"/>
                </a:solidFill>
                <a:effectLst/>
                <a:latin typeface="Arial" panose="020B0604020202020204" pitchFamily="34" charset="0"/>
              </a:rPr>
              <a:t>HTML is a </a:t>
            </a:r>
            <a:r>
              <a:rPr lang="en-US" b="1" i="0" dirty="0">
                <a:solidFill>
                  <a:srgbClr val="000000"/>
                </a:solidFill>
                <a:effectLst/>
                <a:latin typeface="Arial" panose="020B0604020202020204" pitchFamily="34" charset="0"/>
              </a:rPr>
              <a:t>Markup Language</a:t>
            </a:r>
            <a:r>
              <a:rPr lang="en-US" b="0" i="0" dirty="0">
                <a:solidFill>
                  <a:srgbClr val="000000"/>
                </a:solidFill>
                <a:effectLst/>
                <a:latin typeface="Arial" panose="020B0604020202020204" pitchFamily="34" charset="0"/>
              </a:rPr>
              <a:t> which means you use HTML to simply "mark-up" a text document with tags that tell a Web browser how to structure it to display.</a:t>
            </a:r>
            <a:endParaRPr lang="en-US" b="0" i="0" dirty="0">
              <a:solidFill>
                <a:srgbClr val="000000"/>
              </a:solidFill>
              <a:effectLst/>
              <a:latin typeface="Verdana" panose="020B0604030504040204" pitchFamily="34" charset="0"/>
            </a:endParaRPr>
          </a:p>
          <a:p>
            <a:endParaRPr lang="en-US" b="1" i="0" dirty="0">
              <a:solidFill>
                <a:srgbClr val="273239"/>
              </a:solidFill>
              <a:effectLst/>
              <a:latin typeface="urw-din"/>
            </a:endParaRPr>
          </a:p>
        </p:txBody>
      </p:sp>
    </p:spTree>
    <p:extLst>
      <p:ext uri="{BB962C8B-B14F-4D97-AF65-F5344CB8AC3E}">
        <p14:creationId xmlns:p14="http://schemas.microsoft.com/office/powerpoint/2010/main" val="359838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A260-F8F2-49AF-9CA3-584B45757B38}"/>
              </a:ext>
            </a:extLst>
          </p:cNvPr>
          <p:cNvSpPr>
            <a:spLocks noGrp="1"/>
          </p:cNvSpPr>
          <p:nvPr>
            <p:ph type="title"/>
          </p:nvPr>
        </p:nvSpPr>
        <p:spPr/>
        <p:txBody>
          <a:bodyPr/>
          <a:lstStyle/>
          <a:p>
            <a:r>
              <a:rPr lang="en-US" dirty="0"/>
              <a:t>Why I chose Java and C++?</a:t>
            </a:r>
            <a:endParaRPr lang="en-IN" dirty="0"/>
          </a:p>
        </p:txBody>
      </p:sp>
      <p:sp>
        <p:nvSpPr>
          <p:cNvPr id="3" name="Content Placeholder 2">
            <a:extLst>
              <a:ext uri="{FF2B5EF4-FFF2-40B4-BE49-F238E27FC236}">
                <a16:creationId xmlns:a16="http://schemas.microsoft.com/office/drawing/2014/main" id="{AD9CC7F0-9A23-4D52-A4D9-5F569AD2C8CC}"/>
              </a:ext>
            </a:extLst>
          </p:cNvPr>
          <p:cNvSpPr>
            <a:spLocks noGrp="1"/>
          </p:cNvSpPr>
          <p:nvPr>
            <p:ph idx="1"/>
          </p:nvPr>
        </p:nvSpPr>
        <p:spPr/>
        <p:txBody>
          <a:bodyPr>
            <a:normAutofit fontScale="92500" lnSpcReduction="20000"/>
          </a:bodyPr>
          <a:lstStyle/>
          <a:p>
            <a:pPr marL="0" indent="0">
              <a:buNone/>
            </a:pPr>
            <a:r>
              <a:rPr lang="en-US" sz="2800" b="1" dirty="0">
                <a:solidFill>
                  <a:schemeClr val="tx1"/>
                </a:solidFill>
              </a:rPr>
              <a:t>Java:</a:t>
            </a:r>
          </a:p>
          <a:p>
            <a:r>
              <a:rPr lang="en-US" sz="2400" dirty="0"/>
              <a:t>It is being taught in our current semester </a:t>
            </a:r>
          </a:p>
          <a:p>
            <a:r>
              <a:rPr lang="en-US" sz="2400" dirty="0"/>
              <a:t>It has a wide scope</a:t>
            </a:r>
          </a:p>
          <a:p>
            <a:r>
              <a:rPr lang="en-US" sz="2400" dirty="0"/>
              <a:t>I feel the need to practice and explore it more</a:t>
            </a:r>
          </a:p>
          <a:p>
            <a:pPr marL="0" indent="0">
              <a:buNone/>
            </a:pPr>
            <a:r>
              <a:rPr lang="en-US" sz="2800" b="1" dirty="0">
                <a:solidFill>
                  <a:schemeClr val="tx1"/>
                </a:solidFill>
              </a:rPr>
              <a:t>C++ :</a:t>
            </a:r>
          </a:p>
          <a:p>
            <a:r>
              <a:rPr lang="en-US" sz="2400" dirty="0"/>
              <a:t>I’ve studied C++ in the school and I really like it</a:t>
            </a:r>
          </a:p>
          <a:p>
            <a:r>
              <a:rPr lang="en-US" sz="2400" dirty="0"/>
              <a:t>It is asked in many placement exams</a:t>
            </a:r>
          </a:p>
          <a:p>
            <a:r>
              <a:rPr lang="en-US" sz="2400" dirty="0"/>
              <a:t>I need more practice in writing codes and solving problems in it</a:t>
            </a:r>
          </a:p>
          <a:p>
            <a:endParaRPr lang="en-IN" dirty="0"/>
          </a:p>
        </p:txBody>
      </p:sp>
    </p:spTree>
    <p:extLst>
      <p:ext uri="{BB962C8B-B14F-4D97-AF65-F5344CB8AC3E}">
        <p14:creationId xmlns:p14="http://schemas.microsoft.com/office/powerpoint/2010/main" val="189805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0133-47AE-43A7-8946-D07152AE5BAC}"/>
              </a:ext>
            </a:extLst>
          </p:cNvPr>
          <p:cNvSpPr>
            <a:spLocks noGrp="1"/>
          </p:cNvSpPr>
          <p:nvPr>
            <p:ph type="title"/>
          </p:nvPr>
        </p:nvSpPr>
        <p:spPr/>
        <p:txBody>
          <a:bodyPr>
            <a:normAutofit/>
          </a:bodyPr>
          <a:lstStyle/>
          <a:p>
            <a:r>
              <a:rPr lang="en-US" sz="4000" b="1" dirty="0"/>
              <a:t>Basic HTML Document:</a:t>
            </a:r>
            <a:endParaRPr lang="en-IN" sz="4000" b="1" dirty="0"/>
          </a:p>
        </p:txBody>
      </p:sp>
      <p:sp>
        <p:nvSpPr>
          <p:cNvPr id="7" name="Rectangle 6">
            <a:extLst>
              <a:ext uri="{FF2B5EF4-FFF2-40B4-BE49-F238E27FC236}">
                <a16:creationId xmlns:a16="http://schemas.microsoft.com/office/drawing/2014/main" id="{91EF46EB-E3AD-4079-B6A7-83DB50F39620}"/>
              </a:ext>
            </a:extLst>
          </p:cNvPr>
          <p:cNvSpPr/>
          <p:nvPr/>
        </p:nvSpPr>
        <p:spPr>
          <a:xfrm>
            <a:off x="581192" y="1864761"/>
            <a:ext cx="9636234" cy="489364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 &lt;!DOCTYPE html&gt;                     </a:t>
            </a:r>
            <a:r>
              <a:rPr lang="en-US" sz="2400" b="0" cap="none" spc="0" dirty="0">
                <a:ln w="0"/>
                <a:solidFill>
                  <a:schemeClr val="accent6"/>
                </a:solidFill>
                <a:effectLst>
                  <a:outerShdw blurRad="38100" dist="19050" dir="2700000" algn="tl" rotWithShape="0">
                    <a:schemeClr val="dk1">
                      <a:alpha val="40000"/>
                    </a:schemeClr>
                  </a:outerShdw>
                </a:effectLst>
              </a:rPr>
              <a:t>(Tells version of HTML)</a:t>
            </a:r>
          </a:p>
          <a:p>
            <a:r>
              <a:rPr lang="en-US" sz="2400" b="0" cap="none" spc="0" dirty="0">
                <a:ln w="0"/>
                <a:solidFill>
                  <a:schemeClr val="tx1"/>
                </a:solidFill>
                <a:effectLst>
                  <a:outerShdw blurRad="38100" dist="19050" dir="2700000" algn="tl" rotWithShape="0">
                    <a:schemeClr val="dk1">
                      <a:alpha val="40000"/>
                    </a:schemeClr>
                  </a:outerShdw>
                </a:effectLst>
              </a:rPr>
              <a:t>&lt;html&gt;                                         </a:t>
            </a:r>
            <a:r>
              <a:rPr lang="en-US" sz="2400" b="0" cap="none" spc="0" dirty="0">
                <a:ln w="0"/>
                <a:solidFill>
                  <a:schemeClr val="accent6"/>
                </a:solidFill>
                <a:effectLst>
                  <a:outerShdw blurRad="38100" dist="19050" dir="2700000" algn="tl" rotWithShape="0">
                    <a:schemeClr val="dk1">
                      <a:alpha val="40000"/>
                    </a:schemeClr>
                  </a:outerShdw>
                </a:effectLst>
              </a:rPr>
              <a:t>(HTML root element)</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a:p>
            <a:r>
              <a:rPr lang="en-US" sz="2400" b="0" cap="none" spc="0" dirty="0">
                <a:ln w="0"/>
                <a:solidFill>
                  <a:schemeClr val="tx1"/>
                </a:solidFill>
                <a:effectLst>
                  <a:outerShdw blurRad="38100" dist="19050" dir="2700000" algn="tl" rotWithShape="0">
                    <a:schemeClr val="dk1">
                      <a:alpha val="40000"/>
                    </a:schemeClr>
                  </a:outerShdw>
                </a:effectLst>
              </a:rPr>
              <a:t>   &lt;head&gt;                                      </a:t>
            </a:r>
            <a:r>
              <a:rPr lang="en-US" sz="2400" b="0" cap="none" spc="0" dirty="0">
                <a:ln w="0"/>
                <a:solidFill>
                  <a:schemeClr val="accent6"/>
                </a:solidFill>
                <a:effectLst>
                  <a:outerShdw blurRad="38100" dist="19050" dir="2700000" algn="tl" rotWithShape="0">
                    <a:schemeClr val="dk1">
                      <a:alpha val="40000"/>
                    </a:schemeClr>
                  </a:outerShdw>
                </a:effectLst>
              </a:rPr>
              <a:t>(Contains page’s HTML metadata)</a:t>
            </a:r>
          </a:p>
          <a:p>
            <a:r>
              <a:rPr lang="en-US" sz="2400" b="0" cap="none" spc="0" dirty="0">
                <a:ln w="0"/>
                <a:solidFill>
                  <a:schemeClr val="tx1"/>
                </a:solidFill>
                <a:effectLst>
                  <a:outerShdw blurRad="38100" dist="19050" dir="2700000" algn="tl" rotWithShape="0">
                    <a:schemeClr val="dk1">
                      <a:alpha val="40000"/>
                    </a:schemeClr>
                  </a:outerShdw>
                </a:effectLst>
              </a:rPr>
              <a:t>      &lt;title&gt;Page title&lt;/title&gt;            </a:t>
            </a:r>
            <a:r>
              <a:rPr lang="en-US" sz="2400" b="0" cap="none" spc="0" dirty="0">
                <a:ln w="0"/>
                <a:solidFill>
                  <a:schemeClr val="accent6"/>
                </a:solidFill>
                <a:effectLst>
                  <a:outerShdw blurRad="38100" dist="19050" dir="2700000" algn="tl" rotWithShape="0">
                    <a:schemeClr val="dk1">
                      <a:alpha val="40000"/>
                    </a:schemeClr>
                  </a:outerShdw>
                </a:effectLst>
              </a:rPr>
              <a:t>(Title of the HTML page)</a:t>
            </a:r>
          </a:p>
          <a:p>
            <a:r>
              <a:rPr lang="en-US" sz="2400" b="0" cap="none" spc="0" dirty="0">
                <a:ln w="0"/>
                <a:solidFill>
                  <a:schemeClr val="tx1"/>
                </a:solidFill>
                <a:effectLst>
                  <a:outerShdw blurRad="38100" dist="19050" dir="2700000" algn="tl" rotWithShape="0">
                    <a:schemeClr val="dk1">
                      <a:alpha val="40000"/>
                    </a:schemeClr>
                  </a:outerShdw>
                </a:effectLst>
              </a:rPr>
              <a:t>   &lt;/head&gt;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   &lt;body&gt;                                      </a:t>
            </a:r>
            <a:r>
              <a:rPr lang="en-US" sz="2400" b="0" cap="none" spc="0" dirty="0">
                <a:ln w="0"/>
                <a:solidFill>
                  <a:schemeClr val="accent6"/>
                </a:solidFill>
                <a:effectLst>
                  <a:outerShdw blurRad="38100" dist="19050" dir="2700000" algn="tl" rotWithShape="0">
                    <a:schemeClr val="dk1">
                      <a:alpha val="40000"/>
                    </a:schemeClr>
                  </a:outerShdw>
                </a:effectLst>
              </a:rPr>
              <a:t>(Holds content of the HTML page)</a:t>
            </a:r>
          </a:p>
          <a:p>
            <a:r>
              <a:rPr lang="en-US" sz="2400" b="0" cap="none" spc="0" dirty="0">
                <a:ln w="0"/>
                <a:solidFill>
                  <a:schemeClr val="tx1"/>
                </a:solidFill>
                <a:effectLst>
                  <a:outerShdw blurRad="38100" dist="19050" dir="2700000" algn="tl" rotWithShape="0">
                    <a:schemeClr val="dk1">
                      <a:alpha val="40000"/>
                    </a:schemeClr>
                  </a:outerShdw>
                </a:effectLst>
              </a:rPr>
              <a:t>      &lt;h1&gt;This is a heading&lt;/h1&gt;      </a:t>
            </a:r>
            <a:r>
              <a:rPr lang="en-US" sz="2400" b="0" cap="none" spc="0" dirty="0">
                <a:ln w="0"/>
                <a:solidFill>
                  <a:schemeClr val="accent6"/>
                </a:solidFill>
                <a:effectLst>
                  <a:outerShdw blurRad="38100" dist="19050" dir="2700000" algn="tl" rotWithShape="0">
                    <a:schemeClr val="dk1">
                      <a:alpha val="40000"/>
                    </a:schemeClr>
                  </a:outerShdw>
                </a:effectLst>
              </a:rPr>
              <a:t>(Headline tag)</a:t>
            </a:r>
          </a:p>
          <a:p>
            <a:r>
              <a:rPr lang="en-US" sz="2400" b="0" cap="none" spc="0" dirty="0">
                <a:ln w="0"/>
                <a:solidFill>
                  <a:schemeClr val="tx1"/>
                </a:solidFill>
                <a:effectLst>
                  <a:outerShdw blurRad="38100" dist="19050" dir="2700000" algn="tl" rotWithShape="0">
                    <a:schemeClr val="dk1">
                      <a:alpha val="40000"/>
                    </a:schemeClr>
                  </a:outerShdw>
                </a:effectLst>
              </a:rPr>
              <a:t>      &lt;p&gt;Paragraph content&lt;/p&gt;       </a:t>
            </a:r>
            <a:r>
              <a:rPr lang="en-US" sz="2400" b="0" cap="none" spc="0" dirty="0">
                <a:ln w="0"/>
                <a:solidFill>
                  <a:schemeClr val="accent6"/>
                </a:solidFill>
                <a:effectLst>
                  <a:outerShdw blurRad="38100" dist="19050" dir="2700000" algn="tl" rotWithShape="0">
                    <a:schemeClr val="dk1">
                      <a:alpha val="40000"/>
                    </a:schemeClr>
                  </a:outerShdw>
                </a:effectLst>
              </a:rPr>
              <a:t>(Paragraph tag)</a:t>
            </a:r>
          </a:p>
          <a:p>
            <a:r>
              <a:rPr lang="en-US" sz="2400" b="0" cap="none" spc="0" dirty="0">
                <a:ln w="0"/>
                <a:solidFill>
                  <a:schemeClr val="tx1"/>
                </a:solidFill>
                <a:effectLst>
                  <a:outerShdw blurRad="38100" dist="19050" dir="2700000" algn="tl" rotWithShape="0">
                    <a:schemeClr val="dk1">
                      <a:alpha val="40000"/>
                    </a:schemeClr>
                  </a:outerShdw>
                </a:effectLst>
              </a:rPr>
              <a:t>   &lt;/body&gt;</a:t>
            </a:r>
          </a:p>
          <a:p>
            <a:r>
              <a:rPr lang="en-US" sz="2400" b="0" cap="none" spc="0" dirty="0">
                <a:ln w="0"/>
                <a:solidFill>
                  <a:schemeClr val="tx1"/>
                </a:solidFill>
                <a:effectLst>
                  <a:outerShdw blurRad="38100" dist="19050" dir="2700000" algn="tl" rotWithShape="0">
                    <a:schemeClr val="dk1">
                      <a:alpha val="40000"/>
                    </a:schemeClr>
                  </a:outerShdw>
                </a:effectLst>
              </a:rPr>
              <a:t>	</a:t>
            </a:r>
          </a:p>
          <a:p>
            <a:r>
              <a:rPr lang="en-US" sz="2400" b="0" cap="none" spc="0" dirty="0">
                <a:ln w="0"/>
                <a:solidFill>
                  <a:schemeClr val="tx1"/>
                </a:solidFill>
                <a:effectLst>
                  <a:outerShdw blurRad="38100" dist="19050" dir="2700000" algn="tl" rotWithShape="0">
                    <a:schemeClr val="dk1">
                      <a:alpha val="40000"/>
                    </a:schemeClr>
                  </a:outerShdw>
                </a:effectLst>
              </a:rPr>
              <a:t>&lt;/html&gt;</a:t>
            </a:r>
          </a:p>
        </p:txBody>
      </p:sp>
      <p:cxnSp>
        <p:nvCxnSpPr>
          <p:cNvPr id="9" name="Straight Arrow Connector 8">
            <a:extLst>
              <a:ext uri="{FF2B5EF4-FFF2-40B4-BE49-F238E27FC236}">
                <a16:creationId xmlns:a16="http://schemas.microsoft.com/office/drawing/2014/main" id="{6C5DC9D7-37D3-4E1C-B768-4B01FD1ACD26}"/>
              </a:ext>
            </a:extLst>
          </p:cNvPr>
          <p:cNvCxnSpPr/>
          <p:nvPr/>
        </p:nvCxnSpPr>
        <p:spPr>
          <a:xfrm>
            <a:off x="3631096" y="2080591"/>
            <a:ext cx="1086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759BA7B-CAA7-4C1C-B97F-E436FD3212F0}"/>
              </a:ext>
            </a:extLst>
          </p:cNvPr>
          <p:cNvCxnSpPr/>
          <p:nvPr/>
        </p:nvCxnSpPr>
        <p:spPr>
          <a:xfrm>
            <a:off x="3087757" y="2451652"/>
            <a:ext cx="1736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879911-3768-4CEA-8DE3-B24BEBC0BE72}"/>
              </a:ext>
            </a:extLst>
          </p:cNvPr>
          <p:cNvCxnSpPr/>
          <p:nvPr/>
        </p:nvCxnSpPr>
        <p:spPr>
          <a:xfrm>
            <a:off x="2756452" y="3167270"/>
            <a:ext cx="2067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475689-A38B-4516-BF22-49B0051C916E}"/>
              </a:ext>
            </a:extLst>
          </p:cNvPr>
          <p:cNvCxnSpPr/>
          <p:nvPr/>
        </p:nvCxnSpPr>
        <p:spPr>
          <a:xfrm>
            <a:off x="4121426" y="3564835"/>
            <a:ext cx="821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C98101-D4D0-4133-ACE5-83DDA07DD427}"/>
              </a:ext>
            </a:extLst>
          </p:cNvPr>
          <p:cNvCxnSpPr/>
          <p:nvPr/>
        </p:nvCxnSpPr>
        <p:spPr>
          <a:xfrm>
            <a:off x="2756452" y="4691270"/>
            <a:ext cx="2252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EEFF5A-40B1-4DE9-8431-25AB7726039E}"/>
              </a:ext>
            </a:extLst>
          </p:cNvPr>
          <p:cNvCxnSpPr/>
          <p:nvPr/>
        </p:nvCxnSpPr>
        <p:spPr>
          <a:xfrm>
            <a:off x="4717774" y="5022574"/>
            <a:ext cx="357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425187-4B85-4035-B09A-A81E01B7AA98}"/>
              </a:ext>
            </a:extLst>
          </p:cNvPr>
          <p:cNvCxnSpPr/>
          <p:nvPr/>
        </p:nvCxnSpPr>
        <p:spPr>
          <a:xfrm>
            <a:off x="4625009" y="5406887"/>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5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BDD297-E367-4736-A336-ACEE691C8B4F}"/>
              </a:ext>
            </a:extLst>
          </p:cNvPr>
          <p:cNvSpPr/>
          <p:nvPr/>
        </p:nvSpPr>
        <p:spPr>
          <a:xfrm>
            <a:off x="477078" y="612844"/>
            <a:ext cx="11211339" cy="6247864"/>
          </a:xfrm>
          <a:prstGeom prst="rect">
            <a:avLst/>
          </a:prstGeom>
          <a:noFill/>
        </p:spPr>
        <p:txBody>
          <a:bodyPr wrap="square" lIns="91440" tIns="45720" rIns="91440" bIns="45720">
            <a:spAutoFit/>
          </a:bodyPr>
          <a:lstStyle/>
          <a:p>
            <a:pPr algn="l" fontAlgn="base"/>
            <a:r>
              <a:rPr lang="en-US" sz="2000" b="1" i="0" dirty="0">
                <a:effectLst/>
                <a:latin typeface="urw-din"/>
              </a:rPr>
              <a:t>&lt;DOCTYPE! html&gt;:</a:t>
            </a:r>
            <a:r>
              <a:rPr lang="en-US" sz="2000" b="0" i="0" dirty="0">
                <a:effectLst/>
                <a:latin typeface="urw-din"/>
              </a:rPr>
              <a:t> This is the document type declaration (not technically a tag). It declares a document as being an HTML document. The doctype declaration is not case-sensitive.</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&lt;html&gt;:</a:t>
            </a:r>
            <a:r>
              <a:rPr lang="en-US" sz="2000" b="0" i="0" dirty="0">
                <a:effectLst/>
                <a:latin typeface="urw-din"/>
              </a:rPr>
              <a:t> This is called the HTML root element. All other elements are contained within it.</a:t>
            </a:r>
            <a:br>
              <a:rPr lang="en-US" sz="2000" b="0" i="0" dirty="0">
                <a:effectLst/>
                <a:latin typeface="urw-din"/>
              </a:rPr>
            </a:br>
            <a:endParaRPr lang="en-US" sz="2000" b="0" i="0" dirty="0">
              <a:effectLst/>
              <a:latin typeface="urw-din"/>
            </a:endParaRPr>
          </a:p>
          <a:p>
            <a:pPr algn="l" fontAlgn="base"/>
            <a:r>
              <a:rPr lang="en-US" sz="2000" b="1" i="0" dirty="0">
                <a:effectLst/>
                <a:latin typeface="urw-din"/>
              </a:rPr>
              <a:t>&lt;head&gt;:</a:t>
            </a:r>
            <a:r>
              <a:rPr lang="en-US" sz="2000" b="0" i="0" dirty="0">
                <a:effectLst/>
                <a:latin typeface="urw-din"/>
              </a:rPr>
              <a:t> The head tag contains the “behind the scenes” elements for a webpage. Elements within the head aren’t visible on the front-end of a webpage. HTML elements used inside the &lt;head&gt; element include: </a:t>
            </a:r>
          </a:p>
          <a:p>
            <a:pPr algn="l" fontAlgn="base"/>
            <a:r>
              <a:rPr lang="en-US" sz="2000" b="0" i="0" u="sng" dirty="0">
                <a:solidFill>
                  <a:srgbClr val="828282"/>
                </a:solidFill>
                <a:effectLst/>
                <a:latin typeface="urw-din"/>
                <a:hlinkClick r:id="rId2">
                  <a:extLst>
                    <a:ext uri="{A12FA001-AC4F-418D-AE19-62706E023703}">
                      <ahyp:hlinkClr xmlns:ahyp="http://schemas.microsoft.com/office/drawing/2018/hyperlinkcolor" val="tx"/>
                    </a:ext>
                  </a:extLst>
                </a:hlinkClick>
              </a:rPr>
              <a:t> </a:t>
            </a:r>
            <a:r>
              <a:rPr lang="en-US" sz="2000" b="0" i="0" dirty="0">
                <a:effectLst/>
                <a:latin typeface="urw-din"/>
                <a:hlinkClick r:id="rId2">
                  <a:extLst>
                    <a:ext uri="{A12FA001-AC4F-418D-AE19-62706E023703}">
                      <ahyp:hlinkClr xmlns:ahyp="http://schemas.microsoft.com/office/drawing/2018/hyperlinkcolor" val="tx"/>
                    </a:ext>
                  </a:extLst>
                </a:hlinkClick>
              </a:rPr>
              <a:t>&lt;style&gt;</a:t>
            </a:r>
            <a:r>
              <a:rPr lang="en-US" sz="2000" dirty="0">
                <a:latin typeface="urw-din"/>
              </a:rPr>
              <a:t>    </a:t>
            </a:r>
            <a:r>
              <a:rPr lang="en-US" sz="2000" b="0" i="0" dirty="0">
                <a:effectLst/>
                <a:latin typeface="urw-din"/>
                <a:hlinkClick r:id="rId3">
                  <a:extLst>
                    <a:ext uri="{A12FA001-AC4F-418D-AE19-62706E023703}">
                      <ahyp:hlinkClr xmlns:ahyp="http://schemas.microsoft.com/office/drawing/2018/hyperlinkcolor" val="tx"/>
                    </a:ext>
                  </a:extLst>
                </a:hlinkClick>
              </a:rPr>
              <a:t>&lt;title&gt;</a:t>
            </a:r>
            <a:r>
              <a:rPr lang="en-US" sz="2000" dirty="0">
                <a:latin typeface="urw-din"/>
              </a:rPr>
              <a:t>    </a:t>
            </a:r>
            <a:r>
              <a:rPr lang="en-US" sz="2000" b="0" i="0" dirty="0">
                <a:effectLst/>
                <a:latin typeface="urw-din"/>
                <a:hlinkClick r:id="rId4">
                  <a:extLst>
                    <a:ext uri="{A12FA001-AC4F-418D-AE19-62706E023703}">
                      <ahyp:hlinkClr xmlns:ahyp="http://schemas.microsoft.com/office/drawing/2018/hyperlinkcolor" val="tx"/>
                    </a:ext>
                  </a:extLst>
                </a:hlinkClick>
              </a:rPr>
              <a:t>&lt;base&gt;</a:t>
            </a:r>
            <a:r>
              <a:rPr lang="en-US" sz="2000" dirty="0">
                <a:latin typeface="urw-din"/>
              </a:rPr>
              <a:t>    </a:t>
            </a:r>
            <a:r>
              <a:rPr lang="en-US" sz="2000" b="0" i="0" dirty="0">
                <a:effectLst/>
                <a:latin typeface="urw-din"/>
                <a:hlinkClick r:id="rId5">
                  <a:extLst>
                    <a:ext uri="{A12FA001-AC4F-418D-AE19-62706E023703}">
                      <ahyp:hlinkClr xmlns:ahyp="http://schemas.microsoft.com/office/drawing/2018/hyperlinkcolor" val="tx"/>
                    </a:ext>
                  </a:extLst>
                </a:hlinkClick>
              </a:rPr>
              <a:t>&lt;</a:t>
            </a:r>
            <a:r>
              <a:rPr lang="en-US" sz="2000" b="0" i="0" dirty="0" err="1">
                <a:effectLst/>
                <a:latin typeface="urw-din"/>
                <a:hlinkClick r:id="rId5">
                  <a:extLst>
                    <a:ext uri="{A12FA001-AC4F-418D-AE19-62706E023703}">
                      <ahyp:hlinkClr xmlns:ahyp="http://schemas.microsoft.com/office/drawing/2018/hyperlinkcolor" val="tx"/>
                    </a:ext>
                  </a:extLst>
                </a:hlinkClick>
              </a:rPr>
              <a:t>noscript</a:t>
            </a:r>
            <a:r>
              <a:rPr lang="en-US" sz="2000" b="0" i="0" dirty="0">
                <a:effectLst/>
                <a:latin typeface="urw-din"/>
                <a:hlinkClick r:id="rId5">
                  <a:extLst>
                    <a:ext uri="{A12FA001-AC4F-418D-AE19-62706E023703}">
                      <ahyp:hlinkClr xmlns:ahyp="http://schemas.microsoft.com/office/drawing/2018/hyperlinkcolor" val="tx"/>
                    </a:ext>
                  </a:extLst>
                </a:hlinkClick>
              </a:rPr>
              <a:t>&gt;</a:t>
            </a:r>
            <a:r>
              <a:rPr lang="en-US" sz="2000" dirty="0">
                <a:latin typeface="urw-din"/>
              </a:rPr>
              <a:t>    </a:t>
            </a:r>
            <a:r>
              <a:rPr lang="en-US" sz="2000" b="0" i="0" dirty="0">
                <a:effectLst/>
                <a:latin typeface="urw-din"/>
                <a:hlinkClick r:id="rId6">
                  <a:extLst>
                    <a:ext uri="{A12FA001-AC4F-418D-AE19-62706E023703}">
                      <ahyp:hlinkClr xmlns:ahyp="http://schemas.microsoft.com/office/drawing/2018/hyperlinkcolor" val="tx"/>
                    </a:ext>
                  </a:extLst>
                </a:hlinkClick>
              </a:rPr>
              <a:t>&lt;script&gt;</a:t>
            </a:r>
            <a:r>
              <a:rPr lang="en-US" sz="2000" dirty="0">
                <a:latin typeface="urw-din"/>
              </a:rPr>
              <a:t>    </a:t>
            </a:r>
            <a:r>
              <a:rPr lang="en-US" sz="2000" b="0" i="0" dirty="0">
                <a:effectLst/>
                <a:latin typeface="urw-din"/>
                <a:hlinkClick r:id="rId7">
                  <a:extLst>
                    <a:ext uri="{A12FA001-AC4F-418D-AE19-62706E023703}">
                      <ahyp:hlinkClr xmlns:ahyp="http://schemas.microsoft.com/office/drawing/2018/hyperlinkcolor" val="tx"/>
                    </a:ext>
                  </a:extLst>
                </a:hlinkClick>
              </a:rPr>
              <a:t>&lt;meta&gt;</a:t>
            </a:r>
            <a:r>
              <a:rPr lang="en-US" sz="2000" dirty="0">
                <a:latin typeface="urw-din"/>
              </a:rPr>
              <a:t>    </a:t>
            </a:r>
            <a:r>
              <a:rPr lang="en-US" sz="2000" b="0" i="0" dirty="0">
                <a:effectLst/>
                <a:latin typeface="urw-din"/>
                <a:hlinkClick r:id="rId8">
                  <a:extLst>
                    <a:ext uri="{A12FA001-AC4F-418D-AE19-62706E023703}">
                      <ahyp:hlinkClr xmlns:ahyp="http://schemas.microsoft.com/office/drawing/2018/hyperlinkcolor" val="tx"/>
                    </a:ext>
                  </a:extLst>
                </a:hlinkClick>
              </a:rPr>
              <a:t>&lt;link&gt;</a:t>
            </a:r>
            <a:endParaRPr lang="en-US" sz="2000" b="0" i="0" dirty="0">
              <a:effectLst/>
              <a:latin typeface="urw-din"/>
            </a:endParaRPr>
          </a:p>
          <a:p>
            <a:pPr algn="l" fontAlgn="base"/>
            <a:endParaRPr lang="en-US" sz="2000" dirty="0">
              <a:latin typeface="urw-din"/>
            </a:endParaRPr>
          </a:p>
          <a:p>
            <a:pPr fontAlgn="base"/>
            <a:r>
              <a:rPr lang="en-US" sz="2000" b="1" i="0" dirty="0">
                <a:effectLst/>
                <a:latin typeface="Arial" panose="020B0604020202020204" pitchFamily="34" charset="0"/>
              </a:rPr>
              <a:t>&lt;title&gt;</a:t>
            </a:r>
            <a:r>
              <a:rPr lang="en-US" sz="2000" b="0" i="0" dirty="0">
                <a:solidFill>
                  <a:srgbClr val="000000"/>
                </a:solidFill>
                <a:effectLst/>
                <a:latin typeface="Arial" panose="020B0604020202020204" pitchFamily="34" charset="0"/>
              </a:rPr>
              <a:t>The &lt;title&gt; tag is used inside the &lt;head&gt; tag to mention the document title.</a:t>
            </a:r>
            <a:endParaRPr lang="en-US" sz="2000" b="0" i="0" dirty="0">
              <a:effectLst/>
              <a:latin typeface="urw-din"/>
            </a:endParaRPr>
          </a:p>
          <a:p>
            <a:pPr algn="l" fontAlgn="base"/>
            <a:endParaRPr lang="en-US" sz="2000" b="1" i="0" dirty="0">
              <a:effectLst/>
              <a:latin typeface="urw-din"/>
            </a:endParaRPr>
          </a:p>
          <a:p>
            <a:pPr algn="l" fontAlgn="base"/>
            <a:r>
              <a:rPr lang="en-US" sz="2000" b="1" i="0" dirty="0">
                <a:effectLst/>
                <a:latin typeface="urw-din"/>
              </a:rPr>
              <a:t>&lt;body&gt;:</a:t>
            </a:r>
            <a:r>
              <a:rPr lang="en-US" sz="2000" b="0" i="0" dirty="0">
                <a:effectLst/>
                <a:latin typeface="urw-din"/>
              </a:rPr>
              <a:t> the body tag is used to enclose all the visible content of a webpage. In other words, the body content is what the browser will show on the front-end.</a:t>
            </a:r>
          </a:p>
          <a:p>
            <a:pPr algn="l" fontAlgn="base"/>
            <a:r>
              <a:rPr lang="en-US" sz="2000" b="0" i="0" dirty="0">
                <a:effectLst/>
                <a:latin typeface="urw-din"/>
              </a:rPr>
              <a:t>An HTML document can be created using any text editor. Save the text file using </a:t>
            </a:r>
            <a:r>
              <a:rPr lang="en-US" sz="2000" b="1" i="0" dirty="0">
                <a:effectLst/>
                <a:latin typeface="urw-din"/>
              </a:rPr>
              <a:t>.html</a:t>
            </a:r>
            <a:r>
              <a:rPr lang="en-US" sz="2000" b="0" i="0" dirty="0">
                <a:effectLst/>
                <a:latin typeface="urw-din"/>
              </a:rPr>
              <a:t> or </a:t>
            </a:r>
            <a:r>
              <a:rPr lang="en-US" sz="2000" b="1" i="0" dirty="0">
                <a:effectLst/>
                <a:latin typeface="urw-din"/>
              </a:rPr>
              <a:t>.htm</a:t>
            </a:r>
            <a:r>
              <a:rPr lang="en-US" sz="2000" b="0" i="0" dirty="0">
                <a:effectLst/>
                <a:latin typeface="urw-din"/>
              </a:rPr>
              <a:t>. Once saved as an HTML document, the file can be opened as a webpage in the browser.</a:t>
            </a:r>
          </a:p>
          <a:p>
            <a:pPr algn="l" fontAlgn="base"/>
            <a:endParaRPr lang="en-US" sz="2000" dirty="0">
              <a:latin typeface="urw-din"/>
            </a:endParaRPr>
          </a:p>
          <a:p>
            <a:pPr fontAlgn="base"/>
            <a:r>
              <a:rPr lang="en-US" sz="2000" b="1" i="0" dirty="0">
                <a:effectLst/>
                <a:latin typeface="Arial" panose="020B0604020202020204" pitchFamily="34" charset="0"/>
              </a:rPr>
              <a:t>&lt;h1&gt;</a:t>
            </a:r>
            <a:r>
              <a:rPr lang="en-US" sz="2000" b="0" i="0" dirty="0">
                <a:solidFill>
                  <a:srgbClr val="000000"/>
                </a:solidFill>
                <a:effectLst/>
                <a:latin typeface="Arial" panose="020B0604020202020204" pitchFamily="34" charset="0"/>
              </a:rPr>
              <a:t>This tag represents the heading.</a:t>
            </a:r>
          </a:p>
          <a:p>
            <a:pPr algn="l" fontAlgn="base"/>
            <a:endParaRPr lang="en-US" sz="2000" b="0" i="0" dirty="0">
              <a:effectLst/>
              <a:latin typeface="urw-din"/>
            </a:endParaRPr>
          </a:p>
          <a:p>
            <a:pPr fontAlgn="base"/>
            <a:r>
              <a:rPr lang="en-US" sz="2000" b="1" i="0" dirty="0">
                <a:effectLst/>
                <a:latin typeface="Arial" panose="020B0604020202020204" pitchFamily="34" charset="0"/>
              </a:rPr>
              <a:t>&lt;p&gt;</a:t>
            </a:r>
            <a:r>
              <a:rPr lang="en-US" sz="2000" b="0" i="0" dirty="0">
                <a:solidFill>
                  <a:srgbClr val="000000"/>
                </a:solidFill>
                <a:effectLst/>
                <a:latin typeface="Arial" panose="020B0604020202020204" pitchFamily="34" charset="0"/>
              </a:rPr>
              <a:t>This tag represents a paragraph.</a:t>
            </a:r>
          </a:p>
          <a:p>
            <a:pPr algn="l" fontAlgn="base"/>
            <a:endParaRPr lang="en-US" sz="2000" b="0" i="0" dirty="0">
              <a:effectLst/>
              <a:latin typeface="urw-din"/>
            </a:endParaRPr>
          </a:p>
        </p:txBody>
      </p:sp>
    </p:spTree>
    <p:extLst>
      <p:ext uri="{BB962C8B-B14F-4D97-AF65-F5344CB8AC3E}">
        <p14:creationId xmlns:p14="http://schemas.microsoft.com/office/powerpoint/2010/main" val="210578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1F72-0686-4999-8764-1F06FC600264}"/>
              </a:ext>
            </a:extLst>
          </p:cNvPr>
          <p:cNvSpPr>
            <a:spLocks noGrp="1"/>
          </p:cNvSpPr>
          <p:nvPr>
            <p:ph type="title"/>
          </p:nvPr>
        </p:nvSpPr>
        <p:spPr/>
        <p:txBody>
          <a:bodyPr>
            <a:normAutofit/>
          </a:bodyPr>
          <a:lstStyle/>
          <a:p>
            <a:r>
              <a:rPr lang="en-US" sz="5400" b="1" dirty="0"/>
              <a:t>CSS</a:t>
            </a:r>
            <a:endParaRPr lang="en-IN" sz="5400" b="1" dirty="0"/>
          </a:p>
        </p:txBody>
      </p:sp>
      <p:sp>
        <p:nvSpPr>
          <p:cNvPr id="3" name="Content Placeholder 2">
            <a:extLst>
              <a:ext uri="{FF2B5EF4-FFF2-40B4-BE49-F238E27FC236}">
                <a16:creationId xmlns:a16="http://schemas.microsoft.com/office/drawing/2014/main" id="{F908C16F-8874-416E-838F-8714D0C26243}"/>
              </a:ext>
            </a:extLst>
          </p:cNvPr>
          <p:cNvSpPr>
            <a:spLocks noGrp="1"/>
          </p:cNvSpPr>
          <p:nvPr>
            <p:ph idx="1"/>
          </p:nvPr>
        </p:nvSpPr>
        <p:spPr>
          <a:xfrm>
            <a:off x="581192" y="2180496"/>
            <a:ext cx="11029615" cy="4677504"/>
          </a:xfrm>
        </p:spPr>
        <p:txBody>
          <a:bodyPr>
            <a:normAutofit fontScale="92500" lnSpcReduction="10000"/>
          </a:bodyPr>
          <a:lstStyle/>
          <a:p>
            <a:r>
              <a:rPr lang="en-US" b="0" i="0" dirty="0">
                <a:solidFill>
                  <a:srgbClr val="000000"/>
                </a:solidFill>
                <a:effectLst/>
                <a:latin typeface="Verdana" panose="020B0604030504040204" pitchFamily="34" charset="0"/>
              </a:rPr>
              <a:t>CSS stands for Cascading Style Sheets</a:t>
            </a:r>
          </a:p>
          <a:p>
            <a:r>
              <a:rPr lang="en-US" b="0" i="0" dirty="0">
                <a:solidFill>
                  <a:srgbClr val="000000"/>
                </a:solidFill>
                <a:effectLst/>
                <a:latin typeface="Verdana" panose="020B0604030504040204" pitchFamily="34" charset="0"/>
              </a:rPr>
              <a:t>CSS describes how HTML elements are to be displayed on screen, paper, or in other media</a:t>
            </a:r>
          </a:p>
          <a:p>
            <a:r>
              <a:rPr lang="en-US" b="0" i="0" dirty="0">
                <a:solidFill>
                  <a:srgbClr val="000000"/>
                </a:solidFill>
                <a:effectLst/>
                <a:latin typeface="Verdana" panose="020B0604030504040204" pitchFamily="34" charset="0"/>
              </a:rPr>
              <a:t>It can control the layout of multiple web pages all at once</a:t>
            </a:r>
          </a:p>
          <a:p>
            <a:pPr algn="l"/>
            <a:r>
              <a:rPr lang="en-US" b="0" i="0" dirty="0">
                <a:solidFill>
                  <a:srgbClr val="000000"/>
                </a:solidFill>
                <a:effectLst/>
                <a:latin typeface="Verdana" panose="020B0604030504040204" pitchFamily="34" charset="0"/>
              </a:rPr>
              <a:t>There are three ways of inserting a style sheet:</a:t>
            </a:r>
          </a:p>
          <a:p>
            <a:pPr marL="0" indent="0" algn="l">
              <a:buNone/>
            </a:pPr>
            <a:r>
              <a:rPr lang="en-US" b="0" i="0" dirty="0">
                <a:solidFill>
                  <a:srgbClr val="000000"/>
                </a:solidFill>
                <a:effectLst/>
                <a:latin typeface="Verdana" panose="020B0604030504040204" pitchFamily="34" charset="0"/>
              </a:rPr>
              <a:t>         1) </a:t>
            </a:r>
            <a:r>
              <a:rPr lang="en-US" b="1" i="0" dirty="0">
                <a:solidFill>
                  <a:schemeClr val="accent6"/>
                </a:solidFill>
                <a:effectLst/>
                <a:latin typeface="Verdana" panose="020B0604030504040204" pitchFamily="34" charset="0"/>
              </a:rPr>
              <a:t>External CSS:</a:t>
            </a:r>
            <a:r>
              <a:rPr lang="en-US" b="0" i="0" dirty="0">
                <a:solidFill>
                  <a:srgbClr val="000000"/>
                </a:solidFill>
                <a:effectLst/>
                <a:latin typeface="Verdana" panose="020B0604030504040204" pitchFamily="34" charset="0"/>
              </a:rPr>
              <a:t> With an external style sheet, you can change the look of an entire </a:t>
            </a:r>
          </a:p>
          <a:p>
            <a:pPr marL="0" indent="0" algn="l">
              <a:buNone/>
            </a:pPr>
            <a:r>
              <a:rPr lang="en-US" b="0" i="0" dirty="0">
                <a:solidFill>
                  <a:srgbClr val="000000"/>
                </a:solidFill>
                <a:effectLst/>
                <a:latin typeface="Verdana" panose="020B0604030504040204" pitchFamily="34" charset="0"/>
              </a:rPr>
              <a:t>              website by changing</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just one file! Each HTML page must include a reference to the </a:t>
            </a:r>
          </a:p>
          <a:p>
            <a:pPr marL="0" indent="0" algn="l">
              <a:buNone/>
            </a:pPr>
            <a:r>
              <a:rPr lang="en-US" b="0" i="0" dirty="0">
                <a:solidFill>
                  <a:srgbClr val="000000"/>
                </a:solidFill>
                <a:effectLst/>
                <a:latin typeface="Verdana" panose="020B0604030504040204" pitchFamily="34" charset="0"/>
              </a:rPr>
              <a:t>              external style sheet file inside the &lt;link&gt; element, inside the head section.</a:t>
            </a:r>
          </a:p>
          <a:p>
            <a:pPr marL="0" indent="0" algn="l">
              <a:buNone/>
            </a:pPr>
            <a:r>
              <a:rPr lang="en-US" b="0" i="0" dirty="0">
                <a:solidFill>
                  <a:srgbClr val="000000"/>
                </a:solidFill>
                <a:effectLst/>
                <a:latin typeface="Verdana" panose="020B0604030504040204" pitchFamily="34" charset="0"/>
              </a:rPr>
              <a:t>         2) </a:t>
            </a:r>
            <a:r>
              <a:rPr lang="en-US" b="1" i="0" dirty="0">
                <a:solidFill>
                  <a:schemeClr val="accent6"/>
                </a:solidFill>
                <a:effectLst/>
                <a:latin typeface="Verdana" panose="020B0604030504040204" pitchFamily="34" charset="0"/>
              </a:rPr>
              <a:t>Internal CSS: </a:t>
            </a:r>
            <a:r>
              <a:rPr lang="en-US" b="0" i="0" dirty="0">
                <a:solidFill>
                  <a:srgbClr val="000000"/>
                </a:solidFill>
                <a:effectLst/>
                <a:latin typeface="Verdana" panose="020B0604030504040204" pitchFamily="34" charset="0"/>
              </a:rPr>
              <a:t>The internal style is defined inside the &lt;style&gt; element, inside the head </a:t>
            </a:r>
          </a:p>
          <a:p>
            <a:pPr marL="0" indent="0" algn="l">
              <a:buNone/>
            </a:pP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section.</a:t>
            </a:r>
            <a:endParaRPr lang="en-US" b="1" i="0" dirty="0">
              <a:solidFill>
                <a:schemeClr val="accent6"/>
              </a:solidFill>
              <a:effectLst/>
              <a:latin typeface="Verdana" panose="020B0604030504040204" pitchFamily="34" charset="0"/>
            </a:endParaRPr>
          </a:p>
          <a:p>
            <a:pPr marL="0" indent="0" algn="l">
              <a:buNone/>
            </a:pPr>
            <a:r>
              <a:rPr lang="en-US" b="1" i="0" dirty="0">
                <a:solidFill>
                  <a:schemeClr val="accent6"/>
                </a:solidFill>
                <a:effectLst/>
                <a:latin typeface="Verdana" panose="020B0604030504040204" pitchFamily="34" charset="0"/>
              </a:rPr>
              <a:t>         </a:t>
            </a:r>
            <a:r>
              <a:rPr lang="en-US" i="0" dirty="0">
                <a:solidFill>
                  <a:schemeClr val="tx1"/>
                </a:solidFill>
                <a:effectLst/>
                <a:latin typeface="Verdana" panose="020B0604030504040204" pitchFamily="34" charset="0"/>
              </a:rPr>
              <a:t>3) </a:t>
            </a:r>
            <a:r>
              <a:rPr lang="en-US" b="1" i="0" dirty="0">
                <a:solidFill>
                  <a:schemeClr val="accent6"/>
                </a:solidFill>
                <a:effectLst/>
                <a:latin typeface="Verdana" panose="020B0604030504040204" pitchFamily="34" charset="0"/>
              </a:rPr>
              <a:t>Inline CSS: </a:t>
            </a:r>
            <a:r>
              <a:rPr lang="en-US" b="0" i="0" dirty="0">
                <a:solidFill>
                  <a:srgbClr val="000000"/>
                </a:solidFill>
                <a:effectLst/>
                <a:latin typeface="Verdana" panose="020B0604030504040204" pitchFamily="34" charset="0"/>
              </a:rPr>
              <a:t>An inline style may be used to apply a unique style for a single element.</a:t>
            </a:r>
          </a:p>
          <a:p>
            <a:pPr marL="0" indent="0" algn="l">
              <a:buNone/>
            </a:pPr>
            <a:r>
              <a:rPr lang="en-US" b="0" i="0" dirty="0">
                <a:solidFill>
                  <a:srgbClr val="000000"/>
                </a:solidFill>
                <a:effectLst/>
                <a:latin typeface="Verdana" panose="020B0604030504040204" pitchFamily="34" charset="0"/>
              </a:rPr>
              <a:t>             To use inline styles, add the style attribute to the relevant element.</a:t>
            </a:r>
          </a:p>
          <a:p>
            <a:pPr marL="0" indent="0">
              <a:buNone/>
            </a:pPr>
            <a:br>
              <a:rPr lang="en-US" dirty="0"/>
            </a:br>
            <a:endParaRPr lang="en-IN" dirty="0"/>
          </a:p>
        </p:txBody>
      </p:sp>
    </p:spTree>
    <p:extLst>
      <p:ext uri="{BB962C8B-B14F-4D97-AF65-F5344CB8AC3E}">
        <p14:creationId xmlns:p14="http://schemas.microsoft.com/office/powerpoint/2010/main" val="362034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BC8-4E4B-4BE8-AA93-1FE04C32DC14}"/>
              </a:ext>
            </a:extLst>
          </p:cNvPr>
          <p:cNvSpPr>
            <a:spLocks noGrp="1"/>
          </p:cNvSpPr>
          <p:nvPr>
            <p:ph type="title"/>
          </p:nvPr>
        </p:nvSpPr>
        <p:spPr/>
        <p:txBody>
          <a:bodyPr>
            <a:normAutofit/>
          </a:bodyPr>
          <a:lstStyle/>
          <a:p>
            <a:r>
              <a:rPr lang="en-US" sz="4000" b="1" dirty="0" err="1"/>
              <a:t>Leetcode</a:t>
            </a:r>
            <a:endParaRPr lang="en-IN" sz="4000" b="1" dirty="0"/>
          </a:p>
        </p:txBody>
      </p:sp>
      <p:pic>
        <p:nvPicPr>
          <p:cNvPr id="4" name="Picture 3">
            <a:extLst>
              <a:ext uri="{FF2B5EF4-FFF2-40B4-BE49-F238E27FC236}">
                <a16:creationId xmlns:a16="http://schemas.microsoft.com/office/drawing/2014/main" id="{0FEF9CF9-D5A4-420F-B7B4-C0CD45F64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76" y="1876496"/>
            <a:ext cx="6677686" cy="4981504"/>
          </a:xfrm>
          <a:prstGeom prst="rect">
            <a:avLst/>
          </a:prstGeom>
        </p:spPr>
      </p:pic>
    </p:spTree>
    <p:extLst>
      <p:ext uri="{BB962C8B-B14F-4D97-AF65-F5344CB8AC3E}">
        <p14:creationId xmlns:p14="http://schemas.microsoft.com/office/powerpoint/2010/main" val="278395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EA65F7-30D3-44F6-B8F0-3BD7CAE0F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69" y="701739"/>
            <a:ext cx="7744906" cy="6011114"/>
          </a:xfrm>
          <a:prstGeom prst="rect">
            <a:avLst/>
          </a:prstGeom>
        </p:spPr>
      </p:pic>
    </p:spTree>
    <p:extLst>
      <p:ext uri="{BB962C8B-B14F-4D97-AF65-F5344CB8AC3E}">
        <p14:creationId xmlns:p14="http://schemas.microsoft.com/office/powerpoint/2010/main" val="398493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BE48-14CB-4EC0-BE89-0F2B55C86976}"/>
              </a:ext>
            </a:extLst>
          </p:cNvPr>
          <p:cNvSpPr>
            <a:spLocks noGrp="1"/>
          </p:cNvSpPr>
          <p:nvPr>
            <p:ph type="title"/>
          </p:nvPr>
        </p:nvSpPr>
        <p:spPr/>
        <p:txBody>
          <a:bodyPr>
            <a:normAutofit/>
          </a:bodyPr>
          <a:lstStyle/>
          <a:p>
            <a:r>
              <a:rPr lang="en-US" sz="4400" b="1" dirty="0"/>
              <a:t>GitHub</a:t>
            </a:r>
            <a:endParaRPr lang="en-IN" sz="4400" b="1" dirty="0"/>
          </a:p>
        </p:txBody>
      </p:sp>
      <p:pic>
        <p:nvPicPr>
          <p:cNvPr id="4" name="Picture 3">
            <a:extLst>
              <a:ext uri="{FF2B5EF4-FFF2-40B4-BE49-F238E27FC236}">
                <a16:creationId xmlns:a16="http://schemas.microsoft.com/office/drawing/2014/main" id="{B12284A8-1E69-4F63-8312-F2A01BB9B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98" y="1717990"/>
            <a:ext cx="10721008" cy="4949997"/>
          </a:xfrm>
          <a:prstGeom prst="rect">
            <a:avLst/>
          </a:prstGeom>
        </p:spPr>
      </p:pic>
    </p:spTree>
    <p:extLst>
      <p:ext uri="{BB962C8B-B14F-4D97-AF65-F5344CB8AC3E}">
        <p14:creationId xmlns:p14="http://schemas.microsoft.com/office/powerpoint/2010/main" val="335358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07E-4A4D-496B-9929-939E88E25347}"/>
              </a:ext>
            </a:extLst>
          </p:cNvPr>
          <p:cNvSpPr>
            <a:spLocks noGrp="1"/>
          </p:cNvSpPr>
          <p:nvPr>
            <p:ph type="title"/>
          </p:nvPr>
        </p:nvSpPr>
        <p:spPr/>
        <p:txBody>
          <a:bodyPr>
            <a:normAutofit/>
          </a:bodyPr>
          <a:lstStyle/>
          <a:p>
            <a:r>
              <a:rPr lang="en-US" sz="4400" b="1" dirty="0"/>
              <a:t>Summary</a:t>
            </a:r>
            <a:endParaRPr lang="en-IN" sz="4400" b="1" dirty="0"/>
          </a:p>
        </p:txBody>
      </p:sp>
      <p:sp>
        <p:nvSpPr>
          <p:cNvPr id="3" name="Content Placeholder 2">
            <a:extLst>
              <a:ext uri="{FF2B5EF4-FFF2-40B4-BE49-F238E27FC236}">
                <a16:creationId xmlns:a16="http://schemas.microsoft.com/office/drawing/2014/main" id="{741B38EC-CC16-4F25-BA8D-67C29E4711B2}"/>
              </a:ext>
            </a:extLst>
          </p:cNvPr>
          <p:cNvSpPr>
            <a:spLocks noGrp="1"/>
          </p:cNvSpPr>
          <p:nvPr>
            <p:ph idx="1"/>
          </p:nvPr>
        </p:nvSpPr>
        <p:spPr/>
        <p:txBody>
          <a:bodyPr>
            <a:normAutofit/>
          </a:bodyPr>
          <a:lstStyle/>
          <a:p>
            <a:r>
              <a:rPr lang="en-US" sz="2400" dirty="0" err="1"/>
              <a:t>Github</a:t>
            </a:r>
            <a:r>
              <a:rPr lang="en-US" sz="2400" dirty="0"/>
              <a:t> Contributions : 11</a:t>
            </a:r>
          </a:p>
          <a:p>
            <a:r>
              <a:rPr lang="en-US" sz="2400" dirty="0" err="1"/>
              <a:t>LeetCode</a:t>
            </a:r>
            <a:r>
              <a:rPr lang="en-US" sz="2400" dirty="0"/>
              <a:t> problems Solved : 11</a:t>
            </a:r>
          </a:p>
          <a:p>
            <a:r>
              <a:rPr lang="en-US" sz="2400" dirty="0"/>
              <a:t>CSS : Inline CSS, Internal CSS</a:t>
            </a:r>
          </a:p>
          <a:p>
            <a:r>
              <a:rPr lang="en-US" sz="2400" dirty="0"/>
              <a:t>HTML</a:t>
            </a:r>
            <a:r>
              <a:rPr lang="en-US" sz="2400"/>
              <a:t>: Creating menu bar, Using bullets, Background image, Use of &lt;aside&gt; tag, use of sections</a:t>
            </a:r>
            <a:endParaRPr lang="en-IN" sz="2400" dirty="0"/>
          </a:p>
        </p:txBody>
      </p:sp>
    </p:spTree>
    <p:extLst>
      <p:ext uri="{BB962C8B-B14F-4D97-AF65-F5344CB8AC3E}">
        <p14:creationId xmlns:p14="http://schemas.microsoft.com/office/powerpoint/2010/main" val="357702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242-366C-41D4-90BE-8341BF1C29F6}"/>
              </a:ext>
            </a:extLst>
          </p:cNvPr>
          <p:cNvSpPr>
            <a:spLocks noGrp="1"/>
          </p:cNvSpPr>
          <p:nvPr>
            <p:ph type="title"/>
          </p:nvPr>
        </p:nvSpPr>
        <p:spPr/>
        <p:txBody>
          <a:bodyPr/>
          <a:lstStyle/>
          <a:p>
            <a:r>
              <a:rPr lang="en-US" dirty="0"/>
              <a:t>Tasks done in C++</a:t>
            </a:r>
            <a:endParaRPr lang="en-IN" dirty="0"/>
          </a:p>
        </p:txBody>
      </p:sp>
      <p:sp>
        <p:nvSpPr>
          <p:cNvPr id="3" name="Content Placeholder 2">
            <a:extLst>
              <a:ext uri="{FF2B5EF4-FFF2-40B4-BE49-F238E27FC236}">
                <a16:creationId xmlns:a16="http://schemas.microsoft.com/office/drawing/2014/main" id="{8417F39B-72DC-413B-AA6D-BADF40DE2F8E}"/>
              </a:ext>
            </a:extLst>
          </p:cNvPr>
          <p:cNvSpPr>
            <a:spLocks noGrp="1"/>
          </p:cNvSpPr>
          <p:nvPr>
            <p:ph idx="1"/>
          </p:nvPr>
        </p:nvSpPr>
        <p:spPr/>
        <p:txBody>
          <a:bodyPr>
            <a:normAutofit fontScale="92500" lnSpcReduction="20000"/>
          </a:bodyPr>
          <a:lstStyle/>
          <a:p>
            <a:pPr marL="0" indent="0">
              <a:buNone/>
            </a:pPr>
            <a:r>
              <a:rPr lang="en-US" sz="2400" dirty="0"/>
              <a:t>I solved 8 problems from </a:t>
            </a:r>
            <a:r>
              <a:rPr lang="en-US" sz="2400" dirty="0" err="1"/>
              <a:t>LeetCode’s</a:t>
            </a:r>
            <a:r>
              <a:rPr lang="en-US" sz="2400" dirty="0"/>
              <a:t> algorithm dashboard namely:</a:t>
            </a:r>
          </a:p>
          <a:p>
            <a:r>
              <a:rPr lang="en-US" sz="2400" dirty="0"/>
              <a:t>Two Sum</a:t>
            </a:r>
          </a:p>
          <a:p>
            <a:r>
              <a:rPr lang="en-US" sz="2400" dirty="0"/>
              <a:t>Reverse Integer</a:t>
            </a:r>
          </a:p>
          <a:p>
            <a:r>
              <a:rPr lang="en-US" sz="2400" dirty="0"/>
              <a:t>Palindrome Number</a:t>
            </a:r>
          </a:p>
          <a:p>
            <a:r>
              <a:rPr lang="en-US" sz="2400" dirty="0"/>
              <a:t>Roman to Integer</a:t>
            </a:r>
          </a:p>
          <a:p>
            <a:r>
              <a:rPr lang="en-US" sz="2400" dirty="0"/>
              <a:t>Longest common Prefix</a:t>
            </a:r>
          </a:p>
          <a:p>
            <a:r>
              <a:rPr lang="en-US" sz="2400" dirty="0"/>
              <a:t>Valid </a:t>
            </a:r>
            <a:r>
              <a:rPr lang="en-US" sz="2400" dirty="0" err="1"/>
              <a:t>Paranthesis</a:t>
            </a:r>
            <a:endParaRPr lang="en-US" sz="2400" dirty="0"/>
          </a:p>
          <a:p>
            <a:r>
              <a:rPr lang="en-US" sz="2400" dirty="0"/>
              <a:t>Merge two sorted lists</a:t>
            </a:r>
          </a:p>
          <a:p>
            <a:r>
              <a:rPr lang="en-US" sz="2400" dirty="0"/>
              <a:t>Search Insert Position</a:t>
            </a:r>
            <a:endParaRPr lang="en-IN" dirty="0"/>
          </a:p>
        </p:txBody>
      </p:sp>
    </p:spTree>
    <p:extLst>
      <p:ext uri="{BB962C8B-B14F-4D97-AF65-F5344CB8AC3E}">
        <p14:creationId xmlns:p14="http://schemas.microsoft.com/office/powerpoint/2010/main" val="16976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03F0-26BF-4046-B112-232307949DBC}"/>
              </a:ext>
            </a:extLst>
          </p:cNvPr>
          <p:cNvSpPr>
            <a:spLocks noGrp="1"/>
          </p:cNvSpPr>
          <p:nvPr>
            <p:ph type="title"/>
          </p:nvPr>
        </p:nvSpPr>
        <p:spPr/>
        <p:txBody>
          <a:bodyPr/>
          <a:lstStyle/>
          <a:p>
            <a:r>
              <a:rPr lang="en-US" dirty="0" err="1"/>
              <a:t>Leetcode</a:t>
            </a:r>
            <a:r>
              <a:rPr lang="en-US" dirty="0"/>
              <a:t> profile</a:t>
            </a:r>
            <a:endParaRPr lang="en-IN" dirty="0"/>
          </a:p>
        </p:txBody>
      </p:sp>
      <p:pic>
        <p:nvPicPr>
          <p:cNvPr id="5" name="Content Placeholder 4">
            <a:extLst>
              <a:ext uri="{FF2B5EF4-FFF2-40B4-BE49-F238E27FC236}">
                <a16:creationId xmlns:a16="http://schemas.microsoft.com/office/drawing/2014/main" id="{B54E4A0C-C950-404A-B48C-DADE681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456" y="2181225"/>
            <a:ext cx="10743088" cy="3678238"/>
          </a:xfrm>
        </p:spPr>
      </p:pic>
    </p:spTree>
    <p:extLst>
      <p:ext uri="{BB962C8B-B14F-4D97-AF65-F5344CB8AC3E}">
        <p14:creationId xmlns:p14="http://schemas.microsoft.com/office/powerpoint/2010/main" val="55017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2026-646A-4910-A917-F7472C117D8A}"/>
              </a:ext>
            </a:extLst>
          </p:cNvPr>
          <p:cNvSpPr>
            <a:spLocks noGrp="1"/>
          </p:cNvSpPr>
          <p:nvPr>
            <p:ph type="title"/>
          </p:nvPr>
        </p:nvSpPr>
        <p:spPr/>
        <p:txBody>
          <a:bodyPr/>
          <a:lstStyle/>
          <a:p>
            <a:r>
              <a:rPr lang="en-US" dirty="0"/>
              <a:t>Tasks done in Java</a:t>
            </a:r>
            <a:endParaRPr lang="en-IN" dirty="0"/>
          </a:p>
        </p:txBody>
      </p:sp>
      <p:sp>
        <p:nvSpPr>
          <p:cNvPr id="3" name="Content Placeholder 2">
            <a:extLst>
              <a:ext uri="{FF2B5EF4-FFF2-40B4-BE49-F238E27FC236}">
                <a16:creationId xmlns:a16="http://schemas.microsoft.com/office/drawing/2014/main" id="{EE2B388F-50BB-4218-B177-8B4C1B5EB7B2}"/>
              </a:ext>
            </a:extLst>
          </p:cNvPr>
          <p:cNvSpPr>
            <a:spLocks noGrp="1"/>
          </p:cNvSpPr>
          <p:nvPr>
            <p:ph idx="1"/>
          </p:nvPr>
        </p:nvSpPr>
        <p:spPr/>
        <p:txBody>
          <a:bodyPr/>
          <a:lstStyle/>
          <a:p>
            <a:r>
              <a:rPr lang="en-US" sz="2400" dirty="0"/>
              <a:t>I solved 4 practice problems of java from </a:t>
            </a:r>
            <a:r>
              <a:rPr lang="en-US" sz="2400" dirty="0" err="1"/>
              <a:t>GeeksforGeeks</a:t>
            </a:r>
            <a:r>
              <a:rPr lang="en-US" sz="2400" dirty="0"/>
              <a:t>:</a:t>
            </a:r>
          </a:p>
          <a:p>
            <a:r>
              <a:rPr lang="en-US" sz="2400" dirty="0"/>
              <a:t>Special count</a:t>
            </a:r>
          </a:p>
          <a:p>
            <a:r>
              <a:rPr lang="en-US" sz="2400" dirty="0"/>
              <a:t>Count odd even</a:t>
            </a:r>
          </a:p>
          <a:p>
            <a:r>
              <a:rPr lang="en-US" sz="2400" dirty="0"/>
              <a:t>Matrix interchange</a:t>
            </a:r>
          </a:p>
          <a:p>
            <a:r>
              <a:rPr lang="en-US" sz="2400" dirty="0"/>
              <a:t>Predict the column</a:t>
            </a:r>
            <a:endParaRPr lang="en-IN" dirty="0"/>
          </a:p>
        </p:txBody>
      </p:sp>
    </p:spTree>
    <p:extLst>
      <p:ext uri="{BB962C8B-B14F-4D97-AF65-F5344CB8AC3E}">
        <p14:creationId xmlns:p14="http://schemas.microsoft.com/office/powerpoint/2010/main" val="26926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1940-C503-468D-8D0F-2A99229BACED}"/>
              </a:ext>
            </a:extLst>
          </p:cNvPr>
          <p:cNvSpPr>
            <a:spLocks noGrp="1"/>
          </p:cNvSpPr>
          <p:nvPr>
            <p:ph type="title"/>
          </p:nvPr>
        </p:nvSpPr>
        <p:spPr/>
        <p:txBody>
          <a:bodyPr/>
          <a:lstStyle/>
          <a:p>
            <a:r>
              <a:rPr lang="en-US" dirty="0" err="1"/>
              <a:t>GeeksforGeeks</a:t>
            </a:r>
            <a:r>
              <a:rPr lang="en-US" dirty="0"/>
              <a:t> Profile</a:t>
            </a:r>
            <a:endParaRPr lang="en-IN" dirty="0"/>
          </a:p>
        </p:txBody>
      </p:sp>
      <p:pic>
        <p:nvPicPr>
          <p:cNvPr id="5" name="Content Placeholder 4">
            <a:extLst>
              <a:ext uri="{FF2B5EF4-FFF2-40B4-BE49-F238E27FC236}">
                <a16:creationId xmlns:a16="http://schemas.microsoft.com/office/drawing/2014/main" id="{0B6AED70-D9F3-4759-B694-F5097709D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305" y="1863173"/>
            <a:ext cx="10337390" cy="4878754"/>
          </a:xfrm>
        </p:spPr>
      </p:pic>
    </p:spTree>
    <p:extLst>
      <p:ext uri="{BB962C8B-B14F-4D97-AF65-F5344CB8AC3E}">
        <p14:creationId xmlns:p14="http://schemas.microsoft.com/office/powerpoint/2010/main" val="7809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1FCE-1AFD-4F2A-800C-DEDB2201FAAE}"/>
              </a:ext>
            </a:extLst>
          </p:cNvPr>
          <p:cNvSpPr>
            <a:spLocks noGrp="1"/>
          </p:cNvSpPr>
          <p:nvPr>
            <p:ph type="title"/>
          </p:nvPr>
        </p:nvSpPr>
        <p:spPr/>
        <p:txBody>
          <a:bodyPr/>
          <a:lstStyle/>
          <a:p>
            <a:r>
              <a:rPr lang="en-US" dirty="0" err="1"/>
              <a:t>Github</a:t>
            </a:r>
            <a:r>
              <a:rPr lang="en-US" dirty="0"/>
              <a:t> Tasks:</a:t>
            </a:r>
            <a:endParaRPr lang="en-IN" dirty="0"/>
          </a:p>
        </p:txBody>
      </p:sp>
      <p:sp>
        <p:nvSpPr>
          <p:cNvPr id="3" name="Content Placeholder 2">
            <a:extLst>
              <a:ext uri="{FF2B5EF4-FFF2-40B4-BE49-F238E27FC236}">
                <a16:creationId xmlns:a16="http://schemas.microsoft.com/office/drawing/2014/main" id="{80B72702-7336-43F1-9BE1-1AA3B2A02EAD}"/>
              </a:ext>
            </a:extLst>
          </p:cNvPr>
          <p:cNvSpPr>
            <a:spLocks noGrp="1"/>
          </p:cNvSpPr>
          <p:nvPr>
            <p:ph idx="1"/>
          </p:nvPr>
        </p:nvSpPr>
        <p:spPr/>
        <p:txBody>
          <a:bodyPr/>
          <a:lstStyle/>
          <a:p>
            <a:r>
              <a:rPr lang="en-US" sz="3200" b="1" dirty="0"/>
              <a:t>Java</a:t>
            </a:r>
            <a:r>
              <a:rPr lang="en-US" sz="2400" dirty="0"/>
              <a:t>:</a:t>
            </a:r>
          </a:p>
          <a:p>
            <a:pPr marL="0" indent="0">
              <a:buNone/>
            </a:pPr>
            <a:r>
              <a:rPr lang="en-US" sz="2400" dirty="0"/>
              <a:t>I created new repository named </a:t>
            </a:r>
            <a:r>
              <a:rPr lang="en-US" sz="2400" dirty="0" err="1"/>
              <a:t>GeeksforGeeks</a:t>
            </a:r>
            <a:r>
              <a:rPr lang="en-US" sz="2400" dirty="0"/>
              <a:t> and uploaded 4 codes in it.</a:t>
            </a:r>
          </a:p>
          <a:p>
            <a:r>
              <a:rPr lang="en-US" sz="3200" b="1" dirty="0"/>
              <a:t>C++:</a:t>
            </a:r>
          </a:p>
          <a:p>
            <a:pPr marL="0" indent="0">
              <a:buNone/>
            </a:pPr>
            <a:r>
              <a:rPr lang="en-US" sz="2400" dirty="0"/>
              <a:t>I created new repository named </a:t>
            </a:r>
            <a:r>
              <a:rPr lang="en-US" sz="2400" dirty="0" err="1"/>
              <a:t>LeetCode</a:t>
            </a:r>
            <a:r>
              <a:rPr lang="en-US" sz="2400" dirty="0"/>
              <a:t> and uploaded 8 codes.</a:t>
            </a:r>
            <a:endParaRPr lang="en-IN" dirty="0"/>
          </a:p>
        </p:txBody>
      </p:sp>
    </p:spTree>
    <p:extLst>
      <p:ext uri="{BB962C8B-B14F-4D97-AF65-F5344CB8AC3E}">
        <p14:creationId xmlns:p14="http://schemas.microsoft.com/office/powerpoint/2010/main" val="20129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0AFB-EE57-4071-AC50-FFE3BD0850F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D6295E4C-627C-43E4-951C-0B1379E43ECC}"/>
              </a:ext>
            </a:extLst>
          </p:cNvPr>
          <p:cNvSpPr>
            <a:spLocks noGrp="1"/>
          </p:cNvSpPr>
          <p:nvPr>
            <p:ph idx="1"/>
          </p:nvPr>
        </p:nvSpPr>
        <p:spPr/>
        <p:txBody>
          <a:bodyPr>
            <a:normAutofit/>
          </a:bodyPr>
          <a:lstStyle/>
          <a:p>
            <a:r>
              <a:rPr lang="en-US" sz="2400" dirty="0" err="1"/>
              <a:t>LeetCode</a:t>
            </a:r>
            <a:r>
              <a:rPr lang="en-US" sz="2400" dirty="0"/>
              <a:t> submissions in C++ = 8; </a:t>
            </a:r>
            <a:r>
              <a:rPr lang="en-US" u="sng" dirty="0">
                <a:solidFill>
                  <a:srgbClr val="0070C0"/>
                </a:solidFill>
              </a:rPr>
              <a:t>https://leetcode.com/kajalpunia/</a:t>
            </a:r>
          </a:p>
          <a:p>
            <a:r>
              <a:rPr lang="en-US" sz="2400" dirty="0" err="1"/>
              <a:t>GeeksforGeeks</a:t>
            </a:r>
            <a:r>
              <a:rPr lang="en-US" sz="2400" dirty="0"/>
              <a:t> submissions in java= 4; </a:t>
            </a:r>
            <a:r>
              <a:rPr lang="en-US" u="sng" dirty="0">
                <a:solidFill>
                  <a:srgbClr val="0070C0"/>
                </a:solidFill>
              </a:rPr>
              <a:t>https://auth.geeksforgeeks.org/user/kajalpunia640/practice/</a:t>
            </a:r>
          </a:p>
          <a:p>
            <a:r>
              <a:rPr lang="en-US" sz="2400" dirty="0"/>
              <a:t>Contributions on GitHub = 12; </a:t>
            </a:r>
            <a:r>
              <a:rPr lang="en-US" u="sng" dirty="0">
                <a:solidFill>
                  <a:srgbClr val="0070C0"/>
                </a:solidFill>
              </a:rPr>
              <a:t>https://github.com/kajalpunia</a:t>
            </a:r>
          </a:p>
          <a:p>
            <a:r>
              <a:rPr lang="en-IN" sz="2400" dirty="0"/>
              <a:t>Linkedin: </a:t>
            </a:r>
            <a:r>
              <a:rPr lang="en-IN" u="sng" dirty="0">
                <a:solidFill>
                  <a:srgbClr val="0070C0"/>
                </a:solidFill>
              </a:rPr>
              <a:t>https://www.linkedin.com/in/kajal-punia/</a:t>
            </a:r>
            <a:endParaRPr lang="en-IN" sz="2400" u="sng" dirty="0">
              <a:solidFill>
                <a:srgbClr val="0070C0"/>
              </a:solidFill>
            </a:endParaRPr>
          </a:p>
        </p:txBody>
      </p:sp>
    </p:spTree>
    <p:extLst>
      <p:ext uri="{BB962C8B-B14F-4D97-AF65-F5344CB8AC3E}">
        <p14:creationId xmlns:p14="http://schemas.microsoft.com/office/powerpoint/2010/main" val="380011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3CFC-1336-45D6-A2CE-D1CA746F86E8}"/>
              </a:ext>
            </a:extLst>
          </p:cNvPr>
          <p:cNvSpPr>
            <a:spLocks noGrp="1"/>
          </p:cNvSpPr>
          <p:nvPr>
            <p:ph type="ctrTitle"/>
          </p:nvPr>
        </p:nvSpPr>
        <p:spPr/>
        <p:txBody>
          <a:bodyPr>
            <a:normAutofit/>
          </a:bodyPr>
          <a:lstStyle/>
          <a:p>
            <a:r>
              <a:rPr lang="en-US" sz="4800" b="1" dirty="0"/>
              <a:t>Summer Internship Program</a:t>
            </a:r>
            <a:endParaRPr lang="en-IN" sz="4800" dirty="0"/>
          </a:p>
        </p:txBody>
      </p:sp>
      <p:sp>
        <p:nvSpPr>
          <p:cNvPr id="3" name="Subtitle 2">
            <a:extLst>
              <a:ext uri="{FF2B5EF4-FFF2-40B4-BE49-F238E27FC236}">
                <a16:creationId xmlns:a16="http://schemas.microsoft.com/office/drawing/2014/main" id="{87083EC4-4829-46F3-A433-4DA1B059D529}"/>
              </a:ext>
            </a:extLst>
          </p:cNvPr>
          <p:cNvSpPr>
            <a:spLocks noGrp="1"/>
          </p:cNvSpPr>
          <p:nvPr>
            <p:ph type="subTitle" idx="1"/>
          </p:nvPr>
        </p:nvSpPr>
        <p:spPr/>
        <p:txBody>
          <a:bodyPr>
            <a:noAutofit/>
          </a:bodyPr>
          <a:lstStyle/>
          <a:p>
            <a:r>
              <a:rPr lang="en-US" sz="2800" b="1" dirty="0"/>
              <a:t>Week 1i</a:t>
            </a:r>
            <a:endParaRPr lang="en-IN" sz="2800" b="1" dirty="0"/>
          </a:p>
          <a:p>
            <a:endParaRPr lang="en-IN" sz="2800" dirty="0"/>
          </a:p>
        </p:txBody>
      </p:sp>
      <p:sp>
        <p:nvSpPr>
          <p:cNvPr id="4" name="Rectangle 3">
            <a:extLst>
              <a:ext uri="{FF2B5EF4-FFF2-40B4-BE49-F238E27FC236}">
                <a16:creationId xmlns:a16="http://schemas.microsoft.com/office/drawing/2014/main" id="{E570FB36-D253-41A8-AEBA-4D9AB6510063}"/>
              </a:ext>
            </a:extLst>
          </p:cNvPr>
          <p:cNvSpPr/>
          <p:nvPr/>
        </p:nvSpPr>
        <p:spPr>
          <a:xfrm>
            <a:off x="581191" y="4020113"/>
            <a:ext cx="9020290" cy="923330"/>
          </a:xfrm>
          <a:prstGeom prst="rect">
            <a:avLst/>
          </a:prstGeom>
          <a:noFill/>
        </p:spPr>
        <p:txBody>
          <a:bodyPr wrap="none" lIns="91440" tIns="45720" rIns="91440" bIns="45720">
            <a:spAutoFit/>
          </a:bodyPr>
          <a:lstStyle/>
          <a:p>
            <a:r>
              <a:rPr lang="en-US" sz="5400" b="0" cap="none" spc="0" dirty="0">
                <a:ln w="0"/>
                <a:solidFill>
                  <a:schemeClr val="bg2"/>
                </a:solidFill>
                <a:effectLst>
                  <a:outerShdw blurRad="38100" dist="19050" dir="2700000" algn="tl" rotWithShape="0">
                    <a:schemeClr val="dk1">
                      <a:alpha val="40000"/>
                    </a:schemeClr>
                  </a:outerShdw>
                </a:effectLst>
              </a:rPr>
              <a:t>Data Structures and Algorithms</a:t>
            </a:r>
          </a:p>
        </p:txBody>
      </p:sp>
    </p:spTree>
    <p:extLst>
      <p:ext uri="{BB962C8B-B14F-4D97-AF65-F5344CB8AC3E}">
        <p14:creationId xmlns:p14="http://schemas.microsoft.com/office/powerpoint/2010/main" val="30972036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1011</TotalTime>
  <Words>1589</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Charter</vt:lpstr>
      <vt:lpstr>Gill Sans MT</vt:lpstr>
      <vt:lpstr>urw-din</vt:lpstr>
      <vt:lpstr>Verdana</vt:lpstr>
      <vt:lpstr>Wingdings 2</vt:lpstr>
      <vt:lpstr>Dividend</vt:lpstr>
      <vt:lpstr>Summer Internship Program</vt:lpstr>
      <vt:lpstr>Why I chose Java and C++?</vt:lpstr>
      <vt:lpstr>Tasks done in C++</vt:lpstr>
      <vt:lpstr>Leetcode profile</vt:lpstr>
      <vt:lpstr>Tasks done in Java</vt:lpstr>
      <vt:lpstr>GeeksforGeeks Profile</vt:lpstr>
      <vt:lpstr>Github Tasks:</vt:lpstr>
      <vt:lpstr>summary</vt:lpstr>
      <vt:lpstr>Summer Internship Program</vt:lpstr>
      <vt:lpstr>Introduction:</vt:lpstr>
      <vt:lpstr>Data Structures:</vt:lpstr>
      <vt:lpstr>Brief Overview of linear data structures:</vt:lpstr>
      <vt:lpstr>Brief Overview of Non-linear data structures:</vt:lpstr>
      <vt:lpstr>Brief Overview of Non-linear data structures:</vt:lpstr>
      <vt:lpstr>LeetCode:</vt:lpstr>
      <vt:lpstr>Github:</vt:lpstr>
      <vt:lpstr>PowerPoint Presentation</vt:lpstr>
      <vt:lpstr>Summer Internship Program</vt:lpstr>
      <vt:lpstr>HTML</vt:lpstr>
      <vt:lpstr>Basic HTML Document:</vt:lpstr>
      <vt:lpstr>PowerPoint Presentation</vt:lpstr>
      <vt:lpstr>CSS</vt:lpstr>
      <vt:lpstr>Leetcode</vt:lpstr>
      <vt:lpstr>PowerPoint Presentation</vt:lpstr>
      <vt:lpstr>GitHub</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dc:title>
  <dc:creator>kajal.2023mca1004</dc:creator>
  <cp:lastModifiedBy>kajal.2023mca1004</cp:lastModifiedBy>
  <cp:revision>26</cp:revision>
  <dcterms:created xsi:type="dcterms:W3CDTF">2021-06-25T15:51:02Z</dcterms:created>
  <dcterms:modified xsi:type="dcterms:W3CDTF">2021-07-12T04:27:14Z</dcterms:modified>
</cp:coreProperties>
</file>