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04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77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03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94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17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96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56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8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9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85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3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46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49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61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0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59D422-64EE-4181-9EF1-85042BB1877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AE6EC9E-55D4-404A-B493-8F0C3B95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73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126" y="942109"/>
            <a:ext cx="10224655" cy="1939636"/>
          </a:xfrm>
        </p:spPr>
        <p:txBody>
          <a:bodyPr/>
          <a:lstStyle/>
          <a:p>
            <a:r>
              <a:rPr lang="en-IN" sz="7200" b="1" u="sng" dirty="0" smtClean="0"/>
              <a:t>MACHINE LEARNING		</a:t>
            </a:r>
            <a:endParaRPr lang="en-IN" sz="7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846" y="3352801"/>
            <a:ext cx="6478899" cy="21336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 Course on the trending technology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3352801"/>
            <a:ext cx="4211781" cy="260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827423"/>
          </a:xfrm>
        </p:spPr>
        <p:txBody>
          <a:bodyPr/>
          <a:lstStyle/>
          <a:p>
            <a:r>
              <a:rPr lang="en-IN" b="1" dirty="0" smtClean="0">
                <a:latin typeface="Adobe Garamond Pro Bold" panose="02020702060506020403" pitchFamily="18" charset="0"/>
              </a:rPr>
              <a:t>Limitations Of Machine Learning</a:t>
            </a:r>
            <a:endParaRPr lang="en-IN" b="1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85882" cy="34163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Lack of data or diversity in the dataset</a:t>
            </a:r>
          </a:p>
          <a:p>
            <a:r>
              <a:rPr lang="en-IN" sz="2400" dirty="0" smtClean="0"/>
              <a:t>Needs to have heterogeneity to learn meaningful insight.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159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M.L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55" y="2769755"/>
            <a:ext cx="7684246" cy="341630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ea typeface="Adobe Gothic Std B" panose="020B0800000000000000" pitchFamily="34" charset="-128"/>
              </a:rPr>
              <a:t>It is the field of study that gives the computer the ability to learn without explicitly being programmed.</a:t>
            </a:r>
          </a:p>
          <a:p>
            <a:r>
              <a:rPr lang="en-IN" sz="2400" dirty="0">
                <a:ea typeface="Adobe Gothic Std B" panose="020B0800000000000000" pitchFamily="34" charset="-128"/>
              </a:rPr>
              <a:t> </a:t>
            </a:r>
            <a:r>
              <a:rPr lang="en-IN" sz="2400" b="1" dirty="0">
                <a:ea typeface="Adobe Gothic Std B" panose="020B0800000000000000" pitchFamily="34" charset="-128"/>
              </a:rPr>
              <a:t>Machine learning focuses on the development of computer programs</a:t>
            </a:r>
            <a:r>
              <a:rPr lang="en-IN" sz="2400" dirty="0">
                <a:ea typeface="Adobe Gothic Std B" panose="020B0800000000000000" pitchFamily="34" charset="-128"/>
              </a:rPr>
              <a:t> that can access data and use it learn for themselves</a:t>
            </a:r>
            <a:r>
              <a:rPr lang="en-IN" sz="2400" dirty="0" smtClean="0">
                <a:ea typeface="Adobe Gothic Std B" panose="020B0800000000000000" pitchFamily="34" charset="-128"/>
              </a:rPr>
              <a:t>.</a:t>
            </a:r>
          </a:p>
          <a:p>
            <a:r>
              <a:rPr lang="en-IN" sz="2400" b="1" dirty="0">
                <a:ea typeface="Adobe Gothic Std B" panose="020B0800000000000000" pitchFamily="34" charset="-128"/>
              </a:rPr>
              <a:t>The primary aim is to allow the computers learn automatically</a:t>
            </a:r>
            <a:r>
              <a:rPr lang="en-IN" sz="2400" dirty="0">
                <a:ea typeface="Adobe Gothic Std B" panose="020B0800000000000000" pitchFamily="34" charset="-128"/>
              </a:rPr>
              <a:t> without human intervention or assistance and adjust actions accordingly.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2769755"/>
            <a:ext cx="3823855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Does Machine Learning Learns?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1" y="2479962"/>
            <a:ext cx="11083637" cy="4378038"/>
          </a:xfrm>
        </p:spPr>
        <p:txBody>
          <a:bodyPr/>
          <a:lstStyle/>
          <a:p>
            <a:r>
              <a:rPr lang="en-IN" dirty="0" smtClean="0"/>
              <a:t>M.L is the brain where all the learning take place.</a:t>
            </a:r>
          </a:p>
          <a:p>
            <a:r>
              <a:rPr lang="en-IN" dirty="0" smtClean="0"/>
              <a:t>Machine also learns from the experiences , just like human beings.</a:t>
            </a:r>
          </a:p>
          <a:p>
            <a:r>
              <a:rPr lang="en-IN" dirty="0" smtClean="0"/>
              <a:t>First of all, machine learns through the experiences.</a:t>
            </a:r>
          </a:p>
          <a:p>
            <a:r>
              <a:rPr lang="en-IN" dirty="0" smtClean="0"/>
              <a:t>Data Scientist choose carefully the type of data to provide it to machine . The list of attributes used to solve a problem is called a </a:t>
            </a:r>
            <a:r>
              <a:rPr lang="en-IN" b="1" dirty="0" smtClean="0"/>
              <a:t>feature vector</a:t>
            </a:r>
            <a:r>
              <a:rPr lang="en-IN" dirty="0" smtClean="0"/>
              <a:t>.</a:t>
            </a:r>
          </a:p>
          <a:p>
            <a:r>
              <a:rPr lang="en-IN" dirty="0" smtClean="0"/>
              <a:t>Machine uses some fancy </a:t>
            </a:r>
            <a:r>
              <a:rPr lang="en-IN" dirty="0" err="1" smtClean="0"/>
              <a:t>algo’s</a:t>
            </a:r>
            <a:r>
              <a:rPr lang="en-IN" dirty="0" smtClean="0"/>
              <a:t> to simplify the reality &amp; transform this discovery into a model.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Features Vector                Algorithm                                  Model</a:t>
            </a:r>
          </a:p>
          <a:p>
            <a:pPr marL="0" indent="0">
              <a:buNone/>
            </a:pPr>
            <a:r>
              <a:rPr lang="en-IN" dirty="0" smtClean="0"/>
              <a:t>             Training Data         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Oval 3"/>
          <p:cNvSpPr/>
          <p:nvPr/>
        </p:nvSpPr>
        <p:spPr>
          <a:xfrm>
            <a:off x="1496291" y="5140036"/>
            <a:ext cx="1094509" cy="3463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496291" y="5313218"/>
            <a:ext cx="0" cy="90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6"/>
          </p:cNvCxnSpPr>
          <p:nvPr/>
        </p:nvCxnSpPr>
        <p:spPr>
          <a:xfrm>
            <a:off x="2590800" y="5313218"/>
            <a:ext cx="0" cy="90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510145" y="6206835"/>
            <a:ext cx="1080655" cy="78895"/>
          </a:xfrm>
          <a:custGeom>
            <a:avLst/>
            <a:gdLst>
              <a:gd name="connsiteX0" fmla="*/ 0 w 1080655"/>
              <a:gd name="connsiteY0" fmla="*/ 0 h 138546"/>
              <a:gd name="connsiteX1" fmla="*/ 41564 w 1080655"/>
              <a:gd name="connsiteY1" fmla="*/ 69273 h 138546"/>
              <a:gd name="connsiteX2" fmla="*/ 124691 w 1080655"/>
              <a:gd name="connsiteY2" fmla="*/ 96982 h 138546"/>
              <a:gd name="connsiteX3" fmla="*/ 249382 w 1080655"/>
              <a:gd name="connsiteY3" fmla="*/ 124691 h 138546"/>
              <a:gd name="connsiteX4" fmla="*/ 872837 w 1080655"/>
              <a:gd name="connsiteY4" fmla="*/ 138546 h 138546"/>
              <a:gd name="connsiteX5" fmla="*/ 997528 w 1080655"/>
              <a:gd name="connsiteY5" fmla="*/ 124691 h 138546"/>
              <a:gd name="connsiteX6" fmla="*/ 1011382 w 1080655"/>
              <a:gd name="connsiteY6" fmla="*/ 83128 h 138546"/>
              <a:gd name="connsiteX7" fmla="*/ 1039091 w 1080655"/>
              <a:gd name="connsiteY7" fmla="*/ 41564 h 138546"/>
              <a:gd name="connsiteX8" fmla="*/ 1080655 w 1080655"/>
              <a:gd name="connsiteY8" fmla="*/ 13855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655" h="138546">
                <a:moveTo>
                  <a:pt x="0" y="0"/>
                </a:moveTo>
                <a:cubicBezTo>
                  <a:pt x="13855" y="23091"/>
                  <a:pt x="20308" y="52740"/>
                  <a:pt x="41564" y="69273"/>
                </a:cubicBezTo>
                <a:cubicBezTo>
                  <a:pt x="64619" y="87205"/>
                  <a:pt x="96982" y="87746"/>
                  <a:pt x="124691" y="96982"/>
                </a:cubicBezTo>
                <a:cubicBezTo>
                  <a:pt x="170935" y="112397"/>
                  <a:pt x="194109" y="122523"/>
                  <a:pt x="249382" y="124691"/>
                </a:cubicBezTo>
                <a:cubicBezTo>
                  <a:pt x="457092" y="132836"/>
                  <a:pt x="665019" y="133928"/>
                  <a:pt x="872837" y="138546"/>
                </a:cubicBezTo>
                <a:cubicBezTo>
                  <a:pt x="914401" y="133928"/>
                  <a:pt x="958700" y="140222"/>
                  <a:pt x="997528" y="124691"/>
                </a:cubicBezTo>
                <a:cubicBezTo>
                  <a:pt x="1011087" y="119267"/>
                  <a:pt x="1004851" y="96190"/>
                  <a:pt x="1011382" y="83128"/>
                </a:cubicBezTo>
                <a:cubicBezTo>
                  <a:pt x="1018829" y="68235"/>
                  <a:pt x="1027317" y="53338"/>
                  <a:pt x="1039091" y="41564"/>
                </a:cubicBezTo>
                <a:cubicBezTo>
                  <a:pt x="1050865" y="29790"/>
                  <a:pt x="1080655" y="13855"/>
                  <a:pt x="1080655" y="138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 13"/>
          <p:cNvSpPr/>
          <p:nvPr/>
        </p:nvSpPr>
        <p:spPr>
          <a:xfrm>
            <a:off x="1510145" y="5583382"/>
            <a:ext cx="1066800" cy="140211"/>
          </a:xfrm>
          <a:custGeom>
            <a:avLst/>
            <a:gdLst>
              <a:gd name="connsiteX0" fmla="*/ 0 w 1066800"/>
              <a:gd name="connsiteY0" fmla="*/ 0 h 140211"/>
              <a:gd name="connsiteX1" fmla="*/ 69273 w 1066800"/>
              <a:gd name="connsiteY1" fmla="*/ 69273 h 140211"/>
              <a:gd name="connsiteX2" fmla="*/ 152400 w 1066800"/>
              <a:gd name="connsiteY2" fmla="*/ 96982 h 140211"/>
              <a:gd name="connsiteX3" fmla="*/ 193964 w 1066800"/>
              <a:gd name="connsiteY3" fmla="*/ 110836 h 140211"/>
              <a:gd name="connsiteX4" fmla="*/ 623455 w 1066800"/>
              <a:gd name="connsiteY4" fmla="*/ 138545 h 140211"/>
              <a:gd name="connsiteX5" fmla="*/ 928255 w 1066800"/>
              <a:gd name="connsiteY5" fmla="*/ 124691 h 140211"/>
              <a:gd name="connsiteX6" fmla="*/ 969819 w 1066800"/>
              <a:gd name="connsiteY6" fmla="*/ 96982 h 140211"/>
              <a:gd name="connsiteX7" fmla="*/ 1011382 w 1066800"/>
              <a:gd name="connsiteY7" fmla="*/ 83127 h 140211"/>
              <a:gd name="connsiteX8" fmla="*/ 1066800 w 1066800"/>
              <a:gd name="connsiteY8" fmla="*/ 41563 h 14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6800" h="140211">
                <a:moveTo>
                  <a:pt x="0" y="0"/>
                </a:moveTo>
                <a:cubicBezTo>
                  <a:pt x="23091" y="23091"/>
                  <a:pt x="41723" y="51741"/>
                  <a:pt x="69273" y="69273"/>
                </a:cubicBezTo>
                <a:cubicBezTo>
                  <a:pt x="93915" y="84954"/>
                  <a:pt x="124691" y="87746"/>
                  <a:pt x="152400" y="96982"/>
                </a:cubicBezTo>
                <a:lnTo>
                  <a:pt x="193964" y="110836"/>
                </a:lnTo>
                <a:cubicBezTo>
                  <a:pt x="358286" y="165609"/>
                  <a:pt x="220874" y="124168"/>
                  <a:pt x="623455" y="138545"/>
                </a:cubicBezTo>
                <a:cubicBezTo>
                  <a:pt x="725055" y="133927"/>
                  <a:pt x="827275" y="136808"/>
                  <a:pt x="928255" y="124691"/>
                </a:cubicBezTo>
                <a:cubicBezTo>
                  <a:pt x="944788" y="122707"/>
                  <a:pt x="954926" y="104429"/>
                  <a:pt x="969819" y="96982"/>
                </a:cubicBezTo>
                <a:cubicBezTo>
                  <a:pt x="982881" y="90451"/>
                  <a:pt x="997528" y="87745"/>
                  <a:pt x="1011382" y="83127"/>
                </a:cubicBezTo>
                <a:cubicBezTo>
                  <a:pt x="1044214" y="33878"/>
                  <a:pt x="1022440" y="41563"/>
                  <a:pt x="1066800" y="415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14"/>
          <p:cNvSpPr/>
          <p:nvPr/>
        </p:nvSpPr>
        <p:spPr>
          <a:xfrm>
            <a:off x="1496291" y="5957455"/>
            <a:ext cx="1066800" cy="140749"/>
          </a:xfrm>
          <a:custGeom>
            <a:avLst/>
            <a:gdLst>
              <a:gd name="connsiteX0" fmla="*/ 0 w 1066800"/>
              <a:gd name="connsiteY0" fmla="*/ 0 h 140749"/>
              <a:gd name="connsiteX1" fmla="*/ 69273 w 1066800"/>
              <a:gd name="connsiteY1" fmla="*/ 41563 h 140749"/>
              <a:gd name="connsiteX2" fmla="*/ 124691 w 1066800"/>
              <a:gd name="connsiteY2" fmla="*/ 96981 h 140749"/>
              <a:gd name="connsiteX3" fmla="*/ 166254 w 1066800"/>
              <a:gd name="connsiteY3" fmla="*/ 124690 h 140749"/>
              <a:gd name="connsiteX4" fmla="*/ 581891 w 1066800"/>
              <a:gd name="connsiteY4" fmla="*/ 124690 h 140749"/>
              <a:gd name="connsiteX5" fmla="*/ 678873 w 1066800"/>
              <a:gd name="connsiteY5" fmla="*/ 110836 h 140749"/>
              <a:gd name="connsiteX6" fmla="*/ 900545 w 1066800"/>
              <a:gd name="connsiteY6" fmla="*/ 83127 h 140749"/>
              <a:gd name="connsiteX7" fmla="*/ 942109 w 1066800"/>
              <a:gd name="connsiteY7" fmla="*/ 55418 h 140749"/>
              <a:gd name="connsiteX8" fmla="*/ 1066800 w 1066800"/>
              <a:gd name="connsiteY8" fmla="*/ 27709 h 14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6800" h="140749">
                <a:moveTo>
                  <a:pt x="0" y="0"/>
                </a:moveTo>
                <a:cubicBezTo>
                  <a:pt x="23091" y="13854"/>
                  <a:pt x="50232" y="22522"/>
                  <a:pt x="69273" y="41563"/>
                </a:cubicBezTo>
                <a:cubicBezTo>
                  <a:pt x="143164" y="115454"/>
                  <a:pt x="13854" y="60037"/>
                  <a:pt x="124691" y="96981"/>
                </a:cubicBezTo>
                <a:cubicBezTo>
                  <a:pt x="138545" y="106217"/>
                  <a:pt x="150458" y="119424"/>
                  <a:pt x="166254" y="124690"/>
                </a:cubicBezTo>
                <a:cubicBezTo>
                  <a:pt x="273228" y="160348"/>
                  <a:pt x="559254" y="125633"/>
                  <a:pt x="581891" y="124690"/>
                </a:cubicBezTo>
                <a:cubicBezTo>
                  <a:pt x="614218" y="120072"/>
                  <a:pt x="646380" y="114085"/>
                  <a:pt x="678873" y="110836"/>
                </a:cubicBezTo>
                <a:cubicBezTo>
                  <a:pt x="892794" y="89444"/>
                  <a:pt x="797189" y="117578"/>
                  <a:pt x="900545" y="83127"/>
                </a:cubicBezTo>
                <a:cubicBezTo>
                  <a:pt x="914400" y="73891"/>
                  <a:pt x="926160" y="60203"/>
                  <a:pt x="942109" y="55418"/>
                </a:cubicBezTo>
                <a:cubicBezTo>
                  <a:pt x="1133553" y="-2015"/>
                  <a:pt x="983244" y="69485"/>
                  <a:pt x="1066800" y="277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70909" y="5723593"/>
            <a:ext cx="102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28654" y="5393714"/>
            <a:ext cx="748147" cy="5195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128655" y="5486400"/>
            <a:ext cx="415636" cy="23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44291" y="5486400"/>
            <a:ext cx="263236" cy="346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696691" y="5583382"/>
            <a:ext cx="180110" cy="140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84618" y="5723593"/>
            <a:ext cx="817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70073" y="5723593"/>
            <a:ext cx="374072" cy="23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7176655" y="5723593"/>
            <a:ext cx="318653" cy="23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897091" y="5723593"/>
            <a:ext cx="304799" cy="23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6844145" y="5313218"/>
            <a:ext cx="332510" cy="17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7620000" y="5313218"/>
            <a:ext cx="277091" cy="17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7176655" y="4924263"/>
            <a:ext cx="318653" cy="21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941127" y="5076025"/>
            <a:ext cx="235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41127" y="5076025"/>
            <a:ext cx="0" cy="237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6" idx="3"/>
          </p:cNvCxnSpPr>
          <p:nvPr/>
        </p:nvCxnSpPr>
        <p:spPr>
          <a:xfrm flipV="1">
            <a:off x="7176655" y="5393714"/>
            <a:ext cx="124690" cy="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4" idx="0"/>
          </p:cNvCxnSpPr>
          <p:nvPr/>
        </p:nvCxnSpPr>
        <p:spPr>
          <a:xfrm>
            <a:off x="7301347" y="5393714"/>
            <a:ext cx="34635" cy="32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6" idx="1"/>
          </p:cNvCxnSpPr>
          <p:nvPr/>
        </p:nvCxnSpPr>
        <p:spPr>
          <a:xfrm flipH="1" flipV="1">
            <a:off x="6615544" y="5393714"/>
            <a:ext cx="228601" cy="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3" idx="2"/>
          </p:cNvCxnSpPr>
          <p:nvPr/>
        </p:nvCxnSpPr>
        <p:spPr>
          <a:xfrm flipH="1" flipV="1">
            <a:off x="6615546" y="5393714"/>
            <a:ext cx="41563" cy="56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495308" y="5076025"/>
            <a:ext cx="249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37" idx="0"/>
          </p:cNvCxnSpPr>
          <p:nvPr/>
        </p:nvCxnSpPr>
        <p:spPr>
          <a:xfrm>
            <a:off x="7744691" y="5076025"/>
            <a:ext cx="13855" cy="237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7" idx="3"/>
          </p:cNvCxnSpPr>
          <p:nvPr/>
        </p:nvCxnSpPr>
        <p:spPr>
          <a:xfrm flipV="1">
            <a:off x="7897091" y="5393714"/>
            <a:ext cx="138545" cy="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5" idx="0"/>
          </p:cNvCxnSpPr>
          <p:nvPr/>
        </p:nvCxnSpPr>
        <p:spPr>
          <a:xfrm>
            <a:off x="8049489" y="5393714"/>
            <a:ext cx="2" cy="32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8645236" y="5500255"/>
            <a:ext cx="1039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390909" y="5723593"/>
            <a:ext cx="1149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10321636" y="4821382"/>
            <a:ext cx="41564" cy="90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9684327" y="5723593"/>
            <a:ext cx="706582" cy="56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0723417" y="5313218"/>
            <a:ext cx="665019" cy="784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60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36" y="973668"/>
            <a:ext cx="10313435" cy="706964"/>
          </a:xfrm>
        </p:spPr>
        <p:txBody>
          <a:bodyPr/>
          <a:lstStyle/>
          <a:p>
            <a:r>
              <a:rPr lang="en-IN" b="1" dirty="0" smtClean="0"/>
              <a:t>Machine Language v/s Traditional Language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/>
          <a:lstStyle/>
          <a:p>
            <a:r>
              <a:rPr lang="en-IN" dirty="0" smtClean="0"/>
              <a:t>Machine Language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436" y="3179762"/>
            <a:ext cx="5259676" cy="3387293"/>
          </a:xfrm>
        </p:spPr>
        <p:txBody>
          <a:bodyPr/>
          <a:lstStyle/>
          <a:p>
            <a:r>
              <a:rPr lang="en-IN" dirty="0" smtClean="0"/>
              <a:t>A programmer code all the rules in consultation with the experts in the industry for which the s/w is being developed.</a:t>
            </a:r>
          </a:p>
          <a:p>
            <a:r>
              <a:rPr lang="en-IN" dirty="0" smtClean="0"/>
              <a:t>As the system complexity increases , more results need to be written.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Rules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     Data                                                   Output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Traditional Language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55961"/>
            <a:ext cx="5401397" cy="3234893"/>
          </a:xfrm>
        </p:spPr>
        <p:txBody>
          <a:bodyPr/>
          <a:lstStyle/>
          <a:p>
            <a:r>
              <a:rPr lang="en-IN" dirty="0" smtClean="0"/>
              <a:t>In M.L , machine learns that how the </a:t>
            </a:r>
            <a:r>
              <a:rPr lang="en-IN" dirty="0"/>
              <a:t>I</a:t>
            </a:r>
            <a:r>
              <a:rPr lang="en-IN" dirty="0" smtClean="0"/>
              <a:t>/p and O/p are correlated and it writes the rules.</a:t>
            </a:r>
          </a:p>
          <a:p>
            <a:r>
              <a:rPr lang="en-IN" dirty="0" smtClean="0"/>
              <a:t>The programmer need not to write new rules each time for the new data.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        Data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Output                                                   Rules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16727" y="5624946"/>
            <a:ext cx="1676400" cy="678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Computer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79418" y="6019801"/>
            <a:ext cx="6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93127" y="6019801"/>
            <a:ext cx="101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3054927" y="5278582"/>
            <a:ext cx="6928" cy="34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38655" y="5417128"/>
            <a:ext cx="2202872" cy="886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Computer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87491" y="5638801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287491" y="6057900"/>
            <a:ext cx="651164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 flipV="1">
            <a:off x="10141527" y="5846618"/>
            <a:ext cx="637309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0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latin typeface="Adobe Garamond Pro Bold" panose="02020702060506020403" pitchFamily="18" charset="0"/>
              </a:rPr>
              <a:t>Life Of M.L Program</a:t>
            </a:r>
            <a:endParaRPr lang="en-IN" sz="4400" b="1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2382983"/>
            <a:ext cx="9961417" cy="418407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IN" sz="2000" dirty="0" smtClean="0"/>
              <a:t>Define a question</a:t>
            </a:r>
          </a:p>
          <a:p>
            <a:pPr>
              <a:buFont typeface="+mj-lt"/>
              <a:buAutoNum type="arabicPeriod"/>
            </a:pPr>
            <a:r>
              <a:rPr lang="en-IN" sz="2000" dirty="0" smtClean="0"/>
              <a:t>Collect Data</a:t>
            </a:r>
          </a:p>
          <a:p>
            <a:pPr>
              <a:buFont typeface="+mj-lt"/>
              <a:buAutoNum type="arabicPeriod"/>
            </a:pPr>
            <a:r>
              <a:rPr lang="en-IN" sz="2000" dirty="0" smtClean="0"/>
              <a:t>Visualize the data</a:t>
            </a:r>
          </a:p>
          <a:p>
            <a:pPr>
              <a:buFont typeface="+mj-lt"/>
              <a:buAutoNum type="arabicPeriod"/>
            </a:pPr>
            <a:r>
              <a:rPr lang="en-IN" sz="2000" dirty="0" smtClean="0"/>
              <a:t>Train Data</a:t>
            </a:r>
          </a:p>
          <a:p>
            <a:pPr>
              <a:buFont typeface="+mj-lt"/>
              <a:buAutoNum type="arabicPeriod"/>
            </a:pPr>
            <a:r>
              <a:rPr lang="en-IN" sz="2000" dirty="0" smtClean="0"/>
              <a:t>Test the Algorithm </a:t>
            </a:r>
          </a:p>
          <a:p>
            <a:pPr>
              <a:buFont typeface="+mj-lt"/>
              <a:buAutoNum type="arabicPeriod"/>
            </a:pPr>
            <a:r>
              <a:rPr lang="en-IN" sz="2000" dirty="0" smtClean="0"/>
              <a:t>Collect Feedback</a:t>
            </a:r>
          </a:p>
          <a:p>
            <a:pPr>
              <a:buFont typeface="+mj-lt"/>
              <a:buAutoNum type="arabicPeriod"/>
            </a:pPr>
            <a:r>
              <a:rPr lang="en-IN" sz="2000" dirty="0" smtClean="0"/>
              <a:t>Refine the Algorithm </a:t>
            </a:r>
          </a:p>
          <a:p>
            <a:pPr>
              <a:buFont typeface="+mj-lt"/>
              <a:buAutoNum type="arabicPeriod"/>
            </a:pPr>
            <a:r>
              <a:rPr lang="en-IN" sz="2000" dirty="0" smtClean="0"/>
              <a:t>Repeat steps 4-7</a:t>
            </a:r>
          </a:p>
          <a:p>
            <a:pPr>
              <a:buFont typeface="+mj-lt"/>
              <a:buAutoNum type="arabicPeriod"/>
            </a:pPr>
            <a:r>
              <a:rPr lang="en-IN" sz="2000" dirty="0" smtClean="0"/>
              <a:t>Use the model to make the predictions.</a:t>
            </a:r>
          </a:p>
          <a:p>
            <a:pPr>
              <a:buFont typeface="+mj-lt"/>
              <a:buAutoNum type="arabicPeriod"/>
            </a:pPr>
            <a:endParaRPr lang="en-IN" sz="2000" dirty="0"/>
          </a:p>
          <a:p>
            <a:pPr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9811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692727"/>
            <a:ext cx="6761018" cy="16625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u="sng" dirty="0" smtClean="0">
                <a:latin typeface="Adobe Garamond Pro Bold" panose="02020702060506020403" pitchFamily="18" charset="0"/>
              </a:rPr>
              <a:t>Types Of Machine Learning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701637" y="2355273"/>
            <a:ext cx="1662545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9" idx="0"/>
          </p:cNvCxnSpPr>
          <p:nvPr/>
        </p:nvCxnSpPr>
        <p:spPr>
          <a:xfrm>
            <a:off x="7148945" y="2355273"/>
            <a:ext cx="1468583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220691" y="3394364"/>
            <a:ext cx="4793673" cy="22721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u="sng" dirty="0" smtClean="0">
                <a:latin typeface="Adobe Garamond Pro Bold" panose="02020702060506020403" pitchFamily="18" charset="0"/>
              </a:rPr>
              <a:t>Unsupervised Learning</a:t>
            </a:r>
          </a:p>
          <a:p>
            <a:pPr algn="ctr"/>
            <a:r>
              <a:rPr lang="en-IN" sz="2400" i="1" dirty="0" smtClean="0">
                <a:latin typeface="Adobe Garamond Pro Bold" panose="02020702060506020403" pitchFamily="18" charset="0"/>
              </a:rPr>
              <a:t>Use: When target data is not known</a:t>
            </a:r>
            <a:endParaRPr lang="en-IN" sz="2400" i="1" dirty="0">
              <a:latin typeface="Adobe Garamond Pro Bold" panose="02020702060506020403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8654" y="3394364"/>
            <a:ext cx="5015345" cy="22721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u="sng" dirty="0" smtClean="0">
                <a:latin typeface="Adobe Garamond Pro Bold" panose="02020702060506020403" pitchFamily="18" charset="0"/>
              </a:rPr>
              <a:t>Supervised Learning</a:t>
            </a:r>
            <a:endParaRPr lang="en-IN" sz="2400" b="1" u="sng" dirty="0">
              <a:latin typeface="Adobe Garamond Pro Bold" panose="02020702060506020403" pitchFamily="18" charset="0"/>
            </a:endParaRPr>
          </a:p>
          <a:p>
            <a:pPr algn="ctr"/>
            <a:r>
              <a:rPr lang="en-IN" sz="2400" i="1" dirty="0">
                <a:latin typeface="Adobe Garamond Pro Bold" panose="02020702060506020403" pitchFamily="18" charset="0"/>
              </a:rPr>
              <a:t>Use : When the target data is known</a:t>
            </a:r>
            <a:endParaRPr lang="en-IN" sz="2400" i="1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9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7273" y="457200"/>
            <a:ext cx="5846618" cy="14962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u="sng" dirty="0" smtClean="0"/>
              <a:t>Supervised Learning</a:t>
            </a:r>
          </a:p>
          <a:p>
            <a:pPr algn="ctr"/>
            <a:r>
              <a:rPr lang="en-IN" sz="2400" i="1" dirty="0" smtClean="0"/>
              <a:t>Use: When target data is known</a:t>
            </a:r>
          </a:p>
        </p:txBody>
      </p:sp>
      <p:cxnSp>
        <p:nvCxnSpPr>
          <p:cNvPr id="4" name="Straight Arrow Connector 3"/>
          <p:cNvCxnSpPr>
            <a:endCxn id="5" idx="0"/>
          </p:cNvCxnSpPr>
          <p:nvPr/>
        </p:nvCxnSpPr>
        <p:spPr>
          <a:xfrm flipH="1">
            <a:off x="2559628" y="1953491"/>
            <a:ext cx="2428010" cy="90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0946" y="2854036"/>
            <a:ext cx="4537364" cy="2535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u="sng" dirty="0" smtClean="0"/>
              <a:t>Classification</a:t>
            </a:r>
          </a:p>
          <a:p>
            <a:pPr algn="ctr"/>
            <a:r>
              <a:rPr lang="en-IN" sz="2400" i="1" dirty="0" smtClean="0"/>
              <a:t>Use: when target data is categorical; male/female</a:t>
            </a:r>
          </a:p>
        </p:txBody>
      </p:sp>
      <p:cxnSp>
        <p:nvCxnSpPr>
          <p:cNvPr id="12" name="Straight Arrow Connector 11"/>
          <p:cNvCxnSpPr>
            <a:endCxn id="13" idx="0"/>
          </p:cNvCxnSpPr>
          <p:nvPr/>
        </p:nvCxnSpPr>
        <p:spPr>
          <a:xfrm>
            <a:off x="6594764" y="1953491"/>
            <a:ext cx="2488622" cy="90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847608" y="2854036"/>
            <a:ext cx="4471555" cy="25353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u="sng" dirty="0" smtClean="0"/>
              <a:t>Regression</a:t>
            </a:r>
          </a:p>
          <a:p>
            <a:pPr algn="ctr"/>
            <a:r>
              <a:rPr lang="en-IN" sz="2400" i="1" dirty="0" smtClean="0"/>
              <a:t>Use: When target data is continuous; forecast the stock value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29834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latin typeface="Adobe Garamond Pro Bold" panose="02020702060506020403" pitchFamily="18" charset="0"/>
              </a:rPr>
              <a:t>Algorithms in Supervised Learning</a:t>
            </a:r>
            <a:endParaRPr lang="en-IN" sz="4000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8" y="2299855"/>
            <a:ext cx="9440286" cy="4170218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Linear Regression</a:t>
            </a:r>
          </a:p>
          <a:p>
            <a:r>
              <a:rPr lang="en-IN" sz="2800" dirty="0" smtClean="0"/>
              <a:t>Logistic Regression</a:t>
            </a:r>
          </a:p>
          <a:p>
            <a:r>
              <a:rPr lang="en-IN" sz="2800" dirty="0" smtClean="0"/>
              <a:t>Decision Tree</a:t>
            </a:r>
          </a:p>
          <a:p>
            <a:r>
              <a:rPr lang="en-IN" sz="2800" dirty="0" smtClean="0"/>
              <a:t>Naïve Bayes</a:t>
            </a:r>
          </a:p>
          <a:p>
            <a:r>
              <a:rPr lang="en-IN" sz="2800" dirty="0" smtClean="0"/>
              <a:t>Support Vector Machine</a:t>
            </a:r>
          </a:p>
          <a:p>
            <a:r>
              <a:rPr lang="en-IN" sz="2800" dirty="0" smtClean="0"/>
              <a:t>Random Forest</a:t>
            </a:r>
          </a:p>
          <a:p>
            <a:r>
              <a:rPr lang="en-IN" sz="2800" dirty="0" smtClean="0"/>
              <a:t>Ada Boost</a:t>
            </a:r>
          </a:p>
          <a:p>
            <a:r>
              <a:rPr lang="en-IN" sz="2800" dirty="0" smtClean="0"/>
              <a:t>Gradient-Boosting Trees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416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17418"/>
            <a:ext cx="8761413" cy="863214"/>
          </a:xfrm>
        </p:spPr>
        <p:txBody>
          <a:bodyPr/>
          <a:lstStyle/>
          <a:p>
            <a:r>
              <a:rPr lang="en-IN" dirty="0" smtClean="0"/>
              <a:t>Algorithms in Unsupervised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4" y="2272144"/>
            <a:ext cx="10598726" cy="4225637"/>
          </a:xfrm>
        </p:spPr>
        <p:txBody>
          <a:bodyPr>
            <a:normAutofit/>
          </a:bodyPr>
          <a:lstStyle/>
          <a:p>
            <a:r>
              <a:rPr lang="en-IN" sz="2800" dirty="0" smtClean="0"/>
              <a:t>K-means clustering </a:t>
            </a:r>
          </a:p>
          <a:p>
            <a:r>
              <a:rPr lang="en-IN" sz="2800" dirty="0" smtClean="0"/>
              <a:t>Gaussian Mixture Model</a:t>
            </a:r>
          </a:p>
          <a:p>
            <a:r>
              <a:rPr lang="en-IN" sz="2800" dirty="0" err="1" smtClean="0"/>
              <a:t>Hierarichal</a:t>
            </a:r>
            <a:r>
              <a:rPr lang="en-IN" sz="2800" dirty="0" smtClean="0"/>
              <a:t> Clustering</a:t>
            </a:r>
          </a:p>
          <a:p>
            <a:r>
              <a:rPr lang="en-IN" sz="2800" dirty="0" smtClean="0"/>
              <a:t>Recommender System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48753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302</TotalTime>
  <Words>357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Gothic Std B</vt:lpstr>
      <vt:lpstr>Adobe Garamond Pro Bold</vt:lpstr>
      <vt:lpstr>Arial</vt:lpstr>
      <vt:lpstr>Century Gothic</vt:lpstr>
      <vt:lpstr>Wingdings 3</vt:lpstr>
      <vt:lpstr>Ion Boardroom</vt:lpstr>
      <vt:lpstr>MACHINE LEARNING  </vt:lpstr>
      <vt:lpstr>Introduction to M.L</vt:lpstr>
      <vt:lpstr>How Does Machine Learning Learns?</vt:lpstr>
      <vt:lpstr>Machine Language v/s Traditional Language</vt:lpstr>
      <vt:lpstr>Life Of M.L Program</vt:lpstr>
      <vt:lpstr>PowerPoint Presentation</vt:lpstr>
      <vt:lpstr>PowerPoint Presentation</vt:lpstr>
      <vt:lpstr>Algorithms in Supervised Learning</vt:lpstr>
      <vt:lpstr>Algorithms in Unsupervised Learning</vt:lpstr>
      <vt:lpstr>Limitations Of Machine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Kajal Rani</dc:creator>
  <cp:lastModifiedBy>Kajal Rani</cp:lastModifiedBy>
  <cp:revision>15</cp:revision>
  <dcterms:created xsi:type="dcterms:W3CDTF">2019-06-29T10:20:05Z</dcterms:created>
  <dcterms:modified xsi:type="dcterms:W3CDTF">2019-07-11T18:19:46Z</dcterms:modified>
</cp:coreProperties>
</file>