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2"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10CCCC-60D8-4D4B-A448-E4D9FC5B35BA}">
          <p14:sldIdLst>
            <p14:sldId id="257"/>
          </p14:sldIdLst>
        </p14:section>
        <p14:section name="Untitled Section" id="{35721022-94CB-47CE-AFD8-E3507ED97FCF}">
          <p14:sldIdLst>
            <p14:sldId id="258"/>
          </p14:sldIdLst>
        </p14:section>
        <p14:section name="Untitled Section" id="{95AC5766-B58A-4CD4-B7A3-9760FB755A54}">
          <p14:sldIdLst>
            <p14:sldId id="259"/>
            <p14:sldId id="262"/>
            <p14:sldId id="261"/>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p:scale>
          <a:sx n="87" d="100"/>
          <a:sy n="87" d="100"/>
        </p:scale>
        <p:origin x="-9"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149544821385391"/>
          <c:y val="2.2629822286733707E-2"/>
          <c:w val="0.9453725393700787"/>
          <c:h val="0.84858803834965313"/>
        </c:manualLayout>
      </c:layout>
      <c:barChart>
        <c:barDir val="col"/>
        <c:grouping val="clustered"/>
        <c:varyColors val="0"/>
        <c:ser>
          <c:idx val="0"/>
          <c:order val="0"/>
          <c:tx>
            <c:strRef>
              <c:f>Sheet1!$B$1</c:f>
              <c:strCache>
                <c:ptCount val="1"/>
                <c:pt idx="0">
                  <c:v>hyundai</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454-4223-8895-15D7A2880C7B}"/>
            </c:ext>
          </c:extLst>
        </c:ser>
        <c:ser>
          <c:idx val="1"/>
          <c:order val="1"/>
          <c:tx>
            <c:strRef>
              <c:f>Sheet1!$C$1</c:f>
              <c:strCache>
                <c:ptCount val="1"/>
                <c:pt idx="0">
                  <c:v>skoda</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454-4223-8895-15D7A2880C7B}"/>
            </c:ext>
          </c:extLst>
        </c:ser>
        <c:ser>
          <c:idx val="2"/>
          <c:order val="2"/>
          <c:tx>
            <c:strRef>
              <c:f>Sheet1!$D$1</c:f>
              <c:strCache>
                <c:ptCount val="1"/>
                <c:pt idx="0">
                  <c:v>sedan</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454-4223-8895-15D7A2880C7B}"/>
            </c:ext>
          </c:extLst>
        </c:ser>
        <c:ser>
          <c:idx val="3"/>
          <c:order val="3"/>
          <c:tx>
            <c:strRef>
              <c:f>Sheet1!$E$1</c:f>
              <c:strCache>
                <c:ptCount val="1"/>
                <c:pt idx="0">
                  <c:v>suv</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3</c:v>
                </c:pt>
                <c:pt idx="1">
                  <c:v>2</c:v>
                </c:pt>
                <c:pt idx="2">
                  <c:v>1</c:v>
                </c:pt>
                <c:pt idx="3">
                  <c:v>3.2</c:v>
                </c:pt>
              </c:numCache>
            </c:numRef>
          </c:val>
          <c:extLst>
            <c:ext xmlns:c16="http://schemas.microsoft.com/office/drawing/2014/chart" uri="{C3380CC4-5D6E-409C-BE32-E72D297353CC}">
              <c16:uniqueId val="{00000003-7454-4223-8895-15D7A2880C7B}"/>
            </c:ext>
          </c:extLst>
        </c:ser>
        <c:dLbls>
          <c:dLblPos val="outEnd"/>
          <c:showLegendKey val="0"/>
          <c:showVal val="1"/>
          <c:showCatName val="0"/>
          <c:showSerName val="0"/>
          <c:showPercent val="0"/>
          <c:showBubbleSize val="0"/>
        </c:dLbls>
        <c:gapWidth val="315"/>
        <c:overlap val="-40"/>
        <c:axId val="999560592"/>
        <c:axId val="1136324416"/>
      </c:barChart>
      <c:catAx>
        <c:axId val="99956059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136324416"/>
        <c:crosses val="autoZero"/>
        <c:auto val="1"/>
        <c:lblAlgn val="ctr"/>
        <c:lblOffset val="100"/>
        <c:noMultiLvlLbl val="0"/>
      </c:catAx>
      <c:valAx>
        <c:axId val="11363244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99560592"/>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197"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Sheet1!$B$2:$B$23</cx:f>
        <cx:lvl ptCount="22" formatCode="General">
          <cx:pt idx="0">-7</cx:pt>
          <cx:pt idx="1">-10</cx:pt>
          <cx:pt idx="2">-28</cx:pt>
          <cx:pt idx="3">47</cx:pt>
          <cx:pt idx="4">11</cx:pt>
          <cx:pt idx="5">-24</cx:pt>
          <cx:pt idx="6">-24</cx:pt>
          <cx:pt idx="7">36</cx:pt>
          <cx:pt idx="8">10</cx:pt>
          <cx:pt idx="9">-78</cx:pt>
          <cx:pt idx="10">47</cx:pt>
          <cx:pt idx="11">-24</cx:pt>
          <cx:pt idx="12">-17</cx:pt>
          <cx:pt idx="13">-12</cx:pt>
          <cx:pt idx="14">-11</cx:pt>
          <cx:pt idx="15">17</cx:pt>
          <cx:pt idx="16">14</cx:pt>
          <cx:pt idx="17">46</cx:pt>
          <cx:pt idx="18">-18</cx:pt>
          <cx:pt idx="19">19</cx:pt>
          <cx:pt idx="20">-26</cx:pt>
          <cx:pt idx="21">-20</cx:pt>
        </cx:lvl>
      </cx:numDim>
    </cx:data>
    <cx:data id="1">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Sheet1!$C$2:$C$23</cx:f>
        <cx:lvl ptCount="22" formatCode="General">
          <cx:pt idx="0">-3</cx:pt>
          <cx:pt idx="1">1</cx:pt>
          <cx:pt idx="2">-6</cx:pt>
          <cx:pt idx="3">10</cx:pt>
          <cx:pt idx="4">34</cx:pt>
          <cx:pt idx="5">128</cx:pt>
          <cx:pt idx="6">22</cx:pt>
          <cx:pt idx="7">-12</cx:pt>
          <cx:pt idx="8">-28</cx:pt>
          <cx:pt idx="9">6</cx:pt>
          <cx:pt idx="10">31</cx:pt>
          <cx:pt idx="11">3</cx:pt>
          <cx:pt idx="12">12</cx:pt>
          <cx:pt idx="13">-12</cx:pt>
          <cx:pt idx="14">-13</cx:pt>
          <cx:pt idx="15">6</cx:pt>
          <cx:pt idx="16">15</cx:pt>
          <cx:pt idx="17">41</cx:pt>
          <cx:pt idx="18">16</cx:pt>
          <cx:pt idx="19">10</cx:pt>
          <cx:pt idx="20">23</cx:pt>
          <cx:pt idx="21">16</cx:pt>
        </cx:lvl>
      </cx:numDim>
    </cx:data>
    <cx:data id="2">
      <cx:strDim type="cat">
        <cx:f>Sheet1!$A$2:$A$23</cx:f>
        <cx:lvl ptCount="22">
          <cx:pt idx="0">Category 1</cx:pt>
          <cx:pt idx="1">Category 1</cx:pt>
          <cx:pt idx="2">Category 1</cx:pt>
          <cx:pt idx="3">Category 1</cx:pt>
          <cx:pt idx="4">Category 1</cx:pt>
          <cx:pt idx="5">Category 1</cx:pt>
          <cx:pt idx="6">Category 1</cx:pt>
          <cx:pt idx="7">Category 1</cx:pt>
          <cx:pt idx="8">Category 1</cx:pt>
          <cx:pt idx="9">Category 2</cx:pt>
          <cx:pt idx="10">Category 2</cx:pt>
          <cx:pt idx="11">Category 2</cx:pt>
          <cx:pt idx="12">Category 2</cx:pt>
          <cx:pt idx="13">Category 2</cx:pt>
          <cx:pt idx="14">Category 2</cx:pt>
          <cx:pt idx="15">Category 2</cx:pt>
          <cx:pt idx="16">Category 3</cx:pt>
          <cx:pt idx="17">Category 3</cx:pt>
          <cx:pt idx="18">Category 3</cx:pt>
          <cx:pt idx="19">Category 3</cx:pt>
          <cx:pt idx="20">Category 3</cx:pt>
          <cx:pt idx="21">Category 3</cx:pt>
        </cx:lvl>
      </cx:strDim>
      <cx:numDim type="val">
        <cx:f>Sheet1!$D$2:$D$23</cx:f>
        <cx:lvl ptCount="22" formatCode="General">
          <cx:pt idx="0">-24</cx:pt>
          <cx:pt idx="1">11</cx:pt>
          <cx:pt idx="2">34</cx:pt>
          <cx:pt idx="3">-19</cx:pt>
          <cx:pt idx="4">4</cx:pt>
          <cx:pt idx="5">27</cx:pt>
          <cx:pt idx="6">27</cx:pt>
          <cx:pt idx="7">-3</cx:pt>
          <cx:pt idx="8">44</cx:pt>
          <cx:pt idx="9">50</cx:pt>
          <cx:pt idx="10">91</cx:pt>
          <cx:pt idx="11">-8</cx:pt>
          <cx:pt idx="12">36</cx:pt>
          <cx:pt idx="13">16</cx:pt>
          <cx:pt idx="14">24</cx:pt>
          <cx:pt idx="15">46</cx:pt>
          <cx:pt idx="16">14</cx:pt>
          <cx:pt idx="17">-6</cx:pt>
          <cx:pt idx="18">48</cx:pt>
          <cx:pt idx="19">23</cx:pt>
          <cx:pt idx="20">23</cx:pt>
          <cx:pt idx="21">-18</cx:pt>
        </cx:lvl>
      </cx:numDim>
    </cx:data>
  </cx:chartData>
  <cx:chart>
    <cx:title pos="t" align="ctr" overlay="0"/>
    <cx:plotArea>
      <cx:plotAreaRegion>
        <cx:series layoutId="boxWhisker" uniqueId="{F3DE6CAF-7279-4189-ADCA-A047BCFAC6DE}">
          <cx:tx>
            <cx:txData>
              <cx:f>Sheet1!$B$1</cx:f>
              <cx:v>hyndai</cx:v>
            </cx:txData>
          </cx:tx>
          <cx:dataId val="0"/>
          <cx:layoutPr>
            <cx:visibility meanLine="1" meanMarker="1" nonoutliers="0" outliers="1"/>
            <cx:statistics quartileMethod="exclusive"/>
          </cx:layoutPr>
        </cx:series>
        <cx:series layoutId="boxWhisker" uniqueId="{6917F35D-1F03-43A2-B370-510BA67E1216}">
          <cx:tx>
            <cx:txData>
              <cx:f>Sheet1!$C$1</cx:f>
              <cx:v>skoda</cx:v>
            </cx:txData>
          </cx:tx>
          <cx:dataId val="1"/>
          <cx:layoutPr>
            <cx:visibility meanLine="1" meanMarker="1" nonoutliers="0" outliers="1"/>
            <cx:statistics quartileMethod="exclusive"/>
          </cx:layoutPr>
        </cx:series>
        <cx:series layoutId="boxWhisker" uniqueId="{596AA374-AB4C-4096-9836-114D2E6181ED}">
          <cx:tx>
            <cx:txData>
              <cx:f>Sheet1!$D$1</cx:f>
              <cx:v>sedan</cx:v>
            </cx:txData>
          </cx:tx>
          <cx:dataId val="2"/>
          <cx:layoutPr>
            <cx:visibility meanLine="1" meanMarker="1" nonoutliers="0" outliers="1"/>
            <cx:statistics quartileMethod="exclusive"/>
          </cx:layoutPr>
        </cx:series>
      </cx:plotAreaRegion>
      <cx:axis id="0">
        <cx:catScaling gapWidth="1.5"/>
        <cx:tickLabels/>
      </cx:axis>
      <cx:axis id="1">
        <cx:valScaling/>
        <cx:majorGridlines/>
        <cx:tickLabels/>
      </cx:axis>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09">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lt1"/>
    </cs:fontRef>
    <cs:spPr>
      <a:ln>
        <a:solidFill>
          <a:schemeClr val="phClr"/>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1.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US" sz="4000" dirty="0"/>
              <a:t>MODULE -7</a:t>
            </a:r>
            <a:br>
              <a:rPr lang="en-US" sz="2800" dirty="0"/>
            </a:br>
            <a:r>
              <a:rPr lang="en-US" sz="2800" dirty="0"/>
              <a:t>                                                                                  </a:t>
            </a:r>
            <a:r>
              <a:rPr lang="en-US" sz="1800" dirty="0"/>
              <a:t>CONFIDENCE BUILDING (activity session) LANGUAGE BARRIER,IMPROMPTU SPEECH IT POLICIES BRIFING</a:t>
            </a:r>
            <a:br>
              <a:rPr lang="en-US" sz="2800" dirty="0"/>
            </a:br>
            <a:br>
              <a:rPr lang="en-US" sz="2800" dirty="0"/>
            </a:br>
            <a:br>
              <a:rPr lang="en-US" sz="2800" dirty="0"/>
            </a:br>
            <a:br>
              <a:rPr lang="en-US" sz="2800" dirty="0"/>
            </a:br>
            <a:br>
              <a:rPr lang="en-US" sz="2800" dirty="0"/>
            </a:br>
            <a:br>
              <a:rPr lang="en-US" sz="2800" dirty="0"/>
            </a:br>
            <a:br>
              <a:rPr lang="en-US" sz="2800" dirty="0"/>
            </a:br>
            <a:endParaRPr lang="en-US" sz="2800" dirty="0"/>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9A54E52-BF04-A4C8-D672-FFE295A68823}"/>
              </a:ext>
            </a:extLst>
          </p:cNvPr>
          <p:cNvSpPr>
            <a:spLocks noGrp="1"/>
          </p:cNvSpPr>
          <p:nvPr>
            <p:ph type="ctrTitle"/>
          </p:nvPr>
        </p:nvSpPr>
        <p:spPr>
          <a:xfrm>
            <a:off x="886691" y="260465"/>
            <a:ext cx="10058400" cy="4214276"/>
          </a:xfrm>
        </p:spPr>
        <p:txBody>
          <a:bodyPr>
            <a:normAutofit fontScale="90000"/>
          </a:bodyPr>
          <a:lstStyle/>
          <a:p>
            <a:r>
              <a:rPr lang="en-US" sz="1800" u="sng" dirty="0">
                <a:solidFill>
                  <a:schemeClr val="tx1"/>
                </a:solidFill>
              </a:rPr>
              <a:t>NAME</a:t>
            </a:r>
            <a:br>
              <a:rPr lang="en-US" sz="1800" u="sng" dirty="0">
                <a:solidFill>
                  <a:schemeClr val="tx2"/>
                </a:solidFill>
              </a:rPr>
            </a:br>
            <a:br>
              <a:rPr lang="en-US" sz="1200" dirty="0"/>
            </a:br>
            <a:r>
              <a:rPr lang="en-US" sz="1400" dirty="0">
                <a:solidFill>
                  <a:schemeClr val="accent5">
                    <a:lumMod val="50000"/>
                  </a:schemeClr>
                </a:solidFill>
              </a:rPr>
              <a:t>    KAJAL RATHOD</a:t>
            </a:r>
            <a:br>
              <a:rPr lang="en-US" sz="1200" dirty="0"/>
            </a:br>
            <a:br>
              <a:rPr lang="en-US" sz="1200" dirty="0"/>
            </a:br>
            <a:br>
              <a:rPr lang="en-US" sz="1200" dirty="0"/>
            </a:br>
            <a:r>
              <a:rPr lang="en-US" sz="2000" u="sng" dirty="0">
                <a:solidFill>
                  <a:schemeClr val="tx1"/>
                </a:solidFill>
              </a:rPr>
              <a:t>CURRENT STATUS</a:t>
            </a:r>
            <a:br>
              <a:rPr lang="en-US" sz="1200" dirty="0"/>
            </a:br>
            <a:br>
              <a:rPr lang="en-US" sz="1200" dirty="0"/>
            </a:br>
            <a:r>
              <a:rPr lang="en-US" sz="1400" dirty="0">
                <a:solidFill>
                  <a:schemeClr val="accent5">
                    <a:lumMod val="50000"/>
                  </a:schemeClr>
                </a:solidFill>
              </a:rPr>
              <a:t>  </a:t>
            </a:r>
            <a:r>
              <a:rPr lang="en-US" sz="2000" b="1" dirty="0">
                <a:solidFill>
                  <a:schemeClr val="accent5">
                    <a:lumMod val="50000"/>
                  </a:schemeClr>
                </a:solidFill>
              </a:rPr>
              <a:t> *  </a:t>
            </a:r>
            <a:r>
              <a:rPr lang="en-US" sz="1400" dirty="0">
                <a:solidFill>
                  <a:schemeClr val="accent5">
                    <a:lumMod val="50000"/>
                  </a:schemeClr>
                </a:solidFill>
              </a:rPr>
              <a:t>STUDENT AT TOPS TECHNOLOGIES ,PURSUING TRAINING IN DATA ANALYTICS</a:t>
            </a:r>
            <a:br>
              <a:rPr lang="en-US" sz="1200" dirty="0"/>
            </a:br>
            <a:br>
              <a:rPr lang="en-US" sz="1200" dirty="0"/>
            </a:br>
            <a:br>
              <a:rPr lang="en-US" sz="2000" u="sng" dirty="0">
                <a:solidFill>
                  <a:schemeClr val="tx1"/>
                </a:solidFill>
              </a:rPr>
            </a:br>
            <a:r>
              <a:rPr lang="en-US" sz="2000" u="sng" dirty="0">
                <a:solidFill>
                  <a:schemeClr val="tx1"/>
                </a:solidFill>
              </a:rPr>
              <a:t>EDUCATIONAL BACK GROUND</a:t>
            </a:r>
            <a:br>
              <a:rPr lang="en-US" sz="1200" dirty="0"/>
            </a:br>
            <a:br>
              <a:rPr lang="en-US" sz="1200" dirty="0"/>
            </a:br>
            <a:r>
              <a:rPr lang="en-US" sz="2700" b="1" dirty="0"/>
              <a:t>  </a:t>
            </a:r>
            <a:r>
              <a:rPr lang="en-US" sz="2000" b="1" dirty="0"/>
              <a:t>*</a:t>
            </a:r>
            <a:r>
              <a:rPr lang="en-US" sz="2700" b="1" dirty="0"/>
              <a:t>  </a:t>
            </a:r>
            <a:r>
              <a:rPr lang="en-US" sz="1400" dirty="0">
                <a:solidFill>
                  <a:schemeClr val="accent5">
                    <a:lumMod val="50000"/>
                  </a:schemeClr>
                </a:solidFill>
              </a:rPr>
              <a:t>MASTER OF SCIENCE IN CHEMISTRY FROM VEER NARMAD SOUTH GUJRAT UNIVERSITY ,SURAT</a:t>
            </a:r>
            <a:br>
              <a:rPr lang="en-US" sz="1200" dirty="0"/>
            </a:br>
            <a:r>
              <a:rPr lang="en-US" sz="1200" dirty="0"/>
              <a:t>  </a:t>
            </a:r>
            <a:br>
              <a:rPr lang="en-US" sz="1200" dirty="0"/>
            </a:br>
            <a:br>
              <a:rPr lang="en-US" sz="2000" u="sng" dirty="0">
                <a:solidFill>
                  <a:schemeClr val="tx1"/>
                </a:solidFill>
              </a:rPr>
            </a:br>
            <a:r>
              <a:rPr lang="en-US" sz="2000" u="sng" dirty="0">
                <a:solidFill>
                  <a:schemeClr val="tx1"/>
                </a:solidFill>
              </a:rPr>
              <a:t>KEY PERSONALITY TRAITS</a:t>
            </a:r>
            <a:br>
              <a:rPr lang="en-US" sz="1200" dirty="0"/>
            </a:br>
            <a:br>
              <a:rPr lang="en-US" sz="1400" dirty="0">
                <a:solidFill>
                  <a:schemeClr val="accent5">
                    <a:lumMod val="50000"/>
                  </a:schemeClr>
                </a:solidFill>
              </a:rPr>
            </a:br>
            <a:r>
              <a:rPr lang="en-US" sz="1400" dirty="0">
                <a:solidFill>
                  <a:schemeClr val="accent5">
                    <a:lumMod val="50000"/>
                  </a:schemeClr>
                </a:solidFill>
              </a:rPr>
              <a:t> </a:t>
            </a:r>
            <a:r>
              <a:rPr lang="en-US" sz="2000" dirty="0">
                <a:solidFill>
                  <a:schemeClr val="accent5">
                    <a:lumMod val="50000"/>
                  </a:schemeClr>
                </a:solidFill>
              </a:rPr>
              <a:t> </a:t>
            </a:r>
            <a:r>
              <a:rPr lang="en-US" sz="2000" b="1" dirty="0">
                <a:solidFill>
                  <a:schemeClr val="accent5">
                    <a:lumMod val="50000"/>
                  </a:schemeClr>
                </a:solidFill>
              </a:rPr>
              <a:t> *  </a:t>
            </a:r>
            <a:r>
              <a:rPr lang="en-US" sz="1400" dirty="0">
                <a:solidFill>
                  <a:schemeClr val="accent5">
                    <a:lumMod val="50000"/>
                  </a:schemeClr>
                </a:solidFill>
              </a:rPr>
              <a:t>DETAIL ORIENTED,ENSURING ACCURACY IN DATA ANALYSIS</a:t>
            </a:r>
            <a:br>
              <a:rPr lang="en-US" sz="1400" dirty="0">
                <a:solidFill>
                  <a:schemeClr val="accent5">
                    <a:lumMod val="50000"/>
                  </a:schemeClr>
                </a:solidFill>
              </a:rPr>
            </a:br>
            <a:r>
              <a:rPr lang="en-US" sz="1400" dirty="0">
                <a:solidFill>
                  <a:schemeClr val="accent5">
                    <a:lumMod val="50000"/>
                  </a:schemeClr>
                </a:solidFill>
              </a:rPr>
              <a:t>  </a:t>
            </a:r>
            <a:r>
              <a:rPr lang="en-US" sz="2000" b="1" dirty="0">
                <a:solidFill>
                  <a:schemeClr val="accent5">
                    <a:lumMod val="50000"/>
                  </a:schemeClr>
                </a:solidFill>
              </a:rPr>
              <a:t> *  </a:t>
            </a:r>
            <a:r>
              <a:rPr lang="en-US" sz="1400" dirty="0">
                <a:solidFill>
                  <a:schemeClr val="accent5">
                    <a:lumMod val="50000"/>
                  </a:schemeClr>
                </a:solidFill>
              </a:rPr>
              <a:t>GOOD AT COMMUNACATING COMPLAX DATA TO BOTH TECHNICALLY AND NON TECHNICAL STACKHOLDERS</a:t>
            </a:r>
            <a:br>
              <a:rPr lang="en-US" sz="1400" dirty="0">
                <a:solidFill>
                  <a:schemeClr val="accent5">
                    <a:lumMod val="50000"/>
                  </a:schemeClr>
                </a:solidFill>
              </a:rPr>
            </a:br>
            <a:r>
              <a:rPr lang="en-US" sz="2000" b="1" dirty="0">
                <a:solidFill>
                  <a:schemeClr val="accent5">
                    <a:lumMod val="50000"/>
                  </a:schemeClr>
                </a:solidFill>
              </a:rPr>
              <a:t>  *   </a:t>
            </a:r>
            <a:r>
              <a:rPr lang="en-US" sz="1400" dirty="0">
                <a:solidFill>
                  <a:schemeClr val="accent5">
                    <a:lumMod val="50000"/>
                  </a:schemeClr>
                </a:solidFill>
              </a:rPr>
              <a:t>CREAT VISUAL DASHBOARD  </a:t>
            </a:r>
            <a:endParaRPr lang="en-IN" sz="1400" dirty="0">
              <a:solidFill>
                <a:schemeClr val="accent5">
                  <a:lumMod val="50000"/>
                </a:schemeClr>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Graphic 4" descr="Bar chart with solid fill">
            <a:extLst>
              <a:ext uri="{FF2B5EF4-FFF2-40B4-BE49-F238E27FC236}">
                <a16:creationId xmlns:a16="http://schemas.microsoft.com/office/drawing/2014/main" id="{6D51171E-B4A2-0138-C47C-B8307A8D3E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19200" y="0"/>
            <a:ext cx="914400" cy="914400"/>
          </a:xfrm>
          <a:prstGeom prst="rect">
            <a:avLst/>
          </a:prstGeom>
        </p:spPr>
      </p:pic>
      <p:pic>
        <p:nvPicPr>
          <p:cNvPr id="7" name="Graphic 6" descr="Bar chart with solid fill">
            <a:extLst>
              <a:ext uri="{FF2B5EF4-FFF2-40B4-BE49-F238E27FC236}">
                <a16:creationId xmlns:a16="http://schemas.microsoft.com/office/drawing/2014/main" id="{0540F551-B2C7-3655-E626-51087C2670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89355" y="0"/>
            <a:ext cx="914400" cy="914400"/>
          </a:xfrm>
          <a:prstGeom prst="rect">
            <a:avLst/>
          </a:prstGeom>
        </p:spPr>
      </p:pic>
      <p:sp>
        <p:nvSpPr>
          <p:cNvPr id="9" name="Title 8">
            <a:extLst>
              <a:ext uri="{FF2B5EF4-FFF2-40B4-BE49-F238E27FC236}">
                <a16:creationId xmlns:a16="http://schemas.microsoft.com/office/drawing/2014/main" id="{8F1770B3-AB6E-BA8D-B263-A7A5C5702D17}"/>
              </a:ext>
            </a:extLst>
          </p:cNvPr>
          <p:cNvSpPr>
            <a:spLocks noGrp="1"/>
          </p:cNvSpPr>
          <p:nvPr>
            <p:ph type="title"/>
          </p:nvPr>
        </p:nvSpPr>
        <p:spPr>
          <a:xfrm>
            <a:off x="2186940" y="68424"/>
            <a:ext cx="10058400" cy="678026"/>
          </a:xfrm>
        </p:spPr>
        <p:txBody>
          <a:bodyPr>
            <a:normAutofit fontScale="90000"/>
          </a:bodyPr>
          <a:lstStyle/>
          <a:p>
            <a:r>
              <a:rPr lang="en-IN" sz="4400" dirty="0"/>
              <a:t>TECHNOLOGY PROJECT                </a:t>
            </a:r>
          </a:p>
        </p:txBody>
      </p:sp>
      <p:pic>
        <p:nvPicPr>
          <p:cNvPr id="12" name="Graphic 11" descr="Internet with solid fill">
            <a:extLst>
              <a:ext uri="{FF2B5EF4-FFF2-40B4-BE49-F238E27FC236}">
                <a16:creationId xmlns:a16="http://schemas.microsoft.com/office/drawing/2014/main" id="{3C40B43A-3160-95C6-46F0-556A1A3D0D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10450" y="3510798"/>
            <a:ext cx="914400" cy="914400"/>
          </a:xfrm>
          <a:prstGeom prst="rect">
            <a:avLst/>
          </a:prstGeom>
        </p:spPr>
      </p:pic>
      <p:pic>
        <p:nvPicPr>
          <p:cNvPr id="14" name="Graphic 13" descr="Car with solid fill">
            <a:extLst>
              <a:ext uri="{FF2B5EF4-FFF2-40B4-BE49-F238E27FC236}">
                <a16:creationId xmlns:a16="http://schemas.microsoft.com/office/drawing/2014/main" id="{3E5C0233-F80A-B8B4-8A53-4A40F3B37C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37584" y="3510798"/>
            <a:ext cx="914400" cy="914400"/>
          </a:xfrm>
          <a:prstGeom prst="rect">
            <a:avLst/>
          </a:prstGeom>
        </p:spPr>
      </p:pic>
      <p:pic>
        <p:nvPicPr>
          <p:cNvPr id="16" name="Graphic 15" descr="Bar graph with downward trend with solid fill">
            <a:extLst>
              <a:ext uri="{FF2B5EF4-FFF2-40B4-BE49-F238E27FC236}">
                <a16:creationId xmlns:a16="http://schemas.microsoft.com/office/drawing/2014/main" id="{52C350B3-913D-CE0E-90D5-F6BD0309B0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31559" y="3539101"/>
            <a:ext cx="914400" cy="914400"/>
          </a:xfrm>
          <a:prstGeom prst="rect">
            <a:avLst/>
          </a:prstGeom>
        </p:spPr>
      </p:pic>
      <p:sp>
        <p:nvSpPr>
          <p:cNvPr id="17" name="TextBox 16">
            <a:extLst>
              <a:ext uri="{FF2B5EF4-FFF2-40B4-BE49-F238E27FC236}">
                <a16:creationId xmlns:a16="http://schemas.microsoft.com/office/drawing/2014/main" id="{AAFAF883-E230-10F2-D652-5CD917F76CD5}"/>
              </a:ext>
            </a:extLst>
          </p:cNvPr>
          <p:cNvSpPr txBox="1"/>
          <p:nvPr/>
        </p:nvSpPr>
        <p:spPr>
          <a:xfrm>
            <a:off x="1939470" y="2194719"/>
            <a:ext cx="7794171" cy="1077218"/>
          </a:xfrm>
          <a:prstGeom prst="rect">
            <a:avLst/>
          </a:prstGeom>
          <a:noFill/>
        </p:spPr>
        <p:txBody>
          <a:bodyPr wrap="square" rtlCol="0">
            <a:spAutoFit/>
          </a:bodyPr>
          <a:lstStyle/>
          <a:p>
            <a:r>
              <a:rPr lang="en-US" sz="3200" b="1" dirty="0">
                <a:latin typeface="Algerian" panose="04020705040A02060702" pitchFamily="82" charset="0"/>
              </a:rPr>
              <a:t>“used car e commerce stats for </a:t>
            </a:r>
            <a:r>
              <a:rPr lang="en-US" sz="3200" b="1" dirty="0" err="1">
                <a:latin typeface="Algerian" panose="04020705040A02060702" pitchFamily="82" charset="0"/>
              </a:rPr>
              <a:t>buyers,sellers</a:t>
            </a:r>
            <a:r>
              <a:rPr lang="en-US" sz="3200" b="1" dirty="0">
                <a:latin typeface="Algerian" panose="04020705040A02060702" pitchFamily="82" charset="0"/>
              </a:rPr>
              <a:t> and advertisers” </a:t>
            </a:r>
            <a:endParaRPr lang="en-IN" sz="3200" b="1" dirty="0">
              <a:latin typeface="Algerian" panose="04020705040A02060702" pitchFamily="82" charset="0"/>
            </a:endParaRPr>
          </a:p>
        </p:txBody>
      </p:sp>
    </p:spTree>
    <p:extLst>
      <p:ext uri="{BB962C8B-B14F-4D97-AF65-F5344CB8AC3E}">
        <p14:creationId xmlns:p14="http://schemas.microsoft.com/office/powerpoint/2010/main" val="1154806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2ABA-EC37-7F44-212C-359D164AD476}"/>
              </a:ext>
            </a:extLst>
          </p:cNvPr>
          <p:cNvSpPr>
            <a:spLocks noGrp="1"/>
          </p:cNvSpPr>
          <p:nvPr>
            <p:ph type="title"/>
          </p:nvPr>
        </p:nvSpPr>
        <p:spPr/>
        <p:txBody>
          <a:bodyPr>
            <a:normAutofit fontScale="90000"/>
          </a:bodyPr>
          <a:lstStyle/>
          <a:p>
            <a:r>
              <a:rPr lang="en-IN" sz="2000" b="1" u="sng" dirty="0"/>
              <a:t>INTRODUCTION</a:t>
            </a:r>
            <a:br>
              <a:rPr lang="en-IN" sz="2000" dirty="0"/>
            </a:br>
            <a:r>
              <a:rPr lang="en-IN" sz="2000" dirty="0"/>
              <a:t> </a:t>
            </a:r>
            <a:br>
              <a:rPr lang="en-IN" sz="2000" dirty="0"/>
            </a:br>
            <a:br>
              <a:rPr lang="en-IN" sz="2000" dirty="0"/>
            </a:br>
            <a:r>
              <a:rPr lang="en-IN" sz="2000" dirty="0"/>
              <a:t> 1)  </a:t>
            </a:r>
            <a:r>
              <a:rPr lang="en-IN" sz="1800" dirty="0"/>
              <a:t>High increase in used(2</a:t>
            </a:r>
            <a:r>
              <a:rPr lang="en-IN" sz="1800" baseline="30000" dirty="0"/>
              <a:t>nd</a:t>
            </a:r>
            <a:r>
              <a:rPr lang="en-IN" sz="1800" dirty="0"/>
              <a:t> hand) car sales in recent years</a:t>
            </a:r>
            <a:br>
              <a:rPr lang="en-IN" sz="1800" dirty="0"/>
            </a:br>
            <a:br>
              <a:rPr lang="en-IN" sz="1800" dirty="0"/>
            </a:br>
            <a:r>
              <a:rPr lang="en-IN" sz="1800" dirty="0"/>
              <a:t>  2)  Used cars: fairly good condition ,low cost</a:t>
            </a:r>
            <a:br>
              <a:rPr lang="en-IN" sz="1800" dirty="0"/>
            </a:br>
            <a:br>
              <a:rPr lang="en-IN" sz="1800" dirty="0"/>
            </a:br>
            <a:r>
              <a:rPr lang="en-IN" sz="1800" dirty="0"/>
              <a:t>  3)  E-commerce website have triggered used car</a:t>
            </a:r>
            <a:br>
              <a:rPr lang="en-IN" sz="1800" dirty="0"/>
            </a:br>
            <a:br>
              <a:rPr lang="en-IN" sz="1800" dirty="0"/>
            </a:br>
            <a:r>
              <a:rPr lang="en-IN" sz="1800" dirty="0"/>
              <a:t>  4)  Popular E-commerce website for selling used </a:t>
            </a:r>
            <a:r>
              <a:rPr lang="en-IN" sz="1800" dirty="0" err="1"/>
              <a:t>cars:ebay</a:t>
            </a:r>
            <a:br>
              <a:rPr lang="en-IN" sz="1800" dirty="0"/>
            </a:br>
            <a:br>
              <a:rPr lang="en-IN" sz="1800" dirty="0"/>
            </a:br>
            <a:r>
              <a:rPr lang="en-IN" sz="1800" dirty="0"/>
              <a:t>  5)  Which are the popular brands in the used car market ?</a:t>
            </a:r>
            <a:br>
              <a:rPr lang="en-IN" sz="1800" dirty="0"/>
            </a:br>
            <a:br>
              <a:rPr lang="en-IN" sz="1800" dirty="0"/>
            </a:br>
            <a:r>
              <a:rPr lang="en-IN" sz="1800" dirty="0"/>
              <a:t>  6)  Which are the popular vehicle types in the used car market ?</a:t>
            </a:r>
            <a:br>
              <a:rPr lang="en-IN" sz="1800" dirty="0"/>
            </a:br>
            <a:br>
              <a:rPr lang="en-IN" sz="1800" dirty="0"/>
            </a:br>
            <a:r>
              <a:rPr lang="en-IN" sz="1800" dirty="0"/>
              <a:t>  7)  The selling price ( ad price)  of a used car depends on what factor and </a:t>
            </a:r>
            <a:r>
              <a:rPr lang="en-IN" sz="1800" dirty="0" err="1"/>
              <a:t>catagorys</a:t>
            </a:r>
            <a:r>
              <a:rPr lang="en-IN" sz="1800" dirty="0"/>
              <a:t> ?</a:t>
            </a:r>
            <a:br>
              <a:rPr lang="en-IN" sz="1800" dirty="0"/>
            </a:br>
            <a:br>
              <a:rPr lang="en-IN" sz="1800" dirty="0"/>
            </a:br>
            <a:r>
              <a:rPr lang="en-IN" sz="1800" dirty="0"/>
              <a:t>  8)  How will the used car prices be in the future ?</a:t>
            </a:r>
            <a:endParaRPr lang="en-IN" sz="2000" dirty="0"/>
          </a:p>
        </p:txBody>
      </p:sp>
    </p:spTree>
    <p:extLst>
      <p:ext uri="{BB962C8B-B14F-4D97-AF65-F5344CB8AC3E}">
        <p14:creationId xmlns:p14="http://schemas.microsoft.com/office/powerpoint/2010/main" val="212404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719BA98-DA16-300A-5A75-17069042AD4A}"/>
              </a:ext>
            </a:extLst>
          </p:cNvPr>
          <p:cNvSpPr>
            <a:spLocks noGrp="1"/>
          </p:cNvSpPr>
          <p:nvPr>
            <p:ph type="pic" idx="1"/>
          </p:nvPr>
        </p:nvSpPr>
        <p:spPr/>
      </p:sp>
      <p:sp>
        <p:nvSpPr>
          <p:cNvPr id="4" name="Text Placeholder 3">
            <a:extLst>
              <a:ext uri="{FF2B5EF4-FFF2-40B4-BE49-F238E27FC236}">
                <a16:creationId xmlns:a16="http://schemas.microsoft.com/office/drawing/2014/main" id="{46E11FB6-5B7B-7478-9785-65450B53F213}"/>
              </a:ext>
            </a:extLst>
          </p:cNvPr>
          <p:cNvSpPr>
            <a:spLocks noGrp="1"/>
          </p:cNvSpPr>
          <p:nvPr>
            <p:ph type="body" sz="half" idx="2"/>
          </p:nvPr>
        </p:nvSpPr>
        <p:spPr/>
        <p:txBody>
          <a:bodyPr>
            <a:normAutofit/>
          </a:bodyPr>
          <a:lstStyle/>
          <a:p>
            <a:pPr algn="ctr"/>
            <a:r>
              <a:rPr lang="en-IN" sz="3200" b="1" u="sng" dirty="0"/>
              <a:t>TOP SELLING VEHICLE TYPES IN THE USED CAR MARKET</a:t>
            </a:r>
          </a:p>
        </p:txBody>
      </p:sp>
      <p:graphicFrame>
        <p:nvGraphicFramePr>
          <p:cNvPr id="7" name="Chart 6">
            <a:extLst>
              <a:ext uri="{FF2B5EF4-FFF2-40B4-BE49-F238E27FC236}">
                <a16:creationId xmlns:a16="http://schemas.microsoft.com/office/drawing/2014/main" id="{8343A971-566E-CEAC-13B7-9C115F7E9E83}"/>
              </a:ext>
            </a:extLst>
          </p:cNvPr>
          <p:cNvGraphicFramePr/>
          <p:nvPr>
            <p:extLst>
              <p:ext uri="{D42A27DB-BD31-4B8C-83A1-F6EECF244321}">
                <p14:modId xmlns:p14="http://schemas.microsoft.com/office/powerpoint/2010/main" val="1902914001"/>
              </p:ext>
            </p:extLst>
          </p:nvPr>
        </p:nvGraphicFramePr>
        <p:xfrm>
          <a:off x="7046903" y="142361"/>
          <a:ext cx="4697936" cy="380776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1="http://schemas.microsoft.com/office/drawing/2015/9/8/chartex" Requires="cx1">
          <p:graphicFrame>
            <p:nvGraphicFramePr>
              <p:cNvPr id="10" name="Chart 9">
                <a:extLst>
                  <a:ext uri="{FF2B5EF4-FFF2-40B4-BE49-F238E27FC236}">
                    <a16:creationId xmlns:a16="http://schemas.microsoft.com/office/drawing/2014/main" id="{E5DD2FD8-CF8A-B987-A6DE-08743607E44E}"/>
                  </a:ext>
                </a:extLst>
              </p:cNvPr>
              <p:cNvGraphicFramePr/>
              <p:nvPr>
                <p:extLst>
                  <p:ext uri="{D42A27DB-BD31-4B8C-83A1-F6EECF244321}">
                    <p14:modId xmlns:p14="http://schemas.microsoft.com/office/powerpoint/2010/main" val="3507907508"/>
                  </p:ext>
                </p:extLst>
              </p:nvPr>
            </p:nvGraphicFramePr>
            <p:xfrm>
              <a:off x="205740" y="142361"/>
              <a:ext cx="5623560" cy="408673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0" name="Chart 9">
                <a:extLst>
                  <a:ext uri="{FF2B5EF4-FFF2-40B4-BE49-F238E27FC236}">
                    <a16:creationId xmlns:a16="http://schemas.microsoft.com/office/drawing/2014/main" id="{E5DD2FD8-CF8A-B987-A6DE-08743607E44E}"/>
                  </a:ext>
                </a:extLst>
              </p:cNvPr>
              <p:cNvPicPr>
                <a:picLocks noGrp="1" noRot="1" noChangeAspect="1" noMove="1" noResize="1" noEditPoints="1" noAdjustHandles="1" noChangeArrowheads="1" noChangeShapeType="1"/>
              </p:cNvPicPr>
              <p:nvPr/>
            </p:nvPicPr>
            <p:blipFill>
              <a:blip r:embed="rId4"/>
              <a:stretch>
                <a:fillRect/>
              </a:stretch>
            </p:blipFill>
            <p:spPr>
              <a:xfrm>
                <a:off x="205740" y="142361"/>
                <a:ext cx="5623560" cy="4086739"/>
              </a:xfrm>
              <a:prstGeom prst="rect">
                <a:avLst/>
              </a:prstGeom>
            </p:spPr>
          </p:pic>
        </mc:Fallback>
      </mc:AlternateContent>
    </p:spTree>
    <p:extLst>
      <p:ext uri="{BB962C8B-B14F-4D97-AF65-F5344CB8AC3E}">
        <p14:creationId xmlns:p14="http://schemas.microsoft.com/office/powerpoint/2010/main" val="252807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5B30-8F9B-3087-FF04-E59F015B80F1}"/>
              </a:ext>
            </a:extLst>
          </p:cNvPr>
          <p:cNvSpPr>
            <a:spLocks noGrp="1"/>
          </p:cNvSpPr>
          <p:nvPr>
            <p:ph type="title"/>
          </p:nvPr>
        </p:nvSpPr>
        <p:spPr>
          <a:xfrm>
            <a:off x="643466" y="171797"/>
            <a:ext cx="3517567" cy="6042838"/>
          </a:xfrm>
        </p:spPr>
        <p:txBody>
          <a:bodyPr>
            <a:noAutofit/>
          </a:bodyPr>
          <a:lstStyle/>
          <a:p>
            <a:pPr algn="ctr"/>
            <a:r>
              <a:rPr lang="en-US" sz="3200" dirty="0"/>
              <a:t>BUILDING CONFIDENCE</a:t>
            </a:r>
            <a:br>
              <a:rPr lang="en-US" sz="3200" dirty="0"/>
            </a:br>
            <a:r>
              <a:rPr lang="en-US" sz="3200" dirty="0"/>
              <a:t>&amp;</a:t>
            </a:r>
            <a:br>
              <a:rPr lang="en-US" sz="3200" dirty="0"/>
            </a:br>
            <a:r>
              <a:rPr lang="en-US" sz="3200" dirty="0"/>
              <a:t> TECHIQUES FOR IMPROMPTU SPEECHES</a:t>
            </a:r>
            <a:br>
              <a:rPr lang="en-US" sz="3200" dirty="0"/>
            </a:br>
            <a:br>
              <a:rPr lang="en-US" sz="3200" dirty="0"/>
            </a:br>
            <a:br>
              <a:rPr lang="en-US" sz="3200" dirty="0"/>
            </a:br>
            <a:endParaRPr lang="en-IN" sz="3200" dirty="0"/>
          </a:p>
        </p:txBody>
      </p:sp>
      <p:sp>
        <p:nvSpPr>
          <p:cNvPr id="14" name="Content Placeholder 13">
            <a:extLst>
              <a:ext uri="{FF2B5EF4-FFF2-40B4-BE49-F238E27FC236}">
                <a16:creationId xmlns:a16="http://schemas.microsoft.com/office/drawing/2014/main" id="{E6181317-59FB-232B-00A6-A4F9D7CA5FF1}"/>
              </a:ext>
            </a:extLst>
          </p:cNvPr>
          <p:cNvSpPr>
            <a:spLocks noGrp="1"/>
          </p:cNvSpPr>
          <p:nvPr>
            <p:ph idx="1"/>
          </p:nvPr>
        </p:nvSpPr>
        <p:spPr>
          <a:xfrm>
            <a:off x="4944331" y="812799"/>
            <a:ext cx="7150935" cy="5763215"/>
          </a:xfrm>
        </p:spPr>
        <p:txBody>
          <a:bodyPr/>
          <a:lstStyle/>
          <a:p>
            <a:pPr>
              <a:buClr>
                <a:schemeClr val="tx1"/>
              </a:buClr>
              <a:buFont typeface="Wingdings" panose="05000000000000000000" pitchFamily="2" charset="2"/>
              <a:buChar char="v"/>
            </a:pPr>
            <a:r>
              <a:rPr lang="en-US" b="1" u="sng" dirty="0">
                <a:solidFill>
                  <a:schemeClr val="tx1"/>
                </a:solidFill>
              </a:rPr>
              <a:t>REGULAR PRACTICE</a:t>
            </a:r>
          </a:p>
          <a:p>
            <a:pPr marL="0" indent="0">
              <a:buNone/>
            </a:pPr>
            <a:r>
              <a:rPr lang="en-IN" sz="1600" dirty="0"/>
              <a:t>    </a:t>
            </a:r>
            <a:r>
              <a:rPr lang="en-US" sz="1400" dirty="0"/>
              <a:t>I am consistently working on my technical skills, dedicating 2 to 3 hours daily to practice, which helps me build my confidence and overcome challenges.</a:t>
            </a:r>
          </a:p>
          <a:p>
            <a:pPr>
              <a:buClr>
                <a:schemeClr val="tx1"/>
              </a:buClr>
              <a:buFont typeface="Wingdings" panose="05000000000000000000" pitchFamily="2" charset="2"/>
              <a:buChar char="v"/>
            </a:pPr>
            <a:r>
              <a:rPr lang="en-IN" sz="2000" b="1" u="sng" dirty="0">
                <a:solidFill>
                  <a:schemeClr val="tx1"/>
                </a:solidFill>
              </a:rPr>
              <a:t>SEEK FEEDBACK           </a:t>
            </a:r>
          </a:p>
          <a:p>
            <a:pPr marL="0" indent="0">
              <a:buClr>
                <a:schemeClr val="tx1"/>
              </a:buClr>
              <a:buNone/>
            </a:pPr>
            <a:r>
              <a:rPr lang="en-IN" sz="1400" b="1" u="sng" dirty="0">
                <a:solidFill>
                  <a:schemeClr val="tx1"/>
                </a:solidFill>
              </a:rPr>
              <a:t>      </a:t>
            </a:r>
            <a:r>
              <a:rPr lang="en-US" sz="1200" dirty="0"/>
              <a:t>Our faculty assigned us tasks and projects based on certain parameters, such as the cleanliness of our work, communication skills, speech and vocabulary, and overall quality. After evaluating these aspects, my faculty provided feedback, which helped me gain valuable input and grow my confidence.    </a:t>
            </a:r>
          </a:p>
          <a:p>
            <a:pPr>
              <a:buClr>
                <a:schemeClr val="tx1"/>
              </a:buClr>
              <a:buFont typeface="Wingdings" panose="05000000000000000000" pitchFamily="2" charset="2"/>
              <a:buChar char="v"/>
            </a:pPr>
            <a:r>
              <a:rPr lang="en-IN" sz="2000" b="1" u="sng" dirty="0">
                <a:solidFill>
                  <a:schemeClr val="tx1"/>
                </a:solidFill>
              </a:rPr>
              <a:t>SET ACHIEVABLE GOALS</a:t>
            </a:r>
          </a:p>
          <a:p>
            <a:pPr marL="0" indent="0">
              <a:buClr>
                <a:schemeClr val="tx1"/>
              </a:buClr>
              <a:buNone/>
            </a:pPr>
            <a:r>
              <a:rPr lang="en-IN" sz="1400" b="1" u="sng" dirty="0">
                <a:solidFill>
                  <a:schemeClr val="tx1"/>
                </a:solidFill>
              </a:rPr>
              <a:t>  </a:t>
            </a:r>
            <a:r>
              <a:rPr lang="en-US" sz="1200" b="1" u="sng" dirty="0">
                <a:solidFill>
                  <a:schemeClr val="tx1"/>
                </a:solidFill>
              </a:rPr>
              <a:t>    </a:t>
            </a:r>
            <a:r>
              <a:rPr lang="en-US" sz="1200" dirty="0"/>
              <a:t>My goal is to master data analytics and secure a good job that offers a competitive salary, to support my growth and my family.  </a:t>
            </a:r>
          </a:p>
          <a:p>
            <a:pPr>
              <a:buClr>
                <a:schemeClr val="tx1"/>
              </a:buClr>
              <a:buFont typeface="Wingdings" panose="05000000000000000000" pitchFamily="2" charset="2"/>
              <a:buChar char="v"/>
            </a:pPr>
            <a:r>
              <a:rPr lang="en-US" sz="2000" b="1" u="sng" dirty="0">
                <a:solidFill>
                  <a:schemeClr val="tx1"/>
                </a:solidFill>
              </a:rPr>
              <a:t>POSITIVE MINDSET  </a:t>
            </a:r>
          </a:p>
          <a:p>
            <a:pPr marL="0" indent="0">
              <a:buClr>
                <a:schemeClr val="tx1"/>
              </a:buClr>
              <a:buNone/>
            </a:pPr>
            <a:r>
              <a:rPr lang="en-US" sz="1400" u="sng" dirty="0">
                <a:solidFill>
                  <a:schemeClr val="tx1"/>
                </a:solidFill>
              </a:rPr>
              <a:t>      a positive mindset boosts my confidence ,so I always stay positive to keep my confidence growing.</a:t>
            </a:r>
          </a:p>
          <a:p>
            <a:pPr marL="0" indent="0">
              <a:buClr>
                <a:schemeClr val="tx1"/>
              </a:buClr>
              <a:buNone/>
            </a:pPr>
            <a:r>
              <a:rPr lang="en-US" sz="1400" u="sng" dirty="0">
                <a:solidFill>
                  <a:schemeClr val="tx1"/>
                </a:solidFill>
              </a:rPr>
              <a:t>    </a:t>
            </a:r>
          </a:p>
        </p:txBody>
      </p:sp>
    </p:spTree>
    <p:extLst>
      <p:ext uri="{BB962C8B-B14F-4D97-AF65-F5344CB8AC3E}">
        <p14:creationId xmlns:p14="http://schemas.microsoft.com/office/powerpoint/2010/main" val="3616099108"/>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{BB18181D-CE21-4B9A-A8AB-4543FC4D5F15}tf56160789_win32</Template>
  <TotalTime>901</TotalTime>
  <Words>423</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Algerian</vt:lpstr>
      <vt:lpstr>Arial</vt:lpstr>
      <vt:lpstr>Bookman Old Style</vt:lpstr>
      <vt:lpstr>Calibri</vt:lpstr>
      <vt:lpstr>Franklin Gothic Book</vt:lpstr>
      <vt:lpstr>Wingdings</vt:lpstr>
      <vt:lpstr>Custom</vt:lpstr>
      <vt:lpstr>MODULE -7                                                                                   CONFIDENCE BUILDING (activity session) LANGUAGE BARRIER,IMPROMPTU SPEECH IT POLICIES BRIFING       </vt:lpstr>
      <vt:lpstr>NAME      KAJAL RATHOD   CURRENT STATUS     *  STUDENT AT TOPS TECHNOLOGIES ,PURSUING TRAINING IN DATA ANALYTICS   EDUCATIONAL BACK GROUND    *  MASTER OF SCIENCE IN CHEMISTRY FROM VEER NARMAD SOUTH GUJRAT UNIVERSITY ,SURAT     KEY PERSONALITY TRAITS     *  DETAIL ORIENTED,ENSURING ACCURACY IN DATA ANALYSIS    *  GOOD AT COMMUNACATING COMPLAX DATA TO BOTH TECHNICALLY AND NON TECHNICAL STACKHOLDERS   *   CREAT VISUAL DASHBOARD  </vt:lpstr>
      <vt:lpstr>TECHNOLOGY PROJECT                </vt:lpstr>
      <vt:lpstr>INTRODUCTION     1)  High increase in used(2nd hand) car sales in recent years    2)  Used cars: fairly good condition ,low cost    3)  E-commerce website have triggered used car    4)  Popular E-commerce website for selling used cars:ebay    5)  Which are the popular brands in the used car market ?    6)  Which are the popular vehicle types in the used car market ?    7)  The selling price ( ad price)  of a used car depends on what factor and catagorys ?    8)  How will the used car prices be in the future ?</vt:lpstr>
      <vt:lpstr>PowerPoint Presentation</vt:lpstr>
      <vt:lpstr>BUILDING CONFIDENCE &amp;  TECHIQUES FOR IMPROMPTU SPEECHES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kajusindha211@outlook.com</dc:creator>
  <cp:lastModifiedBy>kajusindha211@outlook.com</cp:lastModifiedBy>
  <cp:revision>1</cp:revision>
  <dcterms:created xsi:type="dcterms:W3CDTF">2024-08-20T13:58:20Z</dcterms:created>
  <dcterms:modified xsi:type="dcterms:W3CDTF">2024-08-21T04:59:36Z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