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72" r:id="rId2"/>
    <p:sldId id="256" r:id="rId3"/>
    <p:sldId id="258" r:id="rId4"/>
    <p:sldId id="259" r:id="rId5"/>
    <p:sldId id="284" r:id="rId6"/>
    <p:sldId id="285" r:id="rId7"/>
    <p:sldId id="260" r:id="rId8"/>
    <p:sldId id="262" r:id="rId9"/>
    <p:sldId id="261" r:id="rId10"/>
    <p:sldId id="264" r:id="rId11"/>
    <p:sldId id="263" r:id="rId12"/>
    <p:sldId id="269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57" r:id="rId24"/>
    <p:sldId id="286" r:id="rId25"/>
    <p:sldId id="287" r:id="rId26"/>
    <p:sldId id="288" r:id="rId27"/>
    <p:sldId id="265" r:id="rId28"/>
    <p:sldId id="289" r:id="rId29"/>
    <p:sldId id="290" r:id="rId30"/>
    <p:sldId id="270" r:id="rId31"/>
    <p:sldId id="291" r:id="rId32"/>
    <p:sldId id="292" r:id="rId33"/>
    <p:sldId id="293" r:id="rId34"/>
    <p:sldId id="294" r:id="rId35"/>
    <p:sldId id="267" r:id="rId36"/>
    <p:sldId id="268" r:id="rId37"/>
    <p:sldId id="283" r:id="rId38"/>
    <p:sldId id="27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7" autoAdjust="0"/>
    <p:restoredTop sz="74552" autoAdjust="0"/>
  </p:normalViewPr>
  <p:slideViewPr>
    <p:cSldViewPr>
      <p:cViewPr>
        <p:scale>
          <a:sx n="75" d="100"/>
          <a:sy n="75" d="100"/>
        </p:scale>
        <p:origin x="-135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24FA8-9866-4B32-9B76-40474CEAD107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BA62E-57FA-4D7B-9B3E-2CFFF6111B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apital_expenditure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BA62E-57FA-4D7B-9B3E-2CFFF6111BD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Cloud computing is a model for enabling convenient, on-demand network access to a shared pool of configurable computing resources (e.g., networks, servers, storage, applications, and services) that can be rapidly provisioned and released with minimal management effort or service provider interaction.</a:t>
            </a:r>
          </a:p>
          <a:p>
            <a:pPr>
              <a:defRPr/>
            </a:pPr>
            <a:r>
              <a:rPr lang="en-US" dirty="0" smtClean="0">
                <a:ea typeface="ＭＳ Ｐゴシック" pitchFamily="-112" charset="-128"/>
              </a:rPr>
              <a:t>cloud computing customers do not own the physical infrastructure.</a:t>
            </a:r>
          </a:p>
          <a:p>
            <a:pPr>
              <a:defRPr/>
            </a:pPr>
            <a:r>
              <a:rPr lang="en-US" dirty="0" smtClean="0">
                <a:ea typeface="ＭＳ Ｐゴシック" pitchFamily="-112" charset="-128"/>
              </a:rPr>
              <a:t>Cloud computing users avoid </a:t>
            </a:r>
            <a:r>
              <a:rPr lang="en-US" dirty="0" smtClean="0">
                <a:ea typeface="ＭＳ Ｐゴシック" pitchFamily="-112" charset="-128"/>
                <a:hlinkClick r:id="rId3" action="ppaction://hlinkfile" tooltip="Capital expenditure"/>
              </a:rPr>
              <a:t>capital expenditure</a:t>
            </a:r>
            <a:r>
              <a:rPr lang="en-US" dirty="0" smtClean="0">
                <a:ea typeface="ＭＳ Ｐゴシック" pitchFamily="-112" charset="-128"/>
              </a:rPr>
              <a:t> (</a:t>
            </a:r>
            <a:r>
              <a:rPr lang="en-US" dirty="0" err="1" smtClean="0">
                <a:ea typeface="ＭＳ Ｐゴシック" pitchFamily="-112" charset="-128"/>
              </a:rPr>
              <a:t>CapEx</a:t>
            </a:r>
            <a:r>
              <a:rPr lang="en-US" dirty="0" smtClean="0">
                <a:ea typeface="ＭＳ Ｐゴシック" pitchFamily="-112" charset="-128"/>
              </a:rPr>
              <a:t>) on hardware, software, and services when they pay a provider only for what they use.</a:t>
            </a:r>
          </a:p>
          <a:p>
            <a:pPr>
              <a:defRPr/>
            </a:pPr>
            <a:r>
              <a:rPr lang="en-US" dirty="0" smtClean="0">
                <a:ea typeface="ＭＳ Ｐゴシック" pitchFamily="-112" charset="-128"/>
              </a:rPr>
              <a:t>Low shared infrastructure and costs, low management overhead, and immediate access to a broad range of applications</a:t>
            </a:r>
          </a:p>
          <a:p>
            <a:pPr>
              <a:defRPr/>
            </a:pPr>
            <a:endParaRPr lang="en-US" dirty="0" smtClean="0">
              <a:ea typeface="ＭＳ Ｐゴシック" pitchFamily="-112" charset="-128"/>
            </a:endParaRPr>
          </a:p>
          <a:p>
            <a:pPr>
              <a:defRPr/>
            </a:pPr>
            <a:endParaRPr lang="en-US" dirty="0">
              <a:ea typeface="ＭＳ Ｐゴシック" pitchFamily="-112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8C80BD-DBBD-4C52-ADB1-3B2344C7292B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BA62E-57FA-4D7B-9B3E-2CFFF6111BD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C57-524E-4737-8245-11C3041C913E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0A54-3CDA-4888-958F-421438E19D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C57-524E-4737-8245-11C3041C913E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0A54-3CDA-4888-958F-421438E19D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C57-524E-4737-8245-11C3041C913E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0A54-3CDA-4888-958F-421438E19D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C57-524E-4737-8245-11C3041C913E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0A54-3CDA-4888-958F-421438E19D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Related image"/>
          <p:cNvPicPr/>
          <p:nvPr userDrawn="1"/>
        </p:nvPicPr>
        <p:blipFill>
          <a:blip r:embed="rId2" cstate="print"/>
          <a:srcRect l="3793" t="21970" r="3781" b="23464"/>
          <a:stretch>
            <a:fillRect/>
          </a:stretch>
        </p:blipFill>
        <p:spPr bwMode="auto">
          <a:xfrm>
            <a:off x="-32" y="29232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C57-524E-4737-8245-11C3041C913E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0A54-3CDA-4888-958F-421438E19D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C57-524E-4737-8245-11C3041C913E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0A54-3CDA-4888-958F-421438E19D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Related image"/>
          <p:cNvPicPr/>
          <p:nvPr userDrawn="1"/>
        </p:nvPicPr>
        <p:blipFill>
          <a:blip r:embed="rId2" cstate="print"/>
          <a:srcRect l="3793" t="21970" r="3781" b="23464"/>
          <a:stretch>
            <a:fillRect/>
          </a:stretch>
        </p:blipFill>
        <p:spPr bwMode="auto">
          <a:xfrm>
            <a:off x="-32" y="29232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C57-524E-4737-8245-11C3041C913E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0A54-3CDA-4888-958F-421438E19D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Related image"/>
          <p:cNvPicPr/>
          <p:nvPr userDrawn="1"/>
        </p:nvPicPr>
        <p:blipFill>
          <a:blip r:embed="rId2" cstate="print"/>
          <a:srcRect l="3793" t="21970" r="3781" b="23464"/>
          <a:stretch>
            <a:fillRect/>
          </a:stretch>
        </p:blipFill>
        <p:spPr bwMode="auto">
          <a:xfrm>
            <a:off x="-32" y="29232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C57-524E-4737-8245-11C3041C913E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0A54-3CDA-4888-958F-421438E19D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Related image"/>
          <p:cNvPicPr/>
          <p:nvPr userDrawn="1"/>
        </p:nvPicPr>
        <p:blipFill>
          <a:blip r:embed="rId2" cstate="print"/>
          <a:srcRect l="3793" t="21970" r="3781" b="23464"/>
          <a:stretch>
            <a:fillRect/>
          </a:stretch>
        </p:blipFill>
        <p:spPr bwMode="auto">
          <a:xfrm>
            <a:off x="-32" y="29232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C57-524E-4737-8245-11C3041C913E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0A54-3CDA-4888-958F-421438E19D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C57-524E-4737-8245-11C3041C913E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0A54-3CDA-4888-958F-421438E19D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C57-524E-4737-8245-11C3041C913E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0A54-3CDA-4888-958F-421438E19D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A6C57-524E-4737-8245-11C3041C913E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60A54-3CDA-4888-958F-421438E19D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214554"/>
            <a:ext cx="7772400" cy="1143008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 Black" pitchFamily="34" charset="0"/>
              </a:rPr>
              <a:t>Cloud Computing and Virtualization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4572008"/>
            <a:ext cx="6400800" cy="1752600"/>
          </a:xfrm>
        </p:spPr>
        <p:txBody>
          <a:bodyPr/>
          <a:lstStyle/>
          <a:p>
            <a:r>
              <a:rPr lang="en-GB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Scarab </a:t>
            </a:r>
            <a:r>
              <a:rPr lang="en-GB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Singhal</a:t>
            </a:r>
            <a:endParaRPr lang="en-GB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Assistant Professor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3" cstate="print"/>
          <a:srcRect l="3793" t="21970" r="3781" b="23464"/>
          <a:stretch>
            <a:fillRect/>
          </a:stretch>
        </p:blipFill>
        <p:spPr bwMode="auto">
          <a:xfrm>
            <a:off x="3286116" y="500042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14348" y="278605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762000" y="914400"/>
            <a:ext cx="7315200" cy="4038600"/>
          </a:xfrm>
          <a:prstGeom prst="cloud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2057400" lvl="4" indent="-228600" algn="ctr" eaLnBrk="1" hangingPunct="1">
              <a:defRPr/>
            </a:pPr>
            <a:endParaRPr lang="en-US" sz="1600" b="1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lnSpcReduction="10000"/>
          </a:bodyPr>
          <a:lstStyle/>
          <a:p>
            <a:pPr marL="342882" indent="-342882" algn="just" eaLnBrk="1" hangingPunct="1">
              <a:defRPr/>
            </a:pPr>
            <a:endParaRPr lang="en-US" dirty="0" smtClean="0">
              <a:latin typeface="Cambria" pitchFamily="18" charset="0"/>
            </a:endParaRPr>
          </a:p>
          <a:p>
            <a:pPr marL="342882" indent="-342882" algn="just" eaLnBrk="1" hangingPunct="1">
              <a:defRPr/>
            </a:pPr>
            <a:endParaRPr lang="en-US" dirty="0">
              <a:latin typeface="Cambria" pitchFamily="18" charset="0"/>
            </a:endParaRPr>
          </a:p>
          <a:p>
            <a:pPr marL="342882" indent="-342882" algn="just" eaLnBrk="1" hangingPunct="1">
              <a:defRPr/>
            </a:pPr>
            <a:endParaRPr lang="en-US" dirty="0" smtClean="0">
              <a:latin typeface="Cambria" pitchFamily="18" charset="0"/>
            </a:endParaRPr>
          </a:p>
          <a:p>
            <a:pPr marL="342882" indent="-342882" algn="just" eaLnBrk="1" hangingPunct="1">
              <a:defRPr/>
            </a:pPr>
            <a:endParaRPr lang="en-US" dirty="0" smtClean="0">
              <a:latin typeface="Cambria" pitchFamily="18" charset="0"/>
            </a:endParaRPr>
          </a:p>
          <a:p>
            <a:pPr marL="342882" indent="-342882" algn="just" eaLnBrk="1" hangingPunct="1">
              <a:defRPr/>
            </a:pPr>
            <a:endParaRPr lang="en-US" dirty="0" smtClean="0">
              <a:latin typeface="Cambria" pitchFamily="18" charset="0"/>
            </a:endParaRPr>
          </a:p>
          <a:p>
            <a:pPr marL="0" indent="0" algn="just" eaLnBrk="1" hangingPunct="1">
              <a:buFont typeface="Arial" charset="0"/>
              <a:buNone/>
              <a:defRPr/>
            </a:pPr>
            <a:endParaRPr lang="en-US" dirty="0">
              <a:latin typeface="Cambria" pitchFamily="18" charset="0"/>
            </a:endParaRPr>
          </a:p>
          <a:p>
            <a:pPr marL="342882" indent="-342882" algn="just" eaLnBrk="1" hangingPunct="1">
              <a:defRPr/>
            </a:pPr>
            <a:endParaRPr lang="en-US" sz="2800" dirty="0" smtClean="0">
              <a:latin typeface="Cambria" pitchFamily="18" charset="0"/>
            </a:endParaRPr>
          </a:p>
          <a:p>
            <a:pPr marL="342882" indent="-342882" algn="just" eaLnBrk="1" hangingPunct="1">
              <a:defRPr/>
            </a:pPr>
            <a:r>
              <a:rPr lang="en-US" sz="2800" dirty="0" smtClean="0">
                <a:latin typeface="Cambria" pitchFamily="18" charset="0"/>
              </a:rPr>
              <a:t>Shared pool of configurable computing resources</a:t>
            </a:r>
          </a:p>
          <a:p>
            <a:pPr marL="342882" indent="-342882" algn="just" eaLnBrk="1" hangingPunct="1">
              <a:defRPr/>
            </a:pPr>
            <a:r>
              <a:rPr lang="en-US" sz="2800" dirty="0" smtClean="0">
                <a:latin typeface="Cambria" pitchFamily="18" charset="0"/>
              </a:rPr>
              <a:t>On-demand network access</a:t>
            </a:r>
          </a:p>
          <a:p>
            <a:pPr marL="342882" indent="-342882" algn="just" eaLnBrk="1" hangingPunct="1">
              <a:defRPr/>
            </a:pPr>
            <a:r>
              <a:rPr lang="en-US" sz="2800" dirty="0" smtClean="0">
                <a:latin typeface="Cambria" pitchFamily="18" charset="0"/>
              </a:rPr>
              <a:t>Provisioned by the Service Provider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1043" name="Picture 19" descr="C:\Documents and Settings\hemaj\Local Settings\Temporary Internet Files\Content.IE5\94AVCMI7\MC90001666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676400"/>
            <a:ext cx="1441450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5257800" y="3200400"/>
            <a:ext cx="243840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-97" charset="0"/>
                <a:ea typeface="ＭＳ Ｐゴシック" pitchFamily="-97" charset="-128"/>
              </a:rPr>
              <a:t>Computer Network</a:t>
            </a:r>
          </a:p>
        </p:txBody>
      </p:sp>
      <p:pic>
        <p:nvPicPr>
          <p:cNvPr id="1047" name="Picture 23" descr="C:\Documents and Settings\hemaj\Local Settings\Temporary Internet Files\Content.IE5\QAMRBPPQ\MC90043484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22860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8" name="Picture 24" descr="C:\Documents and Settings\hemaj\Local Settings\Temporary Internet Files\Content.IE5\6LL7HR2V\MC900197438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2895600"/>
            <a:ext cx="1447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1447800" y="3886200"/>
            <a:ext cx="236220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-97" charset="0"/>
                <a:ea typeface="ＭＳ Ｐゴシック" pitchFamily="-97" charset="-128"/>
              </a:rPr>
              <a:t>Storage (Database)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62400" y="4495800"/>
            <a:ext cx="11430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-97" charset="0"/>
                <a:ea typeface="ＭＳ Ｐゴシック" pitchFamily="-97" charset="-128"/>
              </a:rPr>
              <a:t>SERvers</a:t>
            </a:r>
            <a:endParaRPr lang="en-US" sz="1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reflection blurRad="12700" stA="28000" endPos="45000" dist="1000" dir="5400000" sy="-100000" algn="bl" rotWithShape="0"/>
              </a:effectLst>
              <a:latin typeface="Comic Sans MS" pitchFamily="-97" charset="0"/>
              <a:ea typeface="ＭＳ Ｐゴシック" pitchFamily="-97" charset="-128"/>
            </a:endParaRPr>
          </a:p>
        </p:txBody>
      </p:sp>
      <p:pic>
        <p:nvPicPr>
          <p:cNvPr id="1075" name="Picture 51" descr="C:\Documents and Settings\hemaj\Local Settings\Temporary Internet Files\Content.IE5\6LL7HR2V\MC900149562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57600" y="1600200"/>
            <a:ext cx="1314450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TextBox 59"/>
          <p:cNvSpPr txBox="1"/>
          <p:nvPr/>
        </p:nvSpPr>
        <p:spPr>
          <a:xfrm>
            <a:off x="2133600" y="1676400"/>
            <a:ext cx="1447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-97" charset="0"/>
                <a:ea typeface="ＭＳ Ｐゴシック" pitchFamily="-97" charset="-128"/>
              </a:rPr>
              <a:t>Services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29000" y="1371600"/>
            <a:ext cx="1981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-97" charset="0"/>
                <a:ea typeface="ＭＳ Ｐゴシック" pitchFamily="-97" charset="-128"/>
              </a:rPr>
              <a:t>Applications</a:t>
            </a:r>
          </a:p>
        </p:txBody>
      </p:sp>
      <p:sp>
        <p:nvSpPr>
          <p:cNvPr id="10254" name="TextBox 64"/>
          <p:cNvSpPr txBox="1">
            <a:spLocks noChangeArrowheads="1"/>
          </p:cNvSpPr>
          <p:nvPr/>
        </p:nvSpPr>
        <p:spPr bwMode="auto">
          <a:xfrm>
            <a:off x="838200" y="5181600"/>
            <a:ext cx="7620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 sz="1600"/>
          </a:p>
        </p:txBody>
      </p:sp>
      <p:cxnSp>
        <p:nvCxnSpPr>
          <p:cNvPr id="18" name="Straight Connector 17"/>
          <p:cNvCxnSpPr>
            <a:stCxn id="0" idx="3"/>
          </p:cNvCxnSpPr>
          <p:nvPr/>
        </p:nvCxnSpPr>
        <p:spPr>
          <a:xfrm flipV="1">
            <a:off x="5181600" y="2590800"/>
            <a:ext cx="609600" cy="1143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0" idx="3"/>
          </p:cNvCxnSpPr>
          <p:nvPr/>
        </p:nvCxnSpPr>
        <p:spPr>
          <a:xfrm rot="10800000">
            <a:off x="4972050" y="2174875"/>
            <a:ext cx="819150" cy="4159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60" idx="2"/>
          </p:cNvCxnSpPr>
          <p:nvPr/>
        </p:nvCxnSpPr>
        <p:spPr>
          <a:xfrm flipV="1">
            <a:off x="2438400" y="2014954"/>
            <a:ext cx="419100" cy="3472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2971800" y="3200400"/>
            <a:ext cx="76200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 flipV="1">
            <a:off x="2667000" y="1905000"/>
            <a:ext cx="9906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3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     What is Cloud Computing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algn="just" eaLnBrk="1" hangingPunct="1"/>
            <a:endParaRPr lang="en-GB" sz="2400" dirty="0" smtClean="0">
              <a:latin typeface="Cambria" pitchFamily="18" charset="0"/>
            </a:endParaRPr>
          </a:p>
          <a:p>
            <a:pPr algn="just" eaLnBrk="1" hangingPunct="1"/>
            <a:r>
              <a:rPr lang="en-GB" sz="2400" dirty="0" smtClean="0">
                <a:latin typeface="Cambria" pitchFamily="18" charset="0"/>
              </a:rPr>
              <a:t>A number of </a:t>
            </a:r>
            <a:r>
              <a:rPr lang="en-GB" sz="2400" dirty="0" smtClean="0">
                <a:solidFill>
                  <a:srgbClr val="FF0000"/>
                </a:solidFill>
                <a:latin typeface="Cambria" pitchFamily="18" charset="0"/>
              </a:rPr>
              <a:t>characteristics</a:t>
            </a:r>
            <a:r>
              <a:rPr lang="en-GB" sz="2400" dirty="0" smtClean="0">
                <a:latin typeface="Cambria" pitchFamily="18" charset="0"/>
              </a:rPr>
              <a:t> define cloud data, applications services and infrastructure </a:t>
            </a:r>
            <a:r>
              <a:rPr lang="en-GB" sz="2400" dirty="0" smtClean="0">
                <a:solidFill>
                  <a:srgbClr val="FF0000"/>
                </a:solidFill>
                <a:latin typeface="Cambria" pitchFamily="18" charset="0"/>
              </a:rPr>
              <a:t>:-</a:t>
            </a:r>
          </a:p>
          <a:p>
            <a:pPr lvl="1" algn="just" eaLnBrk="1" hangingPunct="1"/>
            <a:r>
              <a:rPr lang="en-GB" sz="2400" b="1" dirty="0" smtClean="0">
                <a:latin typeface="Cambria" pitchFamily="18" charset="0"/>
              </a:rPr>
              <a:t>Remotely hosted</a:t>
            </a:r>
            <a:r>
              <a:rPr lang="en-GB" sz="2400" dirty="0" smtClean="0">
                <a:latin typeface="Cambria" pitchFamily="18" charset="0"/>
              </a:rPr>
              <a:t>: Services or data are hosted on remote infrastructure. </a:t>
            </a:r>
          </a:p>
          <a:p>
            <a:pPr lvl="1" algn="just" eaLnBrk="1" hangingPunct="1"/>
            <a:r>
              <a:rPr lang="en-GB" sz="2400" b="1" dirty="0" smtClean="0">
                <a:latin typeface="Cambria" pitchFamily="18" charset="0"/>
              </a:rPr>
              <a:t>Ubiquitous</a:t>
            </a:r>
            <a:r>
              <a:rPr lang="en-GB" sz="2400" dirty="0" smtClean="0">
                <a:latin typeface="Cambria" pitchFamily="18" charset="0"/>
              </a:rPr>
              <a:t>: Services or data are </a:t>
            </a:r>
            <a:r>
              <a:rPr lang="en-GB" sz="2400" u="sng" dirty="0" smtClean="0">
                <a:latin typeface="Cambria" pitchFamily="18" charset="0"/>
              </a:rPr>
              <a:t>available</a:t>
            </a:r>
            <a:r>
              <a:rPr lang="en-GB" sz="2400" dirty="0" smtClean="0">
                <a:latin typeface="Cambria" pitchFamily="18" charset="0"/>
              </a:rPr>
              <a:t> from anywhere.</a:t>
            </a:r>
          </a:p>
          <a:p>
            <a:pPr lvl="1" algn="just" eaLnBrk="1" hangingPunct="1"/>
            <a:r>
              <a:rPr lang="en-GB" sz="2400" b="1" dirty="0" err="1" smtClean="0">
                <a:latin typeface="Cambria" pitchFamily="18" charset="0"/>
              </a:rPr>
              <a:t>Commodified</a:t>
            </a:r>
            <a:r>
              <a:rPr lang="en-GB" sz="2400" dirty="0" smtClean="0">
                <a:latin typeface="Cambria" pitchFamily="18" charset="0"/>
              </a:rPr>
              <a:t>: The result is a </a:t>
            </a:r>
            <a:r>
              <a:rPr lang="en-GB" sz="2400" dirty="0" smtClean="0">
                <a:solidFill>
                  <a:srgbClr val="FF0000"/>
                </a:solidFill>
                <a:latin typeface="Cambria" pitchFamily="18" charset="0"/>
              </a:rPr>
              <a:t>utility</a:t>
            </a:r>
            <a:r>
              <a:rPr lang="en-GB" sz="2400" dirty="0" smtClean="0">
                <a:latin typeface="Cambria" pitchFamily="18" charset="0"/>
              </a:rPr>
              <a:t> computing model similar to traditional that of traditional utilities, like gas and electricity - you pay for what you would want!</a:t>
            </a:r>
          </a:p>
          <a:p>
            <a:pPr algn="just" eaLnBrk="1" hangingPunct="1"/>
            <a:endParaRPr lang="en-GB" sz="2400" dirty="0" smtClean="0">
              <a:latin typeface="Cambria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Cloud </a:t>
            </a:r>
            <a:r>
              <a:rPr lang="en-GB" sz="4400" dirty="0" smtClean="0">
                <a:solidFill>
                  <a:srgbClr val="FF0000"/>
                </a:solidFill>
                <a:latin typeface="Cambria" pitchFamily="18" charset="0"/>
              </a:rPr>
              <a:t>characteristics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 descr="Cloud Computing Applications - javatpo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073297" cy="6400800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 cstate="print"/>
          <a:srcRect l="3793" t="21970" r="3781" b="23464"/>
          <a:stretch>
            <a:fillRect/>
          </a:stretch>
        </p:blipFill>
        <p:spPr bwMode="auto">
          <a:xfrm>
            <a:off x="-32" y="29232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5334000"/>
            <a:ext cx="8229600" cy="1143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Traditional Vs Cloud computing</a:t>
            </a:r>
          </a:p>
        </p:txBody>
      </p:sp>
      <p:pic>
        <p:nvPicPr>
          <p:cNvPr id="18434" name="Picture 2" descr="How Has Cloud Computing Changed The Enterprise Business Landscape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311128"/>
            <a:ext cx="3829050" cy="47068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822" y="1582616"/>
            <a:ext cx="8875778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latin typeface="Cambria" pitchFamily="18" charset="0"/>
                <a:ea typeface="+mj-ea"/>
                <a:cs typeface="+mj-cs"/>
              </a:rPr>
              <a:t>Traditional Vs Cloud computing</a:t>
            </a:r>
            <a:endParaRPr lang="en-US" sz="4400" b="1" dirty="0"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>
                <a:latin typeface="Cambria" pitchFamily="18" charset="0"/>
              </a:rPr>
              <a:t>Traditional Vs Cloud computing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0"/>
            <a:ext cx="896112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Freeform 8"/>
          <p:cNvSpPr/>
          <p:nvPr/>
        </p:nvSpPr>
        <p:spPr>
          <a:xfrm>
            <a:off x="2209800" y="5949474"/>
            <a:ext cx="71967" cy="121126"/>
          </a:xfrm>
          <a:custGeom>
            <a:avLst/>
            <a:gdLst>
              <a:gd name="connsiteX0" fmla="*/ 63500 w 71967"/>
              <a:gd name="connsiteY0" fmla="*/ 70326 h 121126"/>
              <a:gd name="connsiteX1" fmla="*/ 50800 w 71967"/>
              <a:gd name="connsiteY1" fmla="*/ 6826 h 121126"/>
              <a:gd name="connsiteX2" fmla="*/ 25400 w 71967"/>
              <a:gd name="connsiteY2" fmla="*/ 83026 h 121126"/>
              <a:gd name="connsiteX3" fmla="*/ 0 w 71967"/>
              <a:gd name="connsiteY3" fmla="*/ 121126 h 121126"/>
              <a:gd name="connsiteX4" fmla="*/ 63500 w 71967"/>
              <a:gd name="connsiteY4" fmla="*/ 70326 h 12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67" h="121126">
                <a:moveTo>
                  <a:pt x="63500" y="70326"/>
                </a:moveTo>
                <a:cubicBezTo>
                  <a:pt x="71967" y="51276"/>
                  <a:pt x="71278" y="0"/>
                  <a:pt x="50800" y="6826"/>
                </a:cubicBezTo>
                <a:cubicBezTo>
                  <a:pt x="25400" y="15293"/>
                  <a:pt x="40252" y="60749"/>
                  <a:pt x="25400" y="83026"/>
                </a:cubicBezTo>
                <a:lnTo>
                  <a:pt x="0" y="121126"/>
                </a:lnTo>
                <a:cubicBezTo>
                  <a:pt x="13530" y="53475"/>
                  <a:pt x="55033" y="89376"/>
                  <a:pt x="63500" y="7032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052646" y="6083300"/>
            <a:ext cx="487354" cy="280680"/>
          </a:xfrm>
          <a:custGeom>
            <a:avLst/>
            <a:gdLst>
              <a:gd name="connsiteX0" fmla="*/ 4754 w 487354"/>
              <a:gd name="connsiteY0" fmla="*/ 0 h 280680"/>
              <a:gd name="connsiteX1" fmla="*/ 17454 w 487354"/>
              <a:gd name="connsiteY1" fmla="*/ 165100 h 280680"/>
              <a:gd name="connsiteX2" fmla="*/ 55554 w 487354"/>
              <a:gd name="connsiteY2" fmla="*/ 152400 h 280680"/>
              <a:gd name="connsiteX3" fmla="*/ 68254 w 487354"/>
              <a:gd name="connsiteY3" fmla="*/ 114300 h 280680"/>
              <a:gd name="connsiteX4" fmla="*/ 93654 w 487354"/>
              <a:gd name="connsiteY4" fmla="*/ 152400 h 280680"/>
              <a:gd name="connsiteX5" fmla="*/ 182554 w 487354"/>
              <a:gd name="connsiteY5" fmla="*/ 152400 h 280680"/>
              <a:gd name="connsiteX6" fmla="*/ 220654 w 487354"/>
              <a:gd name="connsiteY6" fmla="*/ 127000 h 280680"/>
              <a:gd name="connsiteX7" fmla="*/ 246054 w 487354"/>
              <a:gd name="connsiteY7" fmla="*/ 38100 h 280680"/>
              <a:gd name="connsiteX8" fmla="*/ 195254 w 487354"/>
              <a:gd name="connsiteY8" fmla="*/ 50800 h 280680"/>
              <a:gd name="connsiteX9" fmla="*/ 169854 w 487354"/>
              <a:gd name="connsiteY9" fmla="*/ 114300 h 280680"/>
              <a:gd name="connsiteX10" fmla="*/ 233354 w 487354"/>
              <a:gd name="connsiteY10" fmla="*/ 127000 h 280680"/>
              <a:gd name="connsiteX11" fmla="*/ 309554 w 487354"/>
              <a:gd name="connsiteY11" fmla="*/ 152400 h 280680"/>
              <a:gd name="connsiteX12" fmla="*/ 296854 w 487354"/>
              <a:gd name="connsiteY12" fmla="*/ 190500 h 280680"/>
              <a:gd name="connsiteX13" fmla="*/ 220654 w 487354"/>
              <a:gd name="connsiteY13" fmla="*/ 228600 h 280680"/>
              <a:gd name="connsiteX14" fmla="*/ 169854 w 487354"/>
              <a:gd name="connsiteY14" fmla="*/ 203200 h 280680"/>
              <a:gd name="connsiteX15" fmla="*/ 157154 w 487354"/>
              <a:gd name="connsiteY15" fmla="*/ 165100 h 280680"/>
              <a:gd name="connsiteX16" fmla="*/ 207954 w 487354"/>
              <a:gd name="connsiteY16" fmla="*/ 177800 h 280680"/>
              <a:gd name="connsiteX17" fmla="*/ 271454 w 487354"/>
              <a:gd name="connsiteY17" fmla="*/ 266700 h 280680"/>
              <a:gd name="connsiteX18" fmla="*/ 347654 w 487354"/>
              <a:gd name="connsiteY18" fmla="*/ 203200 h 280680"/>
              <a:gd name="connsiteX19" fmla="*/ 423854 w 487354"/>
              <a:gd name="connsiteY19" fmla="*/ 152400 h 280680"/>
              <a:gd name="connsiteX20" fmla="*/ 423854 w 487354"/>
              <a:gd name="connsiteY20" fmla="*/ 63500 h 280680"/>
              <a:gd name="connsiteX21" fmla="*/ 373054 w 487354"/>
              <a:gd name="connsiteY21" fmla="*/ 76200 h 280680"/>
              <a:gd name="connsiteX22" fmla="*/ 347654 w 487354"/>
              <a:gd name="connsiteY22" fmla="*/ 152400 h 280680"/>
              <a:gd name="connsiteX23" fmla="*/ 334954 w 487354"/>
              <a:gd name="connsiteY23" fmla="*/ 190500 h 280680"/>
              <a:gd name="connsiteX24" fmla="*/ 487354 w 487354"/>
              <a:gd name="connsiteY24" fmla="*/ 228600 h 280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87354" h="280680">
                <a:moveTo>
                  <a:pt x="4754" y="0"/>
                </a:moveTo>
                <a:cubicBezTo>
                  <a:pt x="8987" y="55033"/>
                  <a:pt x="0" y="112737"/>
                  <a:pt x="17454" y="165100"/>
                </a:cubicBezTo>
                <a:cubicBezTo>
                  <a:pt x="21687" y="177800"/>
                  <a:pt x="46088" y="161866"/>
                  <a:pt x="55554" y="152400"/>
                </a:cubicBezTo>
                <a:cubicBezTo>
                  <a:pt x="65020" y="142934"/>
                  <a:pt x="64021" y="127000"/>
                  <a:pt x="68254" y="114300"/>
                </a:cubicBezTo>
                <a:cubicBezTo>
                  <a:pt x="76721" y="127000"/>
                  <a:pt x="80954" y="143933"/>
                  <a:pt x="93654" y="152400"/>
                </a:cubicBezTo>
                <a:cubicBezTo>
                  <a:pt x="124479" y="172950"/>
                  <a:pt x="153176" y="167089"/>
                  <a:pt x="182554" y="152400"/>
                </a:cubicBezTo>
                <a:cubicBezTo>
                  <a:pt x="196206" y="145574"/>
                  <a:pt x="207954" y="135467"/>
                  <a:pt x="220654" y="127000"/>
                </a:cubicBezTo>
                <a:cubicBezTo>
                  <a:pt x="223585" y="118206"/>
                  <a:pt x="250041" y="42087"/>
                  <a:pt x="246054" y="38100"/>
                </a:cubicBezTo>
                <a:cubicBezTo>
                  <a:pt x="233712" y="25758"/>
                  <a:pt x="212187" y="46567"/>
                  <a:pt x="195254" y="50800"/>
                </a:cubicBezTo>
                <a:cubicBezTo>
                  <a:pt x="180987" y="60312"/>
                  <a:pt x="121655" y="82168"/>
                  <a:pt x="169854" y="114300"/>
                </a:cubicBezTo>
                <a:cubicBezTo>
                  <a:pt x="187815" y="126274"/>
                  <a:pt x="212529" y="121320"/>
                  <a:pt x="233354" y="127000"/>
                </a:cubicBezTo>
                <a:cubicBezTo>
                  <a:pt x="259185" y="134045"/>
                  <a:pt x="309554" y="152400"/>
                  <a:pt x="309554" y="152400"/>
                </a:cubicBezTo>
                <a:cubicBezTo>
                  <a:pt x="305321" y="165100"/>
                  <a:pt x="305217" y="180047"/>
                  <a:pt x="296854" y="190500"/>
                </a:cubicBezTo>
                <a:cubicBezTo>
                  <a:pt x="278949" y="212881"/>
                  <a:pt x="245753" y="220234"/>
                  <a:pt x="220654" y="228600"/>
                </a:cubicBezTo>
                <a:cubicBezTo>
                  <a:pt x="203721" y="220133"/>
                  <a:pt x="183241" y="216587"/>
                  <a:pt x="169854" y="203200"/>
                </a:cubicBezTo>
                <a:cubicBezTo>
                  <a:pt x="160388" y="193734"/>
                  <a:pt x="146015" y="172526"/>
                  <a:pt x="157154" y="165100"/>
                </a:cubicBezTo>
                <a:cubicBezTo>
                  <a:pt x="171677" y="155418"/>
                  <a:pt x="191021" y="173567"/>
                  <a:pt x="207954" y="177800"/>
                </a:cubicBezTo>
                <a:cubicBezTo>
                  <a:pt x="237587" y="266700"/>
                  <a:pt x="207954" y="245533"/>
                  <a:pt x="271454" y="266700"/>
                </a:cubicBezTo>
                <a:cubicBezTo>
                  <a:pt x="381440" y="239204"/>
                  <a:pt x="270174" y="280680"/>
                  <a:pt x="347654" y="203200"/>
                </a:cubicBezTo>
                <a:cubicBezTo>
                  <a:pt x="369240" y="181614"/>
                  <a:pt x="423854" y="152400"/>
                  <a:pt x="423854" y="152400"/>
                </a:cubicBezTo>
                <a:cubicBezTo>
                  <a:pt x="425764" y="144762"/>
                  <a:pt x="452840" y="75094"/>
                  <a:pt x="423854" y="63500"/>
                </a:cubicBezTo>
                <a:cubicBezTo>
                  <a:pt x="407648" y="57018"/>
                  <a:pt x="389987" y="71967"/>
                  <a:pt x="373054" y="76200"/>
                </a:cubicBezTo>
                <a:lnTo>
                  <a:pt x="347654" y="152400"/>
                </a:lnTo>
                <a:lnTo>
                  <a:pt x="334954" y="190500"/>
                </a:lnTo>
                <a:cubicBezTo>
                  <a:pt x="362380" y="272777"/>
                  <a:pt x="334267" y="228600"/>
                  <a:pt x="487354" y="2286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0"/>
            <a:ext cx="8229600" cy="11430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Importance of Cloud Computing</a:t>
            </a:r>
            <a:endParaRPr lang="en-US" dirty="0"/>
          </a:p>
        </p:txBody>
      </p:sp>
      <p:pic>
        <p:nvPicPr>
          <p:cNvPr id="26626" name="Picture 2" descr="Introduction to Cloud Computing – Growing Importance - Whizlabs Blo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880694"/>
            <a:ext cx="7646052" cy="43009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mbria" pitchFamily="18" charset="0"/>
              </a:rPr>
              <a:t>Cloud computing helps in reducing a considerable amount of </a:t>
            </a:r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CAPEX</a:t>
            </a:r>
            <a:r>
              <a:rPr lang="en-US" sz="2800" dirty="0" smtClean="0">
                <a:latin typeface="Cambria" pitchFamily="18" charset="0"/>
              </a:rPr>
              <a:t> (Capital Expenditure) &amp; </a:t>
            </a:r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OPEX</a:t>
            </a:r>
            <a:r>
              <a:rPr lang="en-US" sz="2800" dirty="0" smtClean="0">
                <a:latin typeface="Cambria" pitchFamily="18" charset="0"/>
              </a:rPr>
              <a:t> (Operational Expenditures) an organization does not need to invest in expensive hardware’s, software’s &amp; storage devices, etc. and you only have to pay for the resources you utilize.</a:t>
            </a:r>
          </a:p>
          <a:p>
            <a:endParaRPr lang="en-US" sz="2800" dirty="0">
              <a:latin typeface="Cambria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>
                <a:latin typeface="Cambria" pitchFamily="18" charset="0"/>
              </a:rPr>
              <a:t>Cloud is inexpensive </a:t>
            </a:r>
            <a:endParaRPr lang="en-US" b="1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mbria" pitchFamily="18" charset="0"/>
              </a:rPr>
              <a:t>Cloud computing enables you to reduce and increase your resources demands as per your requirements. </a:t>
            </a:r>
          </a:p>
          <a:p>
            <a:pPr algn="just"/>
            <a:r>
              <a:rPr lang="en-US" sz="2800" dirty="0" smtClean="0">
                <a:latin typeface="Cambria" pitchFamily="18" charset="0"/>
              </a:rPr>
              <a:t>For e.g. if you have heavy traffic on your site you can increase your resources and vice versa. </a:t>
            </a:r>
          </a:p>
          <a:p>
            <a:pPr algn="just"/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Cloud computing gives you the flexibility to work from wherever you want and whenever you want all you require is an internet connection.</a:t>
            </a:r>
          </a:p>
          <a:p>
            <a:endParaRPr lang="en-US" sz="2800" dirty="0">
              <a:latin typeface="Cambria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b="1" dirty="0" smtClean="0">
                <a:latin typeface="Cambria" pitchFamily="18" charset="0"/>
                <a:ea typeface="+mj-ea"/>
                <a:cs typeface="+mj-cs"/>
              </a:rPr>
              <a:t>Elasticity &amp; flexibility </a:t>
            </a:r>
            <a:endParaRPr lang="en-US" sz="4400" b="1" dirty="0"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mbria" pitchFamily="18" charset="0"/>
              </a:rPr>
              <a:t>Software updates and upgrades can be a painful thing cloud computing simplifies it for you as all the </a:t>
            </a:r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software maintenance </a:t>
            </a:r>
            <a:r>
              <a:rPr lang="en-US" sz="2800" dirty="0" smtClean="0">
                <a:latin typeface="Cambria" pitchFamily="18" charset="0"/>
              </a:rPr>
              <a:t>and </a:t>
            </a:r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upgrades</a:t>
            </a:r>
            <a:r>
              <a:rPr lang="en-US" sz="2800" dirty="0" smtClean="0">
                <a:latin typeface="Cambria" pitchFamily="18" charset="0"/>
              </a:rPr>
              <a:t> are looked after and regulated by your cloud service provider .</a:t>
            </a:r>
          </a:p>
          <a:p>
            <a:pPr algn="just"/>
            <a:endParaRPr lang="en-US" sz="2800" dirty="0">
              <a:latin typeface="Cambria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 smtClean="0">
                <a:latin typeface="Cambria" pitchFamily="18" charset="0"/>
                <a:ea typeface="+mj-ea"/>
                <a:cs typeface="+mj-cs"/>
              </a:rPr>
              <a:t>Auto Updating</a:t>
            </a:r>
            <a:endParaRPr lang="en-US" sz="4400" b="1" dirty="0"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05400"/>
            <a:ext cx="7772400" cy="175259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CLOUD COMPUTING</a:t>
            </a:r>
            <a:br>
              <a:rPr lang="en-US" dirty="0" smtClean="0"/>
            </a:br>
            <a:r>
              <a:rPr lang="en-US" dirty="0" smtClean="0"/>
              <a:t>Lecture 1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 descr="A Primer on Cloud Computing - Colin Baird - Medi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57200"/>
            <a:ext cx="6096000" cy="4467226"/>
          </a:xfrm>
          <a:prstGeom prst="rect">
            <a:avLst/>
          </a:prstGeom>
          <a:noFill/>
        </p:spPr>
      </p:pic>
      <p:pic>
        <p:nvPicPr>
          <p:cNvPr id="4" name="Picture 3" descr="Related image"/>
          <p:cNvPicPr/>
          <p:nvPr/>
        </p:nvPicPr>
        <p:blipFill>
          <a:blip r:embed="rId3" cstate="print"/>
          <a:srcRect l="3793" t="21970" r="3781" b="23464"/>
          <a:stretch>
            <a:fillRect/>
          </a:stretch>
        </p:blipFill>
        <p:spPr bwMode="auto">
          <a:xfrm>
            <a:off x="-32" y="29232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mbria" pitchFamily="18" charset="0"/>
              </a:rPr>
              <a:t>Cloud computing enables employees to work in a more collaborative and coordinated manner as all the data and information about the organization, &amp; ongoing projects is available to every employee and can be </a:t>
            </a:r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accessed from anywhere and anytime </a:t>
            </a:r>
            <a:r>
              <a:rPr lang="en-US" sz="2800" dirty="0" smtClean="0">
                <a:latin typeface="Cambria" pitchFamily="18" charset="0"/>
              </a:rPr>
              <a:t>which helps in </a:t>
            </a:r>
            <a:r>
              <a:rPr lang="en-US" sz="2800" b="1" dirty="0" smtClean="0">
                <a:solidFill>
                  <a:srgbClr val="002060"/>
                </a:solidFill>
                <a:latin typeface="Cambria" pitchFamily="18" charset="0"/>
              </a:rPr>
              <a:t>reducing delays and increase productivity.</a:t>
            </a:r>
          </a:p>
          <a:p>
            <a:endParaRPr lang="en-US" sz="2800" dirty="0">
              <a:latin typeface="Cambria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 smtClean="0">
                <a:latin typeface="Cambria" pitchFamily="18" charset="0"/>
                <a:ea typeface="+mj-ea"/>
                <a:cs typeface="+mj-cs"/>
              </a:rPr>
              <a:t>Increased collaboration</a:t>
            </a:r>
            <a:endParaRPr lang="en-US" sz="4400" b="1" dirty="0"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mbria" pitchFamily="18" charset="0"/>
              </a:rPr>
              <a:t>Time is the most crucial factor when it comes to decision-making and execution.  </a:t>
            </a:r>
          </a:p>
          <a:p>
            <a:pPr algn="just"/>
            <a:r>
              <a:rPr lang="en-US" sz="2800" dirty="0" smtClean="0">
                <a:latin typeface="Cambria" pitchFamily="18" charset="0"/>
              </a:rPr>
              <a:t>Cloud computing services have a very prompt and customer-centric </a:t>
            </a:r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SLA’s (Service Level Agreements)</a:t>
            </a:r>
            <a:r>
              <a:rPr lang="en-US" sz="2800" dirty="0" smtClean="0">
                <a:latin typeface="Cambria" pitchFamily="18" charset="0"/>
              </a:rPr>
              <a:t>. </a:t>
            </a:r>
          </a:p>
          <a:p>
            <a:pPr algn="just"/>
            <a:r>
              <a:rPr lang="en-US" sz="2800" dirty="0" smtClean="0">
                <a:latin typeface="Cambria" pitchFamily="18" charset="0"/>
              </a:rPr>
              <a:t>Cloud Service providers offer up to </a:t>
            </a:r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99.99%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b="1" dirty="0" smtClean="0">
                <a:latin typeface="Cambria" pitchFamily="18" charset="0"/>
              </a:rPr>
              <a:t>uptimes</a:t>
            </a:r>
            <a:r>
              <a:rPr lang="en-US" sz="2800" dirty="0" smtClean="0">
                <a:latin typeface="Cambria" pitchFamily="18" charset="0"/>
              </a:rPr>
              <a:t> which ensure continuous flow of business operations and executions.</a:t>
            </a:r>
          </a:p>
          <a:p>
            <a:pPr algn="just"/>
            <a:endParaRPr lang="en-US" sz="2800" dirty="0">
              <a:latin typeface="Cambria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 smtClean="0">
                <a:latin typeface="Cambria" pitchFamily="18" charset="0"/>
                <a:ea typeface="+mj-ea"/>
                <a:cs typeface="+mj-cs"/>
              </a:rPr>
              <a:t>Agility &amp; Speed</a:t>
            </a:r>
            <a:endParaRPr lang="en-US" sz="4400" b="1" dirty="0"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230563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/>
            <a:endParaRPr lang="en-US" sz="2800" dirty="0" smtClean="0">
              <a:latin typeface="Cambria" pitchFamily="18" charset="0"/>
            </a:endParaRPr>
          </a:p>
          <a:p>
            <a:pPr algn="just">
              <a:buNone/>
            </a:pPr>
            <a:r>
              <a:rPr lang="en-US" sz="2800" dirty="0" smtClean="0">
                <a:latin typeface="Cambria" pitchFamily="18" charset="0"/>
              </a:rPr>
              <a:t>    99.9999999% ("nine nines") means only </a:t>
            </a:r>
            <a:r>
              <a:rPr lang="en-US" sz="2800" b="1" dirty="0" smtClean="0">
                <a:latin typeface="Cambria" pitchFamily="18" charset="0"/>
              </a:rPr>
              <a:t>31.56 </a:t>
            </a:r>
            <a:r>
              <a:rPr lang="en-US" sz="2800" dirty="0" smtClean="0">
                <a:latin typeface="Cambria" pitchFamily="18" charset="0"/>
              </a:rPr>
              <a:t>milliseconds downtime is allowed from a cloud service provider.</a:t>
            </a:r>
            <a:endParaRPr lang="en-US" sz="2800" dirty="0">
              <a:latin typeface="Cambria" pitchFamily="18" charset="0"/>
            </a:endParaRPr>
          </a:p>
        </p:txBody>
      </p:sp>
      <p:pic>
        <p:nvPicPr>
          <p:cNvPr id="4" name="Picture 2" descr="Color Note Pad – Noted For Lock Screen Notes 1.1.13 Apk Download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1981200" cy="198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Cambria" pitchFamily="18" charset="0"/>
              </a:rPr>
              <a:t>Features of Cloud Computing</a:t>
            </a:r>
            <a:endParaRPr lang="en-US" b="1" dirty="0">
              <a:latin typeface="Cambri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1724025"/>
            <a:ext cx="900112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itchFamily="18" charset="0"/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Security and Privacy </a:t>
            </a:r>
          </a:p>
          <a:p>
            <a:r>
              <a:rPr lang="en-US" dirty="0" smtClean="0">
                <a:latin typeface="Cambria" pitchFamily="18" charset="0"/>
              </a:rPr>
              <a:t>Lack of Standards </a:t>
            </a:r>
          </a:p>
          <a:p>
            <a:r>
              <a:rPr lang="en-US" dirty="0" smtClean="0">
                <a:latin typeface="Cambria" pitchFamily="18" charset="0"/>
              </a:rPr>
              <a:t>Continuously Evolving </a:t>
            </a:r>
          </a:p>
          <a:p>
            <a:r>
              <a:rPr lang="en-US" dirty="0" smtClean="0">
                <a:latin typeface="Cambria" pitchFamily="18" charset="0"/>
              </a:rPr>
              <a:t>Compliance Concerns </a:t>
            </a:r>
          </a:p>
          <a:p>
            <a:r>
              <a:rPr lang="en-US" dirty="0" smtClean="0">
                <a:latin typeface="Cambria" pitchFamily="18" charset="0"/>
              </a:rPr>
              <a:t>Legal issues</a:t>
            </a: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itchFamily="18" charset="0"/>
              </a:rPr>
              <a:t>What is Cloud Service???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mbria" pitchFamily="18" charset="0"/>
              </a:rPr>
              <a:t>According to Reese – The service is accessible via a Web browser  or a Web services application programming interface (API). </a:t>
            </a:r>
          </a:p>
          <a:p>
            <a:r>
              <a:rPr lang="en-US" sz="2400" dirty="0" smtClean="0">
                <a:latin typeface="Cambria" pitchFamily="18" charset="0"/>
              </a:rPr>
              <a:t>Zero capital expenditure is necessary to get started. </a:t>
            </a:r>
          </a:p>
          <a:p>
            <a:r>
              <a:rPr lang="en-US" sz="2400" dirty="0" smtClean="0">
                <a:latin typeface="Cambria" pitchFamily="18" charset="0"/>
              </a:rPr>
              <a:t>You pay only for what you use as you use it.</a:t>
            </a:r>
            <a:endParaRPr lang="en-US" sz="24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ambria" pitchFamily="18" charset="0"/>
              </a:rPr>
              <a:t>Overall view of Cloud Computing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0937" t="27083" r="10938" b="12500"/>
          <a:stretch>
            <a:fillRect/>
          </a:stretch>
        </p:blipFill>
        <p:spPr bwMode="auto">
          <a:xfrm>
            <a:off x="228600" y="1295400"/>
            <a:ext cx="8671034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8509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EVOLUTION OF CLOUD COMPUTING</a:t>
            </a:r>
          </a:p>
        </p:txBody>
      </p:sp>
      <p:pic>
        <p:nvPicPr>
          <p:cNvPr id="23554" name="Picture 2" descr="Evolution doesn't proceed in a straight line, so why draw it that way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85800"/>
            <a:ext cx="7620000" cy="3009901"/>
          </a:xfrm>
          <a:prstGeom prst="rect">
            <a:avLst/>
          </a:prstGeom>
          <a:noFill/>
        </p:spPr>
      </p:pic>
      <p:pic>
        <p:nvPicPr>
          <p:cNvPr id="4" name="Picture 3" descr="Related image"/>
          <p:cNvPicPr/>
          <p:nvPr/>
        </p:nvPicPr>
        <p:blipFill>
          <a:blip r:embed="rId3" cstate="print"/>
          <a:srcRect l="3793" t="21970" r="3781" b="23464"/>
          <a:stretch>
            <a:fillRect/>
          </a:stretch>
        </p:blipFill>
        <p:spPr bwMode="auto">
          <a:xfrm>
            <a:off x="-32" y="29232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ambria" pitchFamily="18" charset="0"/>
              </a:rPr>
              <a:t>The evolution of computing technologies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3281" t="25000" r="12500" b="14583"/>
          <a:stretch>
            <a:fillRect/>
          </a:stretch>
        </p:blipFill>
        <p:spPr bwMode="auto">
          <a:xfrm>
            <a:off x="304800" y="1371600"/>
            <a:ext cx="8534400" cy="521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Cambria" pitchFamily="18" charset="0"/>
              </a:rPr>
              <a:t>The evolution of computing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7031" t="29167" r="21094" b="6250"/>
          <a:stretch>
            <a:fillRect/>
          </a:stretch>
        </p:blipFill>
        <p:spPr bwMode="auto">
          <a:xfrm>
            <a:off x="533400" y="1524000"/>
            <a:ext cx="8229600" cy="5237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685800"/>
            <a:ext cx="8610600" cy="1470025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ambria" pitchFamily="18" charset="0"/>
                <a:ea typeface="MS PGothic" pitchFamily="34" charset="-128"/>
              </a:rPr>
              <a:t>Define Cloud Computing</a:t>
            </a:r>
            <a:endParaRPr lang="en-US" b="1" dirty="0" smtClean="0">
              <a:latin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4348" y="2285992"/>
            <a:ext cx="7715304" cy="22467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sz="2800" dirty="0">
                <a:latin typeface="Cambria" pitchFamily="18" charset="0"/>
              </a:rPr>
              <a:t>Cloud computing is the </a:t>
            </a:r>
            <a:r>
              <a:rPr lang="en-US" sz="2800" u="sng" dirty="0">
                <a:solidFill>
                  <a:schemeClr val="bg1"/>
                </a:solidFill>
                <a:latin typeface="Cambria" pitchFamily="18" charset="0"/>
              </a:rPr>
              <a:t>on-demand</a:t>
            </a:r>
            <a:r>
              <a:rPr lang="en-US" sz="2800" dirty="0">
                <a:latin typeface="Cambria" pitchFamily="18" charset="0"/>
              </a:rPr>
              <a:t> delivery of compute power, database storage, applications, and other IT resources through a cloud services platform via the internet with pay-as-you-go pricing.</a:t>
            </a:r>
          </a:p>
        </p:txBody>
      </p:sp>
      <p:pic>
        <p:nvPicPr>
          <p:cNvPr id="4098" name="Picture 2" descr="https://www.esds.co.in/blog/wp-content/uploads/2015/03/7-Definitions-of-Cloud-Computing.jpg"/>
          <p:cNvPicPr>
            <a:picLocks noChangeAspect="1" noChangeArrowheads="1"/>
          </p:cNvPicPr>
          <p:nvPr/>
        </p:nvPicPr>
        <p:blipFill>
          <a:blip r:embed="rId2" cstate="print"/>
          <a:srcRect b="22667"/>
          <a:stretch>
            <a:fillRect/>
          </a:stretch>
        </p:blipFill>
        <p:spPr bwMode="auto">
          <a:xfrm>
            <a:off x="0" y="4648200"/>
            <a:ext cx="9144000" cy="2209800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 cstate="print"/>
          <a:srcRect l="3793" t="21970" r="3781" b="23464"/>
          <a:stretch>
            <a:fillRect/>
          </a:stretch>
        </p:blipFill>
        <p:spPr bwMode="auto">
          <a:xfrm>
            <a:off x="-32" y="29232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Cambria" pitchFamily="18" charset="0"/>
              </a:rPr>
              <a:t>Evolution of Cloud Computing</a:t>
            </a:r>
            <a:endParaRPr lang="en-US" b="1" dirty="0">
              <a:latin typeface="Cambria" pitchFamily="18" charset="0"/>
            </a:endParaRPr>
          </a:p>
        </p:txBody>
      </p:sp>
      <p:pic>
        <p:nvPicPr>
          <p:cNvPr id="34818" name="Picture 2" descr="How far has cloud computing developed? - Quora"/>
          <p:cNvPicPr>
            <a:picLocks noChangeAspect="1" noChangeArrowheads="1"/>
          </p:cNvPicPr>
          <p:nvPr/>
        </p:nvPicPr>
        <p:blipFill>
          <a:blip r:embed="rId2" cstate="print"/>
          <a:srcRect l="3364" t="13907"/>
          <a:stretch>
            <a:fillRect/>
          </a:stretch>
        </p:blipFill>
        <p:spPr bwMode="auto">
          <a:xfrm>
            <a:off x="152400" y="1676400"/>
            <a:ext cx="8754794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ambria" pitchFamily="18" charset="0"/>
              </a:rPr>
              <a:t>The evolution of computing technologies</a:t>
            </a:r>
            <a:r>
              <a:rPr lang="en-US" sz="3600" dirty="0" smtClean="0"/>
              <a:t>- </a:t>
            </a:r>
            <a:r>
              <a:rPr lang="en-US" sz="3600" b="1" dirty="0" smtClean="0">
                <a:latin typeface="Cambria" pitchFamily="18" charset="0"/>
              </a:rPr>
              <a:t>Mainframe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 smtClean="0">
                <a:latin typeface="Cambria" pitchFamily="18" charset="0"/>
              </a:rPr>
              <a:t>These were the first examples of large computational facilities  leveraging  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multiple processing units</a:t>
            </a:r>
            <a:r>
              <a:rPr lang="en-US" sz="2400" dirty="0" smtClean="0">
                <a:latin typeface="Cambria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Cambria" pitchFamily="18" charset="0"/>
              </a:rPr>
              <a:t>Mainframes were </a:t>
            </a:r>
            <a:r>
              <a:rPr lang="en-US" sz="2400" b="1" u="sng" dirty="0" smtClean="0">
                <a:latin typeface="Cambria" pitchFamily="18" charset="0"/>
              </a:rPr>
              <a:t>powerful</a:t>
            </a:r>
            <a:r>
              <a:rPr lang="en-US" sz="2400" dirty="0" smtClean="0">
                <a:latin typeface="Cambria" pitchFamily="18" charset="0"/>
              </a:rPr>
              <a:t>, highly reliable computers specialized for large </a:t>
            </a:r>
            <a:r>
              <a:rPr lang="en-US" sz="2400" u="sng" dirty="0" smtClean="0">
                <a:latin typeface="Cambria" pitchFamily="18" charset="0"/>
              </a:rPr>
              <a:t>data movement</a:t>
            </a:r>
            <a:r>
              <a:rPr lang="en-US" sz="2400" dirty="0" smtClean="0">
                <a:latin typeface="Cambria" pitchFamily="18" charset="0"/>
              </a:rPr>
              <a:t> and massive input/output </a:t>
            </a:r>
            <a:r>
              <a:rPr lang="en-US" sz="2400" u="sng" dirty="0" smtClean="0">
                <a:latin typeface="Cambria" pitchFamily="18" charset="0"/>
              </a:rPr>
              <a:t>(I/O) operations. </a:t>
            </a:r>
          </a:p>
          <a:p>
            <a:pPr algn="just"/>
            <a:r>
              <a:rPr lang="en-US" sz="2400" dirty="0" smtClean="0">
                <a:latin typeface="Cambria" pitchFamily="18" charset="0"/>
              </a:rPr>
              <a:t>They were mostly used by </a:t>
            </a:r>
            <a:r>
              <a:rPr lang="en-US" sz="2400" u="sng" dirty="0" smtClean="0">
                <a:latin typeface="Cambria" pitchFamily="18" charset="0"/>
              </a:rPr>
              <a:t>large organizations </a:t>
            </a:r>
            <a:r>
              <a:rPr lang="en-US" sz="2400" dirty="0" smtClean="0">
                <a:latin typeface="Cambria" pitchFamily="18" charset="0"/>
              </a:rPr>
              <a:t>for bulk data processing tasks such as 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online transactions</a:t>
            </a:r>
            <a:r>
              <a:rPr lang="en-US" sz="2400" dirty="0" smtClean="0">
                <a:latin typeface="Cambria" pitchFamily="18" charset="0"/>
              </a:rPr>
              <a:t>, enterprise resource planning, and other operations. </a:t>
            </a:r>
          </a:p>
          <a:p>
            <a:pPr algn="just"/>
            <a:r>
              <a:rPr lang="en-US" sz="2400" dirty="0" smtClean="0">
                <a:latin typeface="Cambria" pitchFamily="18" charset="0"/>
              </a:rPr>
              <a:t>Even though mainframes cannot be considered distributed systems, they offered large 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computational power</a:t>
            </a:r>
            <a:r>
              <a:rPr lang="en-US" sz="2400" dirty="0" smtClean="0">
                <a:latin typeface="Cambria" pitchFamily="18" charset="0"/>
              </a:rPr>
              <a:t> by using </a:t>
            </a:r>
            <a:r>
              <a:rPr lang="en-US" sz="2400" i="1" u="sng" dirty="0" smtClean="0">
                <a:latin typeface="Cambria" pitchFamily="18" charset="0"/>
              </a:rPr>
              <a:t>multiple processors</a:t>
            </a:r>
            <a:r>
              <a:rPr lang="en-US" sz="2400" dirty="0" smtClean="0">
                <a:latin typeface="Cambria" pitchFamily="18" charset="0"/>
              </a:rPr>
              <a:t>, which were presented as a </a:t>
            </a:r>
            <a:r>
              <a:rPr lang="en-US" sz="2400" u="sng" dirty="0" smtClean="0">
                <a:latin typeface="Cambria" pitchFamily="18" charset="0"/>
              </a:rPr>
              <a:t>single entity</a:t>
            </a:r>
            <a:r>
              <a:rPr lang="en-US" sz="2400" dirty="0" smtClean="0">
                <a:latin typeface="Cambria" pitchFamily="18" charset="0"/>
              </a:rPr>
              <a:t> to users.</a:t>
            </a:r>
            <a:endParaRPr lang="en-US" sz="24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Cambria" pitchFamily="18" charset="0"/>
              </a:rPr>
              <a:t>The evolution of computing technologies</a:t>
            </a:r>
            <a:r>
              <a:rPr lang="en-US" dirty="0" smtClean="0"/>
              <a:t>- </a:t>
            </a:r>
            <a:r>
              <a:rPr lang="en-US" b="1" dirty="0" smtClean="0">
                <a:latin typeface="Cambria" pitchFamily="18" charset="0"/>
              </a:rPr>
              <a:t>Cluster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Cambria" pitchFamily="18" charset="0"/>
              </a:rPr>
              <a:t>Cluster computing started as a 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low-cost alternative</a:t>
            </a:r>
            <a:r>
              <a:rPr lang="en-US" sz="2400" dirty="0" smtClean="0">
                <a:latin typeface="Cambria" pitchFamily="18" charset="0"/>
              </a:rPr>
              <a:t> to the use of mainframes and supercomputers.</a:t>
            </a:r>
          </a:p>
          <a:p>
            <a:pPr algn="just"/>
            <a:r>
              <a:rPr lang="en-US" sz="2400" dirty="0" smtClean="0">
                <a:latin typeface="Cambria" pitchFamily="18" charset="0"/>
              </a:rPr>
              <a:t>The technology 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advancement</a:t>
            </a:r>
            <a:r>
              <a:rPr lang="en-US" sz="2400" dirty="0" smtClean="0">
                <a:latin typeface="Cambria" pitchFamily="18" charset="0"/>
              </a:rPr>
              <a:t> that created faster and more powerful mainframes and supercomputers eventually generated an increased availability of </a:t>
            </a:r>
            <a:r>
              <a:rPr lang="en-US" sz="2400" u="sng" dirty="0" smtClean="0">
                <a:latin typeface="Cambria" pitchFamily="18" charset="0"/>
              </a:rPr>
              <a:t>cheap commodity machines</a:t>
            </a:r>
            <a:r>
              <a:rPr lang="en-US" sz="2400" dirty="0" smtClean="0">
                <a:latin typeface="Cambria" pitchFamily="18" charset="0"/>
              </a:rPr>
              <a:t> as a side effect. </a:t>
            </a:r>
          </a:p>
          <a:p>
            <a:pPr algn="just"/>
            <a:r>
              <a:rPr lang="en-US" sz="2400" dirty="0" smtClean="0">
                <a:latin typeface="Cambria" pitchFamily="18" charset="0"/>
              </a:rPr>
              <a:t>These machines could then be 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connected by a high bandwidth network</a:t>
            </a:r>
            <a:r>
              <a:rPr lang="en-US" sz="2400" dirty="0" smtClean="0">
                <a:latin typeface="Cambria" pitchFamily="18" charset="0"/>
              </a:rPr>
              <a:t> and controlled by specific software tools that manage them as a single system. </a:t>
            </a:r>
          </a:p>
          <a:p>
            <a:pPr algn="just"/>
            <a:r>
              <a:rPr lang="en-US" sz="2400" dirty="0" smtClean="0">
                <a:latin typeface="Cambria" pitchFamily="18" charset="0"/>
              </a:rPr>
              <a:t>Starting in the 1980s, clusters become the standard technology  for 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parallel</a:t>
            </a:r>
            <a:r>
              <a:rPr lang="en-US" sz="2400" dirty="0" smtClean="0">
                <a:latin typeface="Cambria" pitchFamily="18" charset="0"/>
              </a:rPr>
              <a:t> and 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high-performance</a:t>
            </a:r>
            <a:r>
              <a:rPr lang="en-US" sz="2400" dirty="0" smtClean="0">
                <a:latin typeface="Cambria" pitchFamily="18" charset="0"/>
              </a:rPr>
              <a:t> computing</a:t>
            </a:r>
            <a:endParaRPr lang="en-US" sz="24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Cambria" pitchFamily="18" charset="0"/>
              </a:rPr>
              <a:t>The evolution of computing technologies</a:t>
            </a:r>
            <a:r>
              <a:rPr lang="en-US" dirty="0" smtClean="0"/>
              <a:t>- </a:t>
            </a:r>
            <a:r>
              <a:rPr lang="en-US" b="1" dirty="0" smtClean="0">
                <a:latin typeface="Cambria" pitchFamily="18" charset="0"/>
              </a:rPr>
              <a:t>Cluster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400" dirty="0" smtClean="0">
                <a:latin typeface="Cambria" pitchFamily="18" charset="0"/>
              </a:rPr>
              <a:t>They were 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cheaper</a:t>
            </a:r>
            <a:r>
              <a:rPr lang="en-US" sz="2400" dirty="0" smtClean="0">
                <a:latin typeface="Cambria" pitchFamily="18" charset="0"/>
              </a:rPr>
              <a:t> than mainframes and made </a:t>
            </a:r>
            <a:r>
              <a:rPr lang="en-US" sz="2400" u="sng" dirty="0" smtClean="0">
                <a:latin typeface="Cambria" pitchFamily="18" charset="0"/>
              </a:rPr>
              <a:t>high performance computing</a:t>
            </a:r>
            <a:r>
              <a:rPr lang="en-US" sz="2400" dirty="0" smtClean="0">
                <a:latin typeface="Cambria" pitchFamily="18" charset="0"/>
              </a:rPr>
              <a:t> available to a large number of groups . </a:t>
            </a:r>
          </a:p>
          <a:p>
            <a:pPr algn="just"/>
            <a:r>
              <a:rPr lang="en-US" sz="2400" dirty="0" smtClean="0">
                <a:latin typeface="Cambria" pitchFamily="18" charset="0"/>
              </a:rPr>
              <a:t>Cluster technology contributed considerably to the evolution of tools and frameworks for distributed computing, including Condor, Parallel Virtual Machine (PVM), and Message Passing Interface (MPI). </a:t>
            </a:r>
          </a:p>
          <a:p>
            <a:pPr algn="just"/>
            <a:r>
              <a:rPr lang="en-US" sz="2400" dirty="0" smtClean="0">
                <a:latin typeface="Cambria" pitchFamily="18" charset="0"/>
              </a:rPr>
              <a:t>One of the attractive features of clusters was that the 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computational power</a:t>
            </a:r>
            <a:r>
              <a:rPr lang="en-US" sz="2400" dirty="0" smtClean="0">
                <a:latin typeface="Cambria" pitchFamily="18" charset="0"/>
              </a:rPr>
              <a:t> of commodity machines could be leveraged to solve problems that were previously manage-able only on expensive super computers. </a:t>
            </a:r>
          </a:p>
          <a:p>
            <a:pPr algn="just"/>
            <a:r>
              <a:rPr lang="en-US" sz="2400" dirty="0" smtClean="0">
                <a:latin typeface="Cambria" pitchFamily="18" charset="0"/>
              </a:rPr>
              <a:t>Moreover, clusters could be 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easily extended</a:t>
            </a:r>
            <a:r>
              <a:rPr lang="en-US" sz="2400" dirty="0" smtClean="0">
                <a:latin typeface="Cambria" pitchFamily="18" charset="0"/>
              </a:rPr>
              <a:t> if more computational power was required.</a:t>
            </a:r>
            <a:endParaRPr lang="en-US" sz="24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Cambria" pitchFamily="18" charset="0"/>
              </a:rPr>
              <a:t>Grid computing appeared in the early 1990s as an evolution of cluster computing. </a:t>
            </a:r>
          </a:p>
          <a:p>
            <a:pPr algn="just"/>
            <a:r>
              <a:rPr lang="en-US" sz="2400" dirty="0" smtClean="0">
                <a:latin typeface="Cambria" pitchFamily="18" charset="0"/>
              </a:rPr>
              <a:t>Grid computing proposed a new approach to 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access</a:t>
            </a:r>
            <a:r>
              <a:rPr lang="en-US" sz="2400" dirty="0" smtClean="0">
                <a:latin typeface="Cambria" pitchFamily="18" charset="0"/>
              </a:rPr>
              <a:t> large computational power, huge storage facilities, and a variety of services. </a:t>
            </a:r>
          </a:p>
          <a:p>
            <a:pPr algn="just"/>
            <a:r>
              <a:rPr lang="en-US" sz="2400" dirty="0" smtClean="0">
                <a:latin typeface="Cambria" pitchFamily="18" charset="0"/>
              </a:rPr>
              <a:t>Grids initially developed as 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aggregations</a:t>
            </a:r>
            <a:r>
              <a:rPr lang="en-US" sz="2400" dirty="0" smtClean="0">
                <a:latin typeface="Cambria" pitchFamily="18" charset="0"/>
              </a:rPr>
              <a:t> of geographically dispersed clusters by means of Internet connections. </a:t>
            </a:r>
          </a:p>
          <a:p>
            <a:pPr algn="just"/>
            <a:r>
              <a:rPr lang="en-US" sz="2400" dirty="0" smtClean="0">
                <a:latin typeface="Cambria" pitchFamily="18" charset="0"/>
              </a:rPr>
              <a:t> These clusters belonged to different organizations, and arrangements were made among them to share the computational power.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6858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ambria" pitchFamily="18" charset="0"/>
              </a:rPr>
              <a:t>The evolution of computing technologies</a:t>
            </a:r>
            <a:r>
              <a:rPr lang="en-US" dirty="0" smtClean="0"/>
              <a:t>- </a:t>
            </a:r>
            <a:r>
              <a:rPr lang="en-US" b="1" dirty="0" smtClean="0">
                <a:latin typeface="Cambria" pitchFamily="18" charset="0"/>
              </a:rPr>
              <a:t>Grid Computing</a:t>
            </a:r>
            <a:endParaRPr lang="en-US" b="1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4196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n-US" sz="2400" b="1" dirty="0" smtClean="0">
                <a:latin typeface="Cambria" pitchFamily="18" charset="0"/>
              </a:rPr>
              <a:t>Grid computing - 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combination </a:t>
            </a:r>
            <a:r>
              <a:rPr lang="en-US" sz="2400" dirty="0" smtClean="0">
                <a:latin typeface="Cambria" pitchFamily="18" charset="0"/>
              </a:rPr>
              <a:t>of 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computer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resources </a:t>
            </a:r>
            <a:r>
              <a:rPr lang="en-US" sz="2400" dirty="0" smtClean="0">
                <a:latin typeface="Cambria" pitchFamily="18" charset="0"/>
              </a:rPr>
              <a:t>from multiple administrative domains applied to a common task </a:t>
            </a:r>
          </a:p>
          <a:p>
            <a:pPr algn="just">
              <a:defRPr/>
            </a:pPr>
            <a:r>
              <a:rPr lang="en-US" sz="2400" b="1" dirty="0" smtClean="0">
                <a:latin typeface="Cambria" pitchFamily="18" charset="0"/>
              </a:rPr>
              <a:t>Grid computing</a:t>
            </a:r>
            <a:r>
              <a:rPr lang="en-US" sz="2400" dirty="0" smtClean="0">
                <a:latin typeface="Cambria" pitchFamily="18" charset="0"/>
              </a:rPr>
              <a:t> is a </a:t>
            </a:r>
            <a:r>
              <a:rPr lang="en-US" sz="2400" b="1" dirty="0" smtClean="0">
                <a:latin typeface="Cambria" pitchFamily="18" charset="0"/>
              </a:rPr>
              <a:t>computer</a:t>
            </a:r>
            <a:r>
              <a:rPr lang="en-US" sz="2400" dirty="0" smtClean="0">
                <a:latin typeface="Cambria" pitchFamily="18" charset="0"/>
              </a:rPr>
              <a:t> network in which each </a:t>
            </a:r>
            <a:r>
              <a:rPr lang="en-US" sz="2400" b="1" dirty="0" smtClean="0">
                <a:latin typeface="Cambria" pitchFamily="18" charset="0"/>
              </a:rPr>
              <a:t>computer's</a:t>
            </a:r>
            <a:r>
              <a:rPr lang="en-US" sz="2400" dirty="0" smtClean="0">
                <a:latin typeface="Cambria" pitchFamily="18" charset="0"/>
              </a:rPr>
              <a:t> resources are shared with every other </a:t>
            </a:r>
            <a:r>
              <a:rPr lang="en-US" sz="2400" b="1" dirty="0" smtClean="0">
                <a:latin typeface="Cambria" pitchFamily="18" charset="0"/>
              </a:rPr>
              <a:t>computer</a:t>
            </a:r>
            <a:r>
              <a:rPr lang="en-US" sz="2400" dirty="0" smtClean="0">
                <a:latin typeface="Cambria" pitchFamily="18" charset="0"/>
              </a:rPr>
              <a:t> in the system. </a:t>
            </a:r>
          </a:p>
          <a:p>
            <a:pPr algn="just">
              <a:defRPr/>
            </a:pPr>
            <a:r>
              <a:rPr lang="en-US" sz="2400" dirty="0" smtClean="0">
                <a:latin typeface="Cambria" pitchFamily="18" charset="0"/>
              </a:rPr>
              <a:t>Processing power, memory and data storage are all community resources that authorized users can tap into and leverage for specific tasks.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ambria" pitchFamily="18" charset="0"/>
              </a:rPr>
              <a:t>The evolution of computing technologies</a:t>
            </a:r>
            <a:r>
              <a:rPr lang="en-US" dirty="0" smtClean="0"/>
              <a:t>- </a:t>
            </a:r>
            <a:r>
              <a:rPr lang="en-US" b="1" dirty="0" smtClean="0">
                <a:latin typeface="Cambria" pitchFamily="18" charset="0"/>
              </a:rPr>
              <a:t>G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r</a:t>
            </a:r>
            <a:r>
              <a:rPr lang="en-US" b="1" dirty="0" smtClean="0">
                <a:latin typeface="Cambria" pitchFamily="18" charset="0"/>
              </a:rPr>
              <a:t>id Computing</a:t>
            </a:r>
            <a:endParaRPr lang="en-US" b="1" dirty="0">
              <a:latin typeface="Cambria" pitchFamily="18" charset="0"/>
            </a:endParaRPr>
          </a:p>
        </p:txBody>
      </p:sp>
      <p:pic>
        <p:nvPicPr>
          <p:cNvPr id="6" name="Picture 5" descr="Related image"/>
          <p:cNvPicPr/>
          <p:nvPr/>
        </p:nvPicPr>
        <p:blipFill>
          <a:blip r:embed="rId2" cstate="print"/>
          <a:srcRect l="3793" t="21970" r="3781" b="23464"/>
          <a:stretch>
            <a:fillRect/>
          </a:stretch>
        </p:blipFill>
        <p:spPr bwMode="auto">
          <a:xfrm>
            <a:off x="-32" y="29232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sz="2800" b="1" dirty="0">
                <a:latin typeface="Cambria" pitchFamily="18" charset="0"/>
              </a:rPr>
              <a:t>Utility computing</a:t>
            </a:r>
            <a:r>
              <a:rPr lang="en-US" sz="2800" dirty="0">
                <a:latin typeface="Cambria" pitchFamily="18" charset="0"/>
              </a:rPr>
              <a:t> focus </a:t>
            </a:r>
            <a:r>
              <a:rPr lang="en-US" sz="2800" dirty="0" smtClean="0">
                <a:latin typeface="Cambria" pitchFamily="18" charset="0"/>
              </a:rPr>
              <a:t> is </a:t>
            </a:r>
            <a:r>
              <a:rPr lang="en-US" sz="2800" dirty="0">
                <a:latin typeface="Cambria" pitchFamily="18" charset="0"/>
              </a:rPr>
              <a:t>on the </a:t>
            </a:r>
            <a:r>
              <a:rPr lang="en-US" sz="2800" dirty="0">
                <a:solidFill>
                  <a:srgbClr val="FF0000"/>
                </a:solidFill>
                <a:latin typeface="Cambria" pitchFamily="18" charset="0"/>
              </a:rPr>
              <a:t>business model </a:t>
            </a:r>
            <a:r>
              <a:rPr lang="en-US" sz="2800" dirty="0">
                <a:latin typeface="Cambria" pitchFamily="18" charset="0"/>
              </a:rPr>
              <a:t>on which providing the computing services are based. , as a </a:t>
            </a:r>
            <a:r>
              <a:rPr lang="en-US" sz="2800" b="1" dirty="0">
                <a:solidFill>
                  <a:srgbClr val="FF0000"/>
                </a:solidFill>
                <a:latin typeface="Cambria" pitchFamily="18" charset="0"/>
              </a:rPr>
              <a:t>metered service </a:t>
            </a:r>
            <a:r>
              <a:rPr lang="en-US" sz="2800" dirty="0">
                <a:latin typeface="Cambria" pitchFamily="18" charset="0"/>
              </a:rPr>
              <a:t>similar to a traditional public utility (such as electricity, water, natural gas, or telephone network). </a:t>
            </a:r>
            <a:endParaRPr lang="en-US" sz="2800" dirty="0" smtClean="0">
              <a:latin typeface="Cambria" pitchFamily="18" charset="0"/>
            </a:endParaRPr>
          </a:p>
          <a:p>
            <a:pPr algn="just">
              <a:defRPr/>
            </a:pPr>
            <a:r>
              <a:rPr lang="en-US" sz="2800" dirty="0" smtClean="0">
                <a:latin typeface="Cambria" pitchFamily="18" charset="0"/>
              </a:rPr>
              <a:t>Utility </a:t>
            </a:r>
            <a:r>
              <a:rPr lang="en-US" sz="2800" dirty="0">
                <a:latin typeface="Cambria" pitchFamily="18" charset="0"/>
              </a:rPr>
              <a:t>computing merely means </a:t>
            </a:r>
            <a:r>
              <a:rPr lang="en-US" sz="2800" b="1" dirty="0">
                <a:solidFill>
                  <a:srgbClr val="FF0000"/>
                </a:solidFill>
                <a:latin typeface="Cambria" pitchFamily="18" charset="0"/>
              </a:rPr>
              <a:t>"Pay and Use"</a:t>
            </a:r>
            <a:r>
              <a:rPr lang="en-US" sz="2800" dirty="0">
                <a:latin typeface="Cambria" pitchFamily="18" charset="0"/>
              </a:rPr>
              <a:t>, with regards to computing power. </a:t>
            </a:r>
          </a:p>
          <a:p>
            <a:endParaRPr lang="en-US" sz="2800" dirty="0">
              <a:latin typeface="Cambria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itchFamily="18" charset="0"/>
              </a:rPr>
              <a:t>Utility Computing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Quick Revision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Architectural Framework - IST432_SP10_TEAM12 - Confluence"/>
          <p:cNvPicPr>
            <a:picLocks noChangeAspect="1" noChangeArrowheads="1"/>
          </p:cNvPicPr>
          <p:nvPr/>
        </p:nvPicPr>
        <p:blipFill>
          <a:blip r:embed="rId2" cstate="print"/>
          <a:srcRect l="3448" t="7803" r="6034" b="10271"/>
          <a:stretch>
            <a:fillRect/>
          </a:stretch>
        </p:blipFill>
        <p:spPr bwMode="auto">
          <a:xfrm>
            <a:off x="457200" y="1524000"/>
            <a:ext cx="80010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7239000" cy="1143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57348" name="Picture 2" descr="Presentation of Self Introduction Thank You - SlideMod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03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83076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z="2800" b="1" dirty="0" smtClean="0">
                <a:latin typeface="Cambria" pitchFamily="18" charset="0"/>
              </a:rPr>
              <a:t>Cloud Computing </a:t>
            </a:r>
            <a:r>
              <a:rPr lang="en-US" sz="2800" dirty="0" smtClean="0">
                <a:latin typeface="Cambria" pitchFamily="18" charset="0"/>
              </a:rPr>
              <a:t>is a general term used to describe a new class of </a:t>
            </a:r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network</a:t>
            </a:r>
            <a:r>
              <a:rPr lang="en-US" sz="2800" dirty="0" smtClean="0">
                <a:latin typeface="Cambria" pitchFamily="18" charset="0"/>
              </a:rPr>
              <a:t> based computing that takes place over the Internet, </a:t>
            </a:r>
          </a:p>
          <a:p>
            <a:pPr lvl="1" algn="just" eaLnBrk="1" hangingPunct="1"/>
            <a:r>
              <a:rPr lang="en-US" dirty="0" smtClean="0">
                <a:latin typeface="Cambria" pitchFamily="18" charset="0"/>
              </a:rPr>
              <a:t>basically a step on from 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Utility Computing</a:t>
            </a:r>
          </a:p>
          <a:p>
            <a:pPr lvl="1" algn="just" eaLnBrk="1" hangingPunct="1"/>
            <a:r>
              <a:rPr lang="en-US" dirty="0" smtClean="0">
                <a:latin typeface="Cambria" pitchFamily="18" charset="0"/>
              </a:rPr>
              <a:t>a collection/group of integrated and networked hardware, software and Internet infrastructure (called a 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platform</a:t>
            </a:r>
            <a:r>
              <a:rPr lang="en-US" dirty="0" smtClean="0">
                <a:latin typeface="Cambria" pitchFamily="18" charset="0"/>
              </a:rPr>
              <a:t>).</a:t>
            </a:r>
          </a:p>
          <a:p>
            <a:pPr lvl="1" algn="just" eaLnBrk="1" hangingPunct="1"/>
            <a:r>
              <a:rPr lang="en-US" dirty="0" smtClean="0">
                <a:latin typeface="Cambria" pitchFamily="18" charset="0"/>
              </a:rPr>
              <a:t>Using the Internet for </a:t>
            </a:r>
            <a:r>
              <a:rPr lang="en-US" u="sng" dirty="0" smtClean="0">
                <a:latin typeface="Cambria" pitchFamily="18" charset="0"/>
              </a:rPr>
              <a:t>communication</a:t>
            </a:r>
            <a:r>
              <a:rPr lang="en-US" dirty="0" smtClean="0">
                <a:latin typeface="Cambria" pitchFamily="18" charset="0"/>
              </a:rPr>
              <a:t> and </a:t>
            </a:r>
            <a:r>
              <a:rPr lang="en-US" u="sng" dirty="0" smtClean="0">
                <a:latin typeface="Cambria" pitchFamily="18" charset="0"/>
              </a:rPr>
              <a:t>transport</a:t>
            </a:r>
            <a:r>
              <a:rPr lang="en-US" dirty="0" smtClean="0">
                <a:latin typeface="Cambria" pitchFamily="18" charset="0"/>
              </a:rPr>
              <a:t> provides hardware, software and networking services to clients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itchFamily="18" charset="0"/>
              </a:rPr>
              <a:t>      What is Cloud Computing</a:t>
            </a:r>
            <a:endParaRPr lang="en-US" b="1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itchFamily="18" charset="0"/>
              </a:rPr>
              <a:t> What is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 smtClean="0">
                <a:latin typeface="Cambria" pitchFamily="18" charset="0"/>
              </a:rPr>
              <a:t>The term cloud has historically been used in the 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telecommunications</a:t>
            </a:r>
            <a:r>
              <a:rPr lang="en-US" sz="2400" dirty="0" smtClean="0">
                <a:latin typeface="Cambria" pitchFamily="18" charset="0"/>
              </a:rPr>
              <a:t> industry as an </a:t>
            </a:r>
            <a:r>
              <a:rPr lang="en-US" sz="2400" u="sng" dirty="0" smtClean="0">
                <a:latin typeface="Cambria" pitchFamily="18" charset="0"/>
              </a:rPr>
              <a:t>abstraction</a:t>
            </a:r>
            <a:r>
              <a:rPr lang="en-US" sz="2400" dirty="0" smtClean="0">
                <a:latin typeface="Cambria" pitchFamily="18" charset="0"/>
              </a:rPr>
              <a:t> of the network in system diagrams. </a:t>
            </a:r>
          </a:p>
          <a:p>
            <a:pPr algn="just"/>
            <a:r>
              <a:rPr lang="en-US" sz="2400" dirty="0" smtClean="0">
                <a:latin typeface="Cambria" pitchFamily="18" charset="0"/>
              </a:rPr>
              <a:t>Cloud computing refers to both the applications delivered as services over the Internet and the hardware and system software in the </a:t>
            </a:r>
            <a:r>
              <a:rPr lang="en-US" sz="2400" i="1" u="sng" dirty="0" smtClean="0">
                <a:latin typeface="Cambria" pitchFamily="18" charset="0"/>
              </a:rPr>
              <a:t>datacenters</a:t>
            </a:r>
            <a:r>
              <a:rPr lang="en-US" sz="2400" dirty="0" smtClean="0">
                <a:latin typeface="Cambria" pitchFamily="18" charset="0"/>
              </a:rPr>
              <a:t> that provide those services.</a:t>
            </a:r>
          </a:p>
          <a:p>
            <a:pPr algn="just"/>
            <a:r>
              <a:rPr lang="en-US" sz="2400" dirty="0" smtClean="0">
                <a:latin typeface="Cambria" pitchFamily="18" charset="0"/>
              </a:rPr>
              <a:t>Cloud computing is a model for enabling 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ubiquitous</a:t>
            </a:r>
            <a:r>
              <a:rPr lang="en-US" sz="2400" dirty="0" smtClean="0">
                <a:latin typeface="Cambria" pitchFamily="18" charset="0"/>
              </a:rPr>
              <a:t>, convenient, on-demand network access to a shared pool of configurable computing resources (e.g., networks, servers, storage, applications, and services) that can be rapidly provisioned and released with minimal management effort or service provider interaction. [As per NIST]</a:t>
            </a:r>
            <a:endParaRPr lang="en-US" sz="24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itchFamily="18" charset="0"/>
              </a:rPr>
              <a:t> What is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Cambria" pitchFamily="18" charset="0"/>
              </a:rPr>
              <a:t>As per </a:t>
            </a:r>
            <a:r>
              <a:rPr lang="en-US" sz="2400" dirty="0" err="1" smtClean="0">
                <a:latin typeface="Cambria" pitchFamily="18" charset="0"/>
              </a:rPr>
              <a:t>Buyya</a:t>
            </a:r>
            <a:r>
              <a:rPr lang="en-US" sz="2400" dirty="0" smtClean="0">
                <a:latin typeface="Cambria" pitchFamily="18" charset="0"/>
              </a:rPr>
              <a:t> et al: – A cloud is a type of 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parallel</a:t>
            </a:r>
            <a:r>
              <a:rPr lang="en-US" sz="2400" dirty="0" smtClean="0">
                <a:latin typeface="Cambria" pitchFamily="18" charset="0"/>
              </a:rPr>
              <a:t> and 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distributed system</a:t>
            </a:r>
            <a:r>
              <a:rPr lang="en-US" sz="2400" dirty="0" smtClean="0">
                <a:latin typeface="Cambria" pitchFamily="18" charset="0"/>
              </a:rPr>
              <a:t> consisting of a collection of interconnected and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virtualized</a:t>
            </a:r>
            <a:r>
              <a:rPr lang="en-US" sz="2400" dirty="0" smtClean="0">
                <a:latin typeface="Cambria" pitchFamily="18" charset="0"/>
              </a:rPr>
              <a:t> computers that are dynamically provisioned and presented as one or more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ambria" pitchFamily="18" charset="0"/>
              </a:rPr>
              <a:t>unified</a:t>
            </a:r>
            <a:r>
              <a:rPr lang="en-US" sz="2400" dirty="0" smtClean="0">
                <a:latin typeface="Cambria" pitchFamily="18" charset="0"/>
              </a:rPr>
              <a:t> computing resources based on service-level agreements established through negotiation between the service provider and consumers.</a:t>
            </a:r>
            <a:endParaRPr lang="en-US" sz="24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819400"/>
            <a:ext cx="8229600" cy="28194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just"/>
            <a:r>
              <a:rPr lang="en-US" dirty="0" smtClean="0">
                <a:latin typeface="Cambria" pitchFamily="18" charset="0"/>
              </a:rPr>
              <a:t>These platforms hide the complexity and details of the underlying infrastructure from users and applications by providing very simple graphical interface or API (Applications Programming Interface).</a:t>
            </a:r>
          </a:p>
          <a:p>
            <a:pPr algn="just"/>
            <a:endParaRPr lang="en-US" dirty="0">
              <a:latin typeface="Cambria" pitchFamily="18" charset="0"/>
            </a:endParaRPr>
          </a:p>
        </p:txBody>
      </p:sp>
      <p:pic>
        <p:nvPicPr>
          <p:cNvPr id="9218" name="Picture 2" descr="Color Note Pad – Noted For Lock Screen Notes 1.1.13 Apk Download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914400"/>
            <a:ext cx="1981200" cy="198120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Cambria" pitchFamily="18" charset="0"/>
              </a:rPr>
              <a:t>      What is Cloud Computing</a:t>
            </a:r>
            <a:endParaRPr lang="en-US" b="1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830763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sz="2800" dirty="0" smtClean="0">
                <a:latin typeface="Cambria" pitchFamily="18" charset="0"/>
              </a:rPr>
              <a:t>In addition, the platform provides on demand services, that are always on, </a:t>
            </a:r>
            <a:r>
              <a:rPr lang="en-US" sz="2800" b="1" dirty="0" smtClean="0">
                <a:solidFill>
                  <a:srgbClr val="002060"/>
                </a:solidFill>
                <a:latin typeface="Cambria" pitchFamily="18" charset="0"/>
              </a:rPr>
              <a:t>anywhere, anytime and any place</a:t>
            </a:r>
            <a:r>
              <a:rPr lang="en-US" sz="2800" dirty="0" smtClean="0">
                <a:latin typeface="Cambria" pitchFamily="18" charset="0"/>
              </a:rPr>
              <a:t>. </a:t>
            </a:r>
          </a:p>
          <a:p>
            <a:pPr algn="just" eaLnBrk="1" hangingPunct="1"/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Pay for use</a:t>
            </a:r>
            <a:r>
              <a:rPr lang="en-US" sz="2800" dirty="0" smtClean="0">
                <a:latin typeface="Cambria" pitchFamily="18" charset="0"/>
              </a:rPr>
              <a:t> and as needed, </a:t>
            </a:r>
          </a:p>
          <a:p>
            <a:pPr algn="just" eaLnBrk="1" hangingPunct="1"/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Elastic </a:t>
            </a:r>
            <a:r>
              <a:rPr lang="en-US" sz="2800" dirty="0" smtClean="0">
                <a:latin typeface="Cambria" pitchFamily="18" charset="0"/>
              </a:rPr>
              <a:t>scale up and down in capacity and functionalities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     What is Cloud Computing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17526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GB" sz="2800" dirty="0" smtClean="0">
                <a:latin typeface="Cambria" pitchFamily="18" charset="0"/>
              </a:rPr>
              <a:t>Cloud computing is an umbrella term used to refer to Internet based development and services.</a:t>
            </a:r>
          </a:p>
          <a:p>
            <a:endParaRPr lang="en-US" sz="2800" dirty="0">
              <a:latin typeface="Cambria" pitchFamily="18" charset="0"/>
            </a:endParaRPr>
          </a:p>
        </p:txBody>
      </p:sp>
      <p:pic>
        <p:nvPicPr>
          <p:cNvPr id="4" name="Picture 2" descr="Color Note Pad – Noted For Lock Screen Notes 1.1.13 Apk Download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838200"/>
            <a:ext cx="1981200" cy="1981200"/>
          </a:xfrm>
          <a:prstGeom prst="rect">
            <a:avLst/>
          </a:prstGeom>
          <a:noFill/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Cambria" pitchFamily="18" charset="0"/>
              </a:rPr>
              <a:t>      What is Cloud Computing</a:t>
            </a:r>
            <a:endParaRPr lang="en-US" b="1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12243</TotalTime>
  <Words>1375</Words>
  <Application>Microsoft Office PowerPoint</Application>
  <PresentationFormat>On-screen Show (4:3)</PresentationFormat>
  <Paragraphs>120</Paragraphs>
  <Slides>38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Cloud Computing and Virtualization</vt:lpstr>
      <vt:lpstr>CLOUD COMPUTING Lecture 1 </vt:lpstr>
      <vt:lpstr>Define Cloud Computing</vt:lpstr>
      <vt:lpstr>      What is Cloud Computing</vt:lpstr>
      <vt:lpstr> What is Cloud Computing</vt:lpstr>
      <vt:lpstr> What is Cloud Computing</vt:lpstr>
      <vt:lpstr>      What is Cloud Computing</vt:lpstr>
      <vt:lpstr>Slide 8</vt:lpstr>
      <vt:lpstr>      What is Cloud Computing</vt:lpstr>
      <vt:lpstr>Slide 10</vt:lpstr>
      <vt:lpstr>Slide 11</vt:lpstr>
      <vt:lpstr>Slide 12</vt:lpstr>
      <vt:lpstr>Slide 13</vt:lpstr>
      <vt:lpstr>Slide 14</vt:lpstr>
      <vt:lpstr>Traditional Vs Cloud computing</vt:lpstr>
      <vt:lpstr>Importance of Cloud Computing</vt:lpstr>
      <vt:lpstr>Cloud is inexpensive </vt:lpstr>
      <vt:lpstr>Slide 18</vt:lpstr>
      <vt:lpstr>Slide 19</vt:lpstr>
      <vt:lpstr>Slide 20</vt:lpstr>
      <vt:lpstr>Slide 21</vt:lpstr>
      <vt:lpstr>Slide 22</vt:lpstr>
      <vt:lpstr>Features of Cloud Computing</vt:lpstr>
      <vt:lpstr>Challenges</vt:lpstr>
      <vt:lpstr>What is Cloud Service???</vt:lpstr>
      <vt:lpstr>Overall view of Cloud Computing</vt:lpstr>
      <vt:lpstr>EVOLUTION OF CLOUD COMPUTING</vt:lpstr>
      <vt:lpstr>The evolution of computing technologies</vt:lpstr>
      <vt:lpstr>The evolution of computing technologies</vt:lpstr>
      <vt:lpstr>Evolution of Cloud Computing</vt:lpstr>
      <vt:lpstr>The evolution of computing technologies- Mainframe Computing</vt:lpstr>
      <vt:lpstr>The evolution of computing technologies- Cluster Computing</vt:lpstr>
      <vt:lpstr>The evolution of computing technologies- Cluster Computing</vt:lpstr>
      <vt:lpstr>The evolution of computing technologies- Grid Computing</vt:lpstr>
      <vt:lpstr>The evolution of computing technologies- Grid Computing</vt:lpstr>
      <vt:lpstr>Utility Computing</vt:lpstr>
      <vt:lpstr>Quick Revision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ambrish gangal</dc:creator>
  <cp:lastModifiedBy>ACER</cp:lastModifiedBy>
  <cp:revision>27</cp:revision>
  <dcterms:created xsi:type="dcterms:W3CDTF">2020-06-15T03:27:12Z</dcterms:created>
  <dcterms:modified xsi:type="dcterms:W3CDTF">2023-03-01T18:56:18Z</dcterms:modified>
</cp:coreProperties>
</file>