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44"/>
  </p:notesMasterIdLst>
  <p:sldIdLst>
    <p:sldId id="257" r:id="rId2"/>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270" r:id="rId42"/>
    <p:sldId id="269"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624" autoAdjust="0"/>
  </p:normalViewPr>
  <p:slideViewPr>
    <p:cSldViewPr>
      <p:cViewPr>
        <p:scale>
          <a:sx n="75" d="100"/>
          <a:sy n="75" d="100"/>
        </p:scale>
        <p:origin x="-1236"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7E2872-994B-4B26-9280-1E5E1E27560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93A85E5-39C5-4553-A255-327E38AEEEAD}">
      <dgm:prSet/>
      <dgm:spPr/>
      <dgm:t>
        <a:bodyPr/>
        <a:lstStyle/>
        <a:p>
          <a:pPr rtl="0"/>
          <a:r>
            <a:rPr lang="en-US" dirty="0" smtClean="0"/>
            <a:t>What virtualization offers ?</a:t>
          </a:r>
          <a:endParaRPr lang="en-US" dirty="0"/>
        </a:p>
      </dgm:t>
    </dgm:pt>
    <dgm:pt modelId="{C438D94C-9E6F-4C50-B716-9B36FDFB8EB6}" type="parTrans" cxnId="{CABDC3C8-EA82-4258-8E22-DEFDEBBA15BD}">
      <dgm:prSet/>
      <dgm:spPr/>
      <dgm:t>
        <a:bodyPr/>
        <a:lstStyle/>
        <a:p>
          <a:endParaRPr lang="en-US"/>
        </a:p>
      </dgm:t>
    </dgm:pt>
    <dgm:pt modelId="{20DFF91A-C8C9-4A93-AC07-17288EBF4C0F}" type="sibTrans" cxnId="{CABDC3C8-EA82-4258-8E22-DEFDEBBA15BD}">
      <dgm:prSet/>
      <dgm:spPr/>
      <dgm:t>
        <a:bodyPr/>
        <a:lstStyle/>
        <a:p>
          <a:endParaRPr lang="en-US"/>
        </a:p>
      </dgm:t>
    </dgm:pt>
    <dgm:pt modelId="{DFD108B5-19AC-4749-A32F-3CCB2BF26E81}" type="pres">
      <dgm:prSet presAssocID="{027E2872-994B-4B26-9280-1E5E1E27560C}" presName="linear" presStyleCnt="0">
        <dgm:presLayoutVars>
          <dgm:animLvl val="lvl"/>
          <dgm:resizeHandles val="exact"/>
        </dgm:presLayoutVars>
      </dgm:prSet>
      <dgm:spPr/>
      <dgm:t>
        <a:bodyPr/>
        <a:lstStyle/>
        <a:p>
          <a:endParaRPr lang="en-US"/>
        </a:p>
      </dgm:t>
    </dgm:pt>
    <dgm:pt modelId="{BE9851A0-EAF4-4DA4-B1EC-15B67FE0E342}" type="pres">
      <dgm:prSet presAssocID="{D93A85E5-39C5-4553-A255-327E38AEEEAD}" presName="parentText" presStyleLbl="node1" presStyleIdx="0" presStyleCnt="1">
        <dgm:presLayoutVars>
          <dgm:chMax val="0"/>
          <dgm:bulletEnabled val="1"/>
        </dgm:presLayoutVars>
      </dgm:prSet>
      <dgm:spPr/>
      <dgm:t>
        <a:bodyPr/>
        <a:lstStyle/>
        <a:p>
          <a:endParaRPr lang="en-US"/>
        </a:p>
      </dgm:t>
    </dgm:pt>
  </dgm:ptLst>
  <dgm:cxnLst>
    <dgm:cxn modelId="{7EE428E8-FDF6-40AC-8FE1-53E0668B373E}" type="presOf" srcId="{D93A85E5-39C5-4553-A255-327E38AEEEAD}" destId="{BE9851A0-EAF4-4DA4-B1EC-15B67FE0E342}" srcOrd="0" destOrd="0" presId="urn:microsoft.com/office/officeart/2005/8/layout/vList2"/>
    <dgm:cxn modelId="{AFDE9B2E-5BF9-4E44-9B89-655FFD482103}" type="presOf" srcId="{027E2872-994B-4B26-9280-1E5E1E27560C}" destId="{DFD108B5-19AC-4749-A32F-3CCB2BF26E81}" srcOrd="0" destOrd="0" presId="urn:microsoft.com/office/officeart/2005/8/layout/vList2"/>
    <dgm:cxn modelId="{CABDC3C8-EA82-4258-8E22-DEFDEBBA15BD}" srcId="{027E2872-994B-4B26-9280-1E5E1E27560C}" destId="{D93A85E5-39C5-4553-A255-327E38AEEEAD}" srcOrd="0" destOrd="0" parTransId="{C438D94C-9E6F-4C50-B716-9B36FDFB8EB6}" sibTransId="{20DFF91A-C8C9-4A93-AC07-17288EBF4C0F}"/>
    <dgm:cxn modelId="{84C880E1-A459-4AFD-B653-E11FB4681864}" type="presParOf" srcId="{DFD108B5-19AC-4749-A32F-3CCB2BF26E81}" destId="{BE9851A0-EAF4-4DA4-B1EC-15B67FE0E342}"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E9851A0-EAF4-4DA4-B1EC-15B67FE0E342}">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kern="1200" dirty="0" smtClean="0"/>
            <a:t>What virtualization offers ?</a:t>
          </a:r>
          <a:endParaRPr lang="en-US" sz="4700" kern="1200" dirty="0"/>
        </a:p>
      </dsp:txBody>
      <dsp:txXfrm>
        <a:off x="0" y="7852"/>
        <a:ext cx="8229600" cy="112729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D28E71-B28D-433F-B1CA-FEC6BB2F4810}" type="datetimeFigureOut">
              <a:rPr lang="en-US" smtClean="0"/>
              <a:pPr/>
              <a:t>3/2/2023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573303-704C-4ED9-85BD-512DD296C52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397EB2-2CA9-4B1B-B208-70ECF7CDA4F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131937-D7C3-4B20-BA19-481086EE3834}" type="datetimeFigureOut">
              <a:rPr lang="en-US" smtClean="0"/>
              <a:pPr/>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131937-D7C3-4B20-BA19-481086EE3834}" type="datetimeFigureOut">
              <a:rPr lang="en-US" smtClean="0"/>
              <a:pPr/>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131937-D7C3-4B20-BA19-481086EE3834}" type="datetimeFigureOut">
              <a:rPr lang="en-US" smtClean="0"/>
              <a:pPr/>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Cambria"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2800">
                <a:latin typeface="Cambria" pitchFamily="18" charset="0"/>
              </a:defRPr>
            </a:lvl1pPr>
            <a:lvl2pPr>
              <a:defRPr sz="2400">
                <a:latin typeface="Cambria" pitchFamily="18" charset="0"/>
              </a:defRPr>
            </a:lvl2pPr>
            <a:lvl3pPr>
              <a:defRPr sz="20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6131937-D7C3-4B20-BA19-481086EE3834}" type="datetimeFigureOut">
              <a:rPr lang="en-US" smtClean="0"/>
              <a:pPr/>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131937-D7C3-4B20-BA19-481086EE3834}" type="datetimeFigureOut">
              <a:rPr lang="en-US" smtClean="0"/>
              <a:pPr/>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131937-D7C3-4B20-BA19-481086EE3834}" type="datetimeFigureOut">
              <a:rPr lang="en-US" smtClean="0"/>
              <a:pPr/>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131937-D7C3-4B20-BA19-481086EE3834}" type="datetimeFigureOut">
              <a:rPr lang="en-US" smtClean="0"/>
              <a:pPr/>
              <a:t>3/2/2023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131937-D7C3-4B20-BA19-481086EE3834}" type="datetimeFigureOut">
              <a:rPr lang="en-US" smtClean="0"/>
              <a:pPr/>
              <a:t>3/2/2023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131937-D7C3-4B20-BA19-481086EE3834}" type="datetimeFigureOut">
              <a:rPr lang="en-US" smtClean="0"/>
              <a:pPr/>
              <a:t>3/2/2023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131937-D7C3-4B20-BA19-481086EE3834}" type="datetimeFigureOut">
              <a:rPr lang="en-US" smtClean="0"/>
              <a:pPr/>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131937-D7C3-4B20-BA19-481086EE3834}" type="datetimeFigureOut">
              <a:rPr lang="en-US" smtClean="0"/>
              <a:pPr/>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131937-D7C3-4B20-BA19-481086EE3834}" type="datetimeFigureOut">
              <a:rPr lang="en-US" smtClean="0"/>
              <a:pPr/>
              <a:t>3/2/2023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A475A-5F31-438D-AF07-EF6F6E572FD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just"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just" defTabSz="914400" rtl="0" eaLnBrk="1" latinLnBrk="0" hangingPunct="1">
        <a:spcBef>
          <a:spcPct val="20000"/>
        </a:spcBef>
        <a:buFont typeface="Arial" pitchFamily="34" charset="0"/>
        <a:buChar char="–"/>
        <a:defRPr sz="2400" kern="1200">
          <a:solidFill>
            <a:schemeClr val="tx1"/>
          </a:solidFill>
          <a:latin typeface="Cambria" pitchFamily="18" charset="0"/>
          <a:ea typeface="+mn-ea"/>
          <a:cs typeface="+mn-cs"/>
        </a:defRPr>
      </a:lvl2pPr>
      <a:lvl3pPr marL="1143000" indent="-228600" algn="just" defTabSz="914400" rtl="0" eaLnBrk="1" latinLnBrk="0" hangingPunct="1">
        <a:spcBef>
          <a:spcPct val="20000"/>
        </a:spcBef>
        <a:buFont typeface="Arial" pitchFamily="34" charset="0"/>
        <a:buChar char="•"/>
        <a:defRPr sz="2000" kern="1200">
          <a:solidFill>
            <a:schemeClr val="tx1"/>
          </a:solidFill>
          <a:latin typeface="Cambria" pitchFamily="18" charset="0"/>
          <a:ea typeface="+mn-ea"/>
          <a:cs typeface="+mn-cs"/>
        </a:defRPr>
      </a:lvl3pPr>
      <a:lvl4pPr marL="1600200" indent="-228600" algn="just" defTabSz="914400" rtl="0" eaLnBrk="1" latinLnBrk="0" hangingPunct="1">
        <a:spcBef>
          <a:spcPct val="20000"/>
        </a:spcBef>
        <a:buFont typeface="Arial" pitchFamily="34" charset="0"/>
        <a:buChar char="–"/>
        <a:defRPr sz="1800" kern="1200">
          <a:solidFill>
            <a:schemeClr val="tx1"/>
          </a:solidFill>
          <a:latin typeface="Cambria" pitchFamily="18" charset="0"/>
          <a:ea typeface="+mn-ea"/>
          <a:cs typeface="+mn-cs"/>
        </a:defRPr>
      </a:lvl4pPr>
      <a:lvl5pPr marL="2057400" indent="-228600" algn="just" defTabSz="914400" rtl="0" eaLnBrk="1" latinLnBrk="0" hangingPunct="1">
        <a:spcBef>
          <a:spcPct val="20000"/>
        </a:spcBef>
        <a:buFont typeface="Arial" pitchFamily="34" charset="0"/>
        <a:buChar char="»"/>
        <a:defRPr sz="1800" kern="1200">
          <a:solidFill>
            <a:schemeClr val="tx1"/>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819400"/>
            <a:ext cx="7772400" cy="1143008"/>
          </a:xfrm>
        </p:spPr>
        <p:txBody>
          <a:bodyPr>
            <a:normAutofit fontScale="90000"/>
          </a:bodyPr>
          <a:lstStyle/>
          <a:p>
            <a:r>
              <a:rPr lang="en-US" b="1" dirty="0" smtClean="0">
                <a:solidFill>
                  <a:srgbClr val="002060"/>
                </a:solidFill>
              </a:rPr>
              <a:t>Virtualization in cloud computing  </a:t>
            </a:r>
            <a:endParaRPr lang="en-US" sz="5400" b="1" dirty="0">
              <a:solidFill>
                <a:srgbClr val="002060"/>
              </a:solidFill>
              <a:latin typeface="Times New Roman" pitchFamily="18" charset="0"/>
              <a:cs typeface="Times New Roman" pitchFamily="18" charset="0"/>
            </a:endParaRPr>
          </a:p>
        </p:txBody>
      </p:sp>
      <p:pic>
        <p:nvPicPr>
          <p:cNvPr id="4" name="Picture 3" descr="Related image"/>
          <p:cNvPicPr/>
          <p:nvPr/>
        </p:nvPicPr>
        <p:blipFill>
          <a:blip r:embed="rId3" cstate="print"/>
          <a:srcRect l="3793" t="21970" r="3781" b="23464"/>
          <a:stretch>
            <a:fillRect/>
          </a:stretch>
        </p:blipFill>
        <p:spPr bwMode="auto">
          <a:xfrm>
            <a:off x="3286116" y="500042"/>
            <a:ext cx="2286016" cy="1143008"/>
          </a:xfrm>
          <a:prstGeom prst="rect">
            <a:avLst/>
          </a:prstGeom>
          <a:noFill/>
          <a:ln w="9525">
            <a:noFill/>
            <a:miter lim="800000"/>
            <a:headEnd/>
            <a:tailEnd/>
          </a:ln>
        </p:spPr>
      </p:pic>
      <p:sp>
        <p:nvSpPr>
          <p:cNvPr id="5" name="Title 1"/>
          <p:cNvSpPr txBox="1">
            <a:spLocks/>
          </p:cNvSpPr>
          <p:nvPr/>
        </p:nvSpPr>
        <p:spPr>
          <a:xfrm>
            <a:off x="714348" y="2786058"/>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Rectangle 6"/>
          <p:cNvSpPr/>
          <p:nvPr/>
        </p:nvSpPr>
        <p:spPr>
          <a:xfrm>
            <a:off x="914400" y="4800600"/>
            <a:ext cx="7696200" cy="1631216"/>
          </a:xfrm>
          <a:prstGeom prst="rect">
            <a:avLst/>
          </a:prstGeom>
        </p:spPr>
        <p:txBody>
          <a:bodyPr wrap="square">
            <a:spAutoFit/>
          </a:bodyPr>
          <a:lstStyle/>
          <a:p>
            <a:pPr algn="ctr"/>
            <a:r>
              <a:rPr lang="en-US" sz="2000" b="1" dirty="0" smtClean="0">
                <a:latin typeface="Cambria" pitchFamily="18" charset="0"/>
              </a:rPr>
              <a:t>By</a:t>
            </a:r>
          </a:p>
          <a:p>
            <a:pPr algn="ctr"/>
            <a:r>
              <a:rPr lang="en-US" sz="2000" b="1" dirty="0" smtClean="0">
                <a:latin typeface="Cambria" pitchFamily="18" charset="0"/>
              </a:rPr>
              <a:t>Mr. </a:t>
            </a:r>
            <a:r>
              <a:rPr lang="en-US" sz="2000" b="1" dirty="0" err="1" smtClean="0">
                <a:latin typeface="Cambria" pitchFamily="18" charset="0"/>
              </a:rPr>
              <a:t>Saurabh</a:t>
            </a:r>
            <a:r>
              <a:rPr lang="en-US" sz="2000" b="1" dirty="0" smtClean="0">
                <a:latin typeface="Cambria" pitchFamily="18" charset="0"/>
              </a:rPr>
              <a:t> </a:t>
            </a:r>
            <a:r>
              <a:rPr lang="en-US" sz="2000" b="1" dirty="0" err="1" smtClean="0">
                <a:latin typeface="Cambria" pitchFamily="18" charset="0"/>
              </a:rPr>
              <a:t>Singhal</a:t>
            </a:r>
            <a:endParaRPr lang="en-US" sz="2000" b="1" dirty="0" smtClean="0">
              <a:latin typeface="Cambria" pitchFamily="18" charset="0"/>
            </a:endParaRPr>
          </a:p>
          <a:p>
            <a:pPr algn="ctr"/>
            <a:r>
              <a:rPr lang="en-US" sz="2000" b="1" dirty="0" smtClean="0">
                <a:latin typeface="Cambria" pitchFamily="18" charset="0"/>
              </a:rPr>
              <a:t>Assistant  Professor</a:t>
            </a:r>
          </a:p>
          <a:p>
            <a:pPr algn="ctr"/>
            <a:r>
              <a:rPr lang="en-US" sz="2000" b="1" dirty="0" smtClean="0">
                <a:latin typeface="Cambria" pitchFamily="18" charset="0"/>
              </a:rPr>
              <a:t>Department of Computer Engineering &amp; Applications</a:t>
            </a:r>
          </a:p>
          <a:p>
            <a:pPr algn="ctr"/>
            <a:r>
              <a:rPr lang="en-US" sz="2000" b="1" dirty="0" smtClean="0">
                <a:latin typeface="Cambria" pitchFamily="18" charset="0"/>
              </a:rPr>
              <a:t>GLA University</a:t>
            </a:r>
            <a:endParaRPr lang="en-US" sz="2000" b="1" dirty="0">
              <a:latin typeface="Cambr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Virtualization</a:t>
            </a:r>
            <a:endParaRPr lang="en-IN" dirty="0"/>
          </a:p>
        </p:txBody>
      </p:sp>
      <p:sp>
        <p:nvSpPr>
          <p:cNvPr id="3" name="Content Placeholder 2"/>
          <p:cNvSpPr>
            <a:spLocks noGrp="1"/>
          </p:cNvSpPr>
          <p:nvPr>
            <p:ph sz="half" idx="1"/>
          </p:nvPr>
        </p:nvSpPr>
        <p:spPr/>
        <p:txBody>
          <a:bodyPr/>
          <a:lstStyle/>
          <a:p>
            <a:r>
              <a:rPr lang="en-IN" dirty="0"/>
              <a:t>Increased security </a:t>
            </a:r>
            <a:endParaRPr lang="en-IN" dirty="0" smtClean="0"/>
          </a:p>
          <a:p>
            <a:r>
              <a:rPr lang="en-IN" dirty="0" smtClean="0"/>
              <a:t>Performance </a:t>
            </a:r>
            <a:r>
              <a:rPr lang="en-IN" dirty="0"/>
              <a:t>tuning </a:t>
            </a:r>
            <a:endParaRPr lang="en-IN" dirty="0" smtClean="0"/>
          </a:p>
          <a:p>
            <a:r>
              <a:rPr lang="en-IN" dirty="0"/>
              <a:t>Portability </a:t>
            </a:r>
          </a:p>
        </p:txBody>
      </p:sp>
      <p:sp>
        <p:nvSpPr>
          <p:cNvPr id="5" name="Content Placeholder 4"/>
          <p:cNvSpPr>
            <a:spLocks noGrp="1"/>
          </p:cNvSpPr>
          <p:nvPr>
            <p:ph sz="half" idx="2"/>
          </p:nvPr>
        </p:nvSpPr>
        <p:spPr/>
        <p:txBody>
          <a:bodyPr/>
          <a:lstStyle/>
          <a:p>
            <a:r>
              <a:rPr lang="en-IN" dirty="0" smtClean="0"/>
              <a:t>Managed execution </a:t>
            </a:r>
          </a:p>
          <a:p>
            <a:pPr lvl="1"/>
            <a:r>
              <a:rPr lang="en-IN" dirty="0"/>
              <a:t>Sharing</a:t>
            </a:r>
          </a:p>
          <a:p>
            <a:pPr lvl="1"/>
            <a:r>
              <a:rPr lang="en-IN" dirty="0"/>
              <a:t>Aggregation</a:t>
            </a:r>
          </a:p>
          <a:p>
            <a:pPr lvl="1"/>
            <a:r>
              <a:rPr lang="en-IN" dirty="0"/>
              <a:t>Emulation</a:t>
            </a:r>
          </a:p>
          <a:p>
            <a:pPr lvl="1"/>
            <a:r>
              <a:rPr lang="en-IN" dirty="0"/>
              <a:t>Isolation </a:t>
            </a:r>
          </a:p>
          <a:p>
            <a:endParaRPr lang="en-IN" dirty="0"/>
          </a:p>
        </p:txBody>
      </p:sp>
      <p:pic>
        <p:nvPicPr>
          <p:cNvPr id="132098" name="Picture 2"/>
          <p:cNvPicPr>
            <a:picLocks noChangeAspect="1" noChangeArrowheads="1"/>
          </p:cNvPicPr>
          <p:nvPr/>
        </p:nvPicPr>
        <p:blipFill>
          <a:blip r:embed="rId2" cstate="print"/>
          <a:srcRect l="27944" t="30141" r="10071" b="30485"/>
          <a:stretch>
            <a:fillRect/>
          </a:stretch>
        </p:blipFill>
        <p:spPr bwMode="auto">
          <a:xfrm>
            <a:off x="1223120" y="4166320"/>
            <a:ext cx="7920880" cy="26916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smtClean="0"/>
              <a:t>A Taxonomy of Virtualization Techniques</a:t>
            </a:r>
            <a:endParaRPr lang="en-IN" dirty="0"/>
          </a:p>
        </p:txBody>
      </p:sp>
      <p:pic>
        <p:nvPicPr>
          <p:cNvPr id="133122" name="Picture 2"/>
          <p:cNvPicPr>
            <a:picLocks noChangeAspect="1" noChangeArrowheads="1"/>
          </p:cNvPicPr>
          <p:nvPr/>
        </p:nvPicPr>
        <p:blipFill>
          <a:blip r:embed="rId2" cstate="print"/>
          <a:srcRect l="27944" t="13407" r="13392" b="11782"/>
          <a:stretch>
            <a:fillRect/>
          </a:stretch>
        </p:blipFill>
        <p:spPr bwMode="auto">
          <a:xfrm>
            <a:off x="1115616" y="1385392"/>
            <a:ext cx="7632848" cy="54726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smtClean="0"/>
              <a:t>A Taxonomy of Virtualization Techniques-</a:t>
            </a:r>
            <a:r>
              <a:rPr lang="en-IN" sz="4000" dirty="0"/>
              <a:t>Execution virtualization </a:t>
            </a:r>
          </a:p>
        </p:txBody>
      </p:sp>
      <p:sp>
        <p:nvSpPr>
          <p:cNvPr id="3" name="Content Placeholder 2"/>
          <p:cNvSpPr>
            <a:spLocks noGrp="1"/>
          </p:cNvSpPr>
          <p:nvPr>
            <p:ph idx="1"/>
          </p:nvPr>
        </p:nvSpPr>
        <p:spPr/>
        <p:txBody>
          <a:bodyPr>
            <a:normAutofit/>
          </a:bodyPr>
          <a:lstStyle/>
          <a:p>
            <a:r>
              <a:rPr lang="en-IN" dirty="0" smtClean="0"/>
              <a:t>Execution virtualization includes all techniques that aim to </a:t>
            </a:r>
            <a:r>
              <a:rPr lang="en-IN" dirty="0" smtClean="0">
                <a:solidFill>
                  <a:srgbClr val="FF0000"/>
                </a:solidFill>
              </a:rPr>
              <a:t>emulate</a:t>
            </a:r>
            <a:r>
              <a:rPr lang="en-IN" dirty="0" smtClean="0"/>
              <a:t> an execution environment that </a:t>
            </a:r>
            <a:r>
              <a:rPr lang="en-IN" dirty="0"/>
              <a:t>is </a:t>
            </a:r>
            <a:r>
              <a:rPr lang="en-IN" dirty="0" smtClean="0"/>
              <a:t>separate from the one hosting the virtualization layer.</a:t>
            </a:r>
          </a:p>
          <a:p>
            <a:r>
              <a:rPr lang="en-IN" dirty="0" smtClean="0"/>
              <a:t>All these techniques concentrate their interest on </a:t>
            </a:r>
            <a:r>
              <a:rPr lang="en-IN" dirty="0" smtClean="0">
                <a:solidFill>
                  <a:srgbClr val="FF0000"/>
                </a:solidFill>
              </a:rPr>
              <a:t>providing support</a:t>
            </a:r>
            <a:r>
              <a:rPr lang="en-IN" dirty="0" smtClean="0"/>
              <a:t> for the execution of programs </a:t>
            </a:r>
          </a:p>
          <a:p>
            <a:r>
              <a:rPr lang="en-IN" dirty="0" smtClean="0"/>
              <a:t>Therefore, execution virtualization can be implemented directly on </a:t>
            </a:r>
            <a:r>
              <a:rPr lang="en-IN" dirty="0" smtClean="0">
                <a:solidFill>
                  <a:srgbClr val="FF0000"/>
                </a:solidFill>
              </a:rPr>
              <a:t>top of the hardware</a:t>
            </a:r>
            <a:r>
              <a:rPr lang="en-IN" dirty="0" smtClean="0"/>
              <a:t> by the operating system.</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 Taxonomy of Virtualization Techniques</a:t>
            </a:r>
            <a:endParaRPr lang="en-IN" dirty="0"/>
          </a:p>
        </p:txBody>
      </p:sp>
      <p:sp>
        <p:nvSpPr>
          <p:cNvPr id="3" name="Content Placeholder 2"/>
          <p:cNvSpPr>
            <a:spLocks noGrp="1"/>
          </p:cNvSpPr>
          <p:nvPr>
            <p:ph idx="1"/>
          </p:nvPr>
        </p:nvSpPr>
        <p:spPr/>
        <p:txBody>
          <a:bodyPr>
            <a:normAutofit lnSpcReduction="10000"/>
          </a:bodyPr>
          <a:lstStyle/>
          <a:p>
            <a:r>
              <a:rPr lang="en-US" dirty="0" smtClean="0"/>
              <a:t>Process Level</a:t>
            </a:r>
            <a:endParaRPr lang="en-IN" dirty="0" smtClean="0"/>
          </a:p>
          <a:p>
            <a:pPr lvl="1" algn="just"/>
            <a:r>
              <a:rPr lang="en-IN" sz="2400" dirty="0" smtClean="0">
                <a:ea typeface="+mn-ea"/>
              </a:rPr>
              <a:t>It provides the ability to the main computer to run and create one or more virtual environments. It is used to enable a complete computer system in order to </a:t>
            </a:r>
            <a:r>
              <a:rPr lang="en-IN" sz="2400" dirty="0" smtClean="0">
                <a:solidFill>
                  <a:srgbClr val="FF0000"/>
                </a:solidFill>
                <a:ea typeface="+mn-ea"/>
              </a:rPr>
              <a:t>allow a guest OS to run</a:t>
            </a:r>
            <a:r>
              <a:rPr lang="en-IN" sz="2400" dirty="0" smtClean="0">
                <a:ea typeface="+mn-ea"/>
              </a:rPr>
              <a:t>. For instance letting Linux to run as a guest that is natively running a Microsoft Windows OS (or vice versa, running Windows as a guest on Linux).</a:t>
            </a:r>
          </a:p>
          <a:p>
            <a:r>
              <a:rPr lang="en-IN" b="1" dirty="0" smtClean="0"/>
              <a:t>Types:</a:t>
            </a:r>
          </a:p>
          <a:p>
            <a:pPr lvl="1" algn="just"/>
            <a:r>
              <a:rPr lang="en-IN" sz="2400" dirty="0" smtClean="0">
                <a:ea typeface="+mn-ea"/>
              </a:rPr>
              <a:t>Operating system</a:t>
            </a:r>
          </a:p>
          <a:p>
            <a:pPr lvl="1" algn="just"/>
            <a:r>
              <a:rPr lang="en-IN" sz="2400" dirty="0" smtClean="0">
                <a:ea typeface="+mn-ea"/>
              </a:rPr>
              <a:t>Application virtualization</a:t>
            </a:r>
          </a:p>
          <a:p>
            <a:pPr lvl="1" algn="just"/>
            <a:r>
              <a:rPr lang="en-IN" sz="2400" dirty="0" smtClean="0">
                <a:ea typeface="+mn-ea"/>
              </a:rPr>
              <a:t>Programming Language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 Taxonomy of Virtualization Techniques</a:t>
            </a:r>
            <a:endParaRPr lang="en-IN" dirty="0"/>
          </a:p>
        </p:txBody>
      </p:sp>
      <p:sp>
        <p:nvSpPr>
          <p:cNvPr id="3" name="Content Placeholder 2"/>
          <p:cNvSpPr>
            <a:spLocks noGrp="1"/>
          </p:cNvSpPr>
          <p:nvPr>
            <p:ph idx="1"/>
          </p:nvPr>
        </p:nvSpPr>
        <p:spPr>
          <a:xfrm>
            <a:off x="457200" y="1639341"/>
            <a:ext cx="8229600" cy="4525963"/>
          </a:xfrm>
        </p:spPr>
        <p:txBody>
          <a:bodyPr>
            <a:normAutofit lnSpcReduction="10000"/>
          </a:bodyPr>
          <a:lstStyle/>
          <a:p>
            <a:r>
              <a:rPr lang="en-IN" dirty="0" smtClean="0"/>
              <a:t>Hardware virtualization</a:t>
            </a:r>
          </a:p>
          <a:p>
            <a:pPr lvl="1" algn="just"/>
            <a:r>
              <a:rPr lang="en-IN" sz="2400" dirty="0" smtClean="0"/>
              <a:t>It is the most common type of virtualization as it provides advantages of hardware utilization and </a:t>
            </a:r>
            <a:r>
              <a:rPr lang="en-IN" sz="2400" dirty="0" smtClean="0">
                <a:solidFill>
                  <a:srgbClr val="FF0000"/>
                </a:solidFill>
              </a:rPr>
              <a:t>application uptime</a:t>
            </a:r>
            <a:r>
              <a:rPr lang="en-IN" sz="2400" dirty="0" smtClean="0"/>
              <a:t>. </a:t>
            </a:r>
          </a:p>
          <a:p>
            <a:pPr lvl="1" algn="just"/>
            <a:r>
              <a:rPr lang="en-IN" sz="2400" dirty="0" smtClean="0"/>
              <a:t>The basic idea of the technology is to combine many small physical servers into one large physical server</a:t>
            </a:r>
          </a:p>
          <a:p>
            <a:pPr lvl="1" algn="just"/>
            <a:r>
              <a:rPr lang="en-IN" sz="2400" dirty="0" smtClean="0"/>
              <a:t>The operating system that is running on a physical server gets converted into a well-defined OS that runs on the virtual machine.</a:t>
            </a:r>
          </a:p>
          <a:p>
            <a:pPr lvl="1" algn="just"/>
            <a:r>
              <a:rPr lang="en-IN" sz="2400" dirty="0" smtClean="0"/>
              <a:t>The </a:t>
            </a:r>
            <a:r>
              <a:rPr lang="en-IN" sz="2400" dirty="0" smtClean="0">
                <a:solidFill>
                  <a:srgbClr val="FF0000"/>
                </a:solidFill>
              </a:rPr>
              <a:t>hypervisor</a:t>
            </a:r>
            <a:r>
              <a:rPr lang="en-IN" sz="2400" dirty="0" smtClean="0"/>
              <a:t> controls the processor, memory, and other components by allowing different OS to run on the same machine without the need for a source code.</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 Taxonomy of Virtualization Techniques</a:t>
            </a:r>
            <a:endParaRPr lang="en-IN" dirty="0"/>
          </a:p>
        </p:txBody>
      </p:sp>
      <p:sp>
        <p:nvSpPr>
          <p:cNvPr id="3" name="Content Placeholder 2"/>
          <p:cNvSpPr>
            <a:spLocks noGrp="1"/>
          </p:cNvSpPr>
          <p:nvPr>
            <p:ph idx="1"/>
          </p:nvPr>
        </p:nvSpPr>
        <p:spPr/>
        <p:txBody>
          <a:bodyPr/>
          <a:lstStyle/>
          <a:p>
            <a:r>
              <a:rPr lang="en-IN" dirty="0" smtClean="0"/>
              <a:t>Emulation</a:t>
            </a:r>
          </a:p>
          <a:p>
            <a:pPr lvl="1" algn="just"/>
            <a:r>
              <a:rPr lang="en-IN" sz="2400" dirty="0" smtClean="0"/>
              <a:t>VM emulates/simulates complete hardware </a:t>
            </a:r>
          </a:p>
          <a:p>
            <a:pPr lvl="1" algn="just"/>
            <a:r>
              <a:rPr lang="en-IN" sz="2400" dirty="0" smtClean="0"/>
              <a:t>Unmodified guest OS for a different PC can be run </a:t>
            </a:r>
          </a:p>
          <a:p>
            <a:pPr lvl="1" algn="just"/>
            <a:r>
              <a:rPr lang="en-IN" sz="2400" dirty="0" err="1" smtClean="0"/>
              <a:t>Bochs</a:t>
            </a:r>
            <a:r>
              <a:rPr lang="en-IN" sz="2400" dirty="0" smtClean="0"/>
              <a:t>, </a:t>
            </a:r>
            <a:r>
              <a:rPr lang="en-IN" sz="2400" dirty="0" err="1" smtClean="0"/>
              <a:t>VirtualPC</a:t>
            </a:r>
            <a:r>
              <a:rPr lang="en-IN" sz="2400" dirty="0" smtClean="0"/>
              <a:t> for Mac, QEMU </a:t>
            </a:r>
          </a:p>
          <a:p>
            <a:r>
              <a:rPr lang="en-IN" dirty="0" smtClean="0"/>
              <a:t> OS-level virtualization </a:t>
            </a:r>
          </a:p>
          <a:p>
            <a:pPr lvl="1"/>
            <a:r>
              <a:rPr lang="en-IN" sz="2400" dirty="0" smtClean="0"/>
              <a:t>OS allows multiple secure virtual servers  to be run </a:t>
            </a:r>
          </a:p>
          <a:p>
            <a:pPr lvl="1"/>
            <a:r>
              <a:rPr lang="en-IN" sz="2400" dirty="0" smtClean="0"/>
              <a:t>Guest OS is the same as the host OS, but appears isolated </a:t>
            </a:r>
          </a:p>
          <a:p>
            <a:pPr lvl="1"/>
            <a:r>
              <a:rPr lang="en-IN" sz="2400" dirty="0" smtClean="0"/>
              <a:t>Apps see an isolated OS – Solaris Containers, BSD Jails, Linux </a:t>
            </a:r>
            <a:r>
              <a:rPr lang="en-IN" sz="2400" dirty="0" err="1" smtClean="0"/>
              <a:t>Vserver</a:t>
            </a:r>
            <a:endParaRPr lang="en-IN" sz="2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 Taxonomy of Virtualization Techniques</a:t>
            </a:r>
            <a:endParaRPr lang="en-IN" dirty="0"/>
          </a:p>
        </p:txBody>
      </p:sp>
      <p:sp>
        <p:nvSpPr>
          <p:cNvPr id="3" name="Content Placeholder 2"/>
          <p:cNvSpPr>
            <a:spLocks noGrp="1"/>
          </p:cNvSpPr>
          <p:nvPr>
            <p:ph idx="1"/>
          </p:nvPr>
        </p:nvSpPr>
        <p:spPr/>
        <p:txBody>
          <a:bodyPr>
            <a:normAutofit/>
          </a:bodyPr>
          <a:lstStyle/>
          <a:p>
            <a:pPr marL="342900" lvl="1" indent="-342900" algn="just">
              <a:buFontTx/>
              <a:buChar char="•"/>
            </a:pPr>
            <a:r>
              <a:rPr lang="en-IN" sz="2800" dirty="0" smtClean="0"/>
              <a:t>Application level virtualization </a:t>
            </a:r>
          </a:p>
          <a:p>
            <a:pPr marL="742950" lvl="2" indent="-342900" algn="just"/>
            <a:r>
              <a:rPr lang="en-IN" sz="2400" dirty="0" smtClean="0"/>
              <a:t>Application gives its </a:t>
            </a:r>
            <a:r>
              <a:rPr lang="en-IN" sz="2400" dirty="0" smtClean="0">
                <a:solidFill>
                  <a:srgbClr val="FF0000"/>
                </a:solidFill>
              </a:rPr>
              <a:t>own copy</a:t>
            </a:r>
            <a:r>
              <a:rPr lang="en-IN" sz="2400" dirty="0" smtClean="0"/>
              <a:t> of components that are not shared </a:t>
            </a:r>
          </a:p>
          <a:p>
            <a:pPr marL="742950" lvl="2" indent="-342900" algn="just"/>
            <a:r>
              <a:rPr lang="en-IN" sz="2400" dirty="0" smtClean="0"/>
              <a:t>E.g., own registry files, global objects</a:t>
            </a:r>
          </a:p>
          <a:p>
            <a:pPr marL="742950" lvl="2" indent="-342900" algn="just"/>
            <a:r>
              <a:rPr lang="en-IN" sz="2400" dirty="0" smtClean="0"/>
              <a:t>VE prevents conflicts </a:t>
            </a:r>
          </a:p>
          <a:p>
            <a:pPr marL="742950" lvl="2" indent="-342900" algn="just"/>
            <a:r>
              <a:rPr lang="en-IN" sz="2400" dirty="0" smtClean="0"/>
              <a:t>JVM</a:t>
            </a:r>
          </a:p>
          <a:p>
            <a:endParaRPr lang="en-IN" sz="3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 Taxonomy of Virtualization Techniques</a:t>
            </a:r>
            <a:endParaRPr lang="en-IN" dirty="0"/>
          </a:p>
        </p:txBody>
      </p:sp>
      <p:sp>
        <p:nvSpPr>
          <p:cNvPr id="3" name="Content Placeholder 2"/>
          <p:cNvSpPr>
            <a:spLocks noGrp="1"/>
          </p:cNvSpPr>
          <p:nvPr>
            <p:ph idx="1"/>
          </p:nvPr>
        </p:nvSpPr>
        <p:spPr/>
        <p:txBody>
          <a:bodyPr>
            <a:normAutofit lnSpcReduction="10000"/>
          </a:bodyPr>
          <a:lstStyle/>
          <a:p>
            <a:r>
              <a:rPr lang="en-IN" dirty="0" smtClean="0"/>
              <a:t>Hardware virtualization</a:t>
            </a:r>
          </a:p>
          <a:p>
            <a:r>
              <a:rPr lang="en-IN" b="1" dirty="0" smtClean="0"/>
              <a:t>Full Virtualization</a:t>
            </a:r>
            <a:r>
              <a:rPr lang="en-IN" dirty="0" smtClean="0"/>
              <a:t> – In it, the complete </a:t>
            </a:r>
            <a:r>
              <a:rPr lang="en-IN" dirty="0" smtClean="0">
                <a:solidFill>
                  <a:srgbClr val="FF0000"/>
                </a:solidFill>
              </a:rPr>
              <a:t>simulation</a:t>
            </a:r>
            <a:r>
              <a:rPr lang="en-IN" dirty="0" smtClean="0"/>
              <a:t>  of the actual hardware takes place to allow software to run    </a:t>
            </a:r>
            <a:r>
              <a:rPr lang="en-IN" dirty="0" smtClean="0"/>
              <a:t> </a:t>
            </a:r>
            <a:r>
              <a:rPr lang="en-IN" dirty="0" smtClean="0"/>
              <a:t>an unmodified guest OS.</a:t>
            </a:r>
          </a:p>
          <a:p>
            <a:r>
              <a:rPr lang="en-IN" b="1" dirty="0" smtClean="0"/>
              <a:t>Para Virtualization</a:t>
            </a:r>
            <a:r>
              <a:rPr lang="en-IN" dirty="0" smtClean="0"/>
              <a:t> – In this type of virtualization, </a:t>
            </a:r>
            <a:r>
              <a:rPr lang="en-IN" dirty="0" smtClean="0">
                <a:solidFill>
                  <a:srgbClr val="FF0000"/>
                </a:solidFill>
              </a:rPr>
              <a:t>software unmodified</a:t>
            </a:r>
            <a:r>
              <a:rPr lang="en-IN" dirty="0" smtClean="0"/>
              <a:t>  runs in modified OS as a separate system.</a:t>
            </a:r>
          </a:p>
          <a:p>
            <a:r>
              <a:rPr lang="en-IN" b="1" dirty="0" smtClean="0"/>
              <a:t>Partial Virtualization</a:t>
            </a:r>
            <a:r>
              <a:rPr lang="en-IN" dirty="0" smtClean="0"/>
              <a:t> – In this type of hardware virtualization, the software may need </a:t>
            </a:r>
            <a:r>
              <a:rPr lang="en-IN" dirty="0" smtClean="0">
                <a:solidFill>
                  <a:srgbClr val="FF0000"/>
                </a:solidFill>
              </a:rPr>
              <a:t>modification </a:t>
            </a:r>
            <a:r>
              <a:rPr lang="en-IN" dirty="0" smtClean="0"/>
              <a:t>to run</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 Taxonomy of Virtualization Techniques</a:t>
            </a:r>
            <a:endParaRPr lang="en-IN" dirty="0"/>
          </a:p>
        </p:txBody>
      </p:sp>
      <p:sp>
        <p:nvSpPr>
          <p:cNvPr id="3" name="Content Placeholder 2"/>
          <p:cNvSpPr>
            <a:spLocks noGrp="1"/>
          </p:cNvSpPr>
          <p:nvPr>
            <p:ph idx="1"/>
          </p:nvPr>
        </p:nvSpPr>
        <p:spPr>
          <a:xfrm>
            <a:off x="457200" y="1484784"/>
            <a:ext cx="8229600" cy="4525963"/>
          </a:xfrm>
        </p:spPr>
        <p:txBody>
          <a:bodyPr/>
          <a:lstStyle/>
          <a:p>
            <a:r>
              <a:rPr lang="en-IN" dirty="0" smtClean="0"/>
              <a:t>Para-virtualization</a:t>
            </a:r>
          </a:p>
          <a:p>
            <a:pPr lvl="1"/>
            <a:r>
              <a:rPr lang="en-IN" sz="2400" dirty="0" smtClean="0"/>
              <a:t>VM does not </a:t>
            </a:r>
            <a:r>
              <a:rPr lang="en-IN" sz="2400" b="1" dirty="0" smtClean="0"/>
              <a:t>simulate hardware</a:t>
            </a:r>
          </a:p>
          <a:p>
            <a:pPr lvl="1"/>
            <a:r>
              <a:rPr lang="en-IN" sz="2400" dirty="0" smtClean="0"/>
              <a:t>Use special </a:t>
            </a:r>
            <a:r>
              <a:rPr lang="en-IN" sz="2400" b="1" dirty="0" smtClean="0"/>
              <a:t>API</a:t>
            </a:r>
            <a:r>
              <a:rPr lang="en-IN" sz="2400" dirty="0" smtClean="0"/>
              <a:t> that a modified guest OS must use </a:t>
            </a:r>
          </a:p>
          <a:p>
            <a:pPr lvl="1"/>
            <a:r>
              <a:rPr lang="en-IN" sz="2400" dirty="0" err="1" smtClean="0"/>
              <a:t>Hypercalls</a:t>
            </a:r>
            <a:r>
              <a:rPr lang="en-IN" sz="2400" dirty="0" smtClean="0"/>
              <a:t> trapped by the Hypervisor and serviced – </a:t>
            </a:r>
            <a:r>
              <a:rPr lang="en-IN" sz="2400" dirty="0" err="1" smtClean="0"/>
              <a:t>Xen</a:t>
            </a:r>
            <a:r>
              <a:rPr lang="en-IN" sz="2400" dirty="0" smtClean="0"/>
              <a:t>, </a:t>
            </a:r>
            <a:r>
              <a:rPr lang="en-IN" sz="2400" dirty="0" err="1" smtClean="0"/>
              <a:t>VMWare</a:t>
            </a:r>
            <a:r>
              <a:rPr lang="en-IN" sz="2400" dirty="0" smtClean="0"/>
              <a:t> ESX Server </a:t>
            </a:r>
          </a:p>
          <a:p>
            <a:r>
              <a:rPr lang="en-IN" dirty="0" smtClean="0"/>
              <a:t>Full/native Virtualization </a:t>
            </a:r>
          </a:p>
          <a:p>
            <a:pPr lvl="1" algn="just"/>
            <a:r>
              <a:rPr lang="en-IN" sz="2400" dirty="0" smtClean="0"/>
              <a:t>VM simulates “enough” hardware to allow an unmodified guest OS to be run in isolation</a:t>
            </a:r>
          </a:p>
          <a:p>
            <a:pPr lvl="1" algn="just"/>
            <a:r>
              <a:rPr lang="en-IN" sz="2400" dirty="0" smtClean="0"/>
              <a:t>Same hardware CPU – IBM VM family, </a:t>
            </a:r>
            <a:r>
              <a:rPr lang="en-IN" sz="2400" dirty="0" err="1" smtClean="0"/>
              <a:t>VMWare</a:t>
            </a:r>
            <a:r>
              <a:rPr lang="en-IN" sz="2400" dirty="0" smtClean="0"/>
              <a:t> Workstation, Parallels</a:t>
            </a:r>
          </a:p>
          <a:p>
            <a:endParaRPr lang="en-IN" dirty="0" smtClean="0"/>
          </a:p>
          <a:p>
            <a:pPr lvl="1"/>
            <a:endParaRPr lang="en-IN" sz="240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Machine reference model </a:t>
            </a:r>
            <a:endParaRPr lang="en-IN" dirty="0"/>
          </a:p>
        </p:txBody>
      </p:sp>
      <p:sp>
        <p:nvSpPr>
          <p:cNvPr id="3" name="Content Placeholder 2"/>
          <p:cNvSpPr>
            <a:spLocks noGrp="1"/>
          </p:cNvSpPr>
          <p:nvPr>
            <p:ph idx="1"/>
          </p:nvPr>
        </p:nvSpPr>
        <p:spPr/>
        <p:txBody>
          <a:bodyPr>
            <a:normAutofit fontScale="92500" lnSpcReduction="10000"/>
          </a:bodyPr>
          <a:lstStyle/>
          <a:p>
            <a:r>
              <a:rPr lang="en-IN" dirty="0" err="1" smtClean="0"/>
              <a:t>Virtualizing</a:t>
            </a:r>
            <a:r>
              <a:rPr lang="en-IN" dirty="0" smtClean="0"/>
              <a:t> is an execution environment at different levels of the computing stack requires a </a:t>
            </a:r>
            <a:r>
              <a:rPr lang="en-IN" dirty="0" smtClean="0">
                <a:solidFill>
                  <a:srgbClr val="FF0000"/>
                </a:solidFill>
              </a:rPr>
              <a:t>reference model</a:t>
            </a:r>
            <a:r>
              <a:rPr lang="en-IN" dirty="0" smtClean="0"/>
              <a:t> that defines the interfaces between the levels of abstractions, which hide implementation details.</a:t>
            </a:r>
          </a:p>
          <a:p>
            <a:r>
              <a:rPr lang="en-IN" dirty="0" smtClean="0"/>
              <a:t>From this perspective, virtualization techniques actually </a:t>
            </a:r>
            <a:r>
              <a:rPr lang="en-IN" dirty="0" smtClean="0">
                <a:solidFill>
                  <a:srgbClr val="FF0000"/>
                </a:solidFill>
              </a:rPr>
              <a:t>replace</a:t>
            </a:r>
            <a:r>
              <a:rPr lang="en-IN" dirty="0" smtClean="0"/>
              <a:t> one of the layers and </a:t>
            </a:r>
            <a:r>
              <a:rPr lang="en-IN" dirty="0" smtClean="0">
                <a:solidFill>
                  <a:srgbClr val="FF0000"/>
                </a:solidFill>
              </a:rPr>
              <a:t>intercept</a:t>
            </a:r>
            <a:r>
              <a:rPr lang="en-IN" dirty="0" smtClean="0"/>
              <a:t> the calls that are directed toward it. </a:t>
            </a:r>
          </a:p>
          <a:p>
            <a:r>
              <a:rPr lang="en-IN" dirty="0" smtClean="0"/>
              <a:t>Therefore, a clear separation between layers that simplifies their implementation, which only requires the emulation of the interfaces and a proper interaction with the underlying layer.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74650" y="287338"/>
            <a:ext cx="8229600" cy="981075"/>
          </a:xfrm>
        </p:spPr>
        <p:txBody>
          <a:bodyPr/>
          <a:lstStyle/>
          <a:p>
            <a:r>
              <a:rPr lang="en-US" dirty="0" smtClean="0">
                <a:solidFill>
                  <a:schemeClr val="tx1"/>
                </a:solidFill>
              </a:rPr>
              <a:t>Introduction</a:t>
            </a:r>
            <a:endParaRPr lang="en-US" dirty="0">
              <a:solidFill>
                <a:schemeClr val="tx1"/>
              </a:solidFill>
            </a:endParaRPr>
          </a:p>
        </p:txBody>
      </p:sp>
      <p:sp>
        <p:nvSpPr>
          <p:cNvPr id="106499" name="Rectangle 3"/>
          <p:cNvSpPr>
            <a:spLocks noGrp="1" noChangeArrowheads="1"/>
          </p:cNvSpPr>
          <p:nvPr>
            <p:ph type="body" idx="1"/>
          </p:nvPr>
        </p:nvSpPr>
        <p:spPr/>
        <p:txBody>
          <a:bodyPr>
            <a:normAutofit/>
          </a:bodyPr>
          <a:lstStyle/>
          <a:p>
            <a:r>
              <a:rPr lang="en-IN" sz="2400" dirty="0"/>
              <a:t>Virtualization </a:t>
            </a:r>
            <a:r>
              <a:rPr lang="en-IN" sz="2400" dirty="0" smtClean="0"/>
              <a:t>technology is one of the fundamental components of cloud computing, especially in regard to </a:t>
            </a:r>
            <a:r>
              <a:rPr lang="en-IN" sz="2400" b="1" i="1" dirty="0" smtClean="0"/>
              <a:t>infrastructure-based services</a:t>
            </a:r>
            <a:r>
              <a:rPr lang="en-IN" sz="2400" dirty="0" smtClean="0"/>
              <a:t>.</a:t>
            </a:r>
          </a:p>
          <a:p>
            <a:r>
              <a:rPr lang="en-IN" sz="2400" dirty="0"/>
              <a:t>Virtualization allows the creation of a </a:t>
            </a:r>
            <a:r>
              <a:rPr lang="en-IN" sz="2400" dirty="0">
                <a:solidFill>
                  <a:srgbClr val="FF0000"/>
                </a:solidFill>
              </a:rPr>
              <a:t>secure, customizable, </a:t>
            </a:r>
            <a:r>
              <a:rPr lang="en-IN" sz="2400" dirty="0"/>
              <a:t>and</a:t>
            </a:r>
            <a:r>
              <a:rPr lang="en-IN" sz="2400" dirty="0">
                <a:solidFill>
                  <a:srgbClr val="FF0000"/>
                </a:solidFill>
              </a:rPr>
              <a:t> isolated</a:t>
            </a:r>
            <a:r>
              <a:rPr lang="en-IN" sz="2400" dirty="0"/>
              <a:t> execution environment for running applications, even if they are </a:t>
            </a:r>
            <a:r>
              <a:rPr lang="en-IN" sz="2400" dirty="0" err="1"/>
              <a:t>untrusted</a:t>
            </a:r>
            <a:r>
              <a:rPr lang="en-IN" sz="2400" dirty="0"/>
              <a:t>, without affecting other users’ applications. </a:t>
            </a:r>
            <a:endParaRPr lang="en-IN" sz="2400" dirty="0" smtClean="0"/>
          </a:p>
          <a:p>
            <a:r>
              <a:rPr lang="en-IN" sz="2400" dirty="0" smtClean="0"/>
              <a:t>The </a:t>
            </a:r>
            <a:r>
              <a:rPr lang="en-IN" sz="2400" dirty="0">
                <a:solidFill>
                  <a:srgbClr val="FF0000"/>
                </a:solidFill>
              </a:rPr>
              <a:t>basis</a:t>
            </a:r>
            <a:r>
              <a:rPr lang="en-IN" sz="2400" dirty="0"/>
              <a:t> of this technology is the ability of a computer </a:t>
            </a:r>
            <a:r>
              <a:rPr lang="en-IN" sz="2400" dirty="0" smtClean="0"/>
              <a:t>program—or </a:t>
            </a:r>
            <a:r>
              <a:rPr lang="en-IN" sz="2400" dirty="0"/>
              <a:t>a combination of software and hardware—to </a:t>
            </a:r>
            <a:r>
              <a:rPr lang="en-IN" sz="2400" dirty="0">
                <a:solidFill>
                  <a:srgbClr val="FF0000"/>
                </a:solidFill>
              </a:rPr>
              <a:t>emulate</a:t>
            </a:r>
            <a:r>
              <a:rPr lang="en-IN" sz="2400" dirty="0"/>
              <a:t> an executing environment separate from the one that </a:t>
            </a:r>
            <a:r>
              <a:rPr lang="en-IN" sz="2400" dirty="0" smtClean="0"/>
              <a:t>hosts.</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Machine reference model </a:t>
            </a:r>
            <a:endParaRPr lang="en-IN" dirty="0"/>
          </a:p>
        </p:txBody>
      </p:sp>
      <p:sp>
        <p:nvSpPr>
          <p:cNvPr id="5" name="Rectangle 4"/>
          <p:cNvSpPr/>
          <p:nvPr/>
        </p:nvSpPr>
        <p:spPr>
          <a:xfrm>
            <a:off x="251520" y="1196752"/>
            <a:ext cx="8892480" cy="2246769"/>
          </a:xfrm>
          <a:prstGeom prst="rect">
            <a:avLst/>
          </a:prstGeom>
        </p:spPr>
        <p:txBody>
          <a:bodyPr wrap="square">
            <a:spAutoFit/>
          </a:bodyPr>
          <a:lstStyle/>
          <a:p>
            <a:pPr algn="just"/>
            <a:r>
              <a:rPr lang="en-IN" sz="2000" dirty="0" smtClean="0">
                <a:latin typeface="Cambria" pitchFamily="18" charset="0"/>
              </a:rPr>
              <a:t>Instruction Set Architecture </a:t>
            </a:r>
            <a:r>
              <a:rPr lang="en-IN" sz="2000" dirty="0" smtClean="0">
                <a:solidFill>
                  <a:srgbClr val="FF0000"/>
                </a:solidFill>
                <a:latin typeface="Cambria" pitchFamily="18" charset="0"/>
              </a:rPr>
              <a:t>(ISA) </a:t>
            </a:r>
            <a:r>
              <a:rPr lang="en-IN" sz="2000" dirty="0" smtClean="0">
                <a:latin typeface="Cambria" pitchFamily="18" charset="0"/>
              </a:rPr>
              <a:t>: which defines the instruction set for the processor, registers, memory, and interrupt management </a:t>
            </a:r>
          </a:p>
          <a:p>
            <a:pPr algn="just"/>
            <a:r>
              <a:rPr lang="en-IN" sz="2000" dirty="0" smtClean="0">
                <a:latin typeface="Cambria" pitchFamily="18" charset="0"/>
              </a:rPr>
              <a:t>Application Binary Interface </a:t>
            </a:r>
            <a:r>
              <a:rPr lang="en-IN" sz="2000" dirty="0" smtClean="0">
                <a:solidFill>
                  <a:srgbClr val="FF0000"/>
                </a:solidFill>
                <a:latin typeface="Cambria" pitchFamily="18" charset="0"/>
              </a:rPr>
              <a:t>(ABI) </a:t>
            </a:r>
            <a:r>
              <a:rPr lang="en-IN" sz="2000" dirty="0" smtClean="0">
                <a:latin typeface="Cambria" pitchFamily="18" charset="0"/>
              </a:rPr>
              <a:t>: </a:t>
            </a:r>
            <a:r>
              <a:rPr lang="en-IN" sz="2000" dirty="0" smtClean="0">
                <a:solidFill>
                  <a:srgbClr val="FF0000"/>
                </a:solidFill>
                <a:latin typeface="Cambria" pitchFamily="18" charset="0"/>
              </a:rPr>
              <a:t>separates</a:t>
            </a:r>
            <a:r>
              <a:rPr lang="en-IN" sz="2000" dirty="0" smtClean="0">
                <a:latin typeface="Cambria" pitchFamily="18" charset="0"/>
              </a:rPr>
              <a:t> the operating system layer from the applications and libraries, which are managed by the OS. ABI </a:t>
            </a:r>
            <a:r>
              <a:rPr lang="en-IN" sz="2000" dirty="0" smtClean="0">
                <a:solidFill>
                  <a:srgbClr val="FF0000"/>
                </a:solidFill>
                <a:latin typeface="Cambria" pitchFamily="18" charset="0"/>
              </a:rPr>
              <a:t>covers details </a:t>
            </a:r>
            <a:r>
              <a:rPr lang="en-IN" sz="2000" dirty="0" smtClean="0">
                <a:latin typeface="Cambria" pitchFamily="18" charset="0"/>
              </a:rPr>
              <a:t>such as low-level data types, alignment, and call conventions and defines a format for executable programs</a:t>
            </a:r>
          </a:p>
          <a:p>
            <a:pPr algn="just"/>
            <a:endParaRPr lang="en-IN" sz="2000" dirty="0">
              <a:latin typeface="Cambria" pitchFamily="18" charset="0"/>
            </a:endParaRPr>
          </a:p>
        </p:txBody>
      </p:sp>
      <p:pic>
        <p:nvPicPr>
          <p:cNvPr id="6" name="Picture 2"/>
          <p:cNvPicPr>
            <a:picLocks noChangeAspect="1" noChangeArrowheads="1"/>
          </p:cNvPicPr>
          <p:nvPr/>
        </p:nvPicPr>
        <p:blipFill>
          <a:blip r:embed="rId2" cstate="print"/>
          <a:srcRect l="30712" t="31125" r="11731" b="27532"/>
          <a:stretch>
            <a:fillRect/>
          </a:stretch>
        </p:blipFill>
        <p:spPr bwMode="auto">
          <a:xfrm>
            <a:off x="0" y="3068960"/>
            <a:ext cx="9093582" cy="36724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Hardware-level virtualization </a:t>
            </a:r>
            <a:endParaRPr lang="en-IN" dirty="0"/>
          </a:p>
        </p:txBody>
      </p:sp>
      <p:sp>
        <p:nvSpPr>
          <p:cNvPr id="3" name="Content Placeholder 2"/>
          <p:cNvSpPr>
            <a:spLocks noGrp="1"/>
          </p:cNvSpPr>
          <p:nvPr>
            <p:ph idx="1"/>
          </p:nvPr>
        </p:nvSpPr>
        <p:spPr>
          <a:xfrm>
            <a:off x="457200" y="1484784"/>
            <a:ext cx="8507288" cy="4525963"/>
          </a:xfrm>
        </p:spPr>
        <p:txBody>
          <a:bodyPr>
            <a:normAutofit fontScale="85000" lnSpcReduction="20000"/>
          </a:bodyPr>
          <a:lstStyle/>
          <a:p>
            <a:r>
              <a:rPr lang="en-IN" dirty="0" smtClean="0"/>
              <a:t>Hardware-level virtualization is a virtualization technique that provides an </a:t>
            </a:r>
            <a:r>
              <a:rPr lang="en-IN" dirty="0" smtClean="0">
                <a:solidFill>
                  <a:srgbClr val="FF0000"/>
                </a:solidFill>
              </a:rPr>
              <a:t>abstract execution environment </a:t>
            </a:r>
            <a:r>
              <a:rPr lang="en-IN" dirty="0" smtClean="0"/>
              <a:t>in terms of computer hardware on top of which a </a:t>
            </a:r>
            <a:r>
              <a:rPr lang="en-IN" dirty="0" smtClean="0">
                <a:solidFill>
                  <a:schemeClr val="tx2"/>
                </a:solidFill>
              </a:rPr>
              <a:t>gues</a:t>
            </a:r>
            <a:r>
              <a:rPr lang="en-IN" dirty="0" smtClean="0"/>
              <a:t>t operating system can be run. </a:t>
            </a:r>
          </a:p>
          <a:p>
            <a:r>
              <a:rPr lang="en-IN" dirty="0" smtClean="0"/>
              <a:t>In this model, the </a:t>
            </a:r>
            <a:r>
              <a:rPr lang="en-IN" dirty="0" smtClean="0">
                <a:solidFill>
                  <a:srgbClr val="FF0000"/>
                </a:solidFill>
              </a:rPr>
              <a:t>guest</a:t>
            </a:r>
            <a:r>
              <a:rPr lang="en-IN" dirty="0" smtClean="0"/>
              <a:t> is represented by the operating system, the </a:t>
            </a:r>
            <a:r>
              <a:rPr lang="en-IN" dirty="0" smtClean="0">
                <a:solidFill>
                  <a:srgbClr val="FF0000"/>
                </a:solidFill>
              </a:rPr>
              <a:t>host</a:t>
            </a:r>
            <a:r>
              <a:rPr lang="en-IN" dirty="0" smtClean="0"/>
              <a:t> by the physical computer hardware, the </a:t>
            </a:r>
            <a:r>
              <a:rPr lang="en-IN" dirty="0" smtClean="0">
                <a:solidFill>
                  <a:srgbClr val="FF0000"/>
                </a:solidFill>
              </a:rPr>
              <a:t>virtual machine</a:t>
            </a:r>
            <a:r>
              <a:rPr lang="en-IN" dirty="0" smtClean="0"/>
              <a:t> by its emulation, and the </a:t>
            </a:r>
            <a:r>
              <a:rPr lang="en-IN" dirty="0" smtClean="0">
                <a:solidFill>
                  <a:srgbClr val="FF0000"/>
                </a:solidFill>
              </a:rPr>
              <a:t>virtual machine manager</a:t>
            </a:r>
            <a:r>
              <a:rPr lang="en-IN" dirty="0" smtClean="0"/>
              <a:t> by the hypervisor </a:t>
            </a:r>
          </a:p>
          <a:p>
            <a:r>
              <a:rPr lang="en-IN" dirty="0" smtClean="0"/>
              <a:t>Hardware-level virtualization is also called </a:t>
            </a:r>
            <a:r>
              <a:rPr lang="en-IN" dirty="0" smtClean="0">
                <a:solidFill>
                  <a:srgbClr val="FF0000"/>
                </a:solidFill>
              </a:rPr>
              <a:t>system virtualization</a:t>
            </a:r>
            <a:r>
              <a:rPr lang="en-IN" dirty="0" smtClean="0"/>
              <a:t>, since it provides ISA to virtual machines, which is the representation of the hardware interface of a system.</a:t>
            </a:r>
          </a:p>
          <a:p>
            <a:r>
              <a:rPr lang="en-IN" dirty="0" smtClean="0"/>
              <a:t>This is to differentiate it from process virtual machines, which expose ABI to virtual machines </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Hardware-level virtualization </a:t>
            </a:r>
            <a:endParaRPr lang="en-IN" dirty="0"/>
          </a:p>
        </p:txBody>
      </p:sp>
      <p:pic>
        <p:nvPicPr>
          <p:cNvPr id="2050" name="Picture 2"/>
          <p:cNvPicPr>
            <a:picLocks noChangeAspect="1" noChangeArrowheads="1"/>
          </p:cNvPicPr>
          <p:nvPr/>
        </p:nvPicPr>
        <p:blipFill>
          <a:blip r:embed="rId2" cstate="print"/>
          <a:srcRect l="36800" t="17344" r="19479" b="20641"/>
          <a:stretch>
            <a:fillRect/>
          </a:stretch>
        </p:blipFill>
        <p:spPr bwMode="auto">
          <a:xfrm>
            <a:off x="683568" y="1484783"/>
            <a:ext cx="7344816" cy="522559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Hypervisors </a:t>
            </a:r>
            <a:endParaRPr lang="en-IN" dirty="0"/>
          </a:p>
        </p:txBody>
      </p:sp>
      <p:sp>
        <p:nvSpPr>
          <p:cNvPr id="3" name="Content Placeholder 2"/>
          <p:cNvSpPr>
            <a:spLocks noGrp="1"/>
          </p:cNvSpPr>
          <p:nvPr>
            <p:ph idx="1"/>
          </p:nvPr>
        </p:nvSpPr>
        <p:spPr/>
        <p:txBody>
          <a:bodyPr>
            <a:normAutofit fontScale="92500"/>
          </a:bodyPr>
          <a:lstStyle/>
          <a:p>
            <a:r>
              <a:rPr lang="en-IN" dirty="0" smtClean="0"/>
              <a:t>The hypervisor is generally a program or a combination of software and hardware that allows the </a:t>
            </a:r>
            <a:r>
              <a:rPr lang="en-IN" dirty="0" smtClean="0">
                <a:solidFill>
                  <a:srgbClr val="FF0000"/>
                </a:solidFill>
              </a:rPr>
              <a:t>abstraction</a:t>
            </a:r>
            <a:r>
              <a:rPr lang="en-IN" dirty="0" smtClean="0"/>
              <a:t> of the underlying physical hardware. </a:t>
            </a:r>
          </a:p>
          <a:p>
            <a:r>
              <a:rPr lang="en-IN" dirty="0" smtClean="0"/>
              <a:t>A fundamental element of </a:t>
            </a:r>
            <a:r>
              <a:rPr lang="en-IN" b="1" dirty="0" smtClean="0"/>
              <a:t>hardware virtualization</a:t>
            </a:r>
            <a:r>
              <a:rPr lang="en-IN" dirty="0" smtClean="0"/>
              <a:t> is the hypervisor, or virtual machine manager (</a:t>
            </a:r>
            <a:r>
              <a:rPr lang="en-IN" dirty="0" smtClean="0">
                <a:solidFill>
                  <a:srgbClr val="FF0000"/>
                </a:solidFill>
              </a:rPr>
              <a:t>VMM</a:t>
            </a:r>
            <a:r>
              <a:rPr lang="en-IN" dirty="0" smtClean="0"/>
              <a:t>).</a:t>
            </a:r>
          </a:p>
          <a:p>
            <a:r>
              <a:rPr lang="en-IN" dirty="0" smtClean="0"/>
              <a:t>It recreates a hardware environment in which guest operating systems are installed. </a:t>
            </a:r>
          </a:p>
          <a:p>
            <a:r>
              <a:rPr lang="en-IN" dirty="0" smtClean="0"/>
              <a:t>There are two major types of hypervisor: </a:t>
            </a:r>
          </a:p>
          <a:p>
            <a:pPr lvl="1"/>
            <a:r>
              <a:rPr lang="en-IN" sz="2400" dirty="0" smtClean="0"/>
              <a:t>Type I </a:t>
            </a:r>
          </a:p>
          <a:p>
            <a:pPr lvl="1"/>
            <a:r>
              <a:rPr lang="en-IN" sz="2400" dirty="0" smtClean="0"/>
              <a:t>Type II </a:t>
            </a:r>
            <a:endParaRPr lang="en-IN"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Hypervisors</a:t>
            </a:r>
            <a:endParaRPr lang="en-IN" dirty="0"/>
          </a:p>
        </p:txBody>
      </p:sp>
      <p:sp>
        <p:nvSpPr>
          <p:cNvPr id="4" name="Content Placeholder 3"/>
          <p:cNvSpPr>
            <a:spLocks noGrp="1"/>
          </p:cNvSpPr>
          <p:nvPr>
            <p:ph sz="half" idx="1"/>
          </p:nvPr>
        </p:nvSpPr>
        <p:spPr/>
        <p:txBody>
          <a:bodyPr>
            <a:normAutofit lnSpcReduction="10000"/>
          </a:bodyPr>
          <a:lstStyle/>
          <a:p>
            <a:pPr algn="just"/>
            <a:r>
              <a:rPr lang="en-IN" sz="2000" b="1" dirty="0" smtClean="0"/>
              <a:t>Type I </a:t>
            </a:r>
            <a:r>
              <a:rPr lang="en-IN" sz="2000" dirty="0" smtClean="0"/>
              <a:t>hypervisors run directly on top of the hardware.</a:t>
            </a:r>
          </a:p>
          <a:p>
            <a:pPr algn="just"/>
            <a:r>
              <a:rPr lang="en-IN" sz="2000" dirty="0" smtClean="0"/>
              <a:t>Therefore, </a:t>
            </a:r>
            <a:r>
              <a:rPr lang="en-IN" sz="2000" u="sng" dirty="0" smtClean="0"/>
              <a:t>they take the place of the operating systems</a:t>
            </a:r>
            <a:r>
              <a:rPr lang="en-IN" sz="2000" dirty="0" smtClean="0"/>
              <a:t> and interact directly with the ISA interface, exposed by the underlying hardware, and they emulate this interface in order to allow the management of guest operating systems. </a:t>
            </a:r>
          </a:p>
          <a:p>
            <a:pPr algn="just"/>
            <a:r>
              <a:rPr lang="en-IN" sz="2000" dirty="0" smtClean="0"/>
              <a:t>This type of hypervisor is also called a </a:t>
            </a:r>
            <a:r>
              <a:rPr lang="en-IN" sz="2000" b="1" dirty="0" smtClean="0"/>
              <a:t>native virtual machine </a:t>
            </a:r>
            <a:r>
              <a:rPr lang="en-IN" sz="2000" dirty="0" smtClean="0"/>
              <a:t>since it runs natively on hardware.</a:t>
            </a:r>
            <a:endParaRPr lang="en-IN" sz="2000" dirty="0"/>
          </a:p>
        </p:txBody>
      </p:sp>
      <p:sp>
        <p:nvSpPr>
          <p:cNvPr id="5" name="Content Placeholder 4"/>
          <p:cNvSpPr>
            <a:spLocks noGrp="1"/>
          </p:cNvSpPr>
          <p:nvPr>
            <p:ph sz="half" idx="2"/>
          </p:nvPr>
        </p:nvSpPr>
        <p:spPr/>
        <p:txBody>
          <a:bodyPr>
            <a:normAutofit lnSpcReduction="10000"/>
          </a:bodyPr>
          <a:lstStyle/>
          <a:p>
            <a:pPr algn="just"/>
            <a:r>
              <a:rPr lang="en-IN" sz="2000" b="1" dirty="0" smtClean="0"/>
              <a:t>Type II </a:t>
            </a:r>
            <a:r>
              <a:rPr lang="en-IN" sz="2000" dirty="0" smtClean="0"/>
              <a:t>hypervisors require the </a:t>
            </a:r>
            <a:r>
              <a:rPr lang="en-IN" sz="2000" dirty="0" smtClean="0">
                <a:solidFill>
                  <a:srgbClr val="FF0000"/>
                </a:solidFill>
              </a:rPr>
              <a:t>support</a:t>
            </a:r>
            <a:r>
              <a:rPr lang="en-IN" sz="2000" dirty="0" smtClean="0"/>
              <a:t> of an operating system to provide virtualization services.</a:t>
            </a:r>
          </a:p>
          <a:p>
            <a:pPr algn="just"/>
            <a:r>
              <a:rPr lang="en-IN" sz="2000" u="sng" dirty="0" smtClean="0"/>
              <a:t>This means that they are programs managed by the operating system</a:t>
            </a:r>
            <a:r>
              <a:rPr lang="en-IN" sz="2000" dirty="0" smtClean="0"/>
              <a:t>, which interact with it through the ABI and emulate the ISA of virtual hardware for guest operating systems. </a:t>
            </a:r>
          </a:p>
          <a:p>
            <a:pPr algn="just"/>
            <a:r>
              <a:rPr lang="en-IN" sz="2000" dirty="0" smtClean="0"/>
              <a:t>This type of hypervisor is also called a </a:t>
            </a:r>
            <a:r>
              <a:rPr lang="en-IN" sz="2000" b="1" dirty="0" smtClean="0"/>
              <a:t>hosted virtual machine </a:t>
            </a:r>
            <a:r>
              <a:rPr lang="en-IN" sz="2000" dirty="0" smtClean="0"/>
              <a:t>since it is hosted within an operating system</a:t>
            </a:r>
            <a:endParaRPr lang="en-IN"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Hypervisors</a:t>
            </a:r>
            <a:endParaRPr lang="en-IN" dirty="0"/>
          </a:p>
        </p:txBody>
      </p:sp>
      <p:pic>
        <p:nvPicPr>
          <p:cNvPr id="3074" name="Picture 2"/>
          <p:cNvPicPr>
            <a:picLocks noChangeAspect="1" noChangeArrowheads="1"/>
          </p:cNvPicPr>
          <p:nvPr/>
        </p:nvPicPr>
        <p:blipFill>
          <a:blip r:embed="rId2" cstate="print"/>
          <a:srcRect l="27391" t="48843" r="16159" b="8829"/>
          <a:stretch>
            <a:fillRect/>
          </a:stretch>
        </p:blipFill>
        <p:spPr bwMode="auto">
          <a:xfrm>
            <a:off x="179511" y="1844824"/>
            <a:ext cx="8882103" cy="3744416"/>
          </a:xfrm>
          <a:prstGeom prst="rect">
            <a:avLst/>
          </a:prstGeom>
          <a:noFill/>
          <a:ln w="9525">
            <a:noFill/>
            <a:miter lim="800000"/>
            <a:headEnd/>
            <a:tailEnd/>
          </a:ln>
        </p:spPr>
      </p:pic>
      <p:sp>
        <p:nvSpPr>
          <p:cNvPr id="4" name="Rectangle 3"/>
          <p:cNvSpPr/>
          <p:nvPr/>
        </p:nvSpPr>
        <p:spPr>
          <a:xfrm>
            <a:off x="1905000" y="5791200"/>
            <a:ext cx="6067029" cy="400110"/>
          </a:xfrm>
          <a:prstGeom prst="rect">
            <a:avLst/>
          </a:prstGeom>
        </p:spPr>
        <p:txBody>
          <a:bodyPr wrap="square">
            <a:spAutoFit/>
          </a:bodyPr>
          <a:lstStyle/>
          <a:p>
            <a:r>
              <a:rPr lang="en-IN" sz="2000" b="1" dirty="0" smtClean="0">
                <a:latin typeface="Cambria" pitchFamily="18" charset="0"/>
              </a:rPr>
              <a:t>Type II                                                            Type I</a:t>
            </a:r>
            <a:r>
              <a:rPr lang="en-IN" b="1" dirty="0" smtClean="0"/>
              <a:t>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sz="4000" dirty="0" smtClean="0"/>
              <a:t>A Hypervisor Reference Architecture </a:t>
            </a:r>
            <a:endParaRPr lang="en-IN" sz="4000" dirty="0"/>
          </a:p>
        </p:txBody>
      </p:sp>
      <p:sp>
        <p:nvSpPr>
          <p:cNvPr id="6" name="Content Placeholder 5"/>
          <p:cNvSpPr>
            <a:spLocks noGrp="1"/>
          </p:cNvSpPr>
          <p:nvPr>
            <p:ph idx="1"/>
          </p:nvPr>
        </p:nvSpPr>
        <p:spPr>
          <a:xfrm>
            <a:off x="457200" y="1268760"/>
            <a:ext cx="8229600" cy="4525963"/>
          </a:xfrm>
        </p:spPr>
        <p:txBody>
          <a:bodyPr>
            <a:normAutofit fontScale="85000" lnSpcReduction="10000"/>
          </a:bodyPr>
          <a:lstStyle/>
          <a:p>
            <a:r>
              <a:rPr lang="en-IN" dirty="0" smtClean="0"/>
              <a:t>The design and architecture of a virtual machine manager, together with the underlying hardware design of the host machine, determine the full realization of hardware virtualization, where a guest operating system can be transparently executed on top of a VMM as though it were run on the underlying hardware.</a:t>
            </a:r>
          </a:p>
          <a:p>
            <a:r>
              <a:rPr lang="en-IN" dirty="0" smtClean="0"/>
              <a:t>The criteria that need to be met by a virtual machine manager to efficiently support virtualization were established by Goldberg and </a:t>
            </a:r>
            <a:r>
              <a:rPr lang="en-IN" dirty="0" err="1" smtClean="0"/>
              <a:t>Popek</a:t>
            </a:r>
            <a:r>
              <a:rPr lang="en-IN" dirty="0" smtClean="0"/>
              <a:t> in 1974. For that, three properties have to be satisfied: </a:t>
            </a:r>
          </a:p>
          <a:p>
            <a:pPr lvl="1"/>
            <a:r>
              <a:rPr lang="en-IN" sz="2400" dirty="0" smtClean="0">
                <a:ea typeface="+mn-ea"/>
              </a:rPr>
              <a:t>Equivalence</a:t>
            </a:r>
          </a:p>
          <a:p>
            <a:pPr lvl="1"/>
            <a:r>
              <a:rPr lang="en-IN" sz="2400" dirty="0" smtClean="0">
                <a:ea typeface="+mn-ea"/>
              </a:rPr>
              <a:t>Resource control </a:t>
            </a:r>
          </a:p>
          <a:p>
            <a:pPr lvl="1"/>
            <a:r>
              <a:rPr lang="en-IN" sz="2400" dirty="0" smtClean="0">
                <a:ea typeface="+mn-ea"/>
              </a:rPr>
              <a:t>Efficiency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smtClean="0"/>
              <a:t>A Hypervisor Reference Architecture </a:t>
            </a:r>
            <a:endParaRPr lang="en-IN" sz="4000" b="1" dirty="0"/>
          </a:p>
        </p:txBody>
      </p:sp>
      <p:pic>
        <p:nvPicPr>
          <p:cNvPr id="1026" name="Picture 2"/>
          <p:cNvPicPr>
            <a:picLocks noChangeAspect="1" noChangeArrowheads="1"/>
          </p:cNvPicPr>
          <p:nvPr/>
        </p:nvPicPr>
        <p:blipFill>
          <a:blip r:embed="rId2" cstate="print"/>
          <a:srcRect l="41227" t="31125" r="23353" b="13751"/>
          <a:stretch>
            <a:fillRect/>
          </a:stretch>
        </p:blipFill>
        <p:spPr bwMode="auto">
          <a:xfrm>
            <a:off x="107504" y="1484784"/>
            <a:ext cx="5513755" cy="4824536"/>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smtClean="0"/>
              <a:t>A Hypervisor Reference Architecture </a:t>
            </a:r>
            <a:endParaRPr lang="en-IN" sz="4000" dirty="0"/>
          </a:p>
        </p:txBody>
      </p:sp>
      <p:sp>
        <p:nvSpPr>
          <p:cNvPr id="3" name="Content Placeholder 2"/>
          <p:cNvSpPr>
            <a:spLocks noGrp="1"/>
          </p:cNvSpPr>
          <p:nvPr>
            <p:ph idx="1"/>
          </p:nvPr>
        </p:nvSpPr>
        <p:spPr/>
        <p:txBody>
          <a:bodyPr>
            <a:normAutofit fontScale="85000" lnSpcReduction="10000"/>
          </a:bodyPr>
          <a:lstStyle/>
          <a:p>
            <a:r>
              <a:rPr lang="en-IN" dirty="0" smtClean="0"/>
              <a:t>The </a:t>
            </a:r>
            <a:r>
              <a:rPr lang="en-IN" b="1" dirty="0" smtClean="0"/>
              <a:t>dispatcher </a:t>
            </a:r>
            <a:r>
              <a:rPr lang="en-IN" dirty="0" smtClean="0"/>
              <a:t>constitutes the entry point of the monitor and </a:t>
            </a:r>
            <a:r>
              <a:rPr lang="en-IN" dirty="0" smtClean="0">
                <a:solidFill>
                  <a:srgbClr val="FF0000"/>
                </a:solidFill>
              </a:rPr>
              <a:t>reroutes the instructions</a:t>
            </a:r>
            <a:r>
              <a:rPr lang="en-IN" dirty="0" smtClean="0"/>
              <a:t> issued by the virtual machine instance to one of the two other modules. </a:t>
            </a:r>
          </a:p>
          <a:p>
            <a:r>
              <a:rPr lang="en-IN" dirty="0" smtClean="0"/>
              <a:t>The </a:t>
            </a:r>
            <a:r>
              <a:rPr lang="en-IN" b="1" dirty="0" smtClean="0"/>
              <a:t>allocator</a:t>
            </a:r>
            <a:r>
              <a:rPr lang="en-IN" dirty="0" smtClean="0"/>
              <a:t> is responsible for </a:t>
            </a:r>
            <a:r>
              <a:rPr lang="en-IN" dirty="0" smtClean="0">
                <a:solidFill>
                  <a:srgbClr val="FF0000"/>
                </a:solidFill>
              </a:rPr>
              <a:t>deciding the system resources</a:t>
            </a:r>
            <a:r>
              <a:rPr lang="en-IN" dirty="0" smtClean="0"/>
              <a:t> to be provided to the VM: whenever a virtual machine tries to execute an instruction that results in changing the machine resources associated with that VM, the allocator is invoked by the dispatcher. </a:t>
            </a:r>
          </a:p>
          <a:p>
            <a:r>
              <a:rPr lang="en-IN" dirty="0" smtClean="0"/>
              <a:t>The </a:t>
            </a:r>
            <a:r>
              <a:rPr lang="en-IN" b="1" dirty="0" smtClean="0"/>
              <a:t>interpreter </a:t>
            </a:r>
            <a:r>
              <a:rPr lang="en-IN" dirty="0" smtClean="0"/>
              <a:t>module consists of </a:t>
            </a:r>
            <a:r>
              <a:rPr lang="en-IN" u="sng" dirty="0" smtClean="0"/>
              <a:t>interpreter routines</a:t>
            </a:r>
            <a:r>
              <a:rPr lang="en-IN" dirty="0" smtClean="0"/>
              <a:t>. </a:t>
            </a:r>
          </a:p>
          <a:p>
            <a:r>
              <a:rPr lang="en-IN" dirty="0" smtClean="0"/>
              <a:t>These are executed whenever a virtual machine executes a privileged instruction: a trap is triggered and the corresponding routine is executed </a:t>
            </a: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Hardware Virtualization Techniques</a:t>
            </a:r>
            <a:endParaRPr lang="en-IN" dirty="0"/>
          </a:p>
        </p:txBody>
      </p:sp>
      <p:sp>
        <p:nvSpPr>
          <p:cNvPr id="3" name="Content Placeholder 2"/>
          <p:cNvSpPr>
            <a:spLocks noGrp="1"/>
          </p:cNvSpPr>
          <p:nvPr>
            <p:ph idx="1"/>
          </p:nvPr>
        </p:nvSpPr>
        <p:spPr>
          <a:xfrm>
            <a:off x="251520" y="1484784"/>
            <a:ext cx="8640960" cy="4525963"/>
          </a:xfrm>
        </p:spPr>
        <p:txBody>
          <a:bodyPr>
            <a:normAutofit fontScale="92500"/>
          </a:bodyPr>
          <a:lstStyle/>
          <a:p>
            <a:r>
              <a:rPr lang="en-IN" b="1" dirty="0" smtClean="0"/>
              <a:t>Hardware-assisted virtualization:</a:t>
            </a:r>
          </a:p>
          <a:p>
            <a:pPr lvl="1" algn="just"/>
            <a:r>
              <a:rPr lang="en-IN" sz="2400" dirty="0" smtClean="0"/>
              <a:t>This term refers to a scenario in which the </a:t>
            </a:r>
            <a:r>
              <a:rPr lang="en-IN" sz="2400" dirty="0" smtClean="0">
                <a:solidFill>
                  <a:srgbClr val="FF0000"/>
                </a:solidFill>
              </a:rPr>
              <a:t>hardware provides architectural support</a:t>
            </a:r>
            <a:r>
              <a:rPr lang="en-IN" sz="2400" dirty="0" smtClean="0"/>
              <a:t> for building a virtual machine manager able to run a guest operating system in complete isolation.</a:t>
            </a:r>
          </a:p>
          <a:p>
            <a:r>
              <a:rPr lang="en-IN" b="1" dirty="0" err="1" smtClean="0"/>
              <a:t>Paravirtualization</a:t>
            </a:r>
            <a:endParaRPr lang="en-IN" b="1" dirty="0" smtClean="0"/>
          </a:p>
          <a:p>
            <a:pPr lvl="1" algn="just"/>
            <a:r>
              <a:rPr lang="en-IN" sz="2400" dirty="0" smtClean="0"/>
              <a:t>This techniques expose a software interface to the virtual machine that is slightly modified from the host and, as a consequence, guests need to be modified. The aim of </a:t>
            </a:r>
            <a:r>
              <a:rPr lang="en-IN" sz="2400" dirty="0" err="1" smtClean="0"/>
              <a:t>paravirtualization</a:t>
            </a:r>
            <a:r>
              <a:rPr lang="en-IN" sz="2400" dirty="0" smtClean="0"/>
              <a:t> is to provide the capability to demand the execution of performance-critical operations directly on the host, thus preventing performance losses that would otherwise be experienced in managed execution</a:t>
            </a:r>
            <a:endParaRPr lang="en-IN" sz="24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Introduction</a:t>
            </a:r>
            <a:endParaRPr lang="en-IN" dirty="0"/>
          </a:p>
        </p:txBody>
      </p:sp>
      <p:sp>
        <p:nvSpPr>
          <p:cNvPr id="3" name="Content Placeholder 2"/>
          <p:cNvSpPr>
            <a:spLocks noGrp="1"/>
          </p:cNvSpPr>
          <p:nvPr>
            <p:ph idx="1"/>
          </p:nvPr>
        </p:nvSpPr>
        <p:spPr/>
        <p:txBody>
          <a:bodyPr>
            <a:normAutofit/>
          </a:bodyPr>
          <a:lstStyle/>
          <a:p>
            <a:r>
              <a:rPr lang="en-IN" sz="2400" dirty="0"/>
              <a:t>Virtualization provides a great opportunity to build </a:t>
            </a:r>
            <a:r>
              <a:rPr lang="en-IN" sz="2400" dirty="0">
                <a:solidFill>
                  <a:srgbClr val="FF0000"/>
                </a:solidFill>
              </a:rPr>
              <a:t>elastically scalable</a:t>
            </a:r>
            <a:r>
              <a:rPr lang="en-IN" sz="2400" dirty="0"/>
              <a:t> systems that can provision additional capability </a:t>
            </a:r>
            <a:r>
              <a:rPr lang="en-IN" sz="2400" dirty="0" smtClean="0"/>
              <a:t>with   </a:t>
            </a:r>
            <a:r>
              <a:rPr lang="en-IN" sz="2400" i="1" dirty="0"/>
              <a:t>minimum costs</a:t>
            </a:r>
            <a:r>
              <a:rPr lang="en-IN" sz="2400" dirty="0" smtClean="0"/>
              <a:t>.</a:t>
            </a:r>
          </a:p>
          <a:p>
            <a:r>
              <a:rPr lang="en-IN" sz="2400" dirty="0" smtClean="0"/>
              <a:t>Virtualization </a:t>
            </a:r>
            <a:r>
              <a:rPr lang="en-IN" sz="2400" dirty="0"/>
              <a:t>is widely used to deliver </a:t>
            </a:r>
            <a:r>
              <a:rPr lang="en-IN" sz="2400" dirty="0">
                <a:solidFill>
                  <a:srgbClr val="FF0000"/>
                </a:solidFill>
              </a:rPr>
              <a:t>customizable</a:t>
            </a:r>
            <a:r>
              <a:rPr lang="en-IN" sz="2400" dirty="0"/>
              <a:t> computing environments on demand. </a:t>
            </a:r>
            <a:endParaRPr lang="en-IN" sz="2400" dirty="0" smtClean="0"/>
          </a:p>
          <a:p>
            <a:r>
              <a:rPr lang="en-IN" sz="2400" dirty="0" smtClean="0"/>
              <a:t>Virtualization </a:t>
            </a:r>
            <a:r>
              <a:rPr lang="en-IN" sz="2400" dirty="0"/>
              <a:t>technologies provide a virtual </a:t>
            </a:r>
            <a:r>
              <a:rPr lang="en-IN" sz="2400" dirty="0" smtClean="0"/>
              <a:t>environment </a:t>
            </a:r>
            <a:r>
              <a:rPr lang="en-IN" sz="2400" dirty="0"/>
              <a:t>for not only executing applications but also for </a:t>
            </a:r>
            <a:r>
              <a:rPr lang="en-IN" sz="2400" b="1" dirty="0"/>
              <a:t>storage, memory, and networking</a:t>
            </a:r>
            <a:r>
              <a:rPr lang="en-IN" sz="2400" dirty="0"/>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Hardware Virtualization Techniques</a:t>
            </a:r>
            <a:endParaRPr lang="en-IN" dirty="0"/>
          </a:p>
        </p:txBody>
      </p:sp>
      <p:sp>
        <p:nvSpPr>
          <p:cNvPr id="3" name="Content Placeholder 2"/>
          <p:cNvSpPr>
            <a:spLocks noGrp="1"/>
          </p:cNvSpPr>
          <p:nvPr>
            <p:ph idx="1"/>
          </p:nvPr>
        </p:nvSpPr>
        <p:spPr/>
        <p:txBody>
          <a:bodyPr/>
          <a:lstStyle/>
          <a:p>
            <a:r>
              <a:rPr lang="en-IN" dirty="0" smtClean="0"/>
              <a:t>Partial virtualization:</a:t>
            </a:r>
          </a:p>
          <a:p>
            <a:pPr lvl="1" algn="just"/>
            <a:r>
              <a:rPr lang="en-IN" sz="2400" dirty="0" smtClean="0"/>
              <a:t>Partial virtualization provides a </a:t>
            </a:r>
            <a:r>
              <a:rPr lang="en-IN" sz="2400" dirty="0" smtClean="0">
                <a:solidFill>
                  <a:srgbClr val="FF0000"/>
                </a:solidFill>
              </a:rPr>
              <a:t>partial emulation </a:t>
            </a:r>
            <a:r>
              <a:rPr lang="en-IN" sz="2400" dirty="0" smtClean="0"/>
              <a:t>of the underlying hard- ware, thus not allowing the complete execution of the guest operating system in complete isolation. Partial virtualization allows many applications to run transparently, but not all the features of the operating system can be supported, as happens with full virtualization</a:t>
            </a:r>
            <a:endParaRPr lang="en-IN" sz="2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Operating System-level Virtualization </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Operating system-level virtualization offers the opportunity to </a:t>
            </a:r>
            <a:r>
              <a:rPr lang="en-IN" dirty="0" smtClean="0">
                <a:solidFill>
                  <a:srgbClr val="FF0000"/>
                </a:solidFill>
              </a:rPr>
              <a:t>create different and separated execution environments</a:t>
            </a:r>
            <a:r>
              <a:rPr lang="en-IN" dirty="0" smtClean="0"/>
              <a:t> for applications that are managed concurrently. </a:t>
            </a:r>
          </a:p>
          <a:p>
            <a:r>
              <a:rPr lang="en-IN" dirty="0" smtClean="0"/>
              <a:t>Differently from hardware virtualization, there is </a:t>
            </a:r>
            <a:r>
              <a:rPr lang="en-IN" dirty="0" smtClean="0">
                <a:solidFill>
                  <a:srgbClr val="FF0000"/>
                </a:solidFill>
              </a:rPr>
              <a:t>no</a:t>
            </a:r>
            <a:r>
              <a:rPr lang="en-IN" dirty="0" smtClean="0"/>
              <a:t> virtual machine manager or hypervisor, and the virtualization is done within a single operating system, where the OS kernel allows for multiple isolated user space instances. </a:t>
            </a:r>
          </a:p>
          <a:p>
            <a:r>
              <a:rPr lang="en-IN" dirty="0" smtClean="0"/>
              <a:t>The kernel is also responsible for sharing the system resources among instances and for limiting the impact of instances on each other</a:t>
            </a:r>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Programming Language-level Virtualization </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Programming language-level virtualization is mostly used to achieve </a:t>
            </a:r>
            <a:r>
              <a:rPr lang="en-IN" dirty="0" smtClean="0">
                <a:solidFill>
                  <a:srgbClr val="FF0000"/>
                </a:solidFill>
              </a:rPr>
              <a:t>ease of deployment </a:t>
            </a:r>
            <a:r>
              <a:rPr lang="en-IN" dirty="0" smtClean="0"/>
              <a:t>of </a:t>
            </a:r>
            <a:r>
              <a:rPr lang="en-IN" u="sng" dirty="0" smtClean="0"/>
              <a:t>applications, managed execution, and portability</a:t>
            </a:r>
            <a:r>
              <a:rPr lang="en-IN" dirty="0" smtClean="0"/>
              <a:t> across different platforms and operating systems.</a:t>
            </a:r>
          </a:p>
          <a:p>
            <a:r>
              <a:rPr lang="en-IN" dirty="0" smtClean="0"/>
              <a:t> It consists of a virtual machine executing the </a:t>
            </a:r>
            <a:r>
              <a:rPr lang="en-IN" dirty="0" smtClean="0">
                <a:solidFill>
                  <a:srgbClr val="FF0000"/>
                </a:solidFill>
              </a:rPr>
              <a:t>byte </a:t>
            </a:r>
            <a:r>
              <a:rPr lang="en-IN" dirty="0" smtClean="0"/>
              <a:t>code of a program, which is the result of the compilation process. </a:t>
            </a:r>
          </a:p>
          <a:p>
            <a:r>
              <a:rPr lang="en-IN" dirty="0" smtClean="0"/>
              <a:t>Compilers implemented and used this technology to produce a </a:t>
            </a:r>
            <a:r>
              <a:rPr lang="en-IN" dirty="0" smtClean="0">
                <a:solidFill>
                  <a:srgbClr val="FF0000"/>
                </a:solidFill>
              </a:rPr>
              <a:t>binary format </a:t>
            </a:r>
            <a:r>
              <a:rPr lang="en-IN" dirty="0" smtClean="0"/>
              <a:t>representing the machine code for an abstract architecture. </a:t>
            </a:r>
          </a:p>
          <a:p>
            <a:r>
              <a:rPr lang="en-IN" dirty="0" smtClean="0"/>
              <a:t>The characteristics of this architecture vary from implementation to implementation. </a:t>
            </a:r>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Application-level Virtualization </a:t>
            </a:r>
            <a:endParaRPr lang="en-IN" dirty="0"/>
          </a:p>
        </p:txBody>
      </p:sp>
      <p:sp>
        <p:nvSpPr>
          <p:cNvPr id="3" name="Content Placeholder 2"/>
          <p:cNvSpPr>
            <a:spLocks noGrp="1"/>
          </p:cNvSpPr>
          <p:nvPr>
            <p:ph idx="1"/>
          </p:nvPr>
        </p:nvSpPr>
        <p:spPr/>
        <p:txBody>
          <a:bodyPr>
            <a:normAutofit lnSpcReduction="10000"/>
          </a:bodyPr>
          <a:lstStyle/>
          <a:p>
            <a:r>
              <a:rPr lang="en-IN" dirty="0" smtClean="0"/>
              <a:t>Application-level virtualization is a technique allowing applications to be run in runtime- environments  that do not natively support all the features required by such applications. </a:t>
            </a:r>
          </a:p>
          <a:p>
            <a:r>
              <a:rPr lang="en-IN" dirty="0" smtClean="0"/>
              <a:t>// In this scenario, applications are not installed in the expected runtime environment but are run as though they were.</a:t>
            </a:r>
          </a:p>
          <a:p>
            <a:r>
              <a:rPr lang="en-IN" dirty="0" smtClean="0"/>
              <a:t> In general, these techniques are mostly concerned with partial file systems, libraries, and operating system component emulation</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Other Types Of Virtualization </a:t>
            </a:r>
            <a:endParaRPr lang="en-IN" dirty="0"/>
          </a:p>
        </p:txBody>
      </p:sp>
      <p:sp>
        <p:nvSpPr>
          <p:cNvPr id="3" name="Content Placeholder 2"/>
          <p:cNvSpPr>
            <a:spLocks noGrp="1"/>
          </p:cNvSpPr>
          <p:nvPr>
            <p:ph idx="1"/>
          </p:nvPr>
        </p:nvSpPr>
        <p:spPr/>
        <p:txBody>
          <a:bodyPr>
            <a:normAutofit lnSpcReduction="10000"/>
          </a:bodyPr>
          <a:lstStyle/>
          <a:p>
            <a:r>
              <a:rPr lang="en-IN" b="1" dirty="0" smtClean="0"/>
              <a:t>Storage virtualization </a:t>
            </a:r>
          </a:p>
          <a:p>
            <a:pPr lvl="1" algn="just"/>
            <a:r>
              <a:rPr lang="en-IN" sz="2400" dirty="0" smtClean="0"/>
              <a:t>Storage virtualization is a </a:t>
            </a:r>
            <a:r>
              <a:rPr lang="en-IN" sz="2400" dirty="0" smtClean="0">
                <a:solidFill>
                  <a:srgbClr val="FF0000"/>
                </a:solidFill>
              </a:rPr>
              <a:t>system administration practice</a:t>
            </a:r>
            <a:r>
              <a:rPr lang="en-IN" sz="2400" dirty="0" smtClean="0"/>
              <a:t> that allows </a:t>
            </a:r>
            <a:r>
              <a:rPr lang="en-IN" sz="2400" dirty="0" smtClean="0">
                <a:solidFill>
                  <a:srgbClr val="FF0000"/>
                </a:solidFill>
              </a:rPr>
              <a:t>decoupling</a:t>
            </a:r>
            <a:r>
              <a:rPr lang="en-IN" sz="2400" dirty="0" smtClean="0"/>
              <a:t> the physical organization of the hardware from its logical representation</a:t>
            </a:r>
          </a:p>
          <a:p>
            <a:pPr lvl="1" algn="just"/>
            <a:r>
              <a:rPr lang="en-IN" sz="2400" dirty="0" smtClean="0"/>
              <a:t>Using this technique, users do not have to be worried about the </a:t>
            </a:r>
            <a:r>
              <a:rPr lang="en-IN" sz="2400" dirty="0" smtClean="0">
                <a:solidFill>
                  <a:srgbClr val="FF0000"/>
                </a:solidFill>
              </a:rPr>
              <a:t>specific location</a:t>
            </a:r>
            <a:r>
              <a:rPr lang="en-IN" sz="2400" dirty="0" smtClean="0"/>
              <a:t> of their data, which can be identified using a logical path </a:t>
            </a:r>
          </a:p>
          <a:p>
            <a:pPr lvl="1" algn="just"/>
            <a:r>
              <a:rPr lang="en-IN" sz="2400" dirty="0" smtClean="0"/>
              <a:t>Storage virtualization allows users to harness a wide range of storage facilities and represent them under a </a:t>
            </a:r>
            <a:r>
              <a:rPr lang="en-IN" sz="2400" u="sng" dirty="0" smtClean="0"/>
              <a:t>single logical file system</a:t>
            </a:r>
            <a:r>
              <a:rPr lang="en-IN" sz="2400" dirty="0" smtClean="0"/>
              <a:t>.</a:t>
            </a:r>
          </a:p>
          <a:p>
            <a:pPr lvl="1" algn="just"/>
            <a:r>
              <a:rPr lang="en-IN" sz="2400" dirty="0" smtClean="0"/>
              <a:t>Ex: Storage area networks (SANs).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Other Types Of Virtualization </a:t>
            </a:r>
            <a:endParaRPr lang="en-IN" dirty="0"/>
          </a:p>
        </p:txBody>
      </p:sp>
      <p:sp>
        <p:nvSpPr>
          <p:cNvPr id="3" name="Content Placeholder 2"/>
          <p:cNvSpPr>
            <a:spLocks noGrp="1"/>
          </p:cNvSpPr>
          <p:nvPr>
            <p:ph idx="1"/>
          </p:nvPr>
        </p:nvSpPr>
        <p:spPr/>
        <p:txBody>
          <a:bodyPr>
            <a:normAutofit lnSpcReduction="10000"/>
          </a:bodyPr>
          <a:lstStyle/>
          <a:p>
            <a:r>
              <a:rPr lang="en-IN" b="1" dirty="0" smtClean="0"/>
              <a:t>Network virtualization </a:t>
            </a:r>
          </a:p>
          <a:p>
            <a:pPr lvl="1"/>
            <a:r>
              <a:rPr lang="en-IN" dirty="0" smtClean="0"/>
              <a:t>Network virtualization combines </a:t>
            </a:r>
            <a:r>
              <a:rPr lang="en-IN" dirty="0" smtClean="0">
                <a:solidFill>
                  <a:srgbClr val="FF0000"/>
                </a:solidFill>
              </a:rPr>
              <a:t>hardware appliances and specific software</a:t>
            </a:r>
            <a:r>
              <a:rPr lang="en-IN" dirty="0" smtClean="0"/>
              <a:t> for the creation and management of a virtual network.</a:t>
            </a:r>
          </a:p>
          <a:p>
            <a:pPr lvl="1"/>
            <a:r>
              <a:rPr lang="en-IN" dirty="0" smtClean="0"/>
              <a:t>It can aggregate different physical networks into a single logical network or provide network-like functionality to an operating system partition/</a:t>
            </a:r>
          </a:p>
          <a:p>
            <a:pPr lvl="1"/>
            <a:r>
              <a:rPr lang="en-IN" dirty="0" smtClean="0"/>
              <a:t>The result of external network virtualization is generally a virtual LAN(VLAN).</a:t>
            </a:r>
          </a:p>
          <a:p>
            <a:pPr lvl="1"/>
            <a:r>
              <a:rPr lang="en-IN" dirty="0" smtClean="0"/>
              <a:t>For internal virtualization:  The guest can share the same network interface of the host and use Network Address Translation (NAT).</a:t>
            </a:r>
            <a:endParaRPr lang="en-I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Other Types Of Virtualization </a:t>
            </a:r>
            <a:endParaRPr lang="en-IN" dirty="0"/>
          </a:p>
        </p:txBody>
      </p:sp>
      <p:sp>
        <p:nvSpPr>
          <p:cNvPr id="3" name="Content Placeholder 2"/>
          <p:cNvSpPr>
            <a:spLocks noGrp="1"/>
          </p:cNvSpPr>
          <p:nvPr>
            <p:ph idx="1"/>
          </p:nvPr>
        </p:nvSpPr>
        <p:spPr/>
        <p:txBody>
          <a:bodyPr/>
          <a:lstStyle/>
          <a:p>
            <a:r>
              <a:rPr lang="en-IN" b="1" dirty="0" smtClean="0"/>
              <a:t>Desktop virtualization </a:t>
            </a:r>
          </a:p>
          <a:p>
            <a:pPr lvl="1"/>
            <a:r>
              <a:rPr lang="en-IN" dirty="0" smtClean="0"/>
              <a:t>Desktop virtualization </a:t>
            </a:r>
            <a:r>
              <a:rPr lang="en-IN" dirty="0" smtClean="0">
                <a:solidFill>
                  <a:srgbClr val="FF0000"/>
                </a:solidFill>
              </a:rPr>
              <a:t>abstracts</a:t>
            </a:r>
            <a:r>
              <a:rPr lang="en-IN" dirty="0" smtClean="0"/>
              <a:t> the desktop- environment, available on a personal computer in order to provide access to it using a client/server  approach.</a:t>
            </a:r>
          </a:p>
          <a:p>
            <a:pPr lvl="1"/>
            <a:r>
              <a:rPr lang="en-IN" dirty="0" smtClean="0"/>
              <a:t>Desktop virtualization provides the </a:t>
            </a:r>
            <a:r>
              <a:rPr lang="en-IN" u="sng" dirty="0" smtClean="0"/>
              <a:t>same outcome of hardware </a:t>
            </a:r>
            <a:r>
              <a:rPr lang="en-IN" dirty="0" smtClean="0"/>
              <a:t>virtualization but serves a different purpose.</a:t>
            </a:r>
          </a:p>
          <a:p>
            <a:pPr lvl="1"/>
            <a:r>
              <a:rPr lang="en-IN" dirty="0" smtClean="0"/>
              <a:t>Desktop virtualization addresses the problem of making the </a:t>
            </a:r>
            <a:r>
              <a:rPr lang="en-IN" u="sng" dirty="0" smtClean="0"/>
              <a:t>same desktop environment</a:t>
            </a:r>
            <a:r>
              <a:rPr lang="en-IN" dirty="0" smtClean="0"/>
              <a:t> accessible from everywhere.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Other Types Of Virtualization </a:t>
            </a:r>
            <a:endParaRPr lang="en-IN" dirty="0"/>
          </a:p>
        </p:txBody>
      </p:sp>
      <p:sp>
        <p:nvSpPr>
          <p:cNvPr id="3" name="Content Placeholder 2"/>
          <p:cNvSpPr>
            <a:spLocks noGrp="1"/>
          </p:cNvSpPr>
          <p:nvPr>
            <p:ph idx="1"/>
          </p:nvPr>
        </p:nvSpPr>
        <p:spPr/>
        <p:txBody>
          <a:bodyPr/>
          <a:lstStyle/>
          <a:p>
            <a:r>
              <a:rPr lang="en-IN" b="1" dirty="0" smtClean="0"/>
              <a:t>Application server virtualization </a:t>
            </a:r>
          </a:p>
          <a:p>
            <a:pPr lvl="1"/>
            <a:r>
              <a:rPr lang="en-IN" dirty="0" smtClean="0"/>
              <a:t>Application server virtualization abstracts a collection of application servers that provide the same services as a single virtual application server by using load balancing strategies and providing a high-availability infrastructure for the services hosted in the application server.</a:t>
            </a:r>
          </a:p>
          <a:p>
            <a:pPr lvl="1"/>
            <a:r>
              <a:rPr lang="en-IN" dirty="0" smtClean="0"/>
              <a:t>This is a particular form of virtualization and serves the same purpose of storage virtualization: providing a better quality of service rather than emulating a different environment </a:t>
            </a:r>
            <a:endParaRPr lang="en-I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smtClean="0"/>
              <a:t>Virtualization And Cloud Computing </a:t>
            </a:r>
            <a:endParaRPr lang="en-IN" sz="4000" dirty="0"/>
          </a:p>
        </p:txBody>
      </p:sp>
      <p:sp>
        <p:nvSpPr>
          <p:cNvPr id="3" name="Content Placeholder 2"/>
          <p:cNvSpPr>
            <a:spLocks noGrp="1"/>
          </p:cNvSpPr>
          <p:nvPr>
            <p:ph idx="1"/>
          </p:nvPr>
        </p:nvSpPr>
        <p:spPr/>
        <p:txBody>
          <a:bodyPr/>
          <a:lstStyle/>
          <a:p>
            <a:pPr>
              <a:buNone/>
            </a:pPr>
            <a:r>
              <a:rPr lang="en-US" sz="2800" dirty="0" smtClean="0"/>
              <a:t>				</a:t>
            </a:r>
          </a:p>
          <a:p>
            <a:pPr>
              <a:buNone/>
            </a:pPr>
            <a:endParaRPr lang="en-US" dirty="0" smtClean="0"/>
          </a:p>
          <a:p>
            <a:pPr>
              <a:buNone/>
            </a:pPr>
            <a:r>
              <a:rPr lang="en-US" sz="2800" dirty="0" smtClean="0"/>
              <a:t>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mph" presetSubtype="2" fill="hold" nodeType="clickEffect">
                                  <p:stCondLst>
                                    <p:cond delay="0"/>
                                  </p:stCondLst>
                                  <p:childTnLst>
                                    <p:anim to="1.5" calcmode="lin" valueType="num">
                                      <p:cBhvr override="childStyle">
                                        <p:cTn id="6" dur="2000" fill="hold"/>
                                        <p:tgtEl>
                                          <p:spTgt spid="3">
                                            <p:txEl>
                                              <p:pRg st="2" end="2"/>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Pros And Cons Of Virtualization </a:t>
            </a:r>
            <a:endParaRPr lang="en-IN" dirty="0"/>
          </a:p>
        </p:txBody>
      </p:sp>
      <p:sp>
        <p:nvSpPr>
          <p:cNvPr id="3" name="Content Placeholder 2"/>
          <p:cNvSpPr>
            <a:spLocks noGrp="1"/>
          </p:cNvSpPr>
          <p:nvPr>
            <p:ph idx="1"/>
          </p:nvPr>
        </p:nvSpPr>
        <p:spPr/>
        <p:txBody>
          <a:bodyPr/>
          <a:lstStyle/>
          <a:p>
            <a:r>
              <a:rPr lang="en-IN" b="1" dirty="0" smtClean="0"/>
              <a:t>Advantages of virtualization </a:t>
            </a:r>
          </a:p>
          <a:p>
            <a:pPr lvl="1"/>
            <a:r>
              <a:rPr lang="en-IN" dirty="0" smtClean="0"/>
              <a:t>Managed execution</a:t>
            </a:r>
          </a:p>
          <a:p>
            <a:pPr lvl="1"/>
            <a:r>
              <a:rPr lang="en-IN" dirty="0" smtClean="0"/>
              <a:t>Isolation</a:t>
            </a:r>
          </a:p>
          <a:p>
            <a:pPr lvl="1"/>
            <a:r>
              <a:rPr lang="en-IN" dirty="0" smtClean="0"/>
              <a:t>Portability</a:t>
            </a:r>
          </a:p>
          <a:p>
            <a:pPr lvl="1"/>
            <a:r>
              <a:rPr lang="en-IN" dirty="0" smtClean="0"/>
              <a:t>Reduce costs of maintenance</a:t>
            </a:r>
          </a:p>
          <a:p>
            <a:pPr lvl="1"/>
            <a:r>
              <a:rPr lang="en-IN" dirty="0" smtClean="0"/>
              <a:t>More efficient use of resources</a:t>
            </a:r>
          </a:p>
          <a:p>
            <a:pPr lvl="1"/>
            <a:r>
              <a:rPr lang="en-US" dirty="0" smtClean="0"/>
              <a:t>Reduction in energy consumption</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Reasons for the growth of Virtualization</a:t>
            </a:r>
            <a:endParaRPr lang="en-IN" dirty="0"/>
          </a:p>
        </p:txBody>
      </p:sp>
      <p:sp>
        <p:nvSpPr>
          <p:cNvPr id="3" name="Content Placeholder 2"/>
          <p:cNvSpPr>
            <a:spLocks noGrp="1"/>
          </p:cNvSpPr>
          <p:nvPr>
            <p:ph idx="1"/>
          </p:nvPr>
        </p:nvSpPr>
        <p:spPr/>
        <p:txBody>
          <a:bodyPr/>
          <a:lstStyle/>
          <a:p>
            <a:r>
              <a:rPr lang="en-IN" dirty="0"/>
              <a:t>Increased performance and computing </a:t>
            </a:r>
            <a:r>
              <a:rPr lang="en-IN" dirty="0" smtClean="0"/>
              <a:t>capacity </a:t>
            </a:r>
          </a:p>
          <a:p>
            <a:r>
              <a:rPr lang="en-IN" dirty="0"/>
              <a:t>Underutilized hardware and software </a:t>
            </a:r>
            <a:r>
              <a:rPr lang="en-IN" dirty="0" smtClean="0"/>
              <a:t>resources</a:t>
            </a:r>
          </a:p>
          <a:p>
            <a:r>
              <a:rPr lang="en-IN" dirty="0"/>
              <a:t>Lack of space </a:t>
            </a:r>
            <a:endParaRPr lang="en-IN" dirty="0" smtClean="0"/>
          </a:p>
          <a:p>
            <a:r>
              <a:rPr lang="en-IN" dirty="0" smtClean="0"/>
              <a:t>Greening initiatives</a:t>
            </a:r>
          </a:p>
          <a:p>
            <a:r>
              <a:rPr lang="en-IN" dirty="0"/>
              <a:t>Rise of administrative </a:t>
            </a:r>
            <a:r>
              <a:rPr lang="en-IN" dirty="0" smtClean="0"/>
              <a:t>costs {Disadvantageous}	</a:t>
            </a:r>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Pros And Cons Of Virtualization </a:t>
            </a:r>
            <a:endParaRPr lang="en-IN" dirty="0"/>
          </a:p>
        </p:txBody>
      </p:sp>
      <p:sp>
        <p:nvSpPr>
          <p:cNvPr id="3" name="Content Placeholder 2"/>
          <p:cNvSpPr>
            <a:spLocks noGrp="1"/>
          </p:cNvSpPr>
          <p:nvPr>
            <p:ph idx="1"/>
          </p:nvPr>
        </p:nvSpPr>
        <p:spPr/>
        <p:txBody>
          <a:bodyPr/>
          <a:lstStyle/>
          <a:p>
            <a:r>
              <a:rPr lang="en-IN" b="1" dirty="0" smtClean="0"/>
              <a:t>Disadvantages of virtualization </a:t>
            </a:r>
          </a:p>
          <a:p>
            <a:pPr lvl="1"/>
            <a:r>
              <a:rPr lang="en-IN" dirty="0" smtClean="0"/>
              <a:t>Performance degradation </a:t>
            </a:r>
          </a:p>
          <a:p>
            <a:pPr lvl="1"/>
            <a:r>
              <a:rPr lang="en-IN" dirty="0" smtClean="0"/>
              <a:t>Inefficiency and degraded user experience </a:t>
            </a:r>
          </a:p>
          <a:p>
            <a:pPr lvl="1"/>
            <a:r>
              <a:rPr lang="en-IN" dirty="0" smtClean="0"/>
              <a:t>Security holes </a:t>
            </a:r>
            <a:endParaRPr lang="en-IN" b="1" dirty="0" smtClean="0"/>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7" cstate="print"/>
          <a:srcRect/>
          <a:stretch>
            <a:fillRect/>
          </a:stretch>
        </p:blipFill>
        <p:spPr bwMode="auto">
          <a:xfrm>
            <a:off x="0" y="1600200"/>
            <a:ext cx="9144000" cy="51560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1"/>
          <a:ext cx="9144000" cy="6760009"/>
        </p:xfrm>
        <a:graphic>
          <a:graphicData uri="http://schemas.openxmlformats.org/drawingml/2006/table">
            <a:tbl>
              <a:tblPr/>
              <a:tblGrid>
                <a:gridCol w="1875692">
                  <a:extLst>
                    <a:ext uri="{9D8B030D-6E8A-4147-A177-3AD203B41FA5}">
                      <a16:colId xmlns:a16="http://schemas.microsoft.com/office/drawing/2014/main" xmlns="" val="20000"/>
                    </a:ext>
                  </a:extLst>
                </a:gridCol>
                <a:gridCol w="3360615">
                  <a:extLst>
                    <a:ext uri="{9D8B030D-6E8A-4147-A177-3AD203B41FA5}">
                      <a16:colId xmlns:a16="http://schemas.microsoft.com/office/drawing/2014/main" xmlns="" val="20001"/>
                    </a:ext>
                  </a:extLst>
                </a:gridCol>
                <a:gridCol w="3907693">
                  <a:extLst>
                    <a:ext uri="{9D8B030D-6E8A-4147-A177-3AD203B41FA5}">
                      <a16:colId xmlns:a16="http://schemas.microsoft.com/office/drawing/2014/main" xmlns="" val="20002"/>
                    </a:ext>
                  </a:extLst>
                </a:gridCol>
              </a:tblGrid>
              <a:tr h="401564">
                <a:tc>
                  <a:txBody>
                    <a:bodyPr/>
                    <a:lstStyle/>
                    <a:p>
                      <a:pPr algn="l"/>
                      <a:r>
                        <a:rPr lang="en-US" sz="2000" b="1" dirty="0">
                          <a:solidFill>
                            <a:srgbClr val="FF0000"/>
                          </a:solidFill>
                          <a:latin typeface="var(--pfe-theme--font-family,RedHatText,Overpass,Arial,sans-serif)"/>
                        </a:rPr>
                        <a:t> </a:t>
                      </a:r>
                    </a:p>
                  </a:txBody>
                  <a:tcPr marL="50785" marR="50785" marT="50785" marB="50785" anchor="ctr">
                    <a:lnL w="9525" cap="flat" cmpd="sng" algn="ctr">
                      <a:solidFill>
                        <a:srgbClr val="1055FA"/>
                      </a:solidFill>
                      <a:prstDash val="solid"/>
                      <a:round/>
                      <a:headEnd type="none" w="med" len="med"/>
                      <a:tailEnd type="none" w="med" len="med"/>
                    </a:lnL>
                    <a:lnR w="9525" cap="flat" cmpd="sng" algn="ctr">
                      <a:solidFill>
                        <a:srgbClr val="A09AE7"/>
                      </a:solidFill>
                      <a:prstDash val="solid"/>
                      <a:round/>
                      <a:headEnd type="none" w="med" len="med"/>
                      <a:tailEnd type="none" w="med" len="med"/>
                    </a:lnR>
                    <a:lnT w="9525" cap="flat" cmpd="sng" algn="ctr">
                      <a:solidFill>
                        <a:srgbClr val="1055FA"/>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tc>
                  <a:txBody>
                    <a:bodyPr/>
                    <a:lstStyle/>
                    <a:p>
                      <a:pPr algn="ctr"/>
                      <a:r>
                        <a:rPr lang="en-US" sz="2000" b="1" dirty="0">
                          <a:solidFill>
                            <a:srgbClr val="FF0000"/>
                          </a:solidFill>
                          <a:latin typeface="var(--pfe-theme--font-family,RedHatText,Overpass,Arial,sans-serif)"/>
                        </a:rPr>
                        <a:t>Virtualization</a:t>
                      </a:r>
                    </a:p>
                  </a:txBody>
                  <a:tcPr marL="50785" marR="50785" marT="50785" marB="50785" anchor="ctr">
                    <a:lnL w="9525" cap="flat" cmpd="sng" algn="ctr">
                      <a:solidFill>
                        <a:srgbClr val="A09AE7"/>
                      </a:solidFill>
                      <a:prstDash val="solid"/>
                      <a:round/>
                      <a:headEnd type="none" w="med" len="med"/>
                      <a:tailEnd type="none" w="med" len="med"/>
                    </a:lnL>
                    <a:lnR w="9525" cap="flat" cmpd="sng" algn="ctr">
                      <a:solidFill>
                        <a:srgbClr val="8053FA"/>
                      </a:solidFill>
                      <a:prstDash val="solid"/>
                      <a:round/>
                      <a:headEnd type="none" w="med" len="med"/>
                      <a:tailEnd type="none" w="med" len="med"/>
                    </a:lnR>
                    <a:lnT w="9525" cap="flat" cmpd="sng" algn="ctr">
                      <a:solidFill>
                        <a:srgbClr val="A09AE7"/>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tc>
                  <a:txBody>
                    <a:bodyPr/>
                    <a:lstStyle/>
                    <a:p>
                      <a:pPr algn="ctr"/>
                      <a:r>
                        <a:rPr lang="en-US" sz="2000" b="1" dirty="0">
                          <a:solidFill>
                            <a:srgbClr val="FF0000"/>
                          </a:solidFill>
                          <a:latin typeface="var(--pfe-theme--font-family,RedHatText,Overpass,Arial,sans-serif)"/>
                        </a:rPr>
                        <a:t>Cloud</a:t>
                      </a:r>
                    </a:p>
                  </a:txBody>
                  <a:tcPr marL="50785" marR="50785" marT="50785" marB="50785" anchor="ctr">
                    <a:lnL w="9525" cap="flat" cmpd="sng" algn="ctr">
                      <a:solidFill>
                        <a:srgbClr val="8053FA"/>
                      </a:solidFill>
                      <a:prstDash val="solid"/>
                      <a:round/>
                      <a:headEnd type="none" w="med" len="med"/>
                      <a:tailEnd type="none" w="med" len="med"/>
                    </a:lnL>
                    <a:lnR w="9525" cap="flat" cmpd="sng" algn="ctr">
                      <a:solidFill>
                        <a:srgbClr val="8053FA"/>
                      </a:solidFill>
                      <a:prstDash val="solid"/>
                      <a:round/>
                      <a:headEnd type="none" w="med" len="med"/>
                      <a:tailEnd type="none" w="med" len="med"/>
                    </a:lnR>
                    <a:lnT w="9525" cap="flat" cmpd="sng" algn="ctr">
                      <a:solidFill>
                        <a:srgbClr val="8053FA"/>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401564">
                <a:tc>
                  <a:txBody>
                    <a:bodyPr/>
                    <a:lstStyle/>
                    <a:p>
                      <a:pPr algn="l"/>
                      <a:r>
                        <a:rPr lang="en-US" sz="2000" dirty="0">
                          <a:solidFill>
                            <a:srgbClr val="151515"/>
                          </a:solidFill>
                          <a:latin typeface="var(--pfe-theme--font-family,RedHatText,Overpass,Arial,sans-serif)"/>
                        </a:rPr>
                        <a:t>Definition</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0F0F0"/>
                    </a:solidFill>
                  </a:tcPr>
                </a:tc>
                <a:tc>
                  <a:txBody>
                    <a:bodyPr/>
                    <a:lstStyle/>
                    <a:p>
                      <a:r>
                        <a:rPr lang="en-US" sz="2000">
                          <a:solidFill>
                            <a:srgbClr val="151515"/>
                          </a:solidFill>
                          <a:latin typeface="var(--pfe-theme--font-family,RedHatText,Overpass,Arial,sans-serif)"/>
                        </a:rPr>
                        <a:t>Technology</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tc>
                  <a:txBody>
                    <a:bodyPr/>
                    <a:lstStyle/>
                    <a:p>
                      <a:r>
                        <a:rPr lang="en-US" sz="2000">
                          <a:solidFill>
                            <a:srgbClr val="151515"/>
                          </a:solidFill>
                          <a:latin typeface="var(--pfe-theme--font-family,RedHatText,Overpass,Arial,sans-serif)"/>
                        </a:rPr>
                        <a:t>Methodology</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1003954">
                <a:tc>
                  <a:txBody>
                    <a:bodyPr/>
                    <a:lstStyle/>
                    <a:p>
                      <a:pPr algn="l"/>
                      <a:r>
                        <a:rPr lang="en-US" sz="2000">
                          <a:solidFill>
                            <a:srgbClr val="151515"/>
                          </a:solidFill>
                          <a:latin typeface="var(--pfe-theme--font-family,RedHatText,Overpass,Arial,sans-serif)"/>
                        </a:rPr>
                        <a:t>Purpose</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0F0F0"/>
                    </a:solidFill>
                  </a:tcPr>
                </a:tc>
                <a:tc>
                  <a:txBody>
                    <a:bodyPr/>
                    <a:lstStyle/>
                    <a:p>
                      <a:r>
                        <a:rPr lang="en-US" sz="2000">
                          <a:solidFill>
                            <a:srgbClr val="151515"/>
                          </a:solidFill>
                          <a:latin typeface="var(--pfe-theme--font-family,RedHatText,Overpass,Arial,sans-serif)"/>
                        </a:rPr>
                        <a:t>Create multiple simulated environments from 1 physical hardware system</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tc>
                  <a:txBody>
                    <a:bodyPr/>
                    <a:lstStyle/>
                    <a:p>
                      <a:r>
                        <a:rPr lang="en-US" sz="2000">
                          <a:solidFill>
                            <a:srgbClr val="151515"/>
                          </a:solidFill>
                          <a:latin typeface="var(--pfe-theme--font-family,RedHatText,Overpass,Arial,sans-serif)"/>
                        </a:rPr>
                        <a:t>Pool and automate virtual resources for on-demand use</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1199586">
                <a:tc>
                  <a:txBody>
                    <a:bodyPr/>
                    <a:lstStyle/>
                    <a:p>
                      <a:pPr algn="l"/>
                      <a:r>
                        <a:rPr lang="en-US" sz="2000">
                          <a:solidFill>
                            <a:srgbClr val="151515"/>
                          </a:solidFill>
                          <a:latin typeface="var(--pfe-theme--font-family,RedHatText,Overpass,Arial,sans-serif)"/>
                        </a:rPr>
                        <a:t>Use</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0F0F0"/>
                    </a:solidFill>
                  </a:tcPr>
                </a:tc>
                <a:tc>
                  <a:txBody>
                    <a:bodyPr/>
                    <a:lstStyle/>
                    <a:p>
                      <a:r>
                        <a:rPr lang="en-US" sz="2000" dirty="0">
                          <a:solidFill>
                            <a:srgbClr val="151515"/>
                          </a:solidFill>
                          <a:latin typeface="var(--pfe-theme--font-family,RedHatText,Overpass,Arial,sans-serif)"/>
                        </a:rPr>
                        <a:t>Deliver packaged resources to specific users for a specific purpose</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tc>
                  <a:txBody>
                    <a:bodyPr/>
                    <a:lstStyle/>
                    <a:p>
                      <a:r>
                        <a:rPr lang="en-US" sz="2000">
                          <a:solidFill>
                            <a:srgbClr val="151515"/>
                          </a:solidFill>
                          <a:latin typeface="var(--pfe-theme--font-family,RedHatText,Overpass,Arial,sans-serif)"/>
                        </a:rPr>
                        <a:t>Deliver variable resources to groups of users for a variety of purposes</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553103">
                <a:tc>
                  <a:txBody>
                    <a:bodyPr/>
                    <a:lstStyle/>
                    <a:p>
                      <a:pPr algn="l"/>
                      <a:r>
                        <a:rPr lang="en-US" sz="2000">
                          <a:solidFill>
                            <a:srgbClr val="151515"/>
                          </a:solidFill>
                          <a:latin typeface="var(--pfe-theme--font-family,RedHatText,Overpass,Arial,sans-serif)"/>
                        </a:rPr>
                        <a:t>Configuration</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0F0F0"/>
                    </a:solidFill>
                  </a:tcPr>
                </a:tc>
                <a:tc>
                  <a:txBody>
                    <a:bodyPr/>
                    <a:lstStyle/>
                    <a:p>
                      <a:r>
                        <a:rPr lang="en-US" sz="2000">
                          <a:solidFill>
                            <a:srgbClr val="151515"/>
                          </a:solidFill>
                          <a:latin typeface="var(--pfe-theme--font-family,RedHatText,Overpass,Arial,sans-serif)"/>
                        </a:rPr>
                        <a:t>Image-based</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tc>
                  <a:txBody>
                    <a:bodyPr/>
                    <a:lstStyle/>
                    <a:p>
                      <a:r>
                        <a:rPr lang="en-US" sz="2000">
                          <a:solidFill>
                            <a:srgbClr val="151515"/>
                          </a:solidFill>
                          <a:latin typeface="var(--pfe-theme--font-family,RedHatText,Overpass,Arial,sans-serif)"/>
                        </a:rPr>
                        <a:t>Template-based</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638730">
                <a:tc>
                  <a:txBody>
                    <a:bodyPr/>
                    <a:lstStyle/>
                    <a:p>
                      <a:pPr algn="l"/>
                      <a:r>
                        <a:rPr lang="en-US" sz="2000">
                          <a:solidFill>
                            <a:srgbClr val="151515"/>
                          </a:solidFill>
                          <a:latin typeface="var(--pfe-theme--font-family,RedHatText,Overpass,Arial,sans-serif)"/>
                        </a:rPr>
                        <a:t>Lifespan</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0F0F0"/>
                    </a:solidFill>
                  </a:tcPr>
                </a:tc>
                <a:tc>
                  <a:txBody>
                    <a:bodyPr/>
                    <a:lstStyle/>
                    <a:p>
                      <a:r>
                        <a:rPr lang="en-US" sz="2000">
                          <a:solidFill>
                            <a:srgbClr val="151515"/>
                          </a:solidFill>
                          <a:latin typeface="var(--pfe-theme--font-family,RedHatText,Overpass,Arial,sans-serif)"/>
                        </a:rPr>
                        <a:t>Years (long-term)</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tc>
                  <a:txBody>
                    <a:bodyPr/>
                    <a:lstStyle/>
                    <a:p>
                      <a:r>
                        <a:rPr lang="en-US" sz="2000">
                          <a:solidFill>
                            <a:srgbClr val="151515"/>
                          </a:solidFill>
                          <a:latin typeface="var(--pfe-theme--font-family,RedHatText,Overpass,Arial,sans-serif)"/>
                        </a:rPr>
                        <a:t>Hours to months (short-term)</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r h="1305150">
                <a:tc>
                  <a:txBody>
                    <a:bodyPr/>
                    <a:lstStyle/>
                    <a:p>
                      <a:pPr algn="l"/>
                      <a:r>
                        <a:rPr lang="en-US" sz="2000">
                          <a:solidFill>
                            <a:srgbClr val="151515"/>
                          </a:solidFill>
                          <a:latin typeface="var(--pfe-theme--font-family,RedHatText,Overpass,Arial,sans-serif)"/>
                        </a:rPr>
                        <a:t>Cost</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0F0F0"/>
                    </a:solidFill>
                  </a:tcPr>
                </a:tc>
                <a:tc>
                  <a:txBody>
                    <a:bodyPr/>
                    <a:lstStyle/>
                    <a:p>
                      <a:r>
                        <a:rPr lang="en-US" sz="2000">
                          <a:solidFill>
                            <a:srgbClr val="151515"/>
                          </a:solidFill>
                          <a:latin typeface="var(--pfe-theme--font-family,RedHatText,Overpass,Arial,sans-serif)"/>
                        </a:rPr>
                        <a:t>High capital expenditures (CAPEX), low operating expenses (OPEX)</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tc>
                  <a:txBody>
                    <a:bodyPr/>
                    <a:lstStyle/>
                    <a:p>
                      <a:r>
                        <a:rPr lang="en-US" sz="2000">
                          <a:solidFill>
                            <a:srgbClr val="151515"/>
                          </a:solidFill>
                          <a:latin typeface="var(--pfe-theme--font-family,RedHatText,Overpass,Arial,sans-serif)"/>
                        </a:rPr>
                        <a:t>Private cloud: High CAPEX, low OPEX</a:t>
                      </a:r>
                      <a:br>
                        <a:rPr lang="en-US" sz="2000">
                          <a:solidFill>
                            <a:srgbClr val="151515"/>
                          </a:solidFill>
                          <a:latin typeface="var(--pfe-theme--font-family,RedHatText,Overpass,Arial,sans-serif)"/>
                        </a:rPr>
                      </a:br>
                      <a:r>
                        <a:rPr lang="en-US" sz="2000">
                          <a:solidFill>
                            <a:srgbClr val="151515"/>
                          </a:solidFill>
                          <a:latin typeface="var(--pfe-theme--font-family,RedHatText,Overpass,Arial,sans-serif)"/>
                        </a:rPr>
                        <a:t>Public cloud: Low CAPEX, high OPEX</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extLst>
                  <a:ext uri="{0D108BD9-81ED-4DB2-BD59-A6C34878D82A}">
                    <a16:rowId xmlns:a16="http://schemas.microsoft.com/office/drawing/2014/main" xmlns="" val="10006"/>
                  </a:ext>
                </a:extLst>
              </a:tr>
              <a:tr h="401564">
                <a:tc>
                  <a:txBody>
                    <a:bodyPr/>
                    <a:lstStyle/>
                    <a:p>
                      <a:pPr algn="l"/>
                      <a:r>
                        <a:rPr lang="en-US" sz="2000">
                          <a:solidFill>
                            <a:srgbClr val="151515"/>
                          </a:solidFill>
                          <a:latin typeface="var(--pfe-theme--font-family,RedHatText,Overpass,Arial,sans-serif)"/>
                        </a:rPr>
                        <a:t>Scalability</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0F0F0"/>
                    </a:solidFill>
                  </a:tcPr>
                </a:tc>
                <a:tc>
                  <a:txBody>
                    <a:bodyPr/>
                    <a:lstStyle/>
                    <a:p>
                      <a:r>
                        <a:rPr lang="en-US" sz="2000">
                          <a:solidFill>
                            <a:srgbClr val="151515"/>
                          </a:solidFill>
                          <a:latin typeface="var(--pfe-theme--font-family,RedHatText,Overpass,Arial,sans-serif)"/>
                        </a:rPr>
                        <a:t>Scale up</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tc>
                  <a:txBody>
                    <a:bodyPr/>
                    <a:lstStyle/>
                    <a:p>
                      <a:r>
                        <a:rPr lang="en-US" sz="2000">
                          <a:solidFill>
                            <a:srgbClr val="151515"/>
                          </a:solidFill>
                          <a:latin typeface="var(--pfe-theme--font-family,RedHatText,Overpass,Arial,sans-serif)"/>
                        </a:rPr>
                        <a:t>Scale out</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extLst>
                  <a:ext uri="{0D108BD9-81ED-4DB2-BD59-A6C34878D82A}">
                    <a16:rowId xmlns:a16="http://schemas.microsoft.com/office/drawing/2014/main" xmlns="" val="10007"/>
                  </a:ext>
                </a:extLst>
              </a:tr>
              <a:tr h="401564">
                <a:tc>
                  <a:txBody>
                    <a:bodyPr/>
                    <a:lstStyle/>
                    <a:p>
                      <a:pPr algn="l"/>
                      <a:r>
                        <a:rPr lang="en-US" sz="2000">
                          <a:solidFill>
                            <a:srgbClr val="151515"/>
                          </a:solidFill>
                          <a:latin typeface="var(--pfe-theme--font-family,RedHatText,Overpass,Arial,sans-serif)"/>
                        </a:rPr>
                        <a:t>Workload</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0F0F0"/>
                    </a:solidFill>
                  </a:tcPr>
                </a:tc>
                <a:tc>
                  <a:txBody>
                    <a:bodyPr/>
                    <a:lstStyle/>
                    <a:p>
                      <a:r>
                        <a:rPr lang="en-US" sz="2000">
                          <a:solidFill>
                            <a:srgbClr val="151515"/>
                          </a:solidFill>
                          <a:latin typeface="var(--pfe-theme--font-family,RedHatText,Overpass,Arial,sans-serif)"/>
                        </a:rPr>
                        <a:t>Stateful</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tc>
                  <a:txBody>
                    <a:bodyPr/>
                    <a:lstStyle/>
                    <a:p>
                      <a:r>
                        <a:rPr lang="en-US" sz="2000">
                          <a:solidFill>
                            <a:srgbClr val="151515"/>
                          </a:solidFill>
                          <a:latin typeface="var(--pfe-theme--font-family,RedHatText,Overpass,Arial,sans-serif)"/>
                        </a:rPr>
                        <a:t>Stateless</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extLst>
                  <a:ext uri="{0D108BD9-81ED-4DB2-BD59-A6C34878D82A}">
                    <a16:rowId xmlns:a16="http://schemas.microsoft.com/office/drawing/2014/main" xmlns="" val="10008"/>
                  </a:ext>
                </a:extLst>
              </a:tr>
              <a:tr h="401564">
                <a:tc>
                  <a:txBody>
                    <a:bodyPr/>
                    <a:lstStyle/>
                    <a:p>
                      <a:pPr algn="l"/>
                      <a:r>
                        <a:rPr lang="en-US" sz="2000">
                          <a:solidFill>
                            <a:srgbClr val="151515"/>
                          </a:solidFill>
                          <a:latin typeface="var(--pfe-theme--font-family,RedHatText,Overpass,Arial,sans-serif)"/>
                        </a:rPr>
                        <a:t>Tenancy</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0F0F0"/>
                    </a:solidFill>
                  </a:tcPr>
                </a:tc>
                <a:tc>
                  <a:txBody>
                    <a:bodyPr/>
                    <a:lstStyle/>
                    <a:p>
                      <a:r>
                        <a:rPr lang="en-US" sz="2000">
                          <a:solidFill>
                            <a:srgbClr val="151515"/>
                          </a:solidFill>
                          <a:latin typeface="var(--pfe-theme--font-family,RedHatText,Overpass,Arial,sans-serif)"/>
                        </a:rPr>
                        <a:t>Single tenant</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tc>
                  <a:txBody>
                    <a:bodyPr/>
                    <a:lstStyle/>
                    <a:p>
                      <a:r>
                        <a:rPr lang="en-US" sz="2000" dirty="0">
                          <a:solidFill>
                            <a:srgbClr val="151515"/>
                          </a:solidFill>
                          <a:latin typeface="var(--pfe-theme--font-family,RedHatText,Overpass,Arial,sans-serif)"/>
                        </a:rPr>
                        <a:t>Multiple tenants</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extLst>
                  <a:ext uri="{0D108BD9-81ED-4DB2-BD59-A6C34878D82A}">
                    <a16:rowId xmlns:a16="http://schemas.microsoft.com/office/drawing/2014/main" xmlns="" val="10009"/>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rgbClr val="FF0000"/>
                </a:solidFill>
              </a:rPr>
              <a:t>C</a:t>
            </a:r>
            <a:r>
              <a:rPr lang="en-IN" dirty="0"/>
              <a:t>haracteristics of virtualized environments </a:t>
            </a:r>
          </a:p>
        </p:txBody>
      </p:sp>
      <p:sp>
        <p:nvSpPr>
          <p:cNvPr id="3" name="Content Placeholder 2"/>
          <p:cNvSpPr>
            <a:spLocks noGrp="1"/>
          </p:cNvSpPr>
          <p:nvPr>
            <p:ph idx="1"/>
          </p:nvPr>
        </p:nvSpPr>
        <p:spPr/>
        <p:txBody>
          <a:bodyPr/>
          <a:lstStyle/>
          <a:p>
            <a:r>
              <a:rPr lang="en-IN" dirty="0" smtClean="0"/>
              <a:t>In a virtualized environment </a:t>
            </a:r>
            <a:r>
              <a:rPr lang="en-IN" dirty="0"/>
              <a:t>there </a:t>
            </a:r>
            <a:r>
              <a:rPr lang="en-IN" dirty="0" smtClean="0"/>
              <a:t>are three major </a:t>
            </a:r>
            <a:r>
              <a:rPr lang="en-IN" dirty="0" smtClean="0">
                <a:solidFill>
                  <a:srgbClr val="FF0000"/>
                </a:solidFill>
              </a:rPr>
              <a:t>c</a:t>
            </a:r>
            <a:r>
              <a:rPr lang="en-IN" dirty="0" smtClean="0"/>
              <a:t>omponents</a:t>
            </a:r>
            <a:r>
              <a:rPr lang="en-IN" dirty="0"/>
              <a:t>: </a:t>
            </a:r>
            <a:endParaRPr lang="en-IN" dirty="0" smtClean="0"/>
          </a:p>
          <a:p>
            <a:pPr lvl="1"/>
            <a:r>
              <a:rPr lang="en-IN" dirty="0" smtClean="0"/>
              <a:t>Guest</a:t>
            </a:r>
          </a:p>
          <a:p>
            <a:pPr lvl="1"/>
            <a:r>
              <a:rPr lang="en-IN" dirty="0" smtClean="0"/>
              <a:t> Host</a:t>
            </a:r>
          </a:p>
          <a:p>
            <a:pPr lvl="1"/>
            <a:r>
              <a:rPr lang="en-IN" dirty="0" smtClean="0"/>
              <a:t>Virtualization layer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The virtualization reference </a:t>
            </a:r>
            <a:r>
              <a:rPr lang="en-IN" dirty="0" smtClean="0"/>
              <a:t>model</a:t>
            </a:r>
            <a:endParaRPr lang="en-IN" dirty="0"/>
          </a:p>
        </p:txBody>
      </p:sp>
      <p:pic>
        <p:nvPicPr>
          <p:cNvPr id="131075" name="Picture 3"/>
          <p:cNvPicPr>
            <a:picLocks noChangeAspect="1" noChangeArrowheads="1"/>
          </p:cNvPicPr>
          <p:nvPr/>
        </p:nvPicPr>
        <p:blipFill>
          <a:blip r:embed="rId2" cstate="print"/>
          <a:srcRect l="30158" t="18329" r="15605" b="6250"/>
          <a:stretch>
            <a:fillRect/>
          </a:stretch>
        </p:blipFill>
        <p:spPr bwMode="auto">
          <a:xfrm>
            <a:off x="2303240" y="1509663"/>
            <a:ext cx="6840760" cy="53483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The virtualization reference model - Guest</a:t>
            </a:r>
            <a:endParaRPr lang="en-IN" dirty="0"/>
          </a:p>
        </p:txBody>
      </p:sp>
      <p:sp>
        <p:nvSpPr>
          <p:cNvPr id="3" name="Content Placeholder 2"/>
          <p:cNvSpPr>
            <a:spLocks noGrp="1"/>
          </p:cNvSpPr>
          <p:nvPr>
            <p:ph idx="1"/>
          </p:nvPr>
        </p:nvSpPr>
        <p:spPr/>
        <p:txBody>
          <a:bodyPr>
            <a:normAutofit/>
          </a:bodyPr>
          <a:lstStyle/>
          <a:p>
            <a:r>
              <a:rPr lang="en-IN" sz="2400" dirty="0"/>
              <a:t>The guest </a:t>
            </a:r>
            <a:r>
              <a:rPr lang="en-IN" sz="2400" b="1" dirty="0">
                <a:solidFill>
                  <a:srgbClr val="7030A0"/>
                </a:solidFill>
              </a:rPr>
              <a:t>re</a:t>
            </a:r>
            <a:r>
              <a:rPr lang="en-IN" sz="2400" dirty="0"/>
              <a:t>presents the </a:t>
            </a:r>
            <a:r>
              <a:rPr lang="en-IN" sz="2400" dirty="0" smtClean="0">
                <a:solidFill>
                  <a:srgbClr val="FF0000"/>
                </a:solidFill>
              </a:rPr>
              <a:t>system component</a:t>
            </a:r>
            <a:r>
              <a:rPr lang="en-IN" sz="2400" dirty="0" smtClean="0"/>
              <a:t> that interacts with the virtualization layer rather than with the host, as would normally happen.</a:t>
            </a:r>
          </a:p>
          <a:p>
            <a:r>
              <a:rPr lang="en-IN" sz="2400" dirty="0" smtClean="0"/>
              <a:t>The </a:t>
            </a:r>
            <a:r>
              <a:rPr lang="en-IN" sz="2400" dirty="0" smtClean="0">
                <a:solidFill>
                  <a:srgbClr val="FF0000"/>
                </a:solidFill>
              </a:rPr>
              <a:t>guest</a:t>
            </a:r>
            <a:r>
              <a:rPr lang="en-IN" sz="2400" dirty="0"/>
              <a:t>— </a:t>
            </a:r>
            <a:r>
              <a:rPr lang="en-IN" sz="2400" dirty="0" smtClean="0"/>
              <a:t>applications and </a:t>
            </a:r>
            <a:r>
              <a:rPr lang="en-IN" sz="2400" dirty="0" smtClean="0">
                <a:solidFill>
                  <a:srgbClr val="FF0000"/>
                </a:solidFill>
              </a:rPr>
              <a:t>users</a:t>
            </a:r>
            <a:r>
              <a:rPr lang="en-IN" sz="2400" dirty="0" smtClean="0"/>
              <a:t>—interacts with a virtual network, such as a </a:t>
            </a:r>
            <a:r>
              <a:rPr lang="en-IN" sz="2400" dirty="0"/>
              <a:t>virtual </a:t>
            </a:r>
            <a:r>
              <a:rPr lang="en-IN" sz="2400" dirty="0" smtClean="0"/>
              <a:t>private network(VPN</a:t>
            </a:r>
            <a:r>
              <a:rPr lang="en-IN" sz="2400" dirty="0"/>
              <a:t>), which </a:t>
            </a:r>
            <a:r>
              <a:rPr lang="en-IN" sz="2400" dirty="0" smtClean="0"/>
              <a:t>is managed by specific software (</a:t>
            </a:r>
            <a:r>
              <a:rPr lang="en-IN" sz="2400" dirty="0" err="1" smtClean="0"/>
              <a:t>VPNclient</a:t>
            </a:r>
            <a:r>
              <a:rPr lang="en-IN" sz="2400" dirty="0" smtClean="0"/>
              <a:t>) using the physical network available on the </a:t>
            </a:r>
            <a:r>
              <a:rPr lang="en-IN" sz="2400" dirty="0"/>
              <a:t>node. </a:t>
            </a:r>
            <a:endParaRPr lang="en-IN" sz="2400" dirty="0" smtClean="0"/>
          </a:p>
          <a:p>
            <a:r>
              <a:rPr lang="en-IN" sz="2400" dirty="0" smtClean="0"/>
              <a:t>VPNs are useful for creating the </a:t>
            </a:r>
            <a:r>
              <a:rPr lang="en-IN" sz="2400" dirty="0" smtClean="0">
                <a:solidFill>
                  <a:srgbClr val="FF0000"/>
                </a:solidFill>
              </a:rPr>
              <a:t>illusion</a:t>
            </a:r>
            <a:r>
              <a:rPr lang="en-IN" sz="2400" dirty="0" smtClean="0"/>
              <a:t> of being with in a different physical network and </a:t>
            </a:r>
            <a:r>
              <a:rPr lang="en-IN" sz="2400" dirty="0"/>
              <a:t>thus </a:t>
            </a:r>
            <a:r>
              <a:rPr lang="en-IN" sz="2400" dirty="0" smtClean="0"/>
              <a:t>accessing the resources in it, which would otherwise not be available</a:t>
            </a:r>
            <a:r>
              <a:rPr lang="en-IN" sz="2400" dirty="0"/>
              <a:t>. </a:t>
            </a:r>
            <a:endParaRPr lang="en-IN" sz="2400" dirty="0" smtClean="0"/>
          </a:p>
          <a:p>
            <a:pPr>
              <a:buNone/>
            </a:pPr>
            <a:endParaRPr lang="en-IN"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The virtualization reference model - Host</a:t>
            </a:r>
            <a:endParaRPr lang="en-IN" dirty="0"/>
          </a:p>
        </p:txBody>
      </p:sp>
      <p:sp>
        <p:nvSpPr>
          <p:cNvPr id="3" name="Content Placeholder 2"/>
          <p:cNvSpPr>
            <a:spLocks noGrp="1"/>
          </p:cNvSpPr>
          <p:nvPr>
            <p:ph idx="1"/>
          </p:nvPr>
        </p:nvSpPr>
        <p:spPr/>
        <p:txBody>
          <a:bodyPr>
            <a:normAutofit/>
          </a:bodyPr>
          <a:lstStyle/>
          <a:p>
            <a:r>
              <a:rPr lang="en-IN" sz="2400" dirty="0"/>
              <a:t>The host </a:t>
            </a:r>
            <a:r>
              <a:rPr lang="en-IN" sz="2400" b="1" dirty="0" smtClean="0">
                <a:solidFill>
                  <a:srgbClr val="7030A0"/>
                </a:solidFill>
              </a:rPr>
              <a:t>re</a:t>
            </a:r>
            <a:r>
              <a:rPr lang="en-IN" sz="2400" dirty="0" smtClean="0"/>
              <a:t>presents the </a:t>
            </a:r>
            <a:r>
              <a:rPr lang="en-IN" sz="2400" dirty="0" smtClean="0">
                <a:solidFill>
                  <a:srgbClr val="FF0000"/>
                </a:solidFill>
              </a:rPr>
              <a:t>original environment </a:t>
            </a:r>
            <a:r>
              <a:rPr lang="en-IN" sz="2400" dirty="0" smtClean="0"/>
              <a:t>where the </a:t>
            </a:r>
            <a:r>
              <a:rPr lang="en-IN" sz="2400" i="1" dirty="0" smtClean="0"/>
              <a:t>guest </a:t>
            </a:r>
            <a:r>
              <a:rPr lang="en-IN" sz="2400" dirty="0" smtClean="0"/>
              <a:t> is supposed to be </a:t>
            </a:r>
            <a:r>
              <a:rPr lang="en-IN" sz="2400" dirty="0"/>
              <a:t>managed</a:t>
            </a:r>
            <a:r>
              <a:rPr lang="en-IN" sz="2400" dirty="0" smtClean="0"/>
              <a:t>.</a:t>
            </a:r>
          </a:p>
          <a:p>
            <a:r>
              <a:rPr lang="en-IN" sz="2400" dirty="0"/>
              <a:t>The host is instead </a:t>
            </a:r>
            <a:r>
              <a:rPr lang="en-IN" sz="2400" b="1" dirty="0">
                <a:solidFill>
                  <a:srgbClr val="002060"/>
                </a:solidFill>
              </a:rPr>
              <a:t>re</a:t>
            </a:r>
            <a:r>
              <a:rPr lang="en-IN" sz="2400" dirty="0"/>
              <a:t>presented by the </a:t>
            </a:r>
            <a:r>
              <a:rPr lang="en-IN" sz="2400" dirty="0">
                <a:solidFill>
                  <a:srgbClr val="FF0000"/>
                </a:solidFill>
              </a:rPr>
              <a:t>p</a:t>
            </a:r>
            <a:r>
              <a:rPr lang="en-IN" sz="2400" dirty="0"/>
              <a:t>hysical hardware, and in some cases the </a:t>
            </a:r>
            <a:r>
              <a:rPr lang="en-IN" sz="2400" dirty="0">
                <a:solidFill>
                  <a:srgbClr val="FF0000"/>
                </a:solidFill>
              </a:rPr>
              <a:t>o</a:t>
            </a:r>
            <a:r>
              <a:rPr lang="en-IN" sz="2400" dirty="0"/>
              <a:t>perating system, that defines the environment where the virtual machine manager is running. </a:t>
            </a:r>
            <a:endParaRPr lang="en-IN" sz="2400" dirty="0" smtClean="0"/>
          </a:p>
          <a:p>
            <a:endParaRPr lang="en-IN" sz="2400" dirty="0" smtClean="0"/>
          </a:p>
          <a:p>
            <a:r>
              <a:rPr lang="en-IN" sz="2400" dirty="0" smtClean="0"/>
              <a:t>In the </a:t>
            </a:r>
            <a:r>
              <a:rPr lang="en-IN" sz="2400" dirty="0" smtClean="0">
                <a:solidFill>
                  <a:srgbClr val="FF0000"/>
                </a:solidFill>
              </a:rPr>
              <a:t>case</a:t>
            </a:r>
            <a:r>
              <a:rPr lang="en-IN" sz="2400" dirty="0" smtClean="0"/>
              <a:t> of </a:t>
            </a:r>
            <a:r>
              <a:rPr lang="en-IN" sz="2400" b="1" dirty="0" smtClean="0"/>
              <a:t>virtual storage</a:t>
            </a:r>
            <a:r>
              <a:rPr lang="en-IN" sz="2400" dirty="0" smtClean="0"/>
              <a:t>, the </a:t>
            </a:r>
            <a:r>
              <a:rPr lang="en-IN" sz="2400" dirty="0" smtClean="0">
                <a:solidFill>
                  <a:srgbClr val="FF0000"/>
                </a:solidFill>
              </a:rPr>
              <a:t>guest</a:t>
            </a:r>
            <a:r>
              <a:rPr lang="en-IN" sz="2400" dirty="0" smtClean="0"/>
              <a:t> might be client applications or </a:t>
            </a:r>
            <a:r>
              <a:rPr lang="en-IN" sz="2400" dirty="0" smtClean="0">
                <a:solidFill>
                  <a:srgbClr val="FF0000"/>
                </a:solidFill>
              </a:rPr>
              <a:t>users</a:t>
            </a:r>
            <a:r>
              <a:rPr lang="en-IN" sz="2400" dirty="0" smtClean="0"/>
              <a:t> that interact with the virtual storage management software deployed on top of the real storage system.</a:t>
            </a:r>
          </a:p>
          <a:p>
            <a:endParaRPr lang="en-IN" sz="2400" dirty="0" smtClean="0"/>
          </a:p>
          <a:p>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The virtualization reference model – Virtualization Layer</a:t>
            </a:r>
            <a:endParaRPr lang="en-IN" dirty="0"/>
          </a:p>
        </p:txBody>
      </p:sp>
      <p:sp>
        <p:nvSpPr>
          <p:cNvPr id="3" name="Content Placeholder 2"/>
          <p:cNvSpPr>
            <a:spLocks noGrp="1"/>
          </p:cNvSpPr>
          <p:nvPr>
            <p:ph idx="1"/>
          </p:nvPr>
        </p:nvSpPr>
        <p:spPr/>
        <p:txBody>
          <a:bodyPr>
            <a:normAutofit/>
          </a:bodyPr>
          <a:lstStyle/>
          <a:p>
            <a:r>
              <a:rPr lang="en-IN" sz="2400" dirty="0"/>
              <a:t>The </a:t>
            </a:r>
            <a:r>
              <a:rPr lang="en-IN" sz="2400" dirty="0" smtClean="0"/>
              <a:t>virtualization layer </a:t>
            </a:r>
            <a:r>
              <a:rPr lang="en-IN" sz="2400" dirty="0"/>
              <a:t>is </a:t>
            </a:r>
            <a:r>
              <a:rPr lang="en-IN" sz="2400" dirty="0" smtClean="0"/>
              <a:t>responsible for </a:t>
            </a:r>
            <a:r>
              <a:rPr lang="en-IN" sz="2400" dirty="0" smtClean="0">
                <a:solidFill>
                  <a:srgbClr val="FF0000"/>
                </a:solidFill>
              </a:rPr>
              <a:t>recreating</a:t>
            </a:r>
            <a:r>
              <a:rPr lang="en-IN" sz="2400" dirty="0" smtClean="0"/>
              <a:t> the same or a different environment where the guest will operate</a:t>
            </a:r>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1595</TotalTime>
  <Words>2355</Words>
  <Application>Microsoft Office PowerPoint</Application>
  <PresentationFormat>On-screen Show (4:3)</PresentationFormat>
  <Paragraphs>224</Paragraphs>
  <Slides>42</Slides>
  <Notes>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Virtualization in cloud computing  </vt:lpstr>
      <vt:lpstr>Introduction</vt:lpstr>
      <vt:lpstr>Introduction</vt:lpstr>
      <vt:lpstr>Reasons for the growth of Virtualization</vt:lpstr>
      <vt:lpstr>Characteristics of virtualized environments </vt:lpstr>
      <vt:lpstr>The virtualization reference model</vt:lpstr>
      <vt:lpstr>The virtualization reference model - Guest</vt:lpstr>
      <vt:lpstr>The virtualization reference model - Host</vt:lpstr>
      <vt:lpstr>The virtualization reference model – Virtualization Layer</vt:lpstr>
      <vt:lpstr>Advantages of Virtualization</vt:lpstr>
      <vt:lpstr>A Taxonomy of Virtualization Techniques</vt:lpstr>
      <vt:lpstr>A Taxonomy of Virtualization Techniques-Execution virtualization </vt:lpstr>
      <vt:lpstr>A Taxonomy of Virtualization Techniques</vt:lpstr>
      <vt:lpstr>A Taxonomy of Virtualization Techniques</vt:lpstr>
      <vt:lpstr>A Taxonomy of Virtualization Techniques</vt:lpstr>
      <vt:lpstr>A Taxonomy of Virtualization Techniques</vt:lpstr>
      <vt:lpstr>A Taxonomy of Virtualization Techniques</vt:lpstr>
      <vt:lpstr>A Taxonomy of Virtualization Techniques</vt:lpstr>
      <vt:lpstr>Machine reference model </vt:lpstr>
      <vt:lpstr>Machine reference model </vt:lpstr>
      <vt:lpstr>Hardware-level virtualization </vt:lpstr>
      <vt:lpstr>Hardware-level virtualization </vt:lpstr>
      <vt:lpstr>Hypervisors </vt:lpstr>
      <vt:lpstr>Hypervisors</vt:lpstr>
      <vt:lpstr>Hypervisors</vt:lpstr>
      <vt:lpstr>A Hypervisor Reference Architecture </vt:lpstr>
      <vt:lpstr>A Hypervisor Reference Architecture </vt:lpstr>
      <vt:lpstr>A Hypervisor Reference Architecture </vt:lpstr>
      <vt:lpstr>Hardware Virtualization Techniques</vt:lpstr>
      <vt:lpstr>Hardware Virtualization Techniques</vt:lpstr>
      <vt:lpstr>Operating System-level Virtualization </vt:lpstr>
      <vt:lpstr>Programming Language-level Virtualization </vt:lpstr>
      <vt:lpstr>Application-level Virtualization </vt:lpstr>
      <vt:lpstr>Other Types Of Virtualization </vt:lpstr>
      <vt:lpstr>Other Types Of Virtualization </vt:lpstr>
      <vt:lpstr>Other Types Of Virtualization </vt:lpstr>
      <vt:lpstr>Other Types Of Virtualization </vt:lpstr>
      <vt:lpstr>Virtualization And Cloud Computing </vt:lpstr>
      <vt:lpstr>Pros And Cons Of Virtualization </vt:lpstr>
      <vt:lpstr>Pros And Cons Of Virtualization </vt:lpstr>
      <vt:lpstr>Slide 41</vt:lpstr>
      <vt:lpstr>Slide 42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Virtualization in cloud computing</dc:title>
  <dc:creator>ambrish gangal</dc:creator>
  <cp:lastModifiedBy>ACER</cp:lastModifiedBy>
  <cp:revision>14</cp:revision>
  <dcterms:created xsi:type="dcterms:W3CDTF">2020-07-14T02:31:03Z</dcterms:created>
  <dcterms:modified xsi:type="dcterms:W3CDTF">2023-03-02T07:26:23Z</dcterms:modified>
</cp:coreProperties>
</file>