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1" r:id="rId3"/>
    <p:sldId id="272" r:id="rId4"/>
    <p:sldId id="273" r:id="rId5"/>
    <p:sldId id="274" r:id="rId6"/>
    <p:sldId id="275" r:id="rId7"/>
    <p:sldId id="276" r:id="rId8"/>
    <p:sldId id="27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08" y="-16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BB0326B-AE89-4E61-A7BE-18964714035B}" type="datetimeFigureOut">
              <a:rPr lang="en-US" smtClean="0"/>
              <a:pPr/>
              <a:t>12/9/2020</a:t>
            </a:fld>
            <a:endParaRPr lang="en-US"/>
          </a:p>
        </p:txBody>
      </p:sp>
      <p:sp>
        <p:nvSpPr>
          <p:cNvPr id="17" name="Footer Placeholder 16"/>
          <p:cNvSpPr>
            <a:spLocks noGrp="1"/>
          </p:cNvSpPr>
          <p:nvPr>
            <p:ph type="ftr" sz="quarter" idx="11"/>
          </p:nvPr>
        </p:nvSpPr>
        <p:spPr/>
        <p:txBody>
          <a:bodyPr/>
          <a:lstStyle/>
          <a:p>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normAutofit/>
          </a:bodyPr>
          <a:lstStyle>
            <a:lvl1pPr algn="ctr">
              <a:defRPr lang="en-US" sz="4800" dirty="0">
                <a:solidFill>
                  <a:srgbClr val="FFFFFF"/>
                </a:solidFill>
                <a:latin typeface="Cambria" pitchFamily="18" charset="0"/>
              </a:defRPr>
            </a:lvl1pPr>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B0326B-AE89-4E61-A7BE-18964714035B}"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B0326B-AE89-4E61-A7BE-18964714035B}"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lvl1pPr algn="ctr">
              <a:defRPr sz="4400" b="1">
                <a:solidFill>
                  <a:schemeClr val="tx1"/>
                </a:solidFill>
                <a:latin typeface="Cambria" pitchFamily="18"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FBB0326B-AE89-4E61-A7BE-18964714035B}"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DE81D-6D52-42FD-9FBB-CF8420EE2FC5}" type="slidenum">
              <a:rPr lang="en-US" smtClean="0"/>
              <a:pPr/>
              <a:t>‹#›</a:t>
            </a:fld>
            <a:endParaRPr lang="en-US"/>
          </a:p>
        </p:txBody>
      </p:sp>
      <p:sp>
        <p:nvSpPr>
          <p:cNvPr id="8" name="Content Placeholder 7"/>
          <p:cNvSpPr>
            <a:spLocks noGrp="1"/>
          </p:cNvSpPr>
          <p:nvPr>
            <p:ph sz="quarter" idx="1"/>
          </p:nvPr>
        </p:nvSpPr>
        <p:spPr>
          <a:xfrm>
            <a:off x="457200" y="1447800"/>
            <a:ext cx="8229600" cy="4572000"/>
          </a:xfrm>
        </p:spPr>
        <p:txBody>
          <a:bodyPr vert="horz">
            <a:normAutofit/>
          </a:bodyPr>
          <a:lstStyle>
            <a:lvl1pPr>
              <a:defRPr sz="2800">
                <a:latin typeface="Cambria" pitchFamily="18" charset="0"/>
              </a:defRPr>
            </a:lvl1pPr>
            <a:lvl2pPr>
              <a:defRPr sz="2800">
                <a:latin typeface="Cambria" pitchFamily="18" charset="0"/>
              </a:defRPr>
            </a:lvl2pPr>
            <a:lvl3pPr>
              <a:defRPr sz="2400">
                <a:latin typeface="Cambria" pitchFamily="18" charset="0"/>
              </a:defRPr>
            </a:lvl3pPr>
            <a:lvl4pPr>
              <a:defRPr sz="2400">
                <a:latin typeface="Cambria" pitchFamily="18" charset="0"/>
              </a:defRPr>
            </a:lvl4pPr>
            <a:lvl5pPr>
              <a:defRPr sz="2400">
                <a:latin typeface="Cambria"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B0326B-AE89-4E61-A7BE-18964714035B}" type="datetimeFigureOut">
              <a:rPr lang="en-US" smtClean="0"/>
              <a:pPr/>
              <a:t>12/9/2020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03DE81D-6D52-42FD-9FBB-CF8420EE2F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BB0326B-AE89-4E61-A7BE-18964714035B}"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DE81D-6D52-42FD-9FBB-CF8420EE2FC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BB0326B-AE89-4E61-A7BE-18964714035B}"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3DE81D-6D52-42FD-9FBB-CF8420EE2FC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B0326B-AE89-4E61-A7BE-18964714035B}"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0326B-AE89-4E61-A7BE-18964714035B}"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B0326B-AE89-4E61-A7BE-18964714035B}"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DE81D-6D52-42FD-9FBB-CF8420EE2FC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B0326B-AE89-4E61-A7BE-18964714035B}" type="datetimeFigureOut">
              <a:rPr lang="en-US" smtClean="0"/>
              <a:pPr/>
              <a:t>12/9/2020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03DE81D-6D52-42FD-9FBB-CF8420EE2FC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BB0326B-AE89-4E61-A7BE-18964714035B}" type="datetimeFigureOut">
              <a:rPr lang="en-US" smtClean="0"/>
              <a:pPr/>
              <a:t>12/9/2020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03DE81D-6D52-42FD-9FBB-CF8420EE2FC5}" type="slidenum">
              <a:rPr lang="en-US" smtClean="0"/>
              <a:pPr/>
              <a:t>‹#›</a:t>
            </a:fld>
            <a:endParaRPr lang="en-US"/>
          </a:p>
        </p:txBody>
      </p:sp>
      <p:pic>
        <p:nvPicPr>
          <p:cNvPr id="10" name="Picture 9" descr="Related image"/>
          <p:cNvPicPr/>
          <p:nvPr userDrawn="1"/>
        </p:nvPicPr>
        <p:blipFill>
          <a:blip r:embed="rId13"/>
          <a:srcRect l="3793" t="21970" r="3781" b="23464"/>
          <a:stretch>
            <a:fillRect/>
          </a:stretch>
        </p:blipFill>
        <p:spPr bwMode="auto">
          <a:xfrm>
            <a:off x="-32" y="29232"/>
            <a:ext cx="1622550" cy="82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b="1" smtClean="0"/>
              <a:t>Load Balancing</a:t>
            </a:r>
            <a:endParaRPr lang="en-US" b="1" dirty="0"/>
          </a:p>
        </p:txBody>
      </p:sp>
      <p:pic>
        <p:nvPicPr>
          <p:cNvPr id="6" name="Picture 5" descr="Related image"/>
          <p:cNvPicPr/>
          <p:nvPr/>
        </p:nvPicPr>
        <p:blipFill>
          <a:blip r:embed="rId2"/>
          <a:srcRect l="3793" t="21970" r="3781" b="23464"/>
          <a:stretch>
            <a:fillRect/>
          </a:stretch>
        </p:blipFill>
        <p:spPr bwMode="auto">
          <a:xfrm>
            <a:off x="3429000" y="304800"/>
            <a:ext cx="2286016" cy="1143008"/>
          </a:xfrm>
          <a:prstGeom prst="rect">
            <a:avLst/>
          </a:prstGeom>
          <a:noFill/>
          <a:ln w="9525">
            <a:noFill/>
            <a:miter lim="800000"/>
            <a:headEnd/>
            <a:tailEnd/>
          </a:ln>
        </p:spPr>
      </p:pic>
      <p:sp>
        <p:nvSpPr>
          <p:cNvPr id="7" name="Subtitle 2"/>
          <p:cNvSpPr txBox="1">
            <a:spLocks/>
          </p:cNvSpPr>
          <p:nvPr/>
        </p:nvSpPr>
        <p:spPr>
          <a:xfrm>
            <a:off x="1357290" y="4572008"/>
            <a:ext cx="6400800" cy="1752600"/>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GB" sz="2600" b="1" i="0" u="none" strike="noStrike" kern="1200" cap="none" spc="0" normalizeH="0" baseline="0" noProof="0" smtClean="0">
                <a:ln>
                  <a:noFill/>
                </a:ln>
                <a:solidFill>
                  <a:srgbClr val="002060"/>
                </a:solidFill>
                <a:effectLst/>
                <a:uLnTx/>
                <a:uFillTx/>
                <a:latin typeface="Times New Roman" pitchFamily="18" charset="0"/>
                <a:ea typeface="+mn-ea"/>
                <a:cs typeface="Times New Roman" pitchFamily="18" charset="0"/>
              </a:rPr>
              <a:t>Presented by:</a:t>
            </a: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GB" sz="2600" b="0" i="0" u="none" strike="noStrike" kern="1200" cap="none" spc="0" normalizeH="0" baseline="0" noProof="0" smtClean="0">
                <a:ln>
                  <a:noFill/>
                </a:ln>
                <a:solidFill>
                  <a:srgbClr val="002060"/>
                </a:solidFill>
                <a:effectLst/>
                <a:uLnTx/>
                <a:uFillTx/>
                <a:latin typeface="Times New Roman" pitchFamily="18" charset="0"/>
                <a:ea typeface="+mn-ea"/>
                <a:cs typeface="Times New Roman" pitchFamily="18" charset="0"/>
              </a:rPr>
              <a:t>Saurabh Singhal</a:t>
            </a: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GB" sz="2600" b="0" i="0" u="none" strike="noStrike" kern="1200" cap="none" spc="0" normalizeH="0" baseline="0" noProof="0" smtClean="0">
                <a:ln>
                  <a:noFill/>
                </a:ln>
                <a:solidFill>
                  <a:srgbClr val="002060"/>
                </a:solidFill>
                <a:effectLst/>
                <a:uLnTx/>
                <a:uFillTx/>
                <a:latin typeface="Times New Roman" pitchFamily="18" charset="0"/>
                <a:ea typeface="+mn-ea"/>
                <a:cs typeface="Times New Roman" pitchFamily="18" charset="0"/>
              </a:rPr>
              <a:t>Assistant Professor</a:t>
            </a:r>
            <a:endParaRPr kumimoji="0" lang="en-US" sz="2600" b="0"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Load balancing in the cloud allows data centers to avoid overloading/</a:t>
            </a:r>
            <a:r>
              <a:rPr lang="en-US" sz="2400" dirty="0" err="1" smtClean="0"/>
              <a:t>underloading</a:t>
            </a:r>
            <a:r>
              <a:rPr lang="en-US" sz="2400" dirty="0" smtClean="0"/>
              <a:t> in virtual machines, which itself is a challenge in the field of cloud computing.</a:t>
            </a:r>
          </a:p>
          <a:p>
            <a:pPr algn="just"/>
            <a:r>
              <a:rPr lang="en-US" sz="2400" dirty="0" smtClean="0"/>
              <a:t>Load balancing provides the facility to distribute the workload equally on available resources.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sz="quarter" idx="1"/>
          </p:nvPr>
        </p:nvSpPr>
        <p:spPr/>
        <p:txBody>
          <a:bodyPr>
            <a:normAutofit/>
          </a:bodyPr>
          <a:lstStyle/>
          <a:p>
            <a:r>
              <a:rPr lang="en-US" sz="2400" dirty="0" smtClean="0"/>
              <a:t>Load Balancing objective is:</a:t>
            </a:r>
          </a:p>
          <a:p>
            <a:r>
              <a:rPr lang="en-US" sz="2400" dirty="0" smtClean="0"/>
              <a:t>To provide continuous service in case of failure of any service’s component </a:t>
            </a:r>
          </a:p>
          <a:p>
            <a:r>
              <a:rPr lang="en-US" sz="2400" dirty="0" smtClean="0"/>
              <a:t>Aims to minimize the response time for tasks and improve resource utilization, </a:t>
            </a:r>
          </a:p>
          <a:p>
            <a:pPr algn="just"/>
            <a:r>
              <a:rPr lang="en-US" sz="2400" dirty="0" smtClean="0"/>
              <a:t>Aims to provide scalability and flexibility </a:t>
            </a:r>
          </a:p>
          <a:p>
            <a:r>
              <a:rPr lang="en-US" sz="2400" dirty="0" smtClean="0"/>
              <a:t>Reducing energy consumption and carbon emission</a:t>
            </a:r>
          </a:p>
          <a:p>
            <a:r>
              <a:rPr lang="en-US" sz="2400" dirty="0" smtClean="0"/>
              <a:t>Avoiding bottlenecks</a:t>
            </a:r>
          </a:p>
          <a:p>
            <a:r>
              <a:rPr lang="en-US" sz="2400" dirty="0" smtClean="0"/>
              <a:t>Resource provisioning and fulfilling </a:t>
            </a:r>
            <a:r>
              <a:rPr lang="en-US" sz="2400" dirty="0" err="1" smtClean="0"/>
              <a:t>QoS</a:t>
            </a:r>
            <a:r>
              <a:rPr lang="en-US" sz="2400" dirty="0" smtClean="0"/>
              <a:t> requirements for improving load balancing.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IN LOAD BALANCING</a:t>
            </a:r>
            <a:endParaRPr lang="en-US" dirty="0"/>
          </a:p>
        </p:txBody>
      </p:sp>
      <p:sp>
        <p:nvSpPr>
          <p:cNvPr id="3" name="Content Placeholder 2"/>
          <p:cNvSpPr>
            <a:spLocks noGrp="1"/>
          </p:cNvSpPr>
          <p:nvPr>
            <p:ph sz="quarter" idx="1"/>
          </p:nvPr>
        </p:nvSpPr>
        <p:spPr/>
        <p:txBody>
          <a:bodyPr/>
          <a:lstStyle/>
          <a:p>
            <a:r>
              <a:rPr lang="en-US" b="1" dirty="0" smtClean="0"/>
              <a:t>Geographical Distributed Nodes</a:t>
            </a:r>
          </a:p>
          <a:p>
            <a:r>
              <a:rPr lang="en-US" b="1" dirty="0" smtClean="0"/>
              <a:t>Single Point of Failure</a:t>
            </a:r>
          </a:p>
          <a:p>
            <a:r>
              <a:rPr lang="en-US" b="1" dirty="0" smtClean="0"/>
              <a:t>Virtual Machine Migration</a:t>
            </a:r>
          </a:p>
          <a:p>
            <a:r>
              <a:rPr lang="en-US" b="1" dirty="0" smtClean="0"/>
              <a:t>Heterogeneous Nodes</a:t>
            </a:r>
          </a:p>
          <a:p>
            <a:r>
              <a:rPr lang="en-US" b="1" dirty="0" smtClean="0"/>
              <a:t>Storage Management</a:t>
            </a:r>
          </a:p>
          <a:p>
            <a:r>
              <a:rPr lang="en-US" b="1" dirty="0" smtClean="0"/>
              <a:t>Load-Balancer Scalability</a:t>
            </a:r>
          </a:p>
          <a:p>
            <a:r>
              <a:rPr lang="en-US" b="1" dirty="0" smtClean="0"/>
              <a:t>Algorithm Complexity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 Load Balancing</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68880" y="1371600"/>
            <a:ext cx="6217920" cy="52953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load-balancing Algorithms</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21920" y="1508235"/>
            <a:ext cx="8869680" cy="463821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Load-Balancing Techniques</a:t>
            </a:r>
            <a:endParaRPr lang="en-US" dirty="0"/>
          </a:p>
        </p:txBody>
      </p:sp>
      <p:sp>
        <p:nvSpPr>
          <p:cNvPr id="3" name="Content Placeholder 2"/>
          <p:cNvSpPr>
            <a:spLocks noGrp="1"/>
          </p:cNvSpPr>
          <p:nvPr>
            <p:ph sz="quarter" idx="1"/>
          </p:nvPr>
        </p:nvSpPr>
        <p:spPr/>
        <p:txBody>
          <a:bodyPr>
            <a:noAutofit/>
          </a:bodyPr>
          <a:lstStyle/>
          <a:p>
            <a:pPr algn="just"/>
            <a:r>
              <a:rPr lang="en-US" sz="2000" dirty="0" smtClean="0"/>
              <a:t>Static load-balancing techniques do not need knowledge of the current state of a system; they keep only knowledge of system resources such as execution time, memory, storage capacity, and processing power of nodes in advance. </a:t>
            </a:r>
          </a:p>
          <a:p>
            <a:pPr algn="just"/>
            <a:r>
              <a:rPr lang="en-US" sz="2000" dirty="0" smtClean="0"/>
              <a:t>Static load balancing does not allow allocation of resources at execution time. </a:t>
            </a:r>
          </a:p>
          <a:p>
            <a:pPr algn="just"/>
            <a:r>
              <a:rPr lang="en-US" sz="2000" dirty="0" smtClean="0"/>
              <a:t>These techniques are easy to implement and execute but are useful for smaller system or networks with a smaller number of resources. </a:t>
            </a:r>
          </a:p>
          <a:p>
            <a:pPr algn="just"/>
            <a:r>
              <a:rPr lang="en-US" sz="2000" dirty="0" smtClean="0"/>
              <a:t>Because they do not consider the current state of the system, these techniques are not useful for computing systems performing distributed computing. </a:t>
            </a:r>
          </a:p>
          <a:p>
            <a:pPr algn="just"/>
            <a:r>
              <a:rPr lang="en-US" sz="2000" dirty="0" smtClean="0"/>
              <a:t>They also do not allow detection of the connected server machine at execution time, which leads to uneven distribution of resources.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Dynamic Load-Balancing Techniques</a:t>
            </a:r>
            <a:endParaRPr lang="en-US" sz="3600" dirty="0"/>
          </a:p>
        </p:txBody>
      </p:sp>
      <p:sp>
        <p:nvSpPr>
          <p:cNvPr id="3" name="Content Placeholder 2"/>
          <p:cNvSpPr>
            <a:spLocks noGrp="1"/>
          </p:cNvSpPr>
          <p:nvPr>
            <p:ph sz="quarter" idx="1"/>
          </p:nvPr>
        </p:nvSpPr>
        <p:spPr/>
        <p:txBody>
          <a:bodyPr>
            <a:normAutofit fontScale="92500"/>
          </a:bodyPr>
          <a:lstStyle/>
          <a:p>
            <a:pPr algn="just"/>
            <a:r>
              <a:rPr lang="en-US" sz="2400" dirty="0" smtClean="0"/>
              <a:t>Static techniques do not need knowledge of the current state of the system because these techniques are unsuitable for distributed computing systems that change state dynamically and need the current state of resources at a time interval. </a:t>
            </a:r>
          </a:p>
          <a:p>
            <a:pPr algn="just"/>
            <a:r>
              <a:rPr lang="en-US" sz="2400" dirty="0" smtClean="0"/>
              <a:t>Thus, we require dynamic load-balancing techniques that are suitable for the cloud environment.</a:t>
            </a:r>
          </a:p>
          <a:p>
            <a:pPr algn="just"/>
            <a:r>
              <a:rPr lang="en-US" sz="2400" dirty="0" smtClean="0"/>
              <a:t>Vary load during the execution of the processes.</a:t>
            </a:r>
          </a:p>
          <a:p>
            <a:pPr algn="just"/>
            <a:r>
              <a:rPr lang="en-US" sz="2400" dirty="0" smtClean="0"/>
              <a:t>All previous factors are taken into account by making the division of load dependent upon the execution of the parts as they are being executed.</a:t>
            </a:r>
          </a:p>
          <a:p>
            <a:pPr algn="just"/>
            <a:r>
              <a:rPr lang="en-US" sz="2400" dirty="0" smtClean="0"/>
              <a:t>Does incur an additional overhead during execution, but it </a:t>
            </a:r>
            <a:r>
              <a:rPr lang="en-US" sz="2400" smtClean="0"/>
              <a:t>is </a:t>
            </a:r>
            <a:r>
              <a:rPr lang="en-US" sz="2400" smtClean="0"/>
              <a:t>much more </a:t>
            </a:r>
            <a:r>
              <a:rPr lang="en-US" sz="2400" dirty="0" smtClean="0"/>
              <a:t>effective than static load balancing</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367</TotalTime>
  <Words>374</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Load Balancing</vt:lpstr>
      <vt:lpstr>Load balancing</vt:lpstr>
      <vt:lpstr>Load balancing</vt:lpstr>
      <vt:lpstr>CHALLENGES IN LOAD BALANCING</vt:lpstr>
      <vt:lpstr>Model for Load Balancing</vt:lpstr>
      <vt:lpstr>Classification of load-balancing Algorithms</vt:lpstr>
      <vt:lpstr>Static Load-Balancing Techniques</vt:lpstr>
      <vt:lpstr>Dynamic Load-Balancing Techniques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Abuse and Nefarious Use of Cloud Computing</dc:title>
  <dc:creator>Saurabh-PC</dc:creator>
  <cp:lastModifiedBy>Saurabh-PC</cp:lastModifiedBy>
  <cp:revision>39</cp:revision>
  <dcterms:created xsi:type="dcterms:W3CDTF">2019-11-27T03:16:16Z</dcterms:created>
  <dcterms:modified xsi:type="dcterms:W3CDTF">2020-12-09T10:00:52Z</dcterms:modified>
</cp:coreProperties>
</file>