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82" r:id="rId4"/>
    <p:sldId id="279" r:id="rId5"/>
    <p:sldId id="280" r:id="rId6"/>
    <p:sldId id="281" r:id="rId7"/>
    <p:sldId id="264" r:id="rId8"/>
    <p:sldId id="266" r:id="rId9"/>
    <p:sldId id="259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27596-FA11-445F-A301-494AB595D54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EE5C3-9A52-46C6-91CF-6A8750010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l">
              <a:defRPr sz="60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>
            <a:normAutofit/>
          </a:bodyPr>
          <a:lstStyle>
            <a:lvl1pPr marL="0" indent="0" algn="l">
              <a:spcBef>
                <a:spcPts val="0"/>
              </a:spcBef>
              <a:buNone/>
              <a:defRPr sz="4400"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  <p:sp>
        <p:nvSpPr>
          <p:cNvPr id="13" name="Shape 98"/>
          <p:cNvSpPr/>
          <p:nvPr userDrawn="1"/>
        </p:nvSpPr>
        <p:spPr>
          <a:xfrm>
            <a:off x="0" y="-347"/>
            <a:ext cx="9144000" cy="228947"/>
          </a:xfrm>
          <a:prstGeom prst="rect">
            <a:avLst/>
          </a:prstGeom>
          <a:solidFill>
            <a:srgbClr val="ED2444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Shape 99"/>
          <p:cNvSpPr/>
          <p:nvPr userDrawn="1"/>
        </p:nvSpPr>
        <p:spPr>
          <a:xfrm>
            <a:off x="6553201" y="0"/>
            <a:ext cx="2590799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25400" dir="5400000" rotWithShape="0">
              <a:srgbClr val="000000">
                <a:alpha val="32941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3200" b="1" i="0" u="none" strike="noStrike" cap="none" dirty="0" smtClean="0">
                <a:solidFill>
                  <a:schemeClr val="bg1"/>
                </a:solidFill>
                <a:latin typeface="Algerian" pitchFamily="82" charset="0"/>
                <a:ea typeface="Helvetica Neue"/>
                <a:cs typeface="Mongolian Baiti" pitchFamily="66" charset="0"/>
                <a:sym typeface="Helvetica Neue"/>
              </a:rPr>
              <a:t>SLA</a:t>
            </a:r>
            <a:endParaRPr sz="3200" b="1" i="0" u="none" strike="noStrike" cap="none">
              <a:solidFill>
                <a:schemeClr val="bg1"/>
              </a:solidFill>
              <a:latin typeface="Algerian" pitchFamily="82" charset="0"/>
              <a:ea typeface="Helvetica Neue"/>
              <a:cs typeface="Mongolian Baiti" pitchFamily="66" charset="0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F9A1B07-4511-4C13-86C3-55BB2ABFAA1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833C59A-F4B5-419B-99E3-2F9D09F3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hape 98"/>
          <p:cNvSpPr/>
          <p:nvPr userDrawn="1"/>
        </p:nvSpPr>
        <p:spPr>
          <a:xfrm>
            <a:off x="0" y="-347"/>
            <a:ext cx="9144000" cy="228947"/>
          </a:xfrm>
          <a:prstGeom prst="rect">
            <a:avLst/>
          </a:prstGeom>
          <a:solidFill>
            <a:srgbClr val="ED2444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99"/>
          <p:cNvSpPr/>
          <p:nvPr userDrawn="1"/>
        </p:nvSpPr>
        <p:spPr>
          <a:xfrm>
            <a:off x="6553201" y="0"/>
            <a:ext cx="2590799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25400" dir="5400000" rotWithShape="0">
              <a:srgbClr val="000000">
                <a:alpha val="32941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3200" b="1" i="0" u="none" strike="noStrike" cap="none" dirty="0" smtClean="0">
                <a:solidFill>
                  <a:schemeClr val="bg1"/>
                </a:solidFill>
                <a:latin typeface="Algerian" pitchFamily="82" charset="0"/>
                <a:ea typeface="Helvetica Neue"/>
                <a:cs typeface="Mongolian Baiti" pitchFamily="66" charset="0"/>
                <a:sym typeface="Helvetica Neue"/>
              </a:rPr>
              <a:t>SLA</a:t>
            </a:r>
            <a:endParaRPr sz="3200" b="1" i="0" u="none" strike="noStrike" cap="none">
              <a:solidFill>
                <a:schemeClr val="bg1"/>
              </a:solidFill>
              <a:latin typeface="Algerian" pitchFamily="82" charset="0"/>
              <a:ea typeface="Helvetica Neue"/>
              <a:cs typeface="Mongolian Baiti" pitchFamily="66" charset="0"/>
              <a:sym typeface="Helvetica Neu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l" rtl="0" eaLnBrk="1" latinLnBrk="0" hangingPunct="1">
        <a:spcBef>
          <a:spcPct val="0"/>
        </a:spcBef>
        <a:buNone/>
        <a:defRPr kumimoji="0" sz="48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Cambria" pitchFamily="18" charset="0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40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Service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39200" cy="528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Credits / Compensation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Credits are the way the cloud vendors compensate for missed service commitment beyond acceptable levels.</a:t>
            </a:r>
          </a:p>
          <a:p>
            <a:r>
              <a:rPr lang="en-US" sz="2800" dirty="0" smtClean="0"/>
              <a:t>It differs from vendor to vendor.</a:t>
            </a:r>
          </a:p>
          <a:p>
            <a:r>
              <a:rPr lang="en-US" sz="2800" dirty="0" smtClean="0"/>
              <a:t>Generosity of the outage credit is an indicator of how serious a vendor is about service availability.</a:t>
            </a:r>
          </a:p>
          <a:p>
            <a:r>
              <a:rPr lang="en-US" sz="2800" dirty="0" smtClean="0"/>
              <a:t>Amazon EC2 service credit statement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0"/>
            <a:ext cx="8763000" cy="215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SLA –Credit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cs typeface="Calibri" pitchFamily="34" charset="0"/>
              </a:rPr>
              <a:t>It is responsibility of consumer to identify and report the service outage</a:t>
            </a:r>
          </a:p>
          <a:p>
            <a:pPr algn="just"/>
            <a:r>
              <a:rPr lang="en-US" sz="2800" dirty="0" smtClean="0">
                <a:cs typeface="Calibri" pitchFamily="34" charset="0"/>
              </a:rPr>
              <a:t>Also consumer has to provide proof of the problem</a:t>
            </a:r>
          </a:p>
          <a:p>
            <a:pPr algn="just"/>
            <a:r>
              <a:rPr lang="en-US" sz="2800" dirty="0" smtClean="0">
                <a:cs typeface="Calibri" pitchFamily="34" charset="0"/>
              </a:rPr>
              <a:t>The time frame for reporting failure varies significantly from vendor to vendor.</a:t>
            </a:r>
          </a:p>
          <a:p>
            <a:pPr algn="just"/>
            <a:r>
              <a:rPr lang="en-US" sz="2800" dirty="0" smtClean="0">
                <a:cs typeface="Calibri" pitchFamily="34" charset="0"/>
              </a:rPr>
              <a:t>It could be 48 hours/5days/7days/30days/10 business days after service is restored</a:t>
            </a:r>
          </a:p>
          <a:p>
            <a:pPr algn="just"/>
            <a:r>
              <a:rPr lang="en-US" sz="2800" dirty="0" smtClean="0">
                <a:cs typeface="Calibri" pitchFamily="34" charset="0"/>
              </a:rPr>
              <a:t>Cloud provider reviews the claims and makes a final, unilateral judgment on  service credits</a:t>
            </a:r>
          </a:p>
          <a:p>
            <a:pPr algn="just"/>
            <a:r>
              <a:rPr lang="en-US" sz="2800" dirty="0" smtClean="0">
                <a:cs typeface="Calibri" pitchFamily="34" charset="0"/>
              </a:rPr>
              <a:t>Consumers can automate the process for detecting and logging service outages</a:t>
            </a:r>
            <a:endParaRPr lang="en-US" sz="2800" dirty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What is a SLA??</a:t>
            </a:r>
          </a:p>
          <a:p>
            <a:pPr algn="just"/>
            <a:r>
              <a:rPr lang="en-US" sz="2400" dirty="0" smtClean="0"/>
              <a:t>SLAs define a set of service level objectives that is agreed on by both cloud provider and consumer</a:t>
            </a:r>
          </a:p>
          <a:p>
            <a:pPr algn="just"/>
            <a:r>
              <a:rPr lang="en-US" sz="2400" dirty="0" smtClean="0"/>
              <a:t>SLAs define a set of service level objectives that is agreed on by both parties.</a:t>
            </a:r>
          </a:p>
          <a:p>
            <a:pPr algn="just"/>
            <a:r>
              <a:rPr lang="en-US" sz="2400" dirty="0" smtClean="0"/>
              <a:t>Primary objective documented in SLA : Availability </a:t>
            </a:r>
          </a:p>
          <a:p>
            <a:pPr algn="just"/>
            <a:r>
              <a:rPr lang="en-US" sz="2400" dirty="0" smtClean="0"/>
              <a:t>Other objectives part of SLA: Performance, Security and Compliance/privacy</a:t>
            </a:r>
          </a:p>
          <a:p>
            <a:pPr algn="just"/>
            <a:r>
              <a:rPr lang="en-US" sz="2400" dirty="0" smtClean="0"/>
              <a:t>SLA will also have the information on the remedies offered if the objectives are not met</a:t>
            </a:r>
          </a:p>
          <a:p>
            <a:pPr algn="just"/>
            <a:r>
              <a:rPr lang="en-US" sz="2400" dirty="0" smtClean="0"/>
              <a:t>SLAs should align with the business needs and performance requirements of the consumer.</a:t>
            </a:r>
          </a:p>
          <a:p>
            <a:pPr algn="just"/>
            <a:r>
              <a:rPr lang="en-US" sz="2400" dirty="0" smtClean="0"/>
              <a:t>Consumer has to review and understand SLAs accurately.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19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To control how service level agreements are used, user can change the status of a service level agreement to :</a:t>
            </a:r>
          </a:p>
          <a:p>
            <a:pPr algn="just" fontAlgn="base"/>
            <a:r>
              <a:rPr lang="en-US" sz="2400" b="1" dirty="0" smtClean="0"/>
              <a:t>Draft </a:t>
            </a:r>
            <a:r>
              <a:rPr lang="en-US" sz="2400" dirty="0" smtClean="0"/>
              <a:t>- When user create a SLA, the status is set to draft. The status can be left to draft status until it is ready for approval or use. Once a draft service level agreement is set to active or inactive, it cannot be reset to draft. </a:t>
            </a:r>
          </a:p>
          <a:p>
            <a:pPr algn="just" fontAlgn="base"/>
            <a:r>
              <a:rPr lang="en-US" sz="2400" b="1" dirty="0" smtClean="0"/>
              <a:t>Active </a:t>
            </a:r>
            <a:r>
              <a:rPr lang="en-US" sz="2400" dirty="0" smtClean="0"/>
              <a:t>– User set a service level agreement to active when they are ready for the service level agreement to be used. </a:t>
            </a:r>
          </a:p>
          <a:p>
            <a:pPr algn="just" fontAlgn="base"/>
            <a:r>
              <a:rPr lang="en-US" sz="2400" b="1" dirty="0" smtClean="0"/>
              <a:t>Inactive </a:t>
            </a:r>
            <a:r>
              <a:rPr lang="en-US" sz="2400" dirty="0" smtClean="0"/>
              <a:t>- User set a service level agreement to inactive </a:t>
            </a:r>
            <a:r>
              <a:rPr lang="en-US" sz="2400" smtClean="0"/>
              <a:t>if they do </a:t>
            </a:r>
            <a:r>
              <a:rPr lang="en-US" sz="2400" dirty="0" smtClean="0"/>
              <a:t>not want users to be able to apply the service level agreement to a record.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/>
            <a:r>
              <a:rPr lang="en-US" sz="2400" dirty="0" smtClean="0"/>
              <a:t>A </a:t>
            </a:r>
            <a:r>
              <a:rPr lang="en-US" sz="2400" b="1" dirty="0" smtClean="0"/>
              <a:t>customer SLA </a:t>
            </a:r>
            <a:r>
              <a:rPr lang="en-US" sz="2400" dirty="0" smtClean="0"/>
              <a:t>is an agreement between you and an external customer. </a:t>
            </a:r>
          </a:p>
          <a:p>
            <a:pPr algn="just" fontAlgn="base"/>
            <a:r>
              <a:rPr lang="en-US" sz="2400" dirty="0" smtClean="0"/>
              <a:t>An </a:t>
            </a:r>
            <a:r>
              <a:rPr lang="en-US" sz="2400" b="1" dirty="0" smtClean="0"/>
              <a:t>internal SLA</a:t>
            </a:r>
            <a:r>
              <a:rPr lang="en-US" sz="2400" dirty="0" smtClean="0"/>
              <a:t> is an agreement between you and an internal customer</a:t>
            </a:r>
          </a:p>
          <a:p>
            <a:pPr algn="just" fontAlgn="base"/>
            <a:r>
              <a:rPr lang="en-US" sz="2400" dirty="0" smtClean="0"/>
              <a:t>A </a:t>
            </a:r>
            <a:r>
              <a:rPr lang="en-US" sz="2400" b="1" dirty="0" smtClean="0"/>
              <a:t>vendor SLA </a:t>
            </a:r>
            <a:r>
              <a:rPr lang="en-US" sz="2400" dirty="0" smtClean="0"/>
              <a:t>is an agreement between you and the vendor.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of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 A key performance indicator is a metric that tracks critical performance variables over time.</a:t>
            </a:r>
          </a:p>
          <a:p>
            <a:pPr algn="just"/>
            <a:r>
              <a:rPr lang="en-US" sz="2800" dirty="0" smtClean="0"/>
              <a:t>Key performance indicators are created in the Key Performance Manager application.</a:t>
            </a:r>
          </a:p>
          <a:p>
            <a:pPr algn="just" fontAlgn="base"/>
            <a:r>
              <a:rPr lang="en-US" sz="2800" dirty="0" smtClean="0"/>
              <a:t>Define the value to be calculated</a:t>
            </a:r>
          </a:p>
          <a:p>
            <a:pPr algn="just" fontAlgn="base"/>
            <a:r>
              <a:rPr lang="en-US" sz="2800" dirty="0" smtClean="0"/>
              <a:t>Select a calculation type</a:t>
            </a:r>
          </a:p>
          <a:p>
            <a:pPr algn="just" fontAlgn="base"/>
            <a:r>
              <a:rPr lang="en-US" sz="2800" dirty="0" smtClean="0"/>
              <a:t>Define the time you want calculated</a:t>
            </a:r>
          </a:p>
          <a:p>
            <a:pPr algn="just" fontAlgn="base"/>
            <a:r>
              <a:rPr lang="en-US" sz="2800" dirty="0" smtClean="0"/>
              <a:t>Define the thresholds that define the red, yellow, and green limits on the key performance indicator display</a:t>
            </a:r>
          </a:p>
          <a:p>
            <a:pPr algn="just" fontAlgn="base"/>
            <a:r>
              <a:rPr lang="en-US" sz="2800" dirty="0" smtClean="0"/>
              <a:t>Define the degree to which users can drill down through the key performance indicator to get more information, such as response time by department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of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dirty="0" smtClean="0"/>
              <a:t>The following list describes the color code for the graphs for key performance indicators: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b="1" dirty="0" smtClean="0"/>
              <a:t>gray arrow </a:t>
            </a:r>
            <a:r>
              <a:rPr lang="en-US" sz="2800" dirty="0" smtClean="0"/>
              <a:t>represents the number in the Target field.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b="1" dirty="0" smtClean="0"/>
              <a:t>orange arrow</a:t>
            </a:r>
            <a:r>
              <a:rPr lang="en-US" sz="2800" dirty="0" smtClean="0"/>
              <a:t> represents the number of records found for the query.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b="1" dirty="0" smtClean="0"/>
              <a:t>green area </a:t>
            </a:r>
            <a:r>
              <a:rPr lang="en-US" sz="2800" dirty="0" smtClean="0"/>
              <a:t>represents the target zone.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b="1" dirty="0" smtClean="0"/>
              <a:t>yellow area </a:t>
            </a:r>
            <a:r>
              <a:rPr lang="en-US" sz="2800" dirty="0" smtClean="0"/>
              <a:t>represents the warning zone.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b="1" dirty="0" smtClean="0"/>
              <a:t>red area</a:t>
            </a:r>
            <a:r>
              <a:rPr lang="en-US" sz="2800" dirty="0" smtClean="0"/>
              <a:t> represents the alert or danger zone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/>
              <a:t>SLA –Service Commitments/ Service guarantee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It is the % of time the cloud services will be available for normal commercial use.</a:t>
            </a:r>
          </a:p>
          <a:p>
            <a:pPr algn="just"/>
            <a:r>
              <a:rPr lang="en-US" sz="2800" dirty="0" smtClean="0"/>
              <a:t>Service availability usually varies across different service models and different vendors.</a:t>
            </a:r>
          </a:p>
          <a:p>
            <a:pPr algn="just"/>
            <a:r>
              <a:rPr lang="en-US" sz="2800" dirty="0" smtClean="0"/>
              <a:t>Uptime percentage usually ranges from 99.0 % to 99.9%, 99.95% and even 100%.</a:t>
            </a:r>
          </a:p>
          <a:p>
            <a:pPr algn="just"/>
            <a:r>
              <a:rPr lang="en-US" sz="2800" dirty="0" smtClean="0"/>
              <a:t>Service guarantee time period: Most common time period is a billing month.</a:t>
            </a:r>
          </a:p>
          <a:p>
            <a:pPr algn="just"/>
            <a:r>
              <a:rPr lang="en-US" sz="2800" dirty="0" smtClean="0"/>
              <a:t>It can also be small for </a:t>
            </a:r>
            <a:r>
              <a:rPr lang="en-US" sz="2800" dirty="0" err="1" smtClean="0"/>
              <a:t>eg</a:t>
            </a:r>
            <a:r>
              <a:rPr lang="en-US" sz="2800" dirty="0" smtClean="0"/>
              <a:t> an hour</a:t>
            </a:r>
          </a:p>
          <a:p>
            <a:pPr algn="just"/>
            <a:r>
              <a:rPr lang="en-US" sz="2800" dirty="0" smtClean="0"/>
              <a:t>Smaller the time period, the more stringent is the service guarantee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SLA –Service Commitments/ Service guarantee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100" dirty="0" smtClean="0"/>
              <a:t>Service guarantee granularity: Scale on which provider specifies a service guarantee</a:t>
            </a:r>
          </a:p>
          <a:p>
            <a:pPr algn="just"/>
            <a:r>
              <a:rPr lang="en-US" sz="2100" dirty="0" smtClean="0"/>
              <a:t>Different vendors measure the uptime percentage is different ways.</a:t>
            </a:r>
          </a:p>
          <a:p>
            <a:pPr algn="just"/>
            <a:r>
              <a:rPr lang="en-US" sz="2100" dirty="0" smtClean="0"/>
              <a:t>Downtime can mean any of the below</a:t>
            </a:r>
          </a:p>
          <a:p>
            <a:pPr lvl="1" algn="just"/>
            <a:r>
              <a:rPr lang="en-US" sz="2100" dirty="0" smtClean="0"/>
              <a:t>The total amount of time the service is not available during one billing cycle(e.g., per month)</a:t>
            </a:r>
          </a:p>
          <a:p>
            <a:pPr lvl="1" algn="just"/>
            <a:r>
              <a:rPr lang="en-US" sz="2100" dirty="0" smtClean="0"/>
              <a:t>The total number of service errors encountered divided by total number of requests during a specific time interval </a:t>
            </a:r>
          </a:p>
          <a:p>
            <a:pPr lvl="1" algn="just"/>
            <a:r>
              <a:rPr lang="en-US" sz="2100" dirty="0" smtClean="0"/>
              <a:t>Duration between service down issue is filed and the service is reinstated</a:t>
            </a:r>
          </a:p>
          <a:p>
            <a:pPr lvl="1" algn="just"/>
            <a:r>
              <a:rPr lang="en-US" sz="2100" dirty="0" smtClean="0"/>
              <a:t>Amazon has 99.95 % service guarantee for its compute and storage services during any monthly billing cycle.</a:t>
            </a:r>
          </a:p>
          <a:p>
            <a:pPr lvl="1" algn="just"/>
            <a:r>
              <a:rPr lang="en-US" sz="2100" dirty="0" smtClean="0"/>
              <a:t>This means that it expects its service to be fully functional for &gt; 99.95% of the time in a month</a:t>
            </a:r>
            <a:endParaRPr lang="en-US"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SLA –Service Commitments/ </a:t>
            </a:r>
            <a:r>
              <a:rPr lang="en-US" b="1" dirty="0" smtClean="0"/>
              <a:t>Service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Consumer need to understand and analyze meaning of uptime/down time mentioned by different vendors</a:t>
            </a:r>
          </a:p>
          <a:p>
            <a:pPr algn="just"/>
            <a:r>
              <a:rPr lang="en-US" sz="2800" dirty="0" smtClean="0"/>
              <a:t>Understand the business impact of single outage that corresponds to the maximum down time that can happen.</a:t>
            </a:r>
          </a:p>
          <a:p>
            <a:pPr algn="just"/>
            <a:r>
              <a:rPr lang="en-US" sz="2800" dirty="0" smtClean="0"/>
              <a:t>Example of other service commitment statements, related to performance:</a:t>
            </a:r>
          </a:p>
          <a:p>
            <a:pPr lvl="1" algn="just"/>
            <a:r>
              <a:rPr lang="en-US" sz="2400" dirty="0" smtClean="0"/>
              <a:t>There should not be more than 10 pending requests</a:t>
            </a:r>
          </a:p>
          <a:p>
            <a:pPr lvl="1" algn="just"/>
            <a:r>
              <a:rPr lang="en-US" sz="2400" dirty="0" smtClean="0"/>
              <a:t>Response for a request should be within 2 seconds</a:t>
            </a:r>
          </a:p>
          <a:p>
            <a:pPr lvl="1" algn="just"/>
            <a:r>
              <a:rPr lang="en-US" sz="2400" dirty="0" smtClean="0"/>
              <a:t>Data streaming for a read request should start within 2 seconds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627</TotalTime>
  <Words>680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Calibri</vt:lpstr>
      <vt:lpstr>Cambria</vt:lpstr>
      <vt:lpstr>Helvetica Neue</vt:lpstr>
      <vt:lpstr>Mongolian Baiti</vt:lpstr>
      <vt:lpstr>Rockwell</vt:lpstr>
      <vt:lpstr>Wingdings 2</vt:lpstr>
      <vt:lpstr>Foundry</vt:lpstr>
      <vt:lpstr>SLA</vt:lpstr>
      <vt:lpstr>SLA</vt:lpstr>
      <vt:lpstr>Status of SLA</vt:lpstr>
      <vt:lpstr>Types of SLA</vt:lpstr>
      <vt:lpstr>KPIs of SLA</vt:lpstr>
      <vt:lpstr>KPIs of SLA</vt:lpstr>
      <vt:lpstr> SLA –Service Commitments/ Service guarantee </vt:lpstr>
      <vt:lpstr>          SLA –Service Commitments/ Service guarantee </vt:lpstr>
      <vt:lpstr> SLA –Service Commitments/ Service guarantee</vt:lpstr>
      <vt:lpstr> Service Commitment</vt:lpstr>
      <vt:lpstr> Credits / Compensation terms</vt:lpstr>
      <vt:lpstr> SLA –Credit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Stack</dc:title>
  <dc:creator>Windows User</dc:creator>
  <cp:lastModifiedBy>saurabh</cp:lastModifiedBy>
  <cp:revision>30</cp:revision>
  <dcterms:created xsi:type="dcterms:W3CDTF">2018-09-25T03:28:03Z</dcterms:created>
  <dcterms:modified xsi:type="dcterms:W3CDTF">2022-11-10T07:28:42Z</dcterms:modified>
</cp:coreProperties>
</file>