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09D2-CCEE-4F69-938A-4633A89AC6DD}" type="datetimeFigureOut">
              <a:rPr lang="en-US" smtClean="0"/>
              <a:pPr/>
              <a:t>8/21/2020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8A79-F1E6-4970-BDE4-A12E23E56B3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09D2-CCEE-4F69-938A-4633A89AC6DD}" type="datetimeFigureOut">
              <a:rPr lang="en-US" smtClean="0"/>
              <a:pPr/>
              <a:t>8/21/2020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8A79-F1E6-4970-BDE4-A12E23E56B3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09D2-CCEE-4F69-938A-4633A89AC6DD}" type="datetimeFigureOut">
              <a:rPr lang="en-US" smtClean="0"/>
              <a:pPr/>
              <a:t>8/21/2020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8A79-F1E6-4970-BDE4-A12E23E56B3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09D2-CCEE-4F69-938A-4633A89AC6DD}" type="datetimeFigureOut">
              <a:rPr lang="en-US" smtClean="0"/>
              <a:pPr/>
              <a:t>8/21/2020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8A79-F1E6-4970-BDE4-A12E23E56B3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09D2-CCEE-4F69-938A-4633A89AC6DD}" type="datetimeFigureOut">
              <a:rPr lang="en-US" smtClean="0"/>
              <a:pPr/>
              <a:t>8/21/2020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8A79-F1E6-4970-BDE4-A12E23E56B3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09D2-CCEE-4F69-938A-4633A89AC6DD}" type="datetimeFigureOut">
              <a:rPr lang="en-US" smtClean="0"/>
              <a:pPr/>
              <a:t>8/21/2020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8A79-F1E6-4970-BDE4-A12E23E56B3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09D2-CCEE-4F69-938A-4633A89AC6DD}" type="datetimeFigureOut">
              <a:rPr lang="en-US" smtClean="0"/>
              <a:pPr/>
              <a:t>8/21/2020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8A79-F1E6-4970-BDE4-A12E23E56B3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09D2-CCEE-4F69-938A-4633A89AC6DD}" type="datetimeFigureOut">
              <a:rPr lang="en-US" smtClean="0"/>
              <a:pPr/>
              <a:t>8/21/2020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8A79-F1E6-4970-BDE4-A12E23E56B3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09D2-CCEE-4F69-938A-4633A89AC6DD}" type="datetimeFigureOut">
              <a:rPr lang="en-US" smtClean="0"/>
              <a:pPr/>
              <a:t>8/21/2020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8A79-F1E6-4970-BDE4-A12E23E56B3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09D2-CCEE-4F69-938A-4633A89AC6DD}" type="datetimeFigureOut">
              <a:rPr lang="en-US" smtClean="0"/>
              <a:pPr/>
              <a:t>8/21/2020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8A79-F1E6-4970-BDE4-A12E23E56B3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09D2-CCEE-4F69-938A-4633A89AC6DD}" type="datetimeFigureOut">
              <a:rPr lang="en-US" smtClean="0"/>
              <a:pPr/>
              <a:t>8/21/2020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8A79-F1E6-4970-BDE4-A12E23E56B3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809D2-CCEE-4F69-938A-4633A89AC6DD}" type="datetimeFigureOut">
              <a:rPr lang="en-US" smtClean="0"/>
              <a:pPr/>
              <a:t>8/21/2020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58A79-F1E6-4970-BDE4-A12E23E56B3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Storages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SAN</a:t>
            </a: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00200"/>
            <a:ext cx="8358246" cy="4900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0" y="0"/>
            <a:ext cx="121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iSCSI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/>
              <a:t>Inexpensive and simple way to configure connections to remote disk.</a:t>
            </a:r>
          </a:p>
          <a:p>
            <a:pPr algn="just"/>
            <a:r>
              <a:rPr lang="en-IN" dirty="0" smtClean="0"/>
              <a:t>A transport layer protocol that works on top of the TCP.</a:t>
            </a:r>
          </a:p>
          <a:p>
            <a:pPr algn="just"/>
            <a:r>
              <a:rPr lang="en-IN" dirty="0" smtClean="0"/>
              <a:t> It enables block-level SCSI data transport between the </a:t>
            </a:r>
            <a:r>
              <a:rPr lang="en-IN" dirty="0" err="1" smtClean="0"/>
              <a:t>iSCSI</a:t>
            </a:r>
            <a:r>
              <a:rPr lang="en-IN" dirty="0" smtClean="0"/>
              <a:t> initiator and the storage target over TCP/IP networks.</a:t>
            </a:r>
          </a:p>
          <a:p>
            <a:pPr algn="just"/>
            <a:r>
              <a:rPr lang="en-IN" dirty="0" smtClean="0"/>
              <a:t>Redundant.</a:t>
            </a:r>
          </a:p>
          <a:p>
            <a:pPr algn="just"/>
            <a:r>
              <a:rPr lang="en-IN" dirty="0" smtClean="0"/>
              <a:t>Fault Tolerant.</a:t>
            </a:r>
          </a:p>
          <a:p>
            <a:pPr algn="just"/>
            <a:r>
              <a:rPr lang="en-IN" dirty="0" smtClean="0"/>
              <a:t>Highly Available.</a:t>
            </a:r>
            <a:endParaRPr lang="en-IN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0"/>
            <a:ext cx="121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iSCSI</a:t>
            </a:r>
            <a:endParaRPr lang="en-IN" dirty="0"/>
          </a:p>
        </p:txBody>
      </p:sp>
      <p:pic>
        <p:nvPicPr>
          <p:cNvPr id="4" name="Content Placeholder 3" descr="iSCSI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600200"/>
            <a:ext cx="8072494" cy="4900634"/>
          </a:xfrm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0" y="0"/>
            <a:ext cx="121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iSCSI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357298"/>
            <a:ext cx="8429684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0" y="0"/>
            <a:ext cx="121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iSCSI</a:t>
            </a:r>
            <a:r>
              <a:rPr lang="en-IN" dirty="0" smtClean="0"/>
              <a:t> Components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IN" dirty="0" err="1" smtClean="0"/>
              <a:t>iSCSI</a:t>
            </a:r>
            <a:r>
              <a:rPr lang="en-IN" dirty="0" smtClean="0"/>
              <a:t> Initiator:</a:t>
            </a:r>
          </a:p>
          <a:p>
            <a:pPr marL="0" algn="just">
              <a:buNone/>
            </a:pPr>
            <a:r>
              <a:rPr lang="en-IN" dirty="0" smtClean="0"/>
              <a:t>These technologies package SCSI commands into network packets and direct them to the storage target. The software-based </a:t>
            </a:r>
            <a:r>
              <a:rPr lang="en-IN" dirty="0" err="1" smtClean="0"/>
              <a:t>iSCSI</a:t>
            </a:r>
            <a:r>
              <a:rPr lang="en-IN" dirty="0" smtClean="0"/>
              <a:t> initiator is the least expensive of the options, and is often included in the operating system (OS).</a:t>
            </a:r>
          </a:p>
          <a:p>
            <a:pPr marL="0" algn="just">
              <a:buNone/>
            </a:pPr>
            <a:r>
              <a:rPr lang="en-IN" dirty="0" smtClean="0"/>
              <a:t>HBA: Host-based adapters (HBA) is a hardware device. HBAs are more expensive than software, but higher performance with more functionality.</a:t>
            </a:r>
            <a:endParaRPr lang="en-IN" dirty="0"/>
          </a:p>
        </p:txBody>
      </p:sp>
      <p:pic>
        <p:nvPicPr>
          <p:cNvPr id="5" name="Picture 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0"/>
            <a:ext cx="121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iSCSI</a:t>
            </a:r>
            <a:r>
              <a:rPr lang="en-IN" dirty="0" smtClean="0"/>
              <a:t> Components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IN" dirty="0" err="1" smtClean="0"/>
              <a:t>iSCSI</a:t>
            </a:r>
            <a:r>
              <a:rPr lang="en-IN" dirty="0" smtClean="0"/>
              <a:t> target:</a:t>
            </a:r>
          </a:p>
          <a:p>
            <a:pPr marL="0" algn="just">
              <a:buNone/>
            </a:pPr>
            <a:r>
              <a:rPr lang="en-IN" dirty="0" err="1" smtClean="0"/>
              <a:t>iSCSI</a:t>
            </a:r>
            <a:r>
              <a:rPr lang="en-IN" dirty="0" smtClean="0"/>
              <a:t> transports packets across TCP/IP networks. The </a:t>
            </a:r>
            <a:r>
              <a:rPr lang="en-IN" dirty="0" err="1" smtClean="0"/>
              <a:t>iSCSI</a:t>
            </a:r>
            <a:r>
              <a:rPr lang="en-IN" dirty="0" smtClean="0"/>
              <a:t> target is the remote storage, which appears to the host system as a local drive. The </a:t>
            </a:r>
            <a:r>
              <a:rPr lang="en-IN" dirty="0" err="1" smtClean="0"/>
              <a:t>iSCSI</a:t>
            </a:r>
            <a:r>
              <a:rPr lang="en-IN" dirty="0" smtClean="0"/>
              <a:t> protocol links the hosts and storage over IP networks: LAN, WAN, and Internet.</a:t>
            </a:r>
          </a:p>
          <a:p>
            <a:pPr marL="0" algn="just">
              <a:buNone/>
            </a:pPr>
            <a:r>
              <a:rPr lang="en-IN" dirty="0" smtClean="0"/>
              <a:t>When the packets arrive at the </a:t>
            </a:r>
            <a:r>
              <a:rPr lang="en-IN" dirty="0" err="1" smtClean="0"/>
              <a:t>iSCSI</a:t>
            </a:r>
            <a:r>
              <a:rPr lang="en-IN" dirty="0" smtClean="0"/>
              <a:t> target, the protocol disassembles the packets to present SCSI commands to the operating system. If </a:t>
            </a:r>
            <a:r>
              <a:rPr lang="en-IN" dirty="0" err="1" smtClean="0"/>
              <a:t>iSCSI</a:t>
            </a:r>
            <a:r>
              <a:rPr lang="en-IN" dirty="0" smtClean="0"/>
              <a:t> has encrypted the network packet, it decrypts the packet at this stage.</a:t>
            </a:r>
            <a:endParaRPr lang="en-IN" dirty="0"/>
          </a:p>
        </p:txBody>
      </p:sp>
      <p:pic>
        <p:nvPicPr>
          <p:cNvPr id="5" name="Picture 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0"/>
            <a:ext cx="121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RAID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dirty="0" smtClean="0"/>
              <a:t>    RAID or Disk Array: The hard disk drives are grouped together using hardware or software and is treated as a single data storage unit.</a:t>
            </a:r>
          </a:p>
          <a:p>
            <a:pPr algn="just"/>
            <a:r>
              <a:rPr lang="en-IN" dirty="0" smtClean="0"/>
              <a:t>The data is recorded across multiple hard disk drives in parallel, increasing the access time significantly.</a:t>
            </a: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RAID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None/>
            </a:pPr>
            <a:r>
              <a:rPr lang="en-IN" dirty="0" smtClean="0"/>
              <a:t>   RAID or Disk Array: The hard disk drives are grouped together using hardware or software and is treated as a single data storage unit.</a:t>
            </a:r>
          </a:p>
          <a:p>
            <a:pPr algn="just"/>
            <a:r>
              <a:rPr lang="en-IN" dirty="0" smtClean="0"/>
              <a:t>The data is recorded across multiple hard disk drives in parallel, increasing the access time significantly.</a:t>
            </a:r>
          </a:p>
          <a:p>
            <a:pPr algn="just"/>
            <a:r>
              <a:rPr lang="en-IN" dirty="0" smtClean="0"/>
              <a:t>The array of multiple hard disk drives which forms the RAID can also be partitioned and assigned with a file system.</a:t>
            </a:r>
            <a:endParaRPr lang="en-IN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RAID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 smtClean="0"/>
              <a:t>Striping</a:t>
            </a:r>
            <a:r>
              <a:rPr lang="en-IN" dirty="0" smtClean="0"/>
              <a:t> is the process in which consecutive logical bytes of data is stored per blocks in the consecutive physical disks which forms the array.</a:t>
            </a:r>
            <a:endParaRPr lang="en-IN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RAID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 smtClean="0"/>
              <a:t>Striping</a:t>
            </a:r>
            <a:r>
              <a:rPr lang="en-IN" dirty="0" smtClean="0"/>
              <a:t> is the process in which consecutive logical bytes of data is stored per blocks in the consecutive physical disks which forms the array.</a:t>
            </a:r>
          </a:p>
          <a:p>
            <a:pPr algn="just"/>
            <a:r>
              <a:rPr lang="en-IN" b="1" dirty="0" smtClean="0"/>
              <a:t>Mirroring</a:t>
            </a:r>
            <a:r>
              <a:rPr lang="en-IN" dirty="0" smtClean="0"/>
              <a:t> is the process in which the data is written to the same block on two or more physical disks in the array.</a:t>
            </a:r>
            <a:endParaRPr lang="en-IN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9144000" cy="657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0" y="0"/>
            <a:ext cx="121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RAID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b="1" dirty="0" smtClean="0"/>
              <a:t>Striping </a:t>
            </a:r>
            <a:r>
              <a:rPr lang="en-IN" dirty="0" smtClean="0"/>
              <a:t>is the process in which consecutive logical bytes of data is stored per blocks in the consecutive physical disks which forms the array.</a:t>
            </a:r>
          </a:p>
          <a:p>
            <a:pPr algn="just"/>
            <a:r>
              <a:rPr lang="en-IN" b="1" dirty="0" smtClean="0"/>
              <a:t>Mirroring </a:t>
            </a:r>
            <a:r>
              <a:rPr lang="en-IN" dirty="0" smtClean="0"/>
              <a:t>is the process in which the data is written to the same block on two or more physical disks in the array.</a:t>
            </a:r>
          </a:p>
          <a:p>
            <a:pPr algn="just"/>
            <a:r>
              <a:rPr lang="en-IN" b="1" dirty="0" smtClean="0"/>
              <a:t>Parity Calculation </a:t>
            </a:r>
            <a:r>
              <a:rPr lang="en-IN" dirty="0" smtClean="0"/>
              <a:t>- If there are N number of disks in the RAID</a:t>
            </a:r>
            <a:r>
              <a:rPr lang="en-IN" b="1" dirty="0" smtClean="0"/>
              <a:t> </a:t>
            </a:r>
            <a:r>
              <a:rPr lang="en-IN" dirty="0" smtClean="0"/>
              <a:t>array, N-1 consecutive blocks are used for storing data blocks and the Nth block is used for storing the parity.</a:t>
            </a:r>
            <a:endParaRPr lang="en-IN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RAID- 0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828800"/>
            <a:ext cx="8458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RAID- 1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458200" cy="457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RAID- 4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RAID 4 is a process of independent, whole Block Access in which the data is stored across the number of disks (N-1) and the other disk acts as a dedicated Parity Drive which stores the parity information.</a:t>
            </a:r>
            <a:endParaRPr lang="en-IN" dirty="0"/>
          </a:p>
        </p:txBody>
      </p:sp>
      <p:pic>
        <p:nvPicPr>
          <p:cNvPr id="5" name="Picture 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RAID- 5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3248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RAID- 6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Like with RAID 5, read data transactions are very fast.</a:t>
            </a:r>
          </a:p>
          <a:p>
            <a:pPr algn="just"/>
            <a:r>
              <a:rPr lang="en-IN" dirty="0" smtClean="0"/>
              <a:t>If two drives fail, you still have access to all data, even while the failed drives are being replaced. So RAID 6 is more secure than RAID 5.</a:t>
            </a:r>
          </a:p>
          <a:p>
            <a:pPr algn="just"/>
            <a:endParaRPr lang="en-IN" dirty="0"/>
          </a:p>
        </p:txBody>
      </p:sp>
      <p:pic>
        <p:nvPicPr>
          <p:cNvPr id="5" name="Picture 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RAID- 6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76400"/>
            <a:ext cx="6553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RAID- 10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If something goes wrong with one of the disks in a RAID 10 configuration, the rebuild time is very fast since all that is needed is copying all the data from the surviving mirror to a new drive.</a:t>
            </a:r>
            <a:endParaRPr lang="en-IN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RAID- 10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00200"/>
            <a:ext cx="6477000" cy="457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Storage Virtualization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Uses virtualization concepts which enables better functionality and advanced features within and across storage systems.</a:t>
            </a:r>
          </a:p>
          <a:p>
            <a:pPr algn="just"/>
            <a:r>
              <a:rPr lang="en-IN" dirty="0" smtClean="0"/>
              <a:t>Hides the complexity of the SAN by pooling together multiple storage devices to appear as a single storage device.</a:t>
            </a:r>
            <a:endParaRPr lang="en-IN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0"/>
            <a:ext cx="121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9144000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0" y="0"/>
            <a:ext cx="121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Types of Storage Virtualization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IN" b="1" dirty="0" smtClean="0"/>
              <a:t>Host based: </a:t>
            </a:r>
          </a:p>
          <a:p>
            <a:pPr algn="just"/>
            <a:r>
              <a:rPr lang="en-IN" dirty="0" smtClean="0"/>
              <a:t>Provided by a server.</a:t>
            </a:r>
          </a:p>
          <a:p>
            <a:pPr algn="just"/>
            <a:r>
              <a:rPr lang="en-IN" dirty="0" smtClean="0"/>
              <a:t>Presents a single drive for the applications.</a:t>
            </a:r>
          </a:p>
          <a:p>
            <a:pPr algn="just"/>
            <a:r>
              <a:rPr lang="en-IN" dirty="0" smtClean="0"/>
              <a:t>Depends on the software at the server often at the OS level.</a:t>
            </a:r>
            <a:endParaRPr lang="en-IN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0"/>
            <a:ext cx="121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Types of Storage Virtualization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IN" b="1" dirty="0" smtClean="0"/>
              <a:t>Appliance Based: </a:t>
            </a:r>
          </a:p>
          <a:p>
            <a:pPr algn="just"/>
            <a:r>
              <a:rPr lang="en-IN" dirty="0" smtClean="0"/>
              <a:t>A hardware appliance is used which sits on the storage network.</a:t>
            </a:r>
          </a:p>
          <a:p>
            <a:pPr algn="just">
              <a:buNone/>
            </a:pPr>
            <a:endParaRPr lang="en-IN" dirty="0" smtClean="0"/>
          </a:p>
          <a:p>
            <a:pPr algn="just">
              <a:buNone/>
            </a:pPr>
            <a:r>
              <a:rPr lang="en-IN" b="1" dirty="0" smtClean="0"/>
              <a:t>Network Based:</a:t>
            </a:r>
          </a:p>
          <a:p>
            <a:pPr algn="just"/>
            <a:r>
              <a:rPr lang="en-IN" dirty="0" smtClean="0"/>
              <a:t>Similar to the appliance based except that it works at the switching level.</a:t>
            </a:r>
            <a:endParaRPr lang="en-IN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0"/>
            <a:ext cx="10001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Advantages of Storage Virtualization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Improvised storage management in an IT environment.</a:t>
            </a: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0"/>
            <a:ext cx="12192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Advantages of Storage Virtualization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Improvised storage management in an IT environment.</a:t>
            </a:r>
          </a:p>
          <a:p>
            <a:pPr algn="just"/>
            <a:r>
              <a:rPr lang="en-IN" dirty="0" smtClean="0"/>
              <a:t>Better storage utilization.</a:t>
            </a: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0"/>
            <a:ext cx="12192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Advantages of Storage Virtualization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Improvised storage management in an IT environment.</a:t>
            </a:r>
          </a:p>
          <a:p>
            <a:pPr algn="just"/>
            <a:r>
              <a:rPr lang="en-IN" dirty="0" smtClean="0"/>
              <a:t>Better storage utilization.</a:t>
            </a:r>
          </a:p>
          <a:p>
            <a:pPr algn="just"/>
            <a:r>
              <a:rPr lang="en-IN" dirty="0" smtClean="0"/>
              <a:t>Less energy usage.</a:t>
            </a: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0"/>
            <a:ext cx="12192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Advantages of Storage Virtualization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Improvised storage management in an IT environment.</a:t>
            </a:r>
          </a:p>
          <a:p>
            <a:pPr algn="just"/>
            <a:r>
              <a:rPr lang="en-IN" dirty="0" smtClean="0"/>
              <a:t>Better storage utilization.</a:t>
            </a:r>
          </a:p>
          <a:p>
            <a:pPr algn="just"/>
            <a:r>
              <a:rPr lang="en-IN" dirty="0" smtClean="0"/>
              <a:t>Less energy usage.</a:t>
            </a:r>
          </a:p>
          <a:p>
            <a:pPr algn="just"/>
            <a:r>
              <a:rPr lang="en-IN" dirty="0" smtClean="0"/>
              <a:t>Increase in loading and backup speed.</a:t>
            </a: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0"/>
            <a:ext cx="12192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Advantages of Storage Virtualization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Improvised storage management in an IT environment.</a:t>
            </a:r>
          </a:p>
          <a:p>
            <a:pPr algn="just"/>
            <a:r>
              <a:rPr lang="en-IN" dirty="0" smtClean="0"/>
              <a:t>Better storage utilization.</a:t>
            </a:r>
          </a:p>
          <a:p>
            <a:pPr algn="just"/>
            <a:r>
              <a:rPr lang="en-IN" dirty="0" smtClean="0"/>
              <a:t>Less energy usage.</a:t>
            </a:r>
          </a:p>
          <a:p>
            <a:pPr algn="just"/>
            <a:r>
              <a:rPr lang="en-IN" dirty="0" smtClean="0"/>
              <a:t>Increase in loading and backup speed.</a:t>
            </a:r>
          </a:p>
          <a:p>
            <a:r>
              <a:rPr lang="en-IN" dirty="0" smtClean="0"/>
              <a:t>Cost effective, no need to purchase additional software and hardware.</a:t>
            </a: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0"/>
            <a:ext cx="12192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Disadvantages of Storage Virtualization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More complicated network topology.</a:t>
            </a:r>
          </a:p>
          <a:p>
            <a:r>
              <a:rPr lang="en-IN" dirty="0" smtClean="0"/>
              <a:t>SPOF.</a:t>
            </a:r>
          </a:p>
          <a:p>
            <a:r>
              <a:rPr lang="en-IN" dirty="0" smtClean="0"/>
              <a:t>The entire network is compromised if any server is infected or breached.</a:t>
            </a:r>
            <a:endParaRPr lang="en-IN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0"/>
            <a:ext cx="1219200" cy="85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Types of Virtualization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 smtClean="0"/>
              <a:t>Block Virtualization: </a:t>
            </a:r>
            <a:r>
              <a:rPr lang="en-IN" dirty="0" smtClean="0"/>
              <a:t>The abstraction (separation) of logical storage (partition) from the physical storage so that the partition can be accessed without regard to the physical storage.</a:t>
            </a:r>
            <a:endParaRPr lang="en-IN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0"/>
            <a:ext cx="1219200" cy="85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Types of Virtualization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 smtClean="0"/>
              <a:t>File Virtualization: </a:t>
            </a:r>
            <a:r>
              <a:rPr lang="en-IN" dirty="0" smtClean="0"/>
              <a:t>File virtualization eliminates the dependencies between the data accessed at the file level and the physical location where the files are stored.</a:t>
            </a:r>
            <a:endParaRPr lang="en-IN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0"/>
            <a:ext cx="1219200" cy="85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9144000" cy="6643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0" y="0"/>
            <a:ext cx="121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iSCSI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SCSI :</a:t>
            </a:r>
          </a:p>
          <a:p>
            <a:r>
              <a:rPr lang="en-IN" dirty="0" smtClean="0"/>
              <a:t>Family of Interfaces for requesting services from I/O devices</a:t>
            </a:r>
          </a:p>
          <a:p>
            <a:r>
              <a:rPr lang="pt-BR" dirty="0" smtClean="0"/>
              <a:t>Logical unit- Individual I/O devices</a:t>
            </a:r>
          </a:p>
          <a:p>
            <a:r>
              <a:rPr lang="en-IN" dirty="0" smtClean="0"/>
              <a:t>Uses Logical Addressing of data blocks</a:t>
            </a:r>
          </a:p>
          <a:p>
            <a:r>
              <a:rPr lang="en-IN" dirty="0" smtClean="0"/>
              <a:t>Two Types : Parallel SCSI, Serial SCSI.</a:t>
            </a:r>
            <a:endParaRPr lang="en-IN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0"/>
            <a:ext cx="1219200" cy="85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iSCSI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IP based standard for linking data storage devices over a network. </a:t>
            </a:r>
          </a:p>
          <a:p>
            <a:r>
              <a:rPr lang="en-IN" dirty="0" smtClean="0"/>
              <a:t>Supports Gigabit Ethernet Interface</a:t>
            </a:r>
          </a:p>
          <a:p>
            <a:r>
              <a:rPr lang="en-IN" dirty="0" smtClean="0"/>
              <a:t>Enables location independent data storage and retrieval</a:t>
            </a:r>
          </a:p>
          <a:p>
            <a:r>
              <a:rPr lang="en-IN" dirty="0" smtClean="0"/>
              <a:t>Uses existing building blocks (SCSI, TCP)</a:t>
            </a:r>
          </a:p>
          <a:p>
            <a:r>
              <a:rPr lang="en-IN" dirty="0" smtClean="0"/>
              <a:t>Point to point direct connections</a:t>
            </a:r>
          </a:p>
          <a:p>
            <a:r>
              <a:rPr lang="en-IN" dirty="0" smtClean="0"/>
              <a:t>Transfer SCSI packets</a:t>
            </a:r>
            <a:endParaRPr lang="en-IN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0"/>
            <a:ext cx="1219200" cy="85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iSCSI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Two types of Devices:</a:t>
            </a:r>
          </a:p>
          <a:p>
            <a:pPr>
              <a:buNone/>
            </a:pPr>
            <a:r>
              <a:rPr lang="en-IN" dirty="0" smtClean="0"/>
              <a:t>     • </a:t>
            </a:r>
            <a:r>
              <a:rPr lang="en-IN" dirty="0" err="1" smtClean="0"/>
              <a:t>iSCSI</a:t>
            </a:r>
            <a:r>
              <a:rPr lang="en-IN" dirty="0" smtClean="0"/>
              <a:t> Initiator</a:t>
            </a:r>
          </a:p>
          <a:p>
            <a:pPr>
              <a:buNone/>
            </a:pPr>
            <a:r>
              <a:rPr lang="en-IN" dirty="0" smtClean="0"/>
              <a:t>     • </a:t>
            </a:r>
            <a:r>
              <a:rPr lang="en-IN" dirty="0" err="1" smtClean="0"/>
              <a:t>iSCSI</a:t>
            </a:r>
            <a:r>
              <a:rPr lang="en-IN" dirty="0" smtClean="0"/>
              <a:t> Target</a:t>
            </a:r>
          </a:p>
          <a:p>
            <a:r>
              <a:rPr lang="en-IN" dirty="0" err="1" smtClean="0"/>
              <a:t>iSCSI</a:t>
            </a:r>
            <a:r>
              <a:rPr lang="en-IN" dirty="0" smtClean="0"/>
              <a:t> Initiator:</a:t>
            </a:r>
          </a:p>
          <a:p>
            <a:pPr>
              <a:buNone/>
            </a:pPr>
            <a:r>
              <a:rPr lang="en-IN" dirty="0" smtClean="0"/>
              <a:t>        • Request Commands to execute</a:t>
            </a:r>
          </a:p>
          <a:p>
            <a:pPr>
              <a:buNone/>
            </a:pPr>
            <a:r>
              <a:rPr lang="en-IN" dirty="0" smtClean="0"/>
              <a:t>        • Also called as Client</a:t>
            </a:r>
          </a:p>
          <a:p>
            <a:pPr>
              <a:buNone/>
            </a:pPr>
            <a:r>
              <a:rPr lang="en-IN" dirty="0" smtClean="0"/>
              <a:t>        • Starts the Communication</a:t>
            </a:r>
            <a:endParaRPr lang="en-IN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0"/>
            <a:ext cx="1219200" cy="85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Cont...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err="1" smtClean="0"/>
              <a:t>iSCSI</a:t>
            </a:r>
            <a:r>
              <a:rPr lang="en-IN" dirty="0" smtClean="0"/>
              <a:t> Target:</a:t>
            </a:r>
          </a:p>
          <a:p>
            <a:r>
              <a:rPr lang="en-IN" dirty="0" smtClean="0"/>
              <a:t>Responds to the request</a:t>
            </a:r>
          </a:p>
          <a:p>
            <a:r>
              <a:rPr lang="en-IN" dirty="0" smtClean="0"/>
              <a:t>Also Called as Server</a:t>
            </a:r>
          </a:p>
          <a:p>
            <a:r>
              <a:rPr lang="en-IN" dirty="0" smtClean="0"/>
              <a:t>It is device that carry out commands</a:t>
            </a:r>
          </a:p>
          <a:p>
            <a:r>
              <a:rPr lang="en-IN" dirty="0" smtClean="0"/>
              <a:t>Endpoint within target executes command called as Logical Unit.</a:t>
            </a:r>
          </a:p>
          <a:p>
            <a:r>
              <a:rPr lang="en-IN" dirty="0" smtClean="0"/>
              <a:t>CDB (Command Descriptor Block)</a:t>
            </a:r>
          </a:p>
          <a:p>
            <a:r>
              <a:rPr lang="en-IN" dirty="0" smtClean="0"/>
              <a:t>Task – command or linked set of command</a:t>
            </a:r>
            <a:endParaRPr lang="en-IN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0"/>
            <a:ext cx="12192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iSCSI</a:t>
            </a:r>
            <a:r>
              <a:rPr lang="en-IN" dirty="0" smtClean="0"/>
              <a:t> Protocol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Based on SCSI</a:t>
            </a:r>
          </a:p>
          <a:p>
            <a:r>
              <a:rPr lang="en-IN" dirty="0" smtClean="0"/>
              <a:t>Enables block storage application over TCP/IP networks</a:t>
            </a:r>
          </a:p>
          <a:p>
            <a:r>
              <a:rPr lang="en-IN" dirty="0" smtClean="0"/>
              <a:t>It is bi-directional</a:t>
            </a:r>
          </a:p>
          <a:p>
            <a:r>
              <a:rPr lang="en-IN" dirty="0" smtClean="0"/>
              <a:t>Monitors and validates I/O operation</a:t>
            </a:r>
          </a:p>
          <a:p>
            <a:r>
              <a:rPr lang="en-IN" dirty="0" smtClean="0"/>
              <a:t>IP Packet  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6" name="Picture 5" descr="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5029200"/>
            <a:ext cx="5924550" cy="1028700"/>
          </a:xfrm>
          <a:prstGeom prst="rect">
            <a:avLst/>
          </a:prstGeom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0" y="0"/>
            <a:ext cx="1219200" cy="85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533400"/>
            <a:ext cx="8305799" cy="5363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0" y="0"/>
            <a:ext cx="1219200" cy="85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FCIP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Fibre Channel over IP (FCIP) transparently connects FC SAN islands over IP networks.</a:t>
            </a:r>
          </a:p>
          <a:p>
            <a:pPr algn="just"/>
            <a:r>
              <a:rPr lang="en-IN" dirty="0" smtClean="0"/>
              <a:t>Encapsulates and tunnels FC frames through an IP network.</a:t>
            </a:r>
          </a:p>
          <a:p>
            <a:pPr algn="just"/>
            <a:r>
              <a:rPr lang="en-IN" dirty="0" smtClean="0"/>
              <a:t>Uses TCP for flow control and error handling. </a:t>
            </a:r>
          </a:p>
          <a:p>
            <a:pPr algn="just"/>
            <a:r>
              <a:rPr lang="en-IN" dirty="0" smtClean="0"/>
              <a:t>Data encryption and data security measures used in FCIP environments, including IP Security (</a:t>
            </a:r>
            <a:r>
              <a:rPr lang="en-IN" dirty="0" err="1" smtClean="0"/>
              <a:t>IPsec</a:t>
            </a:r>
            <a:r>
              <a:rPr lang="en-IN" dirty="0" smtClean="0"/>
              <a:t>) and Internet Key Encryption (IKE).</a:t>
            </a:r>
            <a:endParaRPr lang="en-IN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0"/>
            <a:ext cx="1219200" cy="85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FCoE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err="1" smtClean="0"/>
              <a:t>FCoE</a:t>
            </a:r>
            <a:r>
              <a:rPr lang="en-IN" dirty="0" smtClean="0"/>
              <a:t> is FC frames </a:t>
            </a:r>
            <a:r>
              <a:rPr lang="en-IN" b="1" dirty="0" smtClean="0"/>
              <a:t>encapsulated in Layer 2 Ethernet frames designed </a:t>
            </a:r>
            <a:r>
              <a:rPr lang="en-IN" dirty="0" smtClean="0"/>
              <a:t>to utilize a Lossless Ethernet environment</a:t>
            </a:r>
          </a:p>
          <a:p>
            <a:pPr algn="just">
              <a:buNone/>
            </a:pPr>
            <a:r>
              <a:rPr lang="en-IN" dirty="0" smtClean="0"/>
              <a:t>– Large maximum size of FC requires Ethernet Jumbo Frames</a:t>
            </a:r>
          </a:p>
          <a:p>
            <a:pPr algn="just">
              <a:buNone/>
            </a:pPr>
            <a:r>
              <a:rPr lang="en-IN" dirty="0" smtClean="0"/>
              <a:t>– No TCP, so Lossless environment required</a:t>
            </a:r>
          </a:p>
          <a:p>
            <a:pPr algn="just">
              <a:buNone/>
            </a:pPr>
            <a:r>
              <a:rPr lang="en-IN" dirty="0" smtClean="0"/>
              <a:t>– No IP routing</a:t>
            </a:r>
          </a:p>
          <a:p>
            <a:pPr algn="just">
              <a:buNone/>
            </a:pPr>
            <a:endParaRPr lang="en-IN" dirty="0"/>
          </a:p>
        </p:txBody>
      </p:sp>
      <p:pic>
        <p:nvPicPr>
          <p:cNvPr id="4" name="Picture 3" descr="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5181600"/>
            <a:ext cx="4543425" cy="1390650"/>
          </a:xfrm>
          <a:prstGeom prst="rect">
            <a:avLst/>
          </a:prstGeom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0" y="0"/>
            <a:ext cx="1219200" cy="85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9144000" cy="6572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0" y="0"/>
            <a:ext cx="121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9144000" cy="6572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0" y="0"/>
            <a:ext cx="121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Disk Types &amp; Performance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00200"/>
            <a:ext cx="850112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0" y="0"/>
            <a:ext cx="121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DAS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9144000" cy="550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0" y="0"/>
            <a:ext cx="121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NAS</a:t>
            </a:r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1" y="1600200"/>
            <a:ext cx="8715437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0" y="0"/>
            <a:ext cx="121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1221</Words>
  <Application>Microsoft Office PowerPoint</Application>
  <PresentationFormat>On-screen Show (4:3)</PresentationFormat>
  <Paragraphs>137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Storages</vt:lpstr>
      <vt:lpstr>Slide 2</vt:lpstr>
      <vt:lpstr>Slide 3</vt:lpstr>
      <vt:lpstr>Slide 4</vt:lpstr>
      <vt:lpstr>Slide 5</vt:lpstr>
      <vt:lpstr>Slide 6</vt:lpstr>
      <vt:lpstr>Disk Types &amp; Performance</vt:lpstr>
      <vt:lpstr>DAS</vt:lpstr>
      <vt:lpstr>NAS</vt:lpstr>
      <vt:lpstr>SAN</vt:lpstr>
      <vt:lpstr>iSCSI</vt:lpstr>
      <vt:lpstr>iSCSI</vt:lpstr>
      <vt:lpstr>iSCSI</vt:lpstr>
      <vt:lpstr>iSCSI Components</vt:lpstr>
      <vt:lpstr>iSCSI Components</vt:lpstr>
      <vt:lpstr>RAID</vt:lpstr>
      <vt:lpstr>RAID</vt:lpstr>
      <vt:lpstr>RAID Functions</vt:lpstr>
      <vt:lpstr>RAID Functions</vt:lpstr>
      <vt:lpstr>RAID Functions</vt:lpstr>
      <vt:lpstr>RAID- 0</vt:lpstr>
      <vt:lpstr>RAID- 1</vt:lpstr>
      <vt:lpstr>RAID- 4</vt:lpstr>
      <vt:lpstr>RAID- 5</vt:lpstr>
      <vt:lpstr>RAID- 6</vt:lpstr>
      <vt:lpstr>RAID- 6</vt:lpstr>
      <vt:lpstr>RAID- 10</vt:lpstr>
      <vt:lpstr>RAID- 10</vt:lpstr>
      <vt:lpstr>Storage Virtualization</vt:lpstr>
      <vt:lpstr>Types of Storage Virtualization</vt:lpstr>
      <vt:lpstr>Types of Storage Virtualization</vt:lpstr>
      <vt:lpstr>Advantages of Storage Virtualization</vt:lpstr>
      <vt:lpstr>Advantages of Storage Virtualization</vt:lpstr>
      <vt:lpstr>Advantages of Storage Virtualization</vt:lpstr>
      <vt:lpstr>Advantages of Storage Virtualization</vt:lpstr>
      <vt:lpstr>Advantages of Storage Virtualization</vt:lpstr>
      <vt:lpstr>Disadvantages of Storage Virtualization</vt:lpstr>
      <vt:lpstr>Types of Virtualization</vt:lpstr>
      <vt:lpstr>Types of Virtualization</vt:lpstr>
      <vt:lpstr>iSCSI</vt:lpstr>
      <vt:lpstr>iSCSI</vt:lpstr>
      <vt:lpstr>iSCSI</vt:lpstr>
      <vt:lpstr>Cont...</vt:lpstr>
      <vt:lpstr>iSCSI Protocol</vt:lpstr>
      <vt:lpstr>Slide 45</vt:lpstr>
      <vt:lpstr>FCIP</vt:lpstr>
      <vt:lpstr>FCoE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Storages</dc:title>
  <dc:creator>VIVEK</dc:creator>
  <cp:lastModifiedBy>VIVEK</cp:lastModifiedBy>
  <cp:revision>4</cp:revision>
  <dcterms:created xsi:type="dcterms:W3CDTF">2020-07-16T02:19:31Z</dcterms:created>
  <dcterms:modified xsi:type="dcterms:W3CDTF">2020-08-21T05:38:47Z</dcterms:modified>
</cp:coreProperties>
</file>