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58" r:id="rId6"/>
    <p:sldId id="259" r:id="rId7"/>
    <p:sldId id="260" r:id="rId8"/>
    <p:sldId id="261" r:id="rId9"/>
    <p:sldId id="262"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VPN</a:t>
            </a:r>
            <a:endParaRPr lang="en-IN" dirty="0"/>
          </a:p>
        </p:txBody>
      </p:sp>
      <p:sp>
        <p:nvSpPr>
          <p:cNvPr id="3" name="Subtitle 2"/>
          <p:cNvSpPr>
            <a:spLocks noGrp="1"/>
          </p:cNvSpPr>
          <p:nvPr>
            <p:ph type="subTitle" idx="1"/>
          </p:nvPr>
        </p:nvSpPr>
        <p:spPr/>
        <p:txBody>
          <a:bodyPr/>
          <a:lstStyle/>
          <a:p>
            <a:endParaRPr lang="en-IN"/>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VPN client packet into VPN server.</a:t>
            </a:r>
          </a:p>
          <a:p>
            <a:pPr algn="just"/>
            <a:r>
              <a:rPr lang="en-IN" dirty="0" smtClean="0"/>
              <a:t>VPN gave a secure way to connect to a company’s intranet.</a:t>
            </a:r>
          </a:p>
          <a:p>
            <a:pPr algn="just"/>
            <a:r>
              <a:rPr lang="en-IN" dirty="0" smtClean="0"/>
              <a:t>Information between VPN server and the destination server are subjected to normal internet traffic rules.</a:t>
            </a:r>
          </a:p>
          <a:p>
            <a:pPr algn="just"/>
            <a:r>
              <a:rPr lang="en-IN" dirty="0" smtClean="0"/>
              <a:t>Open VPN, IKEv2(Microsoft &amp; Cisco)</a:t>
            </a:r>
          </a:p>
          <a:p>
            <a:pPr algn="just"/>
            <a:r>
              <a:rPr lang="en-IN" dirty="0" smtClean="0"/>
              <a:t>VPN server needs to know where data is going and who to send it to.</a:t>
            </a: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 vs Proxy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74437"/>
              </p:ext>
            </p:extLst>
          </p:nvPr>
        </p:nvGraphicFramePr>
        <p:xfrm>
          <a:off x="447675" y="1295400"/>
          <a:ext cx="8382000" cy="4866640"/>
        </p:xfrm>
        <a:graphic>
          <a:graphicData uri="http://schemas.openxmlformats.org/drawingml/2006/table">
            <a:tbl>
              <a:tblPr firstRow="1" bandRow="1">
                <a:tableStyleId>{5C22544A-7EE6-4342-B048-85BDC9FD1C3A}</a:tableStyleId>
              </a:tblPr>
              <a:tblGrid>
                <a:gridCol w="465667">
                  <a:extLst>
                    <a:ext uri="{9D8B030D-6E8A-4147-A177-3AD203B41FA5}">
                      <a16:colId xmlns:a16="http://schemas.microsoft.com/office/drawing/2014/main" val="774377518"/>
                    </a:ext>
                  </a:extLst>
                </a:gridCol>
                <a:gridCol w="3963458">
                  <a:extLst>
                    <a:ext uri="{9D8B030D-6E8A-4147-A177-3AD203B41FA5}">
                      <a16:colId xmlns:a16="http://schemas.microsoft.com/office/drawing/2014/main" val="4219854596"/>
                    </a:ext>
                  </a:extLst>
                </a:gridCol>
                <a:gridCol w="3952875">
                  <a:extLst>
                    <a:ext uri="{9D8B030D-6E8A-4147-A177-3AD203B41FA5}">
                      <a16:colId xmlns:a16="http://schemas.microsoft.com/office/drawing/2014/main" val="2695082295"/>
                    </a:ext>
                  </a:extLst>
                </a:gridCol>
              </a:tblGrid>
              <a:tr h="370840">
                <a:tc>
                  <a:txBody>
                    <a:bodyPr/>
                    <a:lstStyle/>
                    <a:p>
                      <a:r>
                        <a:rPr lang="en-IN" sz="1600" dirty="0" smtClean="0">
                          <a:latin typeface="Times New Roman" panose="02020603050405020304" pitchFamily="18" charset="0"/>
                          <a:cs typeface="Times New Roman" panose="02020603050405020304" pitchFamily="18" charset="0"/>
                        </a:rPr>
                        <a:t>SI.</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VPN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Proxy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499421"/>
                  </a:ext>
                </a:extLst>
              </a:tr>
              <a:tr h="370840">
                <a:tc>
                  <a:txBody>
                    <a:bodyPr/>
                    <a:lstStyle/>
                    <a:p>
                      <a:pPr algn="l" fontAlgn="base"/>
                      <a:r>
                        <a:rPr lang="en-IN" sz="1600" b="0" dirty="0">
                          <a:effectLst/>
                          <a:latin typeface="Times New Roman" panose="02020603050405020304" pitchFamily="18" charset="0"/>
                          <a:cs typeface="Times New Roman" panose="02020603050405020304" pitchFamily="18" charset="0"/>
                        </a:rPr>
                        <a:t>1.</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VPN ensures encryption, authentication and integrity protection.</a:t>
                      </a:r>
                    </a:p>
                  </a:txBody>
                  <a:tcPr anchor="ctr"/>
                </a:tc>
                <a:tc>
                  <a:txBody>
                    <a:bodyPr/>
                    <a:lstStyle/>
                    <a:p>
                      <a:pPr algn="l" fontAlgn="base"/>
                      <a:r>
                        <a:rPr lang="en-US" sz="1600" b="0">
                          <a:effectLst/>
                          <a:latin typeface="Times New Roman" panose="02020603050405020304" pitchFamily="18" charset="0"/>
                          <a:cs typeface="Times New Roman" panose="02020603050405020304" pitchFamily="18" charset="0"/>
                        </a:rPr>
                        <a:t>Proxy does not ensure or provide any security.</a:t>
                      </a:r>
                    </a:p>
                  </a:txBody>
                  <a:tcPr anchor="ctr"/>
                </a:tc>
                <a:extLst>
                  <a:ext uri="{0D108BD9-81ED-4DB2-BD59-A6C34878D82A}">
                    <a16:rowId xmlns:a16="http://schemas.microsoft.com/office/drawing/2014/main" val="3621808791"/>
                  </a:ext>
                </a:extLst>
              </a:tr>
              <a:tr h="370840">
                <a:tc>
                  <a:txBody>
                    <a:bodyPr/>
                    <a:lstStyle/>
                    <a:p>
                      <a:pPr algn="l" fontAlgn="base"/>
                      <a:r>
                        <a:rPr lang="en-IN" sz="1600" b="0" dirty="0">
                          <a:effectLst/>
                          <a:latin typeface="Times New Roman" panose="02020603050405020304" pitchFamily="18" charset="0"/>
                          <a:cs typeface="Times New Roman" panose="02020603050405020304" pitchFamily="18" charset="0"/>
                        </a:rPr>
                        <a:t>2.</a:t>
                      </a:r>
                    </a:p>
                  </a:txBody>
                  <a:tcPr anchor="ctr"/>
                </a:tc>
                <a:tc>
                  <a:txBody>
                    <a:bodyPr/>
                    <a:lstStyle/>
                    <a:p>
                      <a:pPr algn="l" fontAlgn="base"/>
                      <a:r>
                        <a:rPr lang="en-IN" sz="1600" b="0" dirty="0">
                          <a:effectLst/>
                          <a:latin typeface="Times New Roman" panose="02020603050405020304" pitchFamily="18" charset="0"/>
                          <a:cs typeface="Times New Roman" panose="02020603050405020304" pitchFamily="18" charset="0"/>
                        </a:rPr>
                        <a:t>Protocols used in VPN are PTTP (Point to point </a:t>
                      </a:r>
                      <a:r>
                        <a:rPr lang="en-IN" sz="1600" b="0" dirty="0" err="1">
                          <a:effectLst/>
                          <a:latin typeface="Times New Roman" panose="02020603050405020304" pitchFamily="18" charset="0"/>
                          <a:cs typeface="Times New Roman" panose="02020603050405020304" pitchFamily="18" charset="0"/>
                        </a:rPr>
                        <a:t>tunneling</a:t>
                      </a:r>
                      <a:r>
                        <a:rPr lang="en-IN" sz="1600" b="0" dirty="0">
                          <a:effectLst/>
                          <a:latin typeface="Times New Roman" panose="02020603050405020304" pitchFamily="18" charset="0"/>
                          <a:cs typeface="Times New Roman" panose="02020603050405020304" pitchFamily="18" charset="0"/>
                        </a:rPr>
                        <a:t> protocol), L2TP (Layer 2 </a:t>
                      </a:r>
                      <a:r>
                        <a:rPr lang="en-IN" sz="1600" b="0" dirty="0" err="1">
                          <a:effectLst/>
                          <a:latin typeface="Times New Roman" panose="02020603050405020304" pitchFamily="18" charset="0"/>
                          <a:cs typeface="Times New Roman" panose="02020603050405020304" pitchFamily="18" charset="0"/>
                        </a:rPr>
                        <a:t>tunneling</a:t>
                      </a:r>
                      <a:r>
                        <a:rPr lang="en-IN" sz="1600" b="0" dirty="0">
                          <a:effectLst/>
                          <a:latin typeface="Times New Roman" panose="02020603050405020304" pitchFamily="18" charset="0"/>
                          <a:cs typeface="Times New Roman" panose="02020603050405020304" pitchFamily="18" charset="0"/>
                        </a:rPr>
                        <a:t> protocol) etc.</a:t>
                      </a:r>
                    </a:p>
                  </a:txBody>
                  <a:tcPr anchor="ctr"/>
                </a:tc>
                <a:tc>
                  <a:txBody>
                    <a:bodyPr/>
                    <a:lstStyle/>
                    <a:p>
                      <a:pPr algn="l" fontAlgn="base"/>
                      <a:r>
                        <a:rPr lang="en-IN" sz="1600" b="0" dirty="0">
                          <a:effectLst/>
                          <a:latin typeface="Times New Roman" panose="02020603050405020304" pitchFamily="18" charset="0"/>
                          <a:cs typeface="Times New Roman" panose="02020603050405020304" pitchFamily="18" charset="0"/>
                        </a:rPr>
                        <a:t>Protocols used in Proxy are </a:t>
                      </a:r>
                      <a:r>
                        <a:rPr lang="en-IN" sz="1600" b="0" dirty="0" smtClean="0">
                          <a:effectLst/>
                          <a:latin typeface="Times New Roman" panose="02020603050405020304" pitchFamily="18" charset="0"/>
                          <a:cs typeface="Times New Roman" panose="02020603050405020304" pitchFamily="18" charset="0"/>
                        </a:rPr>
                        <a:t>FTP, SMTP,</a:t>
                      </a:r>
                      <a:r>
                        <a:rPr lang="en-IN" sz="1600" b="0" baseline="0" dirty="0" smtClean="0">
                          <a:effectLst/>
                          <a:latin typeface="Times New Roman" panose="02020603050405020304" pitchFamily="18" charset="0"/>
                          <a:cs typeface="Times New Roman" panose="02020603050405020304" pitchFamily="18" charset="0"/>
                        </a:rPr>
                        <a:t> </a:t>
                      </a:r>
                      <a:r>
                        <a:rPr lang="en-IN" sz="1600" b="0" dirty="0" smtClean="0">
                          <a:effectLst/>
                          <a:latin typeface="Times New Roman" panose="02020603050405020304" pitchFamily="18" charset="0"/>
                          <a:cs typeface="Times New Roman" panose="02020603050405020304" pitchFamily="18" charset="0"/>
                        </a:rPr>
                        <a:t>HTTP etc</a:t>
                      </a:r>
                      <a:r>
                        <a:rPr lang="en-IN" sz="1600" b="0" dirty="0">
                          <a:effectLst/>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11240175"/>
                  </a:ext>
                </a:extLst>
              </a:tr>
              <a:tr h="370840">
                <a:tc>
                  <a:txBody>
                    <a:bodyPr/>
                    <a:lstStyle/>
                    <a:p>
                      <a:pPr algn="l" fontAlgn="base"/>
                      <a:r>
                        <a:rPr lang="en-IN" sz="1600" b="0">
                          <a:effectLst/>
                          <a:latin typeface="Times New Roman" panose="02020603050405020304" pitchFamily="18" charset="0"/>
                          <a:cs typeface="Times New Roman" panose="02020603050405020304" pitchFamily="18" charset="0"/>
                        </a:rPr>
                        <a:t>3.</a:t>
                      </a:r>
                    </a:p>
                  </a:txBody>
                  <a:tcPr anchor="ctr"/>
                </a:tc>
                <a:tc>
                  <a:txBody>
                    <a:bodyPr/>
                    <a:lstStyle/>
                    <a:p>
                      <a:pPr algn="l" fontAlgn="base"/>
                      <a:r>
                        <a:rPr lang="en-IN" sz="1600" b="0" dirty="0">
                          <a:effectLst/>
                          <a:latin typeface="Times New Roman" panose="02020603050405020304" pitchFamily="18" charset="0"/>
                          <a:cs typeface="Times New Roman" panose="02020603050405020304" pitchFamily="18" charset="0"/>
                        </a:rPr>
                        <a:t>VPN works on firewall.</a:t>
                      </a:r>
                    </a:p>
                  </a:txBody>
                  <a:tcPr anchor="ctr"/>
                </a:tc>
                <a:tc>
                  <a:txBody>
                    <a:bodyPr/>
                    <a:lstStyle/>
                    <a:p>
                      <a:pPr algn="l" fontAlgn="base"/>
                      <a:r>
                        <a:rPr lang="en-IN" sz="1600" b="0">
                          <a:effectLst/>
                          <a:latin typeface="Times New Roman" panose="02020603050405020304" pitchFamily="18" charset="0"/>
                          <a:cs typeface="Times New Roman" panose="02020603050405020304" pitchFamily="18" charset="0"/>
                        </a:rPr>
                        <a:t>Proxy works on browsers.</a:t>
                      </a:r>
                    </a:p>
                  </a:txBody>
                  <a:tcPr anchor="ctr"/>
                </a:tc>
                <a:extLst>
                  <a:ext uri="{0D108BD9-81ED-4DB2-BD59-A6C34878D82A}">
                    <a16:rowId xmlns:a16="http://schemas.microsoft.com/office/drawing/2014/main" val="2945975960"/>
                  </a:ext>
                </a:extLst>
              </a:tr>
              <a:tr h="370840">
                <a:tc>
                  <a:txBody>
                    <a:bodyPr/>
                    <a:lstStyle/>
                    <a:p>
                      <a:pPr algn="l" fontAlgn="base"/>
                      <a:r>
                        <a:rPr lang="en-IN" sz="1600" b="0">
                          <a:effectLst/>
                          <a:latin typeface="Times New Roman" panose="02020603050405020304" pitchFamily="18" charset="0"/>
                          <a:cs typeface="Times New Roman" panose="02020603050405020304" pitchFamily="18" charset="0"/>
                        </a:rPr>
                        <a:t>4.</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VPN stands for Virtual Private Network. It simulate a private network over public network.</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It does not simulate a private network over public network.</a:t>
                      </a:r>
                    </a:p>
                  </a:txBody>
                  <a:tcPr anchor="ctr"/>
                </a:tc>
                <a:extLst>
                  <a:ext uri="{0D108BD9-81ED-4DB2-BD59-A6C34878D82A}">
                    <a16:rowId xmlns:a16="http://schemas.microsoft.com/office/drawing/2014/main" val="620894411"/>
                  </a:ext>
                </a:extLst>
              </a:tr>
              <a:tr h="370840">
                <a:tc>
                  <a:txBody>
                    <a:bodyPr/>
                    <a:lstStyle/>
                    <a:p>
                      <a:pPr algn="l" fontAlgn="base"/>
                      <a:r>
                        <a:rPr lang="en-IN" sz="1600" b="0">
                          <a:effectLst/>
                          <a:latin typeface="Times New Roman" panose="02020603050405020304" pitchFamily="18" charset="0"/>
                          <a:cs typeface="Times New Roman" panose="02020603050405020304" pitchFamily="18" charset="0"/>
                        </a:rPr>
                        <a:t>5.</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VPN does not hide the IP address of client.</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Proxy uses the anonymous network ID instead of actual IP address of </a:t>
                      </a:r>
                      <a:r>
                        <a:rPr lang="en-US" sz="1600" b="0" dirty="0" smtClean="0">
                          <a:effectLst/>
                          <a:latin typeface="Times New Roman" panose="02020603050405020304" pitchFamily="18" charset="0"/>
                          <a:cs typeface="Times New Roman" panose="02020603050405020304" pitchFamily="18" charset="0"/>
                        </a:rPr>
                        <a:t>client</a:t>
                      </a:r>
                      <a:endParaRPr lang="en-US" sz="1600"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45313985"/>
                  </a:ext>
                </a:extLst>
              </a:tr>
              <a:tr h="370840">
                <a:tc>
                  <a:txBody>
                    <a:bodyPr/>
                    <a:lstStyle/>
                    <a:p>
                      <a:pPr algn="l" fontAlgn="base"/>
                      <a:r>
                        <a:rPr lang="en-IN" sz="1600" b="0">
                          <a:effectLst/>
                          <a:latin typeface="Times New Roman" panose="02020603050405020304" pitchFamily="18" charset="0"/>
                          <a:cs typeface="Times New Roman" panose="02020603050405020304" pitchFamily="18" charset="0"/>
                        </a:rPr>
                        <a:t>6.</a:t>
                      </a:r>
                    </a:p>
                  </a:txBody>
                  <a:tcPr anchor="ctr"/>
                </a:tc>
                <a:tc>
                  <a:txBody>
                    <a:bodyPr/>
                    <a:lstStyle/>
                    <a:p>
                      <a:pPr algn="l" fontAlgn="base"/>
                      <a:r>
                        <a:rPr lang="en-US" sz="1600" b="0">
                          <a:effectLst/>
                          <a:latin typeface="Times New Roman" panose="02020603050405020304" pitchFamily="18" charset="0"/>
                          <a:cs typeface="Times New Roman" panose="02020603050405020304" pitchFamily="18" charset="0"/>
                        </a:rPr>
                        <a:t>VPN creates tunnel between end users.</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But proxy does not create tunnel between end users.</a:t>
                      </a:r>
                    </a:p>
                  </a:txBody>
                  <a:tcPr anchor="ctr"/>
                </a:tc>
                <a:extLst>
                  <a:ext uri="{0D108BD9-81ED-4DB2-BD59-A6C34878D82A}">
                    <a16:rowId xmlns:a16="http://schemas.microsoft.com/office/drawing/2014/main" val="1896510907"/>
                  </a:ext>
                </a:extLst>
              </a:tr>
              <a:tr h="370840">
                <a:tc>
                  <a:txBody>
                    <a:bodyPr/>
                    <a:lstStyle/>
                    <a:p>
                      <a:pPr algn="l" fontAlgn="base"/>
                      <a:r>
                        <a:rPr lang="en-IN" sz="1600" b="0">
                          <a:effectLst/>
                          <a:latin typeface="Times New Roman" panose="02020603050405020304" pitchFamily="18" charset="0"/>
                          <a:cs typeface="Times New Roman" panose="02020603050405020304" pitchFamily="18" charset="0"/>
                        </a:rPr>
                        <a:t>7.</a:t>
                      </a:r>
                    </a:p>
                  </a:txBody>
                  <a:tcPr anchor="ctr"/>
                </a:tc>
                <a:tc>
                  <a:txBody>
                    <a:bodyPr/>
                    <a:lstStyle/>
                    <a:p>
                      <a:pPr algn="l" fontAlgn="base"/>
                      <a:r>
                        <a:rPr lang="en-US" sz="1600" b="0">
                          <a:effectLst/>
                          <a:latin typeface="Times New Roman" panose="02020603050405020304" pitchFamily="18" charset="0"/>
                          <a:cs typeface="Times New Roman" panose="02020603050405020304" pitchFamily="18" charset="0"/>
                        </a:rPr>
                        <a:t>VPN offers high amount of security.</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Proxy does not offer any type of security.</a:t>
                      </a:r>
                    </a:p>
                  </a:txBody>
                  <a:tcPr anchor="ctr"/>
                </a:tc>
                <a:extLst>
                  <a:ext uri="{0D108BD9-81ED-4DB2-BD59-A6C34878D82A}">
                    <a16:rowId xmlns:a16="http://schemas.microsoft.com/office/drawing/2014/main" val="3782950247"/>
                  </a:ext>
                </a:extLst>
              </a:tr>
              <a:tr h="370840">
                <a:tc>
                  <a:txBody>
                    <a:bodyPr/>
                    <a:lstStyle/>
                    <a:p>
                      <a:pPr algn="l" fontAlgn="base"/>
                      <a:r>
                        <a:rPr lang="en-IN" sz="1600" b="0">
                          <a:effectLst/>
                          <a:latin typeface="Times New Roman" panose="02020603050405020304" pitchFamily="18" charset="0"/>
                          <a:cs typeface="Times New Roman" panose="02020603050405020304" pitchFamily="18" charset="0"/>
                        </a:rPr>
                        <a:t>8.</a:t>
                      </a:r>
                    </a:p>
                  </a:txBody>
                  <a:tcPr anchor="ctr"/>
                </a:tc>
                <a:tc>
                  <a:txBody>
                    <a:bodyPr/>
                    <a:lstStyle/>
                    <a:p>
                      <a:pPr algn="l" fontAlgn="base"/>
                      <a:r>
                        <a:rPr lang="en-US" sz="1600" b="0">
                          <a:effectLst/>
                          <a:latin typeface="Times New Roman" panose="02020603050405020304" pitchFamily="18" charset="0"/>
                          <a:cs typeface="Times New Roman" panose="02020603050405020304" pitchFamily="18" charset="0"/>
                        </a:rPr>
                        <a:t>VPN provides seamless and stable connection</a:t>
                      </a:r>
                    </a:p>
                  </a:txBody>
                  <a:tcPr anchor="ctr"/>
                </a:tc>
                <a:tc>
                  <a:txBody>
                    <a:bodyPr/>
                    <a:lstStyle/>
                    <a:p>
                      <a:pPr algn="l" fontAlgn="base"/>
                      <a:r>
                        <a:rPr lang="en-US" sz="1600" b="0" dirty="0">
                          <a:effectLst/>
                          <a:latin typeface="Times New Roman" panose="02020603050405020304" pitchFamily="18" charset="0"/>
                          <a:cs typeface="Times New Roman" panose="02020603050405020304" pitchFamily="18" charset="0"/>
                        </a:rPr>
                        <a:t>Proxy connection is highly unstable.</a:t>
                      </a:r>
                    </a:p>
                  </a:txBody>
                  <a:tcPr anchor="ctr"/>
                </a:tc>
                <a:extLst>
                  <a:ext uri="{0D108BD9-81ED-4DB2-BD59-A6C34878D82A}">
                    <a16:rowId xmlns:a16="http://schemas.microsoft.com/office/drawing/2014/main" val="986328632"/>
                  </a:ext>
                </a:extLst>
              </a:tr>
            </a:tbl>
          </a:graphicData>
        </a:graphic>
      </p:graphicFrame>
    </p:spTree>
    <p:extLst>
      <p:ext uri="{BB962C8B-B14F-4D97-AF65-F5344CB8AC3E}">
        <p14:creationId xmlns:p14="http://schemas.microsoft.com/office/powerpoint/2010/main" val="321674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p:txBody>
          <a:bodyPr/>
          <a:lstStyle/>
          <a:p>
            <a:r>
              <a:rPr lang="en-IN" dirty="0" smtClean="0"/>
              <a:t>Intro to VPN.</a:t>
            </a:r>
          </a:p>
          <a:p>
            <a:r>
              <a:rPr lang="en-IN" dirty="0" smtClean="0"/>
              <a:t>Types.</a:t>
            </a:r>
          </a:p>
          <a:p>
            <a:r>
              <a:rPr lang="en-IN" dirty="0" smtClean="0"/>
              <a:t>Ways to Implement VPN.</a:t>
            </a: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a:t>
            </a:r>
            <a:endParaRPr lang="en-IN" dirty="0"/>
          </a:p>
        </p:txBody>
      </p:sp>
      <p:sp>
        <p:nvSpPr>
          <p:cNvPr id="3" name="Content Placeholder 2"/>
          <p:cNvSpPr>
            <a:spLocks noGrp="1"/>
          </p:cNvSpPr>
          <p:nvPr>
            <p:ph idx="1"/>
          </p:nvPr>
        </p:nvSpPr>
        <p:spPr>
          <a:xfrm>
            <a:off x="457200" y="1524000"/>
            <a:ext cx="8229600" cy="5105400"/>
          </a:xfrm>
        </p:spPr>
        <p:txBody>
          <a:bodyPr>
            <a:normAutofit fontScale="92500" lnSpcReduction="20000"/>
          </a:bodyPr>
          <a:lstStyle/>
          <a:p>
            <a:pPr lvl="0" algn="just"/>
            <a:r>
              <a:rPr lang="en-IN" sz="3400" dirty="0" smtClean="0"/>
              <a:t>A virtual private network (VPN) extends a private network across a public network, and enables users to send and receive data across shared or public networks as if their computing devices were directly connected to the private network. </a:t>
            </a:r>
          </a:p>
          <a:p>
            <a:pPr lvl="0" algn="just"/>
            <a:r>
              <a:rPr lang="en-IN" sz="3400" dirty="0" smtClean="0"/>
              <a:t>Applications running across a VPN may therefore benefit from the functionality, security, and management of the private network. </a:t>
            </a:r>
          </a:p>
          <a:p>
            <a:pPr lvl="0" algn="just"/>
            <a:r>
              <a:rPr lang="en-IN" sz="3400" dirty="0" smtClean="0"/>
              <a:t>Encryption is a common though not an inherent part of a VPN connection. </a:t>
            </a:r>
            <a:endParaRPr lang="en-IN" dirty="0" smtClean="0"/>
          </a:p>
          <a:p>
            <a:pPr lvl="0" algn="just"/>
            <a:endParaRPr lang="en-IN" dirty="0" smtClean="0"/>
          </a:p>
          <a:p>
            <a:pPr lvl="0" algn="just"/>
            <a:endParaRPr lang="en-IN" dirty="0" smtClean="0"/>
          </a:p>
          <a:p>
            <a:pPr lvl="0" algn="just"/>
            <a:endParaRPr lang="en-IN" dirty="0" smtClean="0"/>
          </a:p>
          <a:p>
            <a:pPr lvl="0" algn="just"/>
            <a:endParaRPr lang="en-IN" dirty="0" smtClean="0"/>
          </a:p>
          <a:p>
            <a:pPr algn="just"/>
            <a:endParaRPr lang="en-IN" dirty="0" smtClean="0"/>
          </a:p>
          <a:p>
            <a:pPr algn="just">
              <a:buNone/>
            </a:pP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pPr lvl="0" algn="just"/>
            <a:r>
              <a:rPr lang="en-IN" sz="3400" dirty="0" smtClean="0"/>
              <a:t>VPN technology was developed to allow remote users and branch offices to access corporate applications and resources. To ensure security, the private network connection is established using an encrypted layered tunnelling protocol and VPN users use authentication methods, including passwords or certificates, to gain access to the VPN.</a:t>
            </a:r>
          </a:p>
          <a:p>
            <a:pPr lvl="0" algn="just"/>
            <a:endParaRPr lang="en-IN" dirty="0" smtClean="0"/>
          </a:p>
          <a:p>
            <a:pPr lvl="0" algn="just"/>
            <a:endParaRPr lang="en-IN" dirty="0" smtClean="0"/>
          </a:p>
          <a:p>
            <a:pPr lvl="0" algn="just"/>
            <a:endParaRPr lang="en-IN" dirty="0" smtClean="0"/>
          </a:p>
          <a:p>
            <a:pPr lvl="0" algn="just"/>
            <a:endParaRPr lang="en-IN" dirty="0" smtClean="0"/>
          </a:p>
          <a:p>
            <a:pPr lvl="0" algn="just"/>
            <a:endParaRPr lang="en-IN" dirty="0" smtClean="0"/>
          </a:p>
          <a:p>
            <a:pPr algn="just"/>
            <a:endParaRPr lang="en-IN" dirty="0" smtClean="0"/>
          </a:p>
          <a:p>
            <a:pPr algn="just">
              <a:buNone/>
            </a:pP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noAutofit/>
          </a:bodyPr>
          <a:lstStyle/>
          <a:p>
            <a:pPr algn="just"/>
            <a:r>
              <a:rPr lang="en-IN" dirty="0" smtClean="0"/>
              <a:t>Types of VPN: Site- to- Site VPN and Remote- access VPN.</a:t>
            </a:r>
          </a:p>
          <a:p>
            <a:pPr algn="just"/>
            <a:r>
              <a:rPr lang="en-IN" dirty="0" smtClean="0"/>
              <a:t>Site- to- Site VPN: Allow a company to connect its remote sites to the corporate backbone securely  over internet.</a:t>
            </a:r>
          </a:p>
          <a:p>
            <a:pPr algn="just"/>
            <a:r>
              <a:rPr lang="en-IN" dirty="0" smtClean="0"/>
              <a:t>Remote- Access VPN: Allow  remote user like telecommuters to securely access the corporate network wherever and they need to.</a:t>
            </a: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dirty="0" smtClean="0"/>
              <a:t>Security over Internet: VPN uses </a:t>
            </a:r>
            <a:r>
              <a:rPr lang="en-IN" dirty="0" err="1" smtClean="0"/>
              <a:t>IPsec</a:t>
            </a:r>
            <a:r>
              <a:rPr lang="en-IN" dirty="0" smtClean="0"/>
              <a:t> to provide secure communication over internet.</a:t>
            </a:r>
          </a:p>
          <a:p>
            <a:pPr algn="just"/>
            <a:r>
              <a:rPr lang="en-IN" dirty="0" smtClean="0"/>
              <a:t>Allow for secure data transmission over an IP- based network.</a:t>
            </a:r>
          </a:p>
          <a:p>
            <a:pPr algn="just"/>
            <a:r>
              <a:rPr lang="en-IN" dirty="0" smtClean="0"/>
              <a:t>Data confidentiality.</a:t>
            </a:r>
          </a:p>
          <a:p>
            <a:pPr algn="just"/>
            <a:r>
              <a:rPr lang="en-IN" dirty="0" smtClean="0"/>
              <a:t>Data integrity.</a:t>
            </a:r>
          </a:p>
          <a:p>
            <a:pPr algn="just"/>
            <a:r>
              <a:rPr lang="en-IN" dirty="0" smtClean="0"/>
              <a:t>Data origin authentication.</a:t>
            </a:r>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Implement VPN</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Three ways to implement VPN:</a:t>
            </a:r>
          </a:p>
          <a:p>
            <a:pPr lvl="0" algn="just"/>
            <a:r>
              <a:rPr lang="en-IN" dirty="0" smtClean="0"/>
              <a:t>Generic Routing Encapsulation (GRE): Peer to Peer, No encryption, Manual Tunnel, Not Scalable, Static IP on all End Points.</a:t>
            </a:r>
          </a:p>
          <a:p>
            <a:pPr lvl="0" algn="just"/>
            <a:r>
              <a:rPr lang="en-IN" dirty="0" smtClean="0"/>
              <a:t>Dynamic Multi- point VPN (DMVPN): Multi point,  uses NHRP(Next Hop Resolution Protocol) protocol.</a:t>
            </a:r>
          </a:p>
          <a:p>
            <a:pPr lvl="0" algn="just"/>
            <a:r>
              <a:rPr lang="en-IN" dirty="0" smtClean="0"/>
              <a:t>IPSec: Provides encryption, confidentiality, data integrity, authentication, replay detection.</a:t>
            </a:r>
          </a:p>
          <a:p>
            <a:pPr algn="just"/>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buNone/>
            </a:pPr>
            <a:r>
              <a:rPr lang="en-IN" dirty="0" smtClean="0"/>
              <a:t>DMVPN:</a:t>
            </a:r>
          </a:p>
          <a:p>
            <a:pPr algn="just"/>
            <a:r>
              <a:rPr lang="en-IN" dirty="0" smtClean="0"/>
              <a:t>Automatically creates VPN tunnels when dynamic IP address on the both ends are used.</a:t>
            </a:r>
          </a:p>
          <a:p>
            <a:pPr algn="just"/>
            <a:r>
              <a:rPr lang="en-IN" dirty="0" smtClean="0"/>
              <a:t>Keeping cost low, minimising configuration complexity and increasing flexibility. </a:t>
            </a:r>
          </a:p>
          <a:p>
            <a:pPr algn="just"/>
            <a:r>
              <a:rPr lang="en-IN" dirty="0" smtClean="0"/>
              <a:t>NHRP: Maintains tunnel end point IP address with their public IP Address. </a:t>
            </a: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buNone/>
            </a:pPr>
            <a:r>
              <a:rPr lang="en-IN" dirty="0" smtClean="0"/>
              <a:t>IPSec VPN:</a:t>
            </a:r>
          </a:p>
          <a:p>
            <a:pPr algn="just"/>
            <a:r>
              <a:rPr lang="en-IN" dirty="0" smtClean="0"/>
              <a:t>Allow two or more hosts to communicate in a secure manner by authenticating and encryption each IP packet of a communication session.</a:t>
            </a:r>
          </a:p>
          <a:p>
            <a:pPr algn="just"/>
            <a:r>
              <a:rPr lang="en-IN" dirty="0" smtClean="0"/>
              <a:t>Provides confidentiality, data integrity, authentication, replay detection.</a:t>
            </a:r>
          </a:p>
          <a:p>
            <a:pPr algn="just"/>
            <a:r>
              <a:rPr lang="en-IN" dirty="0" smtClean="0"/>
              <a:t>Virtual tunnel between two endpoints.</a:t>
            </a:r>
          </a:p>
          <a:p>
            <a:pPr algn="just">
              <a:buNone/>
            </a:pP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539</Words>
  <Application>Microsoft Office PowerPoint</Application>
  <PresentationFormat>On-screen Show (4:3)</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VPN</vt:lpstr>
      <vt:lpstr>Outline</vt:lpstr>
      <vt:lpstr>VPN</vt:lpstr>
      <vt:lpstr>VPN</vt:lpstr>
      <vt:lpstr>Types</vt:lpstr>
      <vt:lpstr>Cont..</vt:lpstr>
      <vt:lpstr>Ways to Implement VPN</vt:lpstr>
      <vt:lpstr>Cont..</vt:lpstr>
      <vt:lpstr>Cont..</vt:lpstr>
      <vt:lpstr>Cont..</vt:lpstr>
      <vt:lpstr>VPN vs Proxy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dc:title>
  <dc:creator>VIVEK</dc:creator>
  <cp:lastModifiedBy>saurabh</cp:lastModifiedBy>
  <cp:revision>5</cp:revision>
  <dcterms:created xsi:type="dcterms:W3CDTF">2006-08-16T00:00:00Z</dcterms:created>
  <dcterms:modified xsi:type="dcterms:W3CDTF">2022-09-28T07:23:49Z</dcterms:modified>
</cp:coreProperties>
</file>