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3"/>
  </p:notesMasterIdLst>
  <p:sldIdLst>
    <p:sldId id="257" r:id="rId2"/>
    <p:sldId id="258" r:id="rId3"/>
    <p:sldId id="266" r:id="rId4"/>
    <p:sldId id="269" r:id="rId5"/>
    <p:sldId id="267" r:id="rId6"/>
    <p:sldId id="268"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p:cViewPr varScale="1">
        <p:scale>
          <a:sx n="84" d="100"/>
          <a:sy n="84" d="100"/>
        </p:scale>
        <p:origin x="1296"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10/18/2021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10/18/2021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fontScale="90000"/>
          </a:bodyPr>
          <a:lstStyle/>
          <a:p>
            <a:r>
              <a:rPr lang="en-US" b="1" dirty="0" smtClean="0">
                <a:solidFill>
                  <a:srgbClr val="002060"/>
                </a:solidFill>
              </a:rPr>
              <a:t>Virtualization in cloud computing  </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914400" y="4800600"/>
            <a:ext cx="7696200" cy="1631216"/>
          </a:xfrm>
          <a:prstGeom prst="rect">
            <a:avLst/>
          </a:prstGeom>
        </p:spPr>
        <p:txBody>
          <a:bodyPr wrap="square">
            <a:spAutoFit/>
          </a:bodyPr>
          <a:lstStyle/>
          <a:p>
            <a:pPr algn="ctr"/>
            <a:r>
              <a:rPr lang="en-US" sz="2000" b="1" dirty="0" smtClean="0">
                <a:latin typeface="Cambria" pitchFamily="18" charset="0"/>
              </a:rPr>
              <a:t>By</a:t>
            </a:r>
          </a:p>
          <a:p>
            <a:pPr algn="ctr"/>
            <a:r>
              <a:rPr lang="en-US" sz="2000" b="1" dirty="0" smtClean="0">
                <a:latin typeface="Cambria" pitchFamily="18" charset="0"/>
              </a:rPr>
              <a:t>Mr. </a:t>
            </a:r>
            <a:r>
              <a:rPr lang="en-US" sz="2000" b="1" dirty="0" err="1" smtClean="0">
                <a:latin typeface="Cambria" pitchFamily="18" charset="0"/>
              </a:rPr>
              <a:t>Saurabh</a:t>
            </a:r>
            <a:r>
              <a:rPr lang="en-US" sz="2000" b="1" dirty="0" smtClean="0">
                <a:latin typeface="Cambria" pitchFamily="18" charset="0"/>
              </a:rPr>
              <a:t> </a:t>
            </a:r>
            <a:r>
              <a:rPr lang="en-US" sz="2000" b="1" dirty="0" err="1" smtClean="0">
                <a:latin typeface="Cambria" pitchFamily="18" charset="0"/>
              </a:rPr>
              <a:t>Singhal</a:t>
            </a:r>
            <a:endParaRPr lang="en-US" sz="2000" b="1" dirty="0" smtClean="0">
              <a:latin typeface="Cambria" pitchFamily="18" charset="0"/>
            </a:endParaRPr>
          </a:p>
          <a:p>
            <a:pPr algn="ctr"/>
            <a:r>
              <a:rPr lang="en-US" sz="2000" b="1" dirty="0" smtClean="0">
                <a:latin typeface="Cambria" pitchFamily="18" charset="0"/>
              </a:rPr>
              <a:t>Assistant  Professor</a:t>
            </a:r>
          </a:p>
          <a:p>
            <a:pPr algn="ctr"/>
            <a:r>
              <a:rPr lang="en-US" sz="2000" b="1" dirty="0" smtClean="0">
                <a:latin typeface="Cambria" pitchFamily="18" charset="0"/>
              </a:rPr>
              <a:t>Department of Computer Engineering &amp; Applications</a:t>
            </a:r>
          </a:p>
          <a:p>
            <a:pPr algn="ctr"/>
            <a:r>
              <a:rPr lang="en-US" sz="2000" b="1" dirty="0" smtClean="0">
                <a:latin typeface="Cambria" pitchFamily="18" charset="0"/>
              </a:rPr>
              <a:t>GLA University</a:t>
            </a:r>
            <a:endParaRPr lang="en-US" sz="2000" b="1"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sz="2000" b="1" dirty="0" smtClean="0"/>
              <a:t>You are a software tester that is testing a complex application that is running within a single virtual machine. You have recently encountered a rare and intermittent software defect that developers have been unable to reproduce or troubleshoot in the past. Which of the following steps should you take to allow developers to recreate the issue?</a:t>
            </a:r>
          </a:p>
          <a:p>
            <a:pPr marL="514350" indent="-514350">
              <a:buAutoNum type="alphaLcPeriod"/>
            </a:pPr>
            <a:r>
              <a:rPr lang="en-US" sz="2000" dirty="0" smtClean="0"/>
              <a:t>Power off the virtual machine and discard any saved state information</a:t>
            </a:r>
          </a:p>
          <a:p>
            <a:pPr marL="514350" indent="-514350">
              <a:buAutoNum type="alphaLcPeriod"/>
            </a:pPr>
            <a:r>
              <a:rPr lang="en-US" sz="2000" dirty="0" smtClean="0"/>
              <a:t>Save the state of the virtual machine and provide a copy of it to your developers to troubleshoot the problem</a:t>
            </a:r>
          </a:p>
          <a:p>
            <a:pPr marL="514350" indent="-514350">
              <a:buAutoNum type="alphaLcPeriod"/>
            </a:pPr>
            <a:r>
              <a:rPr lang="en-US" sz="2000" dirty="0" smtClean="0"/>
              <a:t>Roll back the state of the virtual machine to a point in time prior to when the defect was discovered</a:t>
            </a:r>
          </a:p>
          <a:p>
            <a:pPr marL="514350" indent="-514350">
              <a:buAutoNum type="alphaLcPeriod"/>
            </a:pPr>
            <a:r>
              <a:rPr lang="en-US" sz="2000" dirty="0" smtClean="0"/>
              <a:t>Move the virtual machine to another host server to which developers have access</a:t>
            </a:r>
          </a:p>
          <a:p>
            <a:pPr marL="514350" indent="-514350">
              <a:buNone/>
            </a:pPr>
            <a:r>
              <a:rPr lang="en-US" sz="2000" dirty="0" smtClean="0"/>
              <a:t>Answer: D, B</a:t>
            </a:r>
          </a:p>
          <a:p>
            <a:pPr marL="514350" indent="-51435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r>
              <a:rPr lang="en-US" sz="2000" b="1" dirty="0" smtClean="0"/>
              <a:t>You are a systems administrator that is responsible for supporting a team of software testers in your organization. The test department frequently requires new VMs running a wide variety of different operating systems to thoroughly test a new application your company is developing. VMs must be able to communicate with each other over the network. You are concerned about the potential security impact of these new VMs. Which of the following steps can you take to reduce security risks?</a:t>
            </a:r>
          </a:p>
          <a:p>
            <a:pPr marL="514350" indent="-514350">
              <a:buAutoNum type="alphaLcPeriod"/>
            </a:pPr>
            <a:r>
              <a:rPr lang="en-US" sz="2000" dirty="0" smtClean="0"/>
              <a:t>Disable network and Internet access for all virtual machines</a:t>
            </a:r>
          </a:p>
          <a:p>
            <a:pPr marL="514350" indent="-514350">
              <a:buAutoNum type="alphaLcPeriod"/>
            </a:pPr>
            <a:r>
              <a:rPr lang="en-US" sz="2000" dirty="0" smtClean="0"/>
              <a:t>Place all test-related virtual machines on a private virtual network</a:t>
            </a:r>
          </a:p>
          <a:p>
            <a:pPr marL="514350" indent="-514350">
              <a:buAutoNum type="alphaLcPeriod"/>
            </a:pPr>
            <a:r>
              <a:rPr lang="en-US" sz="2000" dirty="0" smtClean="0"/>
              <a:t> Power on virtual machines only when they are being actively used in the environment</a:t>
            </a:r>
          </a:p>
          <a:p>
            <a:pPr marL="514350" indent="-514350">
              <a:buAutoNum type="alphaLcPeriod"/>
            </a:pPr>
            <a:r>
              <a:rPr lang="en-US" sz="2000" dirty="0" smtClean="0"/>
              <a:t>Configure virtual machines to run under an account with limited permissions</a:t>
            </a:r>
          </a:p>
          <a:p>
            <a:pPr marL="514350" indent="-514350">
              <a:buNone/>
            </a:pPr>
            <a:r>
              <a:rPr lang="en-US" sz="2000" dirty="0" smtClean="0"/>
              <a:t>Answer: C,D</a:t>
            </a:r>
          </a:p>
          <a:p>
            <a:pPr marL="514350" indent="-51435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a:bodyPr>
          <a:lstStyle/>
          <a:p>
            <a:r>
              <a:rPr lang="en-US" sz="2400" b="1" dirty="0" smtClean="0"/>
              <a:t>Which of the following type of virtualization is also characteristic of cloud computing?</a:t>
            </a:r>
          </a:p>
          <a:p>
            <a:r>
              <a:rPr lang="en-US" sz="2400" dirty="0" smtClean="0"/>
              <a:t>Storage</a:t>
            </a:r>
          </a:p>
          <a:p>
            <a:r>
              <a:rPr lang="en-US" sz="2400" dirty="0" smtClean="0"/>
              <a:t>Application</a:t>
            </a:r>
          </a:p>
          <a:p>
            <a:r>
              <a:rPr lang="en-US" sz="2400" dirty="0" smtClean="0"/>
              <a:t>CPU</a:t>
            </a:r>
          </a:p>
          <a:p>
            <a:r>
              <a:rPr lang="en-US" sz="2400" dirty="0" smtClean="0"/>
              <a:t>All of the mentioned</a:t>
            </a:r>
          </a:p>
          <a:p>
            <a:endParaRPr lang="en-US" sz="2400" dirty="0" smtClean="0"/>
          </a:p>
          <a:p>
            <a:pPr>
              <a:buNone/>
            </a:pPr>
            <a:r>
              <a:rPr lang="en-US" sz="2400" dirty="0" smtClean="0"/>
              <a:t>Answer: D</a:t>
            </a:r>
          </a:p>
          <a:p>
            <a:pPr>
              <a:buNone/>
            </a:pPr>
            <a:r>
              <a:rPr lang="en-US" sz="2400" dirty="0" smtClean="0"/>
              <a:t/>
            </a:r>
            <a:br>
              <a:rPr lang="en-US" sz="2400" dirty="0" smtClean="0"/>
            </a:br>
            <a:endParaRPr lang="en-US" sz="24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Point out the wrong statement :</a:t>
            </a:r>
          </a:p>
          <a:p>
            <a:pPr marL="457200" indent="-457200">
              <a:buAutoNum type="alphaLcPeriod"/>
            </a:pPr>
            <a:r>
              <a:rPr lang="en-US" sz="2400" dirty="0" smtClean="0"/>
              <a:t>Abstraction enables the key benefit of cloud computing: shared, ubiquitous access</a:t>
            </a:r>
          </a:p>
          <a:p>
            <a:pPr marL="457200" indent="-457200">
              <a:buAutoNum type="alphaLcPeriod"/>
            </a:pPr>
            <a:r>
              <a:rPr lang="en-US" sz="2400" dirty="0" smtClean="0"/>
              <a:t>Virtualization assigns a logical name for a physical resource and then provides a pointer to that physical resource when a request is made</a:t>
            </a:r>
          </a:p>
          <a:p>
            <a:pPr marL="457200" indent="-457200">
              <a:buAutoNum type="alphaLcPeriod"/>
            </a:pPr>
            <a:r>
              <a:rPr lang="en-US" sz="2400" dirty="0" smtClean="0"/>
              <a:t>All cloud computing applications combine their resources into pools that can be assigned on demand to users</a:t>
            </a:r>
          </a:p>
          <a:p>
            <a:pPr marL="457200" indent="-457200">
              <a:buAutoNum type="alphaLcPeriod"/>
            </a:pPr>
            <a:r>
              <a:rPr lang="en-US" sz="2400" dirty="0" smtClean="0"/>
              <a:t>All of the mentioned</a:t>
            </a:r>
          </a:p>
          <a:p>
            <a:pPr marL="457200" indent="-457200">
              <a:buAutoNum type="alphaLcPeriod"/>
            </a:pPr>
            <a:endParaRPr lang="en-US" sz="2400" dirty="0" smtClean="0"/>
          </a:p>
          <a:p>
            <a:pPr marL="457200" indent="-457200">
              <a:buNone/>
            </a:pPr>
            <a:r>
              <a:rPr lang="en-US" sz="2400" dirty="0" smtClean="0"/>
              <a:t>Answer: B,C</a:t>
            </a:r>
          </a:p>
          <a:p>
            <a:pPr marL="457200" indent="-457200">
              <a:buAutoNum type="alphaLcPeriod"/>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In _______, the virtual machine simulates hardware, so it can be independent of the underlying system hardware.</a:t>
            </a:r>
          </a:p>
          <a:p>
            <a:r>
              <a:rPr lang="en-US" dirty="0" err="1" smtClean="0"/>
              <a:t>Paravirtualization</a:t>
            </a:r>
            <a:endParaRPr lang="en-US" dirty="0" smtClean="0"/>
          </a:p>
          <a:p>
            <a:r>
              <a:rPr lang="en-US" dirty="0" smtClean="0"/>
              <a:t>full virtualization</a:t>
            </a:r>
          </a:p>
          <a:p>
            <a:r>
              <a:rPr lang="en-US" dirty="0" smtClean="0"/>
              <a:t>Emulation</a:t>
            </a:r>
          </a:p>
          <a:p>
            <a:r>
              <a:rPr lang="en-US" dirty="0" smtClean="0"/>
              <a:t>None of the mentioned</a:t>
            </a:r>
          </a:p>
          <a:p>
            <a:pPr>
              <a:buNone/>
            </a:pPr>
            <a:endParaRPr lang="en-US" dirty="0" smtClean="0"/>
          </a:p>
          <a:p>
            <a:pPr>
              <a:buNone/>
            </a:pPr>
            <a:r>
              <a:rPr lang="en-US" dirty="0" smtClean="0"/>
              <a:t>Answer: C</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An operating system running on a Type __ VM is a full virtualization</a:t>
            </a:r>
          </a:p>
          <a:p>
            <a:pPr>
              <a:buNone/>
            </a:pPr>
            <a:r>
              <a:rPr lang="en-US" b="1" dirty="0" smtClean="0"/>
              <a:t>a.</a:t>
            </a:r>
            <a:r>
              <a:rPr lang="en-US" dirty="0" smtClean="0"/>
              <a:t>1</a:t>
            </a:r>
          </a:p>
          <a:p>
            <a:pPr>
              <a:buNone/>
            </a:pPr>
            <a:r>
              <a:rPr lang="en-US" b="1" dirty="0" smtClean="0"/>
              <a:t>b.</a:t>
            </a:r>
            <a:r>
              <a:rPr lang="en-US" dirty="0" smtClean="0"/>
              <a:t>2</a:t>
            </a:r>
          </a:p>
          <a:p>
            <a:pPr>
              <a:buNone/>
            </a:pPr>
            <a:r>
              <a:rPr lang="en-US" b="1" dirty="0" smtClean="0"/>
              <a:t>c.</a:t>
            </a:r>
            <a:r>
              <a:rPr lang="en-US" dirty="0" smtClean="0"/>
              <a:t>3</a:t>
            </a:r>
          </a:p>
          <a:p>
            <a:pPr>
              <a:buNone/>
            </a:pPr>
            <a:r>
              <a:rPr lang="en-US" b="1" dirty="0" err="1" smtClean="0"/>
              <a:t>d.</a:t>
            </a:r>
            <a:r>
              <a:rPr lang="en-US" dirty="0" err="1" smtClean="0"/>
              <a:t>Any</a:t>
            </a:r>
            <a:r>
              <a:rPr lang="en-US" dirty="0" smtClean="0"/>
              <a:t> of the above</a:t>
            </a:r>
          </a:p>
          <a:p>
            <a:pPr>
              <a:buNone/>
            </a:pPr>
            <a:endParaRPr lang="en-US" dirty="0" smtClean="0"/>
          </a:p>
          <a:p>
            <a:pPr>
              <a:buNone/>
            </a:pPr>
            <a:r>
              <a:rPr lang="en-US" dirty="0" smtClean="0"/>
              <a:t>Answer: 1</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a:bodyPr>
          <a:lstStyle/>
          <a:p>
            <a:r>
              <a:rPr lang="en-US" sz="2400" dirty="0" smtClean="0"/>
              <a:t>Point out the wrong statement</a:t>
            </a:r>
          </a:p>
          <a:p>
            <a:pPr marL="514350" indent="-514350">
              <a:buAutoNum type="alphaLcPeriod"/>
            </a:pPr>
            <a:r>
              <a:rPr lang="en-US" sz="2400" dirty="0" smtClean="0"/>
              <a:t>Some hypervisors are installed over an operating system and are referred to as Type 2 or hosted VM</a:t>
            </a:r>
          </a:p>
          <a:p>
            <a:pPr marL="514350" indent="-514350">
              <a:buAutoNum type="alphaLcPeriod"/>
            </a:pPr>
            <a:r>
              <a:rPr lang="en-US" sz="2400" dirty="0" smtClean="0"/>
              <a:t>All CPUs support virtual machines</a:t>
            </a:r>
          </a:p>
          <a:p>
            <a:pPr marL="514350" indent="-514350">
              <a:buAutoNum type="alphaLcPeriod"/>
            </a:pPr>
            <a:r>
              <a:rPr lang="en-US" sz="2400" dirty="0" smtClean="0"/>
              <a:t>On a Type 2 VM, a software interface is created that emulates the devices with which a system would normally interact</a:t>
            </a:r>
          </a:p>
          <a:p>
            <a:pPr marL="514350" indent="-514350">
              <a:buAutoNum type="alphaLcPeriod"/>
            </a:pPr>
            <a:r>
              <a:rPr lang="en-US" sz="2400" dirty="0" smtClean="0"/>
              <a:t>All of the mentioned</a:t>
            </a:r>
          </a:p>
          <a:p>
            <a:pPr marL="514350" indent="-514350">
              <a:buAutoNum type="alphaLcPeriod"/>
            </a:pPr>
            <a:endParaRPr lang="en-US" sz="2400" dirty="0" smtClean="0"/>
          </a:p>
          <a:p>
            <a:pPr marL="514350" indent="-514350">
              <a:buNone/>
            </a:pPr>
            <a:r>
              <a:rPr lang="en-US" sz="2400" dirty="0" smtClean="0"/>
              <a:t>Answer: B</a:t>
            </a:r>
          </a:p>
          <a:p>
            <a:pPr marL="514350" indent="-514350">
              <a:buAutoNum type="alphaLcPeriod"/>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	Which of the following characteristics should you consider when deciding whether to deploy an application or service to a virtual machine?</a:t>
            </a:r>
          </a:p>
          <a:p>
            <a:pPr>
              <a:buNone/>
            </a:pPr>
            <a:r>
              <a:rPr lang="en-US" sz="2000" dirty="0" smtClean="0"/>
              <a:t>a. Hardware requirements</a:t>
            </a:r>
          </a:p>
          <a:p>
            <a:pPr>
              <a:buNone/>
            </a:pPr>
            <a:r>
              <a:rPr lang="en-US" sz="2000" dirty="0" smtClean="0"/>
              <a:t>b. Software support and compatibility</a:t>
            </a:r>
          </a:p>
          <a:p>
            <a:pPr>
              <a:buNone/>
            </a:pPr>
            <a:r>
              <a:rPr lang="en-US" sz="2000" dirty="0" smtClean="0"/>
              <a:t>c. Licensing</a:t>
            </a:r>
          </a:p>
          <a:p>
            <a:pPr>
              <a:buNone/>
            </a:pPr>
            <a:r>
              <a:rPr lang="en-US" sz="2000" dirty="0" smtClean="0"/>
              <a:t>d. Performance and resource requirements</a:t>
            </a:r>
          </a:p>
          <a:p>
            <a:pPr>
              <a:buNone/>
            </a:pPr>
            <a:r>
              <a:rPr lang="en-US" sz="2000" dirty="0" smtClean="0"/>
              <a:t>e. Historical performance data</a:t>
            </a:r>
          </a:p>
          <a:p>
            <a:pPr>
              <a:buNone/>
            </a:pPr>
            <a:r>
              <a:rPr lang="en-US" sz="2000" dirty="0" smtClean="0"/>
              <a:t>f. All of the above</a:t>
            </a:r>
          </a:p>
          <a:p>
            <a:pPr>
              <a:buNone/>
            </a:pPr>
            <a:endParaRPr lang="en-US" sz="2000" dirty="0" smtClean="0"/>
          </a:p>
          <a:p>
            <a:pPr>
              <a:buNone/>
            </a:pPr>
            <a:r>
              <a:rPr lang="en-US" sz="2000" dirty="0" smtClean="0"/>
              <a:t>Answer: F</a:t>
            </a:r>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Autofit/>
          </a:bodyPr>
          <a:lstStyle/>
          <a:p>
            <a:r>
              <a:rPr lang="en-US" sz="2000" b="1" dirty="0" smtClean="0"/>
              <a:t>Which of the following virtualization management approaches can help organizations maintain optimal hardware resource utilization over time?</a:t>
            </a:r>
          </a:p>
          <a:p>
            <a:pPr>
              <a:buNone/>
            </a:pPr>
            <a:r>
              <a:rPr lang="en-US" sz="2000" dirty="0" smtClean="0"/>
              <a:t>a. Automatically reconfiguring virtual machines based on performance statistics</a:t>
            </a:r>
          </a:p>
          <a:p>
            <a:pPr>
              <a:buNone/>
            </a:pPr>
            <a:r>
              <a:rPr lang="en-US" sz="2000" dirty="0" smtClean="0"/>
              <a:t>b. Deploying multiple copies of virtual machines to different host servers</a:t>
            </a:r>
          </a:p>
          <a:p>
            <a:pPr>
              <a:buNone/>
            </a:pPr>
            <a:r>
              <a:rPr lang="en-US" sz="2000" dirty="0" smtClean="0"/>
              <a:t>c. Automatically moving virtual machines based on changes to resource requirements</a:t>
            </a:r>
          </a:p>
          <a:p>
            <a:pPr>
              <a:buNone/>
            </a:pPr>
            <a:r>
              <a:rPr lang="en-US" sz="2000" dirty="0" smtClean="0"/>
              <a:t>d. Placing virtual machines on isolated virtual network switches</a:t>
            </a:r>
          </a:p>
          <a:p>
            <a:pPr>
              <a:buNone/>
            </a:pPr>
            <a:r>
              <a:rPr lang="en-US" sz="2000" dirty="0" smtClean="0"/>
              <a:t>e. Storing virtual machines on a Storage Area Network (SAN)</a:t>
            </a:r>
          </a:p>
          <a:p>
            <a:pPr>
              <a:buNone/>
            </a:pPr>
            <a:r>
              <a:rPr lang="en-US" sz="2000" dirty="0" smtClean="0"/>
              <a:t>f. Both a and c</a:t>
            </a:r>
          </a:p>
          <a:p>
            <a:pPr>
              <a:buNone/>
            </a:pPr>
            <a:endParaRPr lang="en-US" sz="2000" dirty="0" smtClean="0"/>
          </a:p>
          <a:p>
            <a:pPr>
              <a:buNone/>
            </a:pPr>
            <a:r>
              <a:rPr lang="en-US" sz="2000" dirty="0" smtClean="0"/>
              <a:t>Answer: F</a:t>
            </a:r>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000" b="1" dirty="0" smtClean="0"/>
              <a:t>You are a systems administrator that manages a lab environment for your organization’s software developers and testers. How can you reduce the amount of time and effort you spend on managing the lab environment while providing quicker deployments of new virtual machines?</a:t>
            </a:r>
          </a:p>
          <a:p>
            <a:pPr marL="514350" indent="-514350">
              <a:buAutoNum type="alphaLcPeriod"/>
            </a:pPr>
            <a:r>
              <a:rPr lang="en-US" sz="2000" dirty="0" smtClean="0"/>
              <a:t>Create a library of virtual machine templates and copy them to create new VMs</a:t>
            </a:r>
          </a:p>
          <a:p>
            <a:pPr marL="514350" indent="-514350">
              <a:buAutoNum type="alphaLcPeriod"/>
            </a:pPr>
            <a:r>
              <a:rPr lang="en-US" sz="2000" dirty="0" smtClean="0"/>
              <a:t>Invest in self-service virtualization provisioning systems</a:t>
            </a:r>
          </a:p>
          <a:p>
            <a:pPr marL="514350" indent="-514350">
              <a:buAutoNum type="alphaLcPeriod"/>
            </a:pPr>
            <a:r>
              <a:rPr lang="en-US" sz="2000" dirty="0" smtClean="0"/>
              <a:t>Give developers and testers permissions to create and deploy new VMs</a:t>
            </a:r>
          </a:p>
          <a:p>
            <a:pPr marL="514350" indent="-514350">
              <a:buAutoNum type="alphaLcPeriod"/>
            </a:pPr>
            <a:r>
              <a:rPr lang="en-US" sz="2000" dirty="0" smtClean="0"/>
              <a:t>Define standardized configurations for test environment virtual machines</a:t>
            </a:r>
          </a:p>
          <a:p>
            <a:pPr marL="514350" indent="-514350">
              <a:buAutoNum type="alphaLcPeriod"/>
            </a:pPr>
            <a:r>
              <a:rPr lang="en-US" sz="2000" dirty="0" smtClean="0"/>
              <a:t>All of the above</a:t>
            </a:r>
          </a:p>
          <a:p>
            <a:pPr marL="514350" indent="-514350">
              <a:buAutoNum type="alphaLcPeriod"/>
            </a:pPr>
            <a:endParaRPr lang="en-US" sz="2000" dirty="0" smtClean="0"/>
          </a:p>
          <a:p>
            <a:pPr marL="514350" indent="-514350">
              <a:buNone/>
            </a:pPr>
            <a:r>
              <a:rPr lang="en-US" sz="2000" dirty="0" smtClean="0"/>
              <a:t>Answer: E</a:t>
            </a:r>
          </a:p>
          <a:p>
            <a:pPr marL="514350" indent="-51435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TotalTime>
  <Words>664</Words>
  <Application>Microsoft Office PowerPoint</Application>
  <PresentationFormat>On-screen Show (4:3)</PresentationFormat>
  <Paragraphs>91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Times New Roman</vt:lpstr>
      <vt:lpstr>Office Theme</vt:lpstr>
      <vt:lpstr>Virtualization in cloud computing  </vt:lpstr>
      <vt:lpstr>Quiz</vt:lpstr>
      <vt:lpstr>Quiz</vt:lpstr>
      <vt:lpstr>Quiz</vt:lpstr>
      <vt:lpstr>Quiz</vt:lpstr>
      <vt:lpstr>Quiz</vt:lpstr>
      <vt:lpstr>Quiz</vt:lpstr>
      <vt:lpstr>Quiz</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saurabh</cp:lastModifiedBy>
  <cp:revision>35</cp:revision>
  <dcterms:created xsi:type="dcterms:W3CDTF">2020-07-14T02:31:03Z</dcterms:created>
  <dcterms:modified xsi:type="dcterms:W3CDTF">2021-10-18T09:32:17Z</dcterms:modified>
</cp:coreProperties>
</file>