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6" r:id="rId2"/>
    <p:sldId id="273" r:id="rId3"/>
    <p:sldId id="284" r:id="rId4"/>
    <p:sldId id="285" r:id="rId5"/>
    <p:sldId id="286" r:id="rId6"/>
    <p:sldId id="287" r:id="rId7"/>
    <p:sldId id="288" r:id="rId8"/>
    <p:sldId id="289" r:id="rId9"/>
    <p:sldId id="290" r:id="rId10"/>
    <p:sldId id="291" r:id="rId11"/>
    <p:sldId id="292" r:id="rId12"/>
    <p:sldId id="293" r:id="rId13"/>
    <p:sldId id="295" r:id="rId14"/>
    <p:sldId id="294" r:id="rId15"/>
    <p:sldId id="296" r:id="rId16"/>
    <p:sldId id="297" r:id="rId17"/>
    <p:sldId id="298" r:id="rId18"/>
    <p:sldId id="299"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5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228C42-FE94-48D1-8461-45145068F0F9}" type="datetimeFigureOut">
              <a:rPr lang="en-US" smtClean="0"/>
              <a:pPr/>
              <a:t>9/15/2022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397EB2-2CA9-4B1B-B208-70ECF7CDA4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397EB2-2CA9-4B1B-B208-70ECF7CDA4F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7BBF3-1656-4093-8518-91BAF406AD75}" type="datetime1">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C457F5-8A30-4F9E-8E2B-9DBBF859228B}" type="datetime1">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DEB080-8C23-4B17-9E7E-DE42B07BE394}" type="datetime1">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D46F8D-F380-466D-9602-4AF6658140D1}" type="datetime1">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D5D37E-1479-4A7D-BAB8-40DB5A0E2635}" type="datetime1">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6AD77E-2A97-4E7D-A53D-B91215283188}" type="datetime1">
              <a:rPr lang="en-US" smtClean="0"/>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143DF8-6118-480B-91B7-B3B2588BE1DF}" type="datetime1">
              <a:rPr lang="en-US" smtClean="0"/>
              <a:t>9/15/2022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75B203-3511-47A3-9D9C-F40F5037AB11}" type="datetime1">
              <a:rPr lang="en-US" smtClean="0"/>
              <a:t>9/15/2022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81EA70-8875-4112-8C8B-9C1100B185A8}" type="datetime1">
              <a:rPr lang="en-US" smtClean="0"/>
              <a:t>9/15/2022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1E79B8-2368-4296-9DBB-DECDEED5B6FB}" type="datetime1">
              <a:rPr lang="en-US" smtClean="0"/>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7744AE-F14C-4487-8A9D-C7958D67B752}" type="datetime1">
              <a:rPr lang="en-US" smtClean="0"/>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1751E0-2C20-4325-9AC5-E4F26D387D55}" type="datetime1">
              <a:rPr lang="en-US" smtClean="0"/>
              <a:t>9/15/2022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55922-87EB-483D-8474-2C9330A0D9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214554"/>
            <a:ext cx="7772400" cy="1143008"/>
          </a:xfrm>
        </p:spPr>
        <p:txBody>
          <a:bodyPr>
            <a:normAutofit/>
          </a:bodyPr>
          <a:lstStyle/>
          <a:p>
            <a:r>
              <a:rPr lang="en-GB" sz="5400" b="1" dirty="0" smtClean="0">
                <a:latin typeface="Times New Roman" pitchFamily="18" charset="0"/>
                <a:cs typeface="Times New Roman" pitchFamily="18" charset="0"/>
              </a:rPr>
              <a:t>Virtualization</a:t>
            </a:r>
            <a:endParaRPr lang="en-US" sz="5400" b="1" dirty="0">
              <a:latin typeface="Times New Roman" pitchFamily="18" charset="0"/>
              <a:cs typeface="Times New Roman" pitchFamily="18" charset="0"/>
            </a:endParaRPr>
          </a:p>
        </p:txBody>
      </p:sp>
      <p:sp>
        <p:nvSpPr>
          <p:cNvPr id="3" name="Subtitle 2"/>
          <p:cNvSpPr>
            <a:spLocks noGrp="1"/>
          </p:cNvSpPr>
          <p:nvPr>
            <p:ph type="subTitle" idx="1"/>
          </p:nvPr>
        </p:nvSpPr>
        <p:spPr>
          <a:xfrm>
            <a:off x="1357290" y="4572008"/>
            <a:ext cx="6400800" cy="1752600"/>
          </a:xfrm>
        </p:spPr>
        <p:txBody>
          <a:bodyPr/>
          <a:lstStyle/>
          <a:p>
            <a:r>
              <a:rPr lang="en-GB" b="1" dirty="0" smtClean="0">
                <a:solidFill>
                  <a:srgbClr val="002060"/>
                </a:solidFill>
                <a:latin typeface="Times New Roman" pitchFamily="18" charset="0"/>
                <a:cs typeface="Times New Roman" pitchFamily="18" charset="0"/>
              </a:rPr>
              <a:t>Presented by:</a:t>
            </a:r>
          </a:p>
          <a:p>
            <a:r>
              <a:rPr lang="en-GB" dirty="0" err="1" smtClean="0">
                <a:solidFill>
                  <a:srgbClr val="002060"/>
                </a:solidFill>
                <a:latin typeface="Times New Roman" pitchFamily="18" charset="0"/>
                <a:cs typeface="Times New Roman" pitchFamily="18" charset="0"/>
              </a:rPr>
              <a:t>Vivek</a:t>
            </a:r>
            <a:r>
              <a:rPr lang="en-GB" dirty="0" smtClean="0">
                <a:solidFill>
                  <a:srgbClr val="002060"/>
                </a:solidFill>
                <a:latin typeface="Times New Roman" pitchFamily="18" charset="0"/>
                <a:cs typeface="Times New Roman" pitchFamily="18" charset="0"/>
              </a:rPr>
              <a:t> Sharma</a:t>
            </a:r>
          </a:p>
          <a:p>
            <a:r>
              <a:rPr lang="en-GB" dirty="0" smtClean="0">
                <a:solidFill>
                  <a:srgbClr val="002060"/>
                </a:solidFill>
                <a:latin typeface="Times New Roman" pitchFamily="18" charset="0"/>
                <a:cs typeface="Times New Roman" pitchFamily="18" charset="0"/>
              </a:rPr>
              <a:t>Assistant Professor</a:t>
            </a:r>
            <a:endParaRPr lang="en-US" dirty="0">
              <a:solidFill>
                <a:srgbClr val="002060"/>
              </a:solidFill>
              <a:latin typeface="Times New Roman" pitchFamily="18" charset="0"/>
              <a:cs typeface="Times New Roman" pitchFamily="18" charset="0"/>
            </a:endParaRPr>
          </a:p>
        </p:txBody>
      </p:sp>
      <p:pic>
        <p:nvPicPr>
          <p:cNvPr id="4" name="Picture 3" descr="Related image"/>
          <p:cNvPicPr/>
          <p:nvPr/>
        </p:nvPicPr>
        <p:blipFill>
          <a:blip r:embed="rId3"/>
          <a:srcRect l="3793" t="21970" r="3781" b="23464"/>
          <a:stretch>
            <a:fillRect/>
          </a:stretch>
        </p:blipFill>
        <p:spPr bwMode="auto">
          <a:xfrm>
            <a:off x="3286116" y="500042"/>
            <a:ext cx="2286016" cy="1143008"/>
          </a:xfrm>
          <a:prstGeom prst="rect">
            <a:avLst/>
          </a:prstGeom>
          <a:noFill/>
          <a:ln w="9525">
            <a:noFill/>
            <a:miter lim="800000"/>
            <a:headEnd/>
            <a:tailEnd/>
          </a:ln>
        </p:spPr>
      </p:pic>
      <p:sp>
        <p:nvSpPr>
          <p:cNvPr id="5" name="Title 1"/>
          <p:cNvSpPr txBox="1">
            <a:spLocks/>
          </p:cNvSpPr>
          <p:nvPr/>
        </p:nvSpPr>
        <p:spPr>
          <a:xfrm>
            <a:off x="714348" y="2786058"/>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OS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10</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pic>
        <p:nvPicPr>
          <p:cNvPr id="7170" name="Picture 2"/>
          <p:cNvPicPr>
            <a:picLocks noGrp="1" noChangeAspect="1" noChangeArrowheads="1"/>
          </p:cNvPicPr>
          <p:nvPr>
            <p:ph idx="1"/>
          </p:nvPr>
        </p:nvPicPr>
        <p:blipFill>
          <a:blip r:embed="rId3"/>
          <a:srcRect/>
          <a:stretch>
            <a:fillRect/>
          </a:stretch>
        </p:blipFill>
        <p:spPr bwMode="auto">
          <a:xfrm>
            <a:off x="571472" y="1571612"/>
            <a:ext cx="8215369" cy="464347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OS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11</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lnSpcReduction="10000"/>
          </a:bodyPr>
          <a:lstStyle/>
          <a:p>
            <a:pPr algn="just">
              <a:buNone/>
            </a:pPr>
            <a:r>
              <a:rPr lang="en-IN" dirty="0" smtClean="0"/>
              <a:t>Benefits of Containers</a:t>
            </a:r>
          </a:p>
          <a:p>
            <a:pPr algn="just"/>
            <a:r>
              <a:rPr lang="en-IN" dirty="0" smtClean="0"/>
              <a:t>Reduced IT management resources</a:t>
            </a:r>
          </a:p>
          <a:p>
            <a:pPr algn="just"/>
            <a:r>
              <a:rPr lang="en-IN" dirty="0" smtClean="0"/>
              <a:t>Reduced size of snapshots</a:t>
            </a:r>
          </a:p>
          <a:p>
            <a:pPr algn="just"/>
            <a:r>
              <a:rPr lang="en-IN" dirty="0" smtClean="0"/>
              <a:t>Quicker spinning up apps</a:t>
            </a:r>
          </a:p>
          <a:p>
            <a:pPr algn="just"/>
            <a:r>
              <a:rPr lang="en-IN" dirty="0" smtClean="0"/>
              <a:t>Reduced &amp; simplified security updates</a:t>
            </a:r>
          </a:p>
          <a:p>
            <a:pPr algn="just"/>
            <a:r>
              <a:rPr lang="en-IN" dirty="0" smtClean="0"/>
              <a:t>Less code to transfer, migrate, upload workloads.</a:t>
            </a:r>
          </a:p>
          <a:p>
            <a:pPr algn="just"/>
            <a:r>
              <a:rPr lang="en-IN" dirty="0" smtClean="0"/>
              <a:t>LXC, LXD, </a:t>
            </a:r>
            <a:r>
              <a:rPr lang="en-IN" dirty="0" err="1" smtClean="0"/>
              <a:t>Docker</a:t>
            </a:r>
            <a:r>
              <a:rPr lang="en-IN" dirty="0" smtClean="0"/>
              <a:t>, Windows Server Containers.</a:t>
            </a:r>
          </a:p>
          <a:p>
            <a:pPr algn="just"/>
            <a:endParaRPr lang="en-IN"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Desktop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12</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buNone/>
            </a:pPr>
            <a:endParaRPr lang="en-IN" dirty="0" smtClean="0"/>
          </a:p>
          <a:p>
            <a:pPr algn="just"/>
            <a:endParaRPr lang="en-IN" dirty="0"/>
          </a:p>
        </p:txBody>
      </p:sp>
      <p:pic>
        <p:nvPicPr>
          <p:cNvPr id="8" name="Picture 2"/>
          <p:cNvPicPr>
            <a:picLocks noChangeAspect="1" noChangeArrowheads="1"/>
          </p:cNvPicPr>
          <p:nvPr/>
        </p:nvPicPr>
        <p:blipFill>
          <a:blip r:embed="rId3"/>
          <a:srcRect/>
          <a:stretch>
            <a:fillRect/>
          </a:stretch>
        </p:blipFill>
        <p:spPr bwMode="auto">
          <a:xfrm>
            <a:off x="428596" y="1500174"/>
            <a:ext cx="8215370" cy="478634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Desktop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13</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buNone/>
            </a:pPr>
            <a:endParaRPr lang="en-IN" dirty="0" smtClean="0"/>
          </a:p>
          <a:p>
            <a:pPr algn="just"/>
            <a:endParaRPr lang="en-IN" dirty="0"/>
          </a:p>
        </p:txBody>
      </p:sp>
      <p:pic>
        <p:nvPicPr>
          <p:cNvPr id="9" name="Picture 2"/>
          <p:cNvPicPr>
            <a:picLocks noChangeAspect="1" noChangeArrowheads="1"/>
          </p:cNvPicPr>
          <p:nvPr/>
        </p:nvPicPr>
        <p:blipFill>
          <a:blip r:embed="rId3"/>
          <a:srcRect/>
          <a:stretch>
            <a:fillRect/>
          </a:stretch>
        </p:blipFill>
        <p:spPr bwMode="auto">
          <a:xfrm>
            <a:off x="285720" y="1285860"/>
            <a:ext cx="8429684" cy="514353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Desktop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14</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buNone/>
            </a:pPr>
            <a:endParaRPr lang="en-IN" dirty="0" smtClean="0"/>
          </a:p>
          <a:p>
            <a:pPr algn="just"/>
            <a:endParaRPr lang="en-IN" dirty="0"/>
          </a:p>
        </p:txBody>
      </p:sp>
      <p:pic>
        <p:nvPicPr>
          <p:cNvPr id="9" name="Picture 2"/>
          <p:cNvPicPr>
            <a:picLocks noChangeAspect="1" noChangeArrowheads="1"/>
          </p:cNvPicPr>
          <p:nvPr/>
        </p:nvPicPr>
        <p:blipFill>
          <a:blip r:embed="rId3"/>
          <a:srcRect/>
          <a:stretch>
            <a:fillRect/>
          </a:stretch>
        </p:blipFill>
        <p:spPr bwMode="auto">
          <a:xfrm>
            <a:off x="0" y="1071546"/>
            <a:ext cx="8929718" cy="542928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Desktop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15</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buNone/>
            </a:pPr>
            <a:endParaRPr lang="en-IN" dirty="0" smtClean="0"/>
          </a:p>
          <a:p>
            <a:pPr algn="just"/>
            <a:endParaRPr lang="en-IN" dirty="0"/>
          </a:p>
        </p:txBody>
      </p:sp>
      <p:pic>
        <p:nvPicPr>
          <p:cNvPr id="8" name="Picture 2"/>
          <p:cNvPicPr>
            <a:picLocks noChangeAspect="1" noChangeArrowheads="1"/>
          </p:cNvPicPr>
          <p:nvPr/>
        </p:nvPicPr>
        <p:blipFill>
          <a:blip r:embed="rId3"/>
          <a:srcRect/>
          <a:stretch>
            <a:fillRect/>
          </a:stretch>
        </p:blipFill>
        <p:spPr bwMode="auto">
          <a:xfrm>
            <a:off x="214282" y="1214422"/>
            <a:ext cx="8643998" cy="507209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Desktop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16</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buNone/>
            </a:pPr>
            <a:endParaRPr lang="en-IN" dirty="0" smtClean="0"/>
          </a:p>
          <a:p>
            <a:pPr algn="just"/>
            <a:endParaRPr lang="en-IN" dirty="0"/>
          </a:p>
        </p:txBody>
      </p:sp>
      <p:pic>
        <p:nvPicPr>
          <p:cNvPr id="9" name="Picture 2"/>
          <p:cNvPicPr>
            <a:picLocks noChangeAspect="1" noChangeArrowheads="1"/>
          </p:cNvPicPr>
          <p:nvPr/>
        </p:nvPicPr>
        <p:blipFill>
          <a:blip r:embed="rId3"/>
          <a:srcRect/>
          <a:stretch>
            <a:fillRect/>
          </a:stretch>
        </p:blipFill>
        <p:spPr bwMode="auto">
          <a:xfrm>
            <a:off x="214282" y="1214422"/>
            <a:ext cx="8643998" cy="507209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Desktop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17</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buNone/>
            </a:pPr>
            <a:endParaRPr lang="en-IN" dirty="0" smtClean="0"/>
          </a:p>
          <a:p>
            <a:pPr algn="just"/>
            <a:endParaRPr lang="en-IN" dirty="0"/>
          </a:p>
        </p:txBody>
      </p:sp>
      <p:pic>
        <p:nvPicPr>
          <p:cNvPr id="8" name="Picture 2"/>
          <p:cNvPicPr>
            <a:picLocks noChangeAspect="1" noChangeArrowheads="1"/>
          </p:cNvPicPr>
          <p:nvPr/>
        </p:nvPicPr>
        <p:blipFill>
          <a:blip r:embed="rId3"/>
          <a:srcRect/>
          <a:stretch>
            <a:fillRect/>
          </a:stretch>
        </p:blipFill>
        <p:spPr bwMode="auto">
          <a:xfrm>
            <a:off x="285720" y="1071546"/>
            <a:ext cx="8643998" cy="528641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Desktop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18</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buNone/>
            </a:pPr>
            <a:endParaRPr lang="en-IN" dirty="0" smtClean="0"/>
          </a:p>
          <a:p>
            <a:pPr algn="just"/>
            <a:endParaRPr lang="en-IN" dirty="0"/>
          </a:p>
        </p:txBody>
      </p:sp>
      <p:pic>
        <p:nvPicPr>
          <p:cNvPr id="9" name="Picture 2"/>
          <p:cNvPicPr>
            <a:picLocks noChangeAspect="1" noChangeArrowheads="1"/>
          </p:cNvPicPr>
          <p:nvPr/>
        </p:nvPicPr>
        <p:blipFill>
          <a:blip r:embed="rId3"/>
          <a:srcRect/>
          <a:stretch>
            <a:fillRect/>
          </a:stretch>
        </p:blipFill>
        <p:spPr bwMode="auto">
          <a:xfrm>
            <a:off x="214282" y="1142984"/>
            <a:ext cx="8643998" cy="514353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Desktop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19</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buNone/>
            </a:pPr>
            <a:endParaRPr lang="en-IN" dirty="0" smtClean="0"/>
          </a:p>
          <a:p>
            <a:pPr algn="just"/>
            <a:endParaRPr lang="en-IN" dirty="0"/>
          </a:p>
        </p:txBody>
      </p:sp>
      <p:pic>
        <p:nvPicPr>
          <p:cNvPr id="8" name="Picture 2"/>
          <p:cNvPicPr>
            <a:picLocks noChangeAspect="1" noChangeArrowheads="1"/>
          </p:cNvPicPr>
          <p:nvPr/>
        </p:nvPicPr>
        <p:blipFill>
          <a:blip r:embed="rId3"/>
          <a:srcRect/>
          <a:stretch>
            <a:fillRect/>
          </a:stretch>
        </p:blipFill>
        <p:spPr bwMode="auto">
          <a:xfrm>
            <a:off x="214282" y="1142984"/>
            <a:ext cx="8643997" cy="521497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latin typeface="Times New Roman" pitchFamily="18" charset="0"/>
                <a:cs typeface="Times New Roman" pitchFamily="18" charset="0"/>
              </a:rPr>
              <a:t>Types of Virtualization</a:t>
            </a:r>
            <a:endParaRPr lang="en-US" sz="40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B055922-87EB-483D-8474-2C9330A0D922}" type="slidenum">
              <a:rPr lang="en-US" smtClean="0"/>
              <a:pPr/>
              <a:t>2</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lstStyle/>
          <a:p>
            <a:r>
              <a:rPr lang="en-IN" dirty="0" smtClean="0"/>
              <a:t>Server Virtualization.</a:t>
            </a:r>
          </a:p>
          <a:p>
            <a:r>
              <a:rPr lang="en-IN" dirty="0" smtClean="0"/>
              <a:t>Desktop Virtualization.</a:t>
            </a:r>
          </a:p>
          <a:p>
            <a:r>
              <a:rPr lang="en-IN" dirty="0" smtClean="0"/>
              <a:t>Application Virtualization.</a:t>
            </a:r>
          </a:p>
          <a:p>
            <a:r>
              <a:rPr lang="en-IN" dirty="0" smtClean="0"/>
              <a:t>OS Virtualization.</a:t>
            </a:r>
          </a:p>
          <a:p>
            <a:r>
              <a:rPr lang="en-IN" dirty="0" smtClean="0"/>
              <a:t>Network Virtualization.</a:t>
            </a:r>
          </a:p>
          <a:p>
            <a:r>
              <a:rPr lang="en-IN" dirty="0" smtClean="0"/>
              <a:t>Storage Virtualization.</a:t>
            </a:r>
          </a:p>
          <a:p>
            <a:endParaRPr lang="en-IN" dirty="0" smtClean="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Desktop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20</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buNone/>
            </a:pPr>
            <a:endParaRPr lang="en-IN" dirty="0" smtClean="0"/>
          </a:p>
          <a:p>
            <a:pPr algn="just"/>
            <a:endParaRPr lang="en-IN" dirty="0"/>
          </a:p>
        </p:txBody>
      </p:sp>
      <p:pic>
        <p:nvPicPr>
          <p:cNvPr id="10" name="Picture 2"/>
          <p:cNvPicPr>
            <a:picLocks noChangeAspect="1" noChangeArrowheads="1"/>
          </p:cNvPicPr>
          <p:nvPr/>
        </p:nvPicPr>
        <p:blipFill>
          <a:blip r:embed="rId3"/>
          <a:srcRect/>
          <a:stretch>
            <a:fillRect/>
          </a:stretch>
        </p:blipFill>
        <p:spPr bwMode="auto">
          <a:xfrm>
            <a:off x="214282" y="1142984"/>
            <a:ext cx="8715436" cy="521497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Desktop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21</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buNone/>
            </a:pPr>
            <a:endParaRPr lang="en-IN" dirty="0" smtClean="0"/>
          </a:p>
          <a:p>
            <a:pPr algn="just"/>
            <a:endParaRPr lang="en-IN" dirty="0"/>
          </a:p>
        </p:txBody>
      </p:sp>
      <p:pic>
        <p:nvPicPr>
          <p:cNvPr id="8" name="Picture 2"/>
          <p:cNvPicPr>
            <a:picLocks noChangeAspect="1" noChangeArrowheads="1"/>
          </p:cNvPicPr>
          <p:nvPr/>
        </p:nvPicPr>
        <p:blipFill>
          <a:blip r:embed="rId3"/>
          <a:srcRect/>
          <a:stretch>
            <a:fillRect/>
          </a:stretch>
        </p:blipFill>
        <p:spPr bwMode="auto">
          <a:xfrm>
            <a:off x="285720" y="1214422"/>
            <a:ext cx="8501122" cy="514353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Application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22</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fontScale="92500"/>
          </a:bodyPr>
          <a:lstStyle/>
          <a:p>
            <a:pPr algn="just"/>
            <a:r>
              <a:rPr lang="en-IN" dirty="0" smtClean="0"/>
              <a:t>Encapsulates computer programs from the underlying operating system on which they are executed.</a:t>
            </a:r>
          </a:p>
          <a:p>
            <a:pPr algn="just"/>
            <a:r>
              <a:rPr lang="en-IN" dirty="0" smtClean="0"/>
              <a:t>A fully virtualized application is not installed in the traditional sense.</a:t>
            </a:r>
          </a:p>
          <a:p>
            <a:pPr algn="just"/>
            <a:r>
              <a:rPr lang="en-IN" dirty="0" smtClean="0"/>
              <a:t>The application behaves at runtime like it is directly interfacing with the original operating system and all the resources managed by it, but can be isolated or sandboxed to varying degrees.</a:t>
            </a:r>
            <a:endParaRPr lang="en-IN"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Application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23</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r>
              <a:rPr lang="en-IN" dirty="0" smtClean="0"/>
              <a:t>The layer intercepts all disk operations of virtualized applications and transparently redirects them to a virtualized location, often a single file.</a:t>
            </a:r>
          </a:p>
          <a:p>
            <a:pPr algn="just"/>
            <a:r>
              <a:rPr lang="en-IN" dirty="0" smtClean="0"/>
              <a:t>The application remains unaware that it accesses a virtual resource instead of a physical one. </a:t>
            </a:r>
          </a:p>
          <a:p>
            <a:pPr algn="just"/>
            <a:endParaRPr lang="en-IN"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Application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24</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r>
              <a:rPr lang="en-IN" dirty="0" smtClean="0"/>
              <a:t>Since the application is now working with one file instead of many files spread throughout the system, it becomes easy to run the application on a different computer and previously incompatible applications can be run side by side. </a:t>
            </a:r>
          </a:p>
          <a:p>
            <a:pPr algn="just"/>
            <a:r>
              <a:rPr lang="en-IN" dirty="0" err="1" smtClean="0"/>
              <a:t>Cameyo</a:t>
            </a:r>
            <a:r>
              <a:rPr lang="en-IN" dirty="0" smtClean="0"/>
              <a:t>, </a:t>
            </a:r>
            <a:r>
              <a:rPr lang="en-IN" dirty="0" err="1" smtClean="0"/>
              <a:t>Ceedo</a:t>
            </a:r>
            <a:r>
              <a:rPr lang="en-IN" dirty="0" smtClean="0"/>
              <a:t>, Citrix </a:t>
            </a:r>
            <a:r>
              <a:rPr lang="en-IN" dirty="0" err="1" smtClean="0"/>
              <a:t>XenApp</a:t>
            </a:r>
            <a:r>
              <a:rPr lang="en-IN" dirty="0" smtClean="0"/>
              <a:t>, Microsoft App-V, </a:t>
            </a:r>
            <a:r>
              <a:rPr lang="en-IN" dirty="0" err="1" smtClean="0"/>
              <a:t>VMWare</a:t>
            </a:r>
            <a:r>
              <a:rPr lang="en-IN" dirty="0" smtClean="0"/>
              <a:t> </a:t>
            </a:r>
            <a:r>
              <a:rPr lang="en-IN" dirty="0" err="1" smtClean="0"/>
              <a:t>ThinApp</a:t>
            </a:r>
            <a:r>
              <a:rPr lang="en-IN" dirty="0" smtClean="0"/>
              <a:t>.</a:t>
            </a:r>
            <a:endParaRPr lang="en-IN"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Application Virtualization Benefits</a:t>
            </a:r>
          </a:p>
        </p:txBody>
      </p:sp>
      <p:sp>
        <p:nvSpPr>
          <p:cNvPr id="4" name="Slide Number Placeholder 3"/>
          <p:cNvSpPr>
            <a:spLocks noGrp="1"/>
          </p:cNvSpPr>
          <p:nvPr>
            <p:ph type="sldNum" sz="quarter" idx="12"/>
          </p:nvPr>
        </p:nvSpPr>
        <p:spPr/>
        <p:txBody>
          <a:bodyPr/>
          <a:lstStyle/>
          <a:p>
            <a:fld id="{BB055922-87EB-483D-8474-2C9330A0D922}" type="slidenum">
              <a:rPr lang="en-US" smtClean="0"/>
              <a:pPr/>
              <a:t>25</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lnSpcReduction="10000"/>
          </a:bodyPr>
          <a:lstStyle/>
          <a:p>
            <a:pPr algn="just"/>
            <a:r>
              <a:rPr lang="en-IN" dirty="0" smtClean="0"/>
              <a:t>Allows applications to run in environments that do not suit the native application.</a:t>
            </a:r>
          </a:p>
          <a:p>
            <a:pPr algn="just"/>
            <a:r>
              <a:rPr lang="en-IN" dirty="0" smtClean="0"/>
              <a:t>Reduces system integration and administration costs by maintaining a common software baseline across multiple diverse computers in an organization.</a:t>
            </a:r>
          </a:p>
          <a:p>
            <a:pPr algn="just"/>
            <a:r>
              <a:rPr lang="en-IN" dirty="0" smtClean="0"/>
              <a:t>Lesser integration protects the operating system and other applications from poorly written or buggy code.</a:t>
            </a:r>
            <a:endParaRPr lang="en-IN"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Application Virtualization Benefits</a:t>
            </a:r>
          </a:p>
        </p:txBody>
      </p:sp>
      <p:sp>
        <p:nvSpPr>
          <p:cNvPr id="4" name="Slide Number Placeholder 3"/>
          <p:cNvSpPr>
            <a:spLocks noGrp="1"/>
          </p:cNvSpPr>
          <p:nvPr>
            <p:ph type="sldNum" sz="quarter" idx="12"/>
          </p:nvPr>
        </p:nvSpPr>
        <p:spPr/>
        <p:txBody>
          <a:bodyPr/>
          <a:lstStyle/>
          <a:p>
            <a:fld id="{BB055922-87EB-483D-8474-2C9330A0D922}" type="slidenum">
              <a:rPr lang="en-US" smtClean="0"/>
              <a:pPr/>
              <a:t>26</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lnSpcReduction="10000"/>
          </a:bodyPr>
          <a:lstStyle/>
          <a:p>
            <a:pPr algn="just"/>
            <a:r>
              <a:rPr lang="en-IN" dirty="0" smtClean="0"/>
              <a:t>It allows incompatible applications to run side by side.</a:t>
            </a:r>
          </a:p>
          <a:p>
            <a:pPr algn="just"/>
            <a:r>
              <a:rPr lang="en-IN" dirty="0" smtClean="0"/>
              <a:t>Isolating applications from the operating system has security benefits as well, as the exposure of the application does automatically entail the exposure of the entire OS.</a:t>
            </a:r>
          </a:p>
          <a:p>
            <a:pPr algn="just"/>
            <a:r>
              <a:rPr lang="en-IN" dirty="0" smtClean="0"/>
              <a:t>Application virtualization uses fewer resources than a separate virtual machine.</a:t>
            </a:r>
            <a:endParaRPr lang="en-IN"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Application Virtualization Limitations</a:t>
            </a:r>
          </a:p>
        </p:txBody>
      </p:sp>
      <p:sp>
        <p:nvSpPr>
          <p:cNvPr id="4" name="Slide Number Placeholder 3"/>
          <p:cNvSpPr>
            <a:spLocks noGrp="1"/>
          </p:cNvSpPr>
          <p:nvPr>
            <p:ph type="sldNum" sz="quarter" idx="12"/>
          </p:nvPr>
        </p:nvSpPr>
        <p:spPr/>
        <p:txBody>
          <a:bodyPr/>
          <a:lstStyle/>
          <a:p>
            <a:fld id="{BB055922-87EB-483D-8474-2C9330A0D922}" type="slidenum">
              <a:rPr lang="en-US" smtClean="0"/>
              <a:pPr/>
              <a:t>27</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r>
              <a:rPr lang="en-IN" dirty="0" smtClean="0"/>
              <a:t>Not all computer programs can be virtualized. Some examples include applications that require a device driver .</a:t>
            </a:r>
          </a:p>
          <a:p>
            <a:pPr algn="just"/>
            <a:r>
              <a:rPr lang="en-IN" dirty="0" smtClean="0"/>
              <a:t> Anti-virus programs and applications that require heavy OS integration, such as </a:t>
            </a:r>
            <a:r>
              <a:rPr lang="en-IN" dirty="0" err="1" smtClean="0"/>
              <a:t>WindowBlinds</a:t>
            </a:r>
            <a:r>
              <a:rPr lang="en-IN" dirty="0" smtClean="0"/>
              <a:t> or </a:t>
            </a:r>
            <a:r>
              <a:rPr lang="en-IN" dirty="0" err="1" smtClean="0"/>
              <a:t>StyleXP</a:t>
            </a:r>
            <a:r>
              <a:rPr lang="en-IN" dirty="0" smtClean="0"/>
              <a:t> are difficult to </a:t>
            </a:r>
            <a:r>
              <a:rPr lang="en-IN" dirty="0" err="1" smtClean="0"/>
              <a:t>virtualize</a:t>
            </a:r>
            <a:r>
              <a:rPr lang="en-IN" dirty="0" smtClean="0"/>
              <a:t>.</a:t>
            </a:r>
          </a:p>
          <a:p>
            <a:pPr algn="just"/>
            <a:endParaRPr lang="en-IN"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Application Virtualization Implementation</a:t>
            </a:r>
          </a:p>
        </p:txBody>
      </p:sp>
      <p:sp>
        <p:nvSpPr>
          <p:cNvPr id="4" name="Slide Number Placeholder 3"/>
          <p:cNvSpPr>
            <a:spLocks noGrp="1"/>
          </p:cNvSpPr>
          <p:nvPr>
            <p:ph type="sldNum" sz="quarter" idx="12"/>
          </p:nvPr>
        </p:nvSpPr>
        <p:spPr/>
        <p:txBody>
          <a:bodyPr/>
          <a:lstStyle/>
          <a:p>
            <a:fld id="{BB055922-87EB-483D-8474-2C9330A0D922}" type="slidenum">
              <a:rPr lang="en-US" smtClean="0"/>
              <a:pPr/>
              <a:t>28</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r>
              <a:rPr lang="en-IN" dirty="0" smtClean="0"/>
              <a:t>Application streaming: Pieces of the application's code, data, and settings are delivered when they're first needed, instead of the entire application being delivered before </a:t>
            </a:r>
            <a:r>
              <a:rPr lang="en-IN" dirty="0" err="1" smtClean="0"/>
              <a:t>startup</a:t>
            </a:r>
            <a:r>
              <a:rPr lang="en-IN" dirty="0" smtClean="0"/>
              <a:t>. Running the packaged application may require the installation of a lightweight client application. Packages are usually delivered over a protocol such as HTTP, CIFS </a:t>
            </a:r>
            <a:endParaRPr lang="en-IN"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Application Virtualization Implementation</a:t>
            </a:r>
          </a:p>
        </p:txBody>
      </p:sp>
      <p:sp>
        <p:nvSpPr>
          <p:cNvPr id="4" name="Slide Number Placeholder 3"/>
          <p:cNvSpPr>
            <a:spLocks noGrp="1"/>
          </p:cNvSpPr>
          <p:nvPr>
            <p:ph type="sldNum" sz="quarter" idx="12"/>
          </p:nvPr>
        </p:nvSpPr>
        <p:spPr/>
        <p:txBody>
          <a:bodyPr/>
          <a:lstStyle/>
          <a:p>
            <a:fld id="{BB055922-87EB-483D-8474-2C9330A0D922}" type="slidenum">
              <a:rPr lang="en-US" smtClean="0"/>
              <a:pPr/>
              <a:t>29</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lnSpcReduction="10000"/>
          </a:bodyPr>
          <a:lstStyle/>
          <a:p>
            <a:pPr algn="just"/>
            <a:r>
              <a:rPr lang="en-IN" dirty="0" smtClean="0"/>
              <a:t>Remote Desktop Services (formerly called Terminal Services) is a server-based computing/presentation virtualization component of Microsoft Windows that allows a user to access applications and data hosted on a remote computer over a network. Remote Desktop Services sessions run in a single shared-server operating system (e.g. Windows Server 2008 R2 and later) and are accessed using the Remote Desktop Protocol.</a:t>
            </a:r>
            <a:endParaRPr lang="en-IN"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OS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3</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pic>
        <p:nvPicPr>
          <p:cNvPr id="1026" name="Picture 2"/>
          <p:cNvPicPr>
            <a:picLocks noGrp="1" noChangeAspect="1" noChangeArrowheads="1"/>
          </p:cNvPicPr>
          <p:nvPr>
            <p:ph idx="1"/>
          </p:nvPr>
        </p:nvPicPr>
        <p:blipFill>
          <a:blip r:embed="rId3"/>
          <a:srcRect/>
          <a:stretch>
            <a:fillRect/>
          </a:stretch>
        </p:blipFill>
        <p:spPr bwMode="auto">
          <a:xfrm>
            <a:off x="785786" y="1571613"/>
            <a:ext cx="7643866" cy="4714908"/>
          </a:xfrm>
          <a:prstGeom prst="rect">
            <a:avLst/>
          </a:prstGeom>
          <a:noFill/>
          <a:ln w="9525">
            <a:noFill/>
            <a:miter lim="800000"/>
            <a:headEnd/>
            <a:tailEnd/>
          </a:ln>
          <a:effec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Application Virtualization Implementation</a:t>
            </a:r>
          </a:p>
        </p:txBody>
      </p:sp>
      <p:sp>
        <p:nvSpPr>
          <p:cNvPr id="4" name="Slide Number Placeholder 3"/>
          <p:cNvSpPr>
            <a:spLocks noGrp="1"/>
          </p:cNvSpPr>
          <p:nvPr>
            <p:ph type="sldNum" sz="quarter" idx="12"/>
          </p:nvPr>
        </p:nvSpPr>
        <p:spPr/>
        <p:txBody>
          <a:bodyPr/>
          <a:lstStyle/>
          <a:p>
            <a:fld id="{BB055922-87EB-483D-8474-2C9330A0D922}" type="slidenum">
              <a:rPr lang="en-US" smtClean="0"/>
              <a:pPr/>
              <a:t>30</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fontScale="92500" lnSpcReduction="20000"/>
          </a:bodyPr>
          <a:lstStyle/>
          <a:p>
            <a:pPr algn="just"/>
            <a:r>
              <a:rPr lang="en-IN" dirty="0" smtClean="0"/>
              <a:t>Desktop virtualization software technologies improve portability, manageability and compatibility of a personal computer's desktop environment by separating part or all of the desktop environment and associated applications from the physical client device that is used to access it. A common implementation of this approach is to host multiple desktop operating system instances on a server hardware platform running a hypervisor. This is generally referred to as "virtual desktop infrastructure" (VDI).</a:t>
            </a:r>
            <a:endParaRPr lang="en-IN"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OS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4</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pic>
        <p:nvPicPr>
          <p:cNvPr id="2050" name="Picture 2"/>
          <p:cNvPicPr>
            <a:picLocks noGrp="1" noChangeAspect="1" noChangeArrowheads="1"/>
          </p:cNvPicPr>
          <p:nvPr>
            <p:ph idx="1"/>
          </p:nvPr>
        </p:nvPicPr>
        <p:blipFill>
          <a:blip r:embed="rId3"/>
          <a:srcRect/>
          <a:stretch>
            <a:fillRect/>
          </a:stretch>
        </p:blipFill>
        <p:spPr bwMode="auto">
          <a:xfrm>
            <a:off x="714348" y="1428737"/>
            <a:ext cx="7572428" cy="4439458"/>
          </a:xfrm>
          <a:prstGeom prst="rect">
            <a:avLst/>
          </a:prstGeom>
          <a:noFill/>
          <a:ln w="9525">
            <a:noFill/>
            <a:miter lim="800000"/>
            <a:headEnd/>
            <a:tailEnd/>
          </a:ln>
          <a:effec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OS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5</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pic>
        <p:nvPicPr>
          <p:cNvPr id="3074" name="Picture 2"/>
          <p:cNvPicPr>
            <a:picLocks noGrp="1" noChangeAspect="1" noChangeArrowheads="1"/>
          </p:cNvPicPr>
          <p:nvPr>
            <p:ph idx="1"/>
          </p:nvPr>
        </p:nvPicPr>
        <p:blipFill>
          <a:blip r:embed="rId3"/>
          <a:srcRect/>
          <a:stretch>
            <a:fillRect/>
          </a:stretch>
        </p:blipFill>
        <p:spPr bwMode="auto">
          <a:xfrm>
            <a:off x="642910" y="1643050"/>
            <a:ext cx="7643866" cy="4500594"/>
          </a:xfrm>
          <a:prstGeom prst="rect">
            <a:avLst/>
          </a:prstGeom>
          <a:noFill/>
          <a:ln w="9525">
            <a:noFill/>
            <a:miter lim="800000"/>
            <a:headEnd/>
            <a:tailEnd/>
          </a:ln>
          <a:effec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OS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6</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lstStyle/>
          <a:p>
            <a:r>
              <a:rPr lang="en-IN" dirty="0" smtClean="0"/>
              <a:t>Compatibility/ Dependency.</a:t>
            </a:r>
          </a:p>
          <a:p>
            <a:r>
              <a:rPr lang="en-IN" dirty="0" smtClean="0"/>
              <a:t>Long Setup Time.</a:t>
            </a:r>
          </a:p>
          <a:p>
            <a:r>
              <a:rPr lang="en-IN" dirty="0" smtClean="0"/>
              <a:t>Different Dev/ Test/ Prod environments.</a:t>
            </a:r>
          </a:p>
          <a:p>
            <a:endParaRPr lang="en-IN"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OS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7</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pic>
        <p:nvPicPr>
          <p:cNvPr id="4098" name="Picture 2"/>
          <p:cNvPicPr>
            <a:picLocks noGrp="1" noChangeAspect="1" noChangeArrowheads="1"/>
          </p:cNvPicPr>
          <p:nvPr>
            <p:ph idx="1"/>
          </p:nvPr>
        </p:nvPicPr>
        <p:blipFill>
          <a:blip r:embed="rId3"/>
          <a:srcRect/>
          <a:stretch>
            <a:fillRect/>
          </a:stretch>
        </p:blipFill>
        <p:spPr bwMode="auto">
          <a:xfrm>
            <a:off x="642910" y="1571612"/>
            <a:ext cx="7786742" cy="4643470"/>
          </a:xfrm>
          <a:prstGeom prst="rect">
            <a:avLst/>
          </a:prstGeom>
          <a:noFill/>
          <a:ln w="9525">
            <a:noFill/>
            <a:miter lim="800000"/>
            <a:headEnd/>
            <a:tailEnd/>
          </a:ln>
          <a:effec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OS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8</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pic>
        <p:nvPicPr>
          <p:cNvPr id="5122" name="Picture 2"/>
          <p:cNvPicPr>
            <a:picLocks noGrp="1" noChangeAspect="1" noChangeArrowheads="1"/>
          </p:cNvPicPr>
          <p:nvPr>
            <p:ph idx="1"/>
          </p:nvPr>
        </p:nvPicPr>
        <p:blipFill>
          <a:blip r:embed="rId3"/>
          <a:srcRect/>
          <a:stretch>
            <a:fillRect/>
          </a:stretch>
        </p:blipFill>
        <p:spPr bwMode="auto">
          <a:xfrm>
            <a:off x="857224" y="1643050"/>
            <a:ext cx="7500989" cy="4429156"/>
          </a:xfrm>
          <a:prstGeom prst="rect">
            <a:avLst/>
          </a:prstGeom>
          <a:noFill/>
          <a:ln w="9525">
            <a:noFill/>
            <a:miter lim="800000"/>
            <a:headEnd/>
            <a:tailEnd/>
          </a:ln>
          <a:effec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OS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9</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pic>
        <p:nvPicPr>
          <p:cNvPr id="6146" name="Picture 2"/>
          <p:cNvPicPr>
            <a:picLocks noGrp="1" noChangeAspect="1" noChangeArrowheads="1"/>
          </p:cNvPicPr>
          <p:nvPr>
            <p:ph idx="1"/>
          </p:nvPr>
        </p:nvPicPr>
        <p:blipFill>
          <a:blip r:embed="rId3"/>
          <a:srcRect/>
          <a:stretch>
            <a:fillRect/>
          </a:stretch>
        </p:blipFill>
        <p:spPr bwMode="auto">
          <a:xfrm>
            <a:off x="714348" y="1357298"/>
            <a:ext cx="7858179" cy="4768865"/>
          </a:xfrm>
          <a:prstGeom prst="rect">
            <a:avLst/>
          </a:prstGeom>
          <a:noFill/>
          <a:ln w="9525">
            <a:noFill/>
            <a:miter lim="800000"/>
            <a:headEnd/>
            <a:tailEnd/>
          </a:ln>
          <a:effectLst/>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632</TotalTime>
  <Words>659</Words>
  <Application>Microsoft Office PowerPoint</Application>
  <PresentationFormat>On-screen Show (4:3)</PresentationFormat>
  <Paragraphs>97</Paragraphs>
  <Slides>30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Times New Roman</vt:lpstr>
      <vt:lpstr>Office Theme</vt:lpstr>
      <vt:lpstr>Virtualization</vt:lpstr>
      <vt:lpstr>Types of Virtualization</vt:lpstr>
      <vt:lpstr>OS Virtualization </vt:lpstr>
      <vt:lpstr>OS Virtualization </vt:lpstr>
      <vt:lpstr>OS Virtualization </vt:lpstr>
      <vt:lpstr>OS Virtualization </vt:lpstr>
      <vt:lpstr>OS Virtualization </vt:lpstr>
      <vt:lpstr>OS Virtualization </vt:lpstr>
      <vt:lpstr>OS Virtualization </vt:lpstr>
      <vt:lpstr>OS Virtualization </vt:lpstr>
      <vt:lpstr>OS Virtualization </vt:lpstr>
      <vt:lpstr>Desktop Virtualization </vt:lpstr>
      <vt:lpstr>Desktop Virtualization </vt:lpstr>
      <vt:lpstr>Desktop Virtualization </vt:lpstr>
      <vt:lpstr>Desktop Virtualization </vt:lpstr>
      <vt:lpstr>Desktop Virtualization </vt:lpstr>
      <vt:lpstr>Desktop Virtualization </vt:lpstr>
      <vt:lpstr>Desktop Virtualization </vt:lpstr>
      <vt:lpstr>Desktop Virtualization </vt:lpstr>
      <vt:lpstr>Desktop Virtualization </vt:lpstr>
      <vt:lpstr>Desktop Virtualization </vt:lpstr>
      <vt:lpstr>Application Virtualization </vt:lpstr>
      <vt:lpstr>Application Virtualization </vt:lpstr>
      <vt:lpstr>Application Virtualization </vt:lpstr>
      <vt:lpstr>Application Virtualization Benefits</vt:lpstr>
      <vt:lpstr>Application Virtualization Benefits</vt:lpstr>
      <vt:lpstr>Application Virtualization Limitations</vt:lpstr>
      <vt:lpstr>Application Virtualization Implementation</vt:lpstr>
      <vt:lpstr>Application Virtualization Implementation</vt:lpstr>
      <vt:lpstr>Application Virtualization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Topic&gt;</dc:title>
  <dc:creator>admin</dc:creator>
  <cp:lastModifiedBy>saurabh</cp:lastModifiedBy>
  <cp:revision>18</cp:revision>
  <dcterms:created xsi:type="dcterms:W3CDTF">2020-06-30T05:06:42Z</dcterms:created>
  <dcterms:modified xsi:type="dcterms:W3CDTF">2022-09-15T15:40:59Z</dcterms:modified>
</cp:coreProperties>
</file>