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3" r:id="rId20"/>
    <p:sldId id="274" r:id="rId21"/>
    <p:sldId id="275" r:id="rId22"/>
    <p:sldId id="276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144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BDC5-7D9D-4E8F-B43B-6D7D59C5254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6DE2-BD7D-43E7-B979-D455EEB53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BDC5-7D9D-4E8F-B43B-6D7D59C5254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6DE2-BD7D-43E7-B979-D455EEB53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4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BDC5-7D9D-4E8F-B43B-6D7D59C5254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6DE2-BD7D-43E7-B979-D455EEB53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BDC5-7D9D-4E8F-B43B-6D7D59C5254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6DE2-BD7D-43E7-B979-D455EEB53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62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BDC5-7D9D-4E8F-B43B-6D7D59C5254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6DE2-BD7D-43E7-B979-D455EEB53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68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BDC5-7D9D-4E8F-B43B-6D7D59C5254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6DE2-BD7D-43E7-B979-D455EEB53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67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BDC5-7D9D-4E8F-B43B-6D7D59C5254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104867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6DE2-BD7D-43E7-B979-D455EEB53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BDC5-7D9D-4E8F-B43B-6D7D59C5254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104862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6DE2-BD7D-43E7-B979-D455EEB53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BDC5-7D9D-4E8F-B43B-6D7D59C5254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104863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6DE2-BD7D-43E7-B979-D455EEB531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81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BDC5-7D9D-4E8F-B43B-6D7D59C5254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10486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6DE2-BD7D-43E7-B979-D455EEB53115}" type="slidenum">
              <a:rPr lang="en-US" smtClean="0"/>
              <a:t>‹#›</a:t>
            </a:fld>
            <a:endParaRPr lang="en-US"/>
          </a:p>
        </p:txBody>
      </p:sp>
      <p:sp>
        <p:nvSpPr>
          <p:cNvPr id="1048685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651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48652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4BDC5-7D9D-4E8F-B43B-6D7D59C52541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1048654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E66DE2-BD7D-43E7-B979-D455EEB53115}" type="slidenum">
              <a:rPr lang="en-US" smtClean="0"/>
              <a:t>‹#›</a:t>
            </a:fld>
            <a:endParaRPr lang="en-US"/>
          </a:p>
        </p:txBody>
      </p:sp>
      <p:sp>
        <p:nvSpPr>
          <p:cNvPr id="1048655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48578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79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CE66DE2-BD7D-43E7-B979-D455EEB53115}" type="slidenum">
              <a:rPr lang="en-US" smtClean="0"/>
              <a:t>‹#›</a:t>
            </a:fld>
            <a:endParaRPr lang="en-US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674BDC5-7D9D-4E8F-B43B-6D7D59C52541}" type="datetimeFigureOut">
              <a:rPr lang="en-US" smtClean="0"/>
              <a:t>6/6/2022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685799" y="4194589"/>
            <a:ext cx="8246070" cy="1291811"/>
          </a:xfrm>
        </p:spPr>
        <p:txBody>
          <a:bodyPr>
            <a:normAutofit fontScale="90000"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/>
            </a:r>
            <a:br>
              <a:rPr lang="en-US" sz="2000" dirty="0" smtClean="0">
                <a:solidFill>
                  <a:srgbClr val="7030A0"/>
                </a:solidFill>
              </a:rPr>
            </a:br>
            <a:r>
              <a:rPr lang="en-US" sz="2000" dirty="0" smtClean="0">
                <a:solidFill>
                  <a:srgbClr val="7030A0"/>
                </a:solidFill>
              </a:rPr>
              <a:t/>
            </a:r>
            <a:br>
              <a:rPr lang="en-US" sz="2000" dirty="0" smtClean="0">
                <a:solidFill>
                  <a:srgbClr val="7030A0"/>
                </a:solidFill>
              </a:rPr>
            </a:br>
            <a:r>
              <a:rPr lang="en-US" sz="2000" dirty="0">
                <a:solidFill>
                  <a:srgbClr val="7030A0"/>
                </a:solidFill>
              </a:rPr>
              <a:t/>
            </a:r>
            <a:br>
              <a:rPr lang="en-US" sz="2000" dirty="0">
                <a:solidFill>
                  <a:srgbClr val="7030A0"/>
                </a:solidFill>
              </a:rPr>
            </a:br>
            <a:r>
              <a:rPr lang="en-US" sz="2000" dirty="0" smtClean="0">
                <a:solidFill>
                  <a:srgbClr val="7030A0"/>
                </a:solidFill>
              </a:rPr>
              <a:t/>
            </a:r>
            <a:br>
              <a:rPr lang="en-US" sz="2000" dirty="0" smtClean="0">
                <a:solidFill>
                  <a:srgbClr val="7030A0"/>
                </a:solidFill>
              </a:rPr>
            </a:br>
            <a:r>
              <a:rPr lang="en-US" sz="2000" dirty="0">
                <a:solidFill>
                  <a:srgbClr val="7030A0"/>
                </a:solidFill>
              </a:rPr>
              <a:t/>
            </a:r>
            <a:br>
              <a:rPr lang="en-US" sz="2000" dirty="0">
                <a:solidFill>
                  <a:srgbClr val="7030A0"/>
                </a:solidFill>
              </a:rPr>
            </a:br>
            <a:r>
              <a:rPr lang="en-US" sz="2000" dirty="0">
                <a:solidFill>
                  <a:srgbClr val="7030A0"/>
                </a:solidFill>
              </a:rPr>
              <a:t/>
            </a:r>
            <a:br>
              <a:rPr lang="en-US" sz="2000" dirty="0">
                <a:solidFill>
                  <a:srgbClr val="7030A0"/>
                </a:solidFill>
              </a:rPr>
            </a:br>
            <a:r>
              <a:rPr lang="en-US" sz="2000" dirty="0">
                <a:solidFill>
                  <a:srgbClr val="7030A0"/>
                </a:solidFill>
              </a:rPr>
              <a:t/>
            </a:r>
            <a:br>
              <a:rPr lang="en-US" sz="2000" dirty="0">
                <a:solidFill>
                  <a:srgbClr val="7030A0"/>
                </a:solidFill>
              </a:rPr>
            </a:br>
            <a:r>
              <a:rPr lang="en-US" sz="2000" dirty="0">
                <a:solidFill>
                  <a:srgbClr val="7030A0"/>
                </a:solidFill>
              </a:rPr>
              <a:t/>
            </a:r>
            <a:br>
              <a:rPr lang="en-US" sz="2000" dirty="0">
                <a:solidFill>
                  <a:srgbClr val="7030A0"/>
                </a:solidFill>
              </a:rPr>
            </a:br>
            <a:r>
              <a:rPr lang="en-US" sz="2000" dirty="0">
                <a:solidFill>
                  <a:srgbClr val="7030A0"/>
                </a:solidFill>
              </a:rPr>
              <a:t/>
            </a:r>
            <a:br>
              <a:rPr lang="en-US" sz="2000" dirty="0">
                <a:solidFill>
                  <a:srgbClr val="7030A0"/>
                </a:solidFill>
              </a:rPr>
            </a:br>
            <a:r>
              <a:rPr lang="en-US" sz="2200" dirty="0" smtClean="0">
                <a:solidFill>
                  <a:srgbClr val="0070C0"/>
                </a:solidFill>
              </a:rPr>
              <a:t>Ms. </a:t>
            </a:r>
            <a:r>
              <a:rPr lang="en-US" sz="2200" dirty="0" err="1" smtClean="0">
                <a:solidFill>
                  <a:srgbClr val="0070C0"/>
                </a:solidFill>
              </a:rPr>
              <a:t>Shruti</a:t>
            </a:r>
            <a:r>
              <a:rPr lang="en-US" sz="2200" dirty="0" smtClean="0">
                <a:solidFill>
                  <a:srgbClr val="0070C0"/>
                </a:solidFill>
              </a:rPr>
              <a:t> A. Gadewar		                          Ms. </a:t>
            </a:r>
            <a:r>
              <a:rPr lang="en-US" sz="2200" dirty="0" err="1" smtClean="0">
                <a:solidFill>
                  <a:srgbClr val="0070C0"/>
                </a:solidFill>
              </a:rPr>
              <a:t>Kajal</a:t>
            </a:r>
            <a:r>
              <a:rPr lang="en-US" sz="2200" dirty="0" smtClean="0">
                <a:solidFill>
                  <a:srgbClr val="0070C0"/>
                </a:solidFill>
              </a:rPr>
              <a:t> P. </a:t>
            </a:r>
            <a:r>
              <a:rPr lang="en-US" sz="2200" dirty="0" err="1" smtClean="0">
                <a:solidFill>
                  <a:srgbClr val="0070C0"/>
                </a:solidFill>
              </a:rPr>
              <a:t>Raut</a:t>
            </a:r>
            <a:r>
              <a:rPr lang="en-US" sz="2200" dirty="0" smtClean="0">
                <a:solidFill>
                  <a:srgbClr val="0070C0"/>
                </a:solidFill>
              </a:rPr>
              <a:t/>
            </a:r>
            <a:br>
              <a:rPr lang="en-US" sz="2200" dirty="0" smtClean="0">
                <a:solidFill>
                  <a:srgbClr val="0070C0"/>
                </a:solidFill>
              </a:rPr>
            </a:br>
            <a:r>
              <a:rPr lang="en-US" sz="2200" dirty="0" smtClean="0">
                <a:solidFill>
                  <a:srgbClr val="0070C0"/>
                </a:solidFill>
              </a:rPr>
              <a:t>Ms. </a:t>
            </a:r>
            <a:r>
              <a:rPr lang="en-US" sz="2200" dirty="0" err="1" smtClean="0">
                <a:solidFill>
                  <a:srgbClr val="0070C0"/>
                </a:solidFill>
              </a:rPr>
              <a:t>Janhavi</a:t>
            </a:r>
            <a:r>
              <a:rPr lang="en-US" sz="2200" dirty="0" smtClean="0">
                <a:solidFill>
                  <a:srgbClr val="0070C0"/>
                </a:solidFill>
              </a:rPr>
              <a:t> R.  Naik			                          Ms. </a:t>
            </a:r>
            <a:r>
              <a:rPr lang="en-US" sz="2200" dirty="0" err="1" smtClean="0">
                <a:solidFill>
                  <a:srgbClr val="0070C0"/>
                </a:solidFill>
              </a:rPr>
              <a:t>Sakshi</a:t>
            </a:r>
            <a:r>
              <a:rPr lang="en-US" sz="2200" dirty="0" smtClean="0">
                <a:solidFill>
                  <a:srgbClr val="0070C0"/>
                </a:solidFill>
              </a:rPr>
              <a:t> L. </a:t>
            </a:r>
            <a:r>
              <a:rPr lang="en-US" sz="2200" dirty="0" err="1" smtClean="0">
                <a:solidFill>
                  <a:srgbClr val="0070C0"/>
                </a:solidFill>
              </a:rPr>
              <a:t>Patangrao</a:t>
            </a:r>
            <a:r>
              <a:rPr lang="en-US" sz="6700" dirty="0" smtClean="0"/>
              <a:t/>
            </a:r>
            <a:br>
              <a:rPr lang="en-US" sz="6700" dirty="0" smtClean="0"/>
            </a:br>
            <a:endParaRPr lang="en-US" sz="6700" dirty="0">
              <a:solidFill>
                <a:srgbClr val="7030A0"/>
              </a:solidFill>
            </a:endParaRPr>
          </a:p>
        </p:txBody>
      </p:sp>
      <p:sp>
        <p:nvSpPr>
          <p:cNvPr id="1048589" name="TextBox 3"/>
          <p:cNvSpPr txBox="1"/>
          <p:nvPr/>
        </p:nvSpPr>
        <p:spPr>
          <a:xfrm>
            <a:off x="448966" y="374901"/>
            <a:ext cx="8093365" cy="176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Babasaheb</a:t>
            </a:r>
            <a:r>
              <a:rPr lang="en-IN" sz="3200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3200" b="1" u="sng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Naik</a:t>
            </a:r>
            <a:r>
              <a:rPr lang="en-IN" sz="3200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College of </a:t>
            </a:r>
            <a:r>
              <a:rPr lang="en-IN" sz="3200" b="1" u="sng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Engineering,Pusad</a:t>
            </a:r>
            <a:endParaRPr lang="en-IN" sz="3200" b="1" u="sng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IN" sz="2400" b="1" u="sng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IN" sz="2400" b="1" u="sng" dirty="0" smtClean="0">
                <a:solidFill>
                  <a:srgbClr val="007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Science and Engineering</a:t>
            </a:r>
            <a:endParaRPr lang="en-IN" sz="2400" b="1" u="sng" dirty="0">
              <a:solidFill>
                <a:srgbClr val="007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590" name="TextBox 4"/>
          <p:cNvSpPr txBox="1"/>
          <p:nvPr/>
        </p:nvSpPr>
        <p:spPr>
          <a:xfrm>
            <a:off x="3503063" y="1812624"/>
            <a:ext cx="167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smtClean="0"/>
              <a:t>Project on</a:t>
            </a:r>
            <a:endParaRPr lang="en-IN" b="1" u="sng" dirty="0"/>
          </a:p>
        </p:txBody>
      </p:sp>
      <p:sp>
        <p:nvSpPr>
          <p:cNvPr id="1048591" name="TextBox 5"/>
          <p:cNvSpPr txBox="1"/>
          <p:nvPr/>
        </p:nvSpPr>
        <p:spPr>
          <a:xfrm>
            <a:off x="1670605" y="2286000"/>
            <a:ext cx="5802790" cy="1602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“Object Detection and </a:t>
            </a:r>
            <a:r>
              <a:rPr lang="en-IN" sz="2800" u="sng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Recognization</a:t>
            </a:r>
            <a:r>
              <a:rPr lang="en-IN" sz="28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 algn="ctr"/>
            <a:endParaRPr lang="en-IN" sz="2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700" u="sng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</a:t>
            </a:r>
            <a:endParaRPr lang="en-IN" sz="1700" u="sng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8592" name="TextBox 6"/>
          <p:cNvSpPr txBox="1"/>
          <p:nvPr/>
        </p:nvSpPr>
        <p:spPr>
          <a:xfrm>
            <a:off x="685800" y="5486400"/>
            <a:ext cx="2137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 smtClean="0">
                <a:solidFill>
                  <a:schemeClr val="tx2">
                    <a:lumMod val="50000"/>
                  </a:schemeClr>
                </a:solidFill>
              </a:rPr>
              <a:t>Guided by,</a:t>
            </a:r>
          </a:p>
          <a:p>
            <a:r>
              <a:rPr lang="en-IN" dirty="0" smtClean="0"/>
              <a:t>Prof. </a:t>
            </a:r>
            <a:r>
              <a:rPr lang="en-IN" dirty="0" err="1" smtClean="0"/>
              <a:t>P.B.Pawar</a:t>
            </a:r>
            <a:endParaRPr lang="en-IN" dirty="0"/>
          </a:p>
        </p:txBody>
      </p:sp>
      <p:sp>
        <p:nvSpPr>
          <p:cNvPr id="1048593" name="TextBox 7"/>
          <p:cNvSpPr txBox="1"/>
          <p:nvPr/>
        </p:nvSpPr>
        <p:spPr>
          <a:xfrm>
            <a:off x="6338455" y="5486400"/>
            <a:ext cx="183246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H.O.D</a:t>
            </a:r>
          </a:p>
          <a:p>
            <a:r>
              <a:rPr lang="en-IN" dirty="0" err="1" smtClean="0"/>
              <a:t>Dr.S.S.Asole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pic>
        <p:nvPicPr>
          <p:cNvPr id="2097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57400"/>
            <a:ext cx="6629400" cy="4114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>
    <p:circl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OpenCV</a:t>
            </a:r>
            <a:endParaRPr lang="en-IN" dirty="0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library of programming </a:t>
            </a:r>
            <a:r>
              <a:rPr lang="en-IN" dirty="0" smtClean="0"/>
              <a:t>functions</a:t>
            </a:r>
          </a:p>
          <a:p>
            <a:r>
              <a:rPr lang="en-US" dirty="0"/>
              <a:t> OpenCV contains various tools to solve computer vision problems.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b="1" u="sng" dirty="0" smtClean="0">
                <a:solidFill>
                  <a:srgbClr val="C00000"/>
                </a:solidFill>
              </a:rPr>
              <a:t>Object Tracking: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process of locating a object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 wide range of applications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IN" sz="2400" u="sng" dirty="0">
                <a:solidFill>
                  <a:srgbClr val="FF0000"/>
                </a:solidFill>
                <a:effectLst/>
              </a:rPr>
              <a:t>Edge Detection System </a:t>
            </a:r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Gradient computation</a:t>
            </a:r>
          </a:p>
          <a:p>
            <a:r>
              <a:rPr lang="en-IN" dirty="0" smtClean="0"/>
              <a:t>Non maximum suppression</a:t>
            </a:r>
          </a:p>
          <a:p>
            <a:r>
              <a:rPr lang="en-IN" dirty="0" smtClean="0"/>
              <a:t>Double Thresholding</a:t>
            </a:r>
          </a:p>
          <a:p>
            <a:r>
              <a:rPr lang="en-IN" dirty="0" smtClean="0"/>
              <a:t>Edge tracking by hysteresis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Working of YOLO Algorithm</a:t>
            </a:r>
            <a:endParaRPr lang="en-US" dirty="0"/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5181600"/>
          </a:xfrm>
        </p:spPr>
        <p:txBody>
          <a:bodyPr/>
          <a:lstStyle/>
          <a:p>
            <a:r>
              <a:rPr lang="en-US" sz="2400" dirty="0" smtClean="0"/>
              <a:t>Residual Block</a:t>
            </a:r>
          </a:p>
          <a:p>
            <a:r>
              <a:rPr lang="en-US" sz="2400" dirty="0" smtClean="0"/>
              <a:t>Bounding Box Regression</a:t>
            </a:r>
          </a:p>
          <a:p>
            <a:r>
              <a:rPr lang="en-US" sz="2400" dirty="0" smtClean="0"/>
              <a:t>Intersection over Union(</a:t>
            </a:r>
            <a:r>
              <a:rPr lang="en-US" sz="2400" dirty="0" err="1" smtClean="0"/>
              <a:t>IoU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971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57525"/>
            <a:ext cx="8229600" cy="37242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Block</a:t>
            </a:r>
            <a:endParaRPr lang="en-US" dirty="0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7315200" cy="48006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Bounding Box Regression</a:t>
            </a:r>
            <a:endParaRPr lang="en-US" dirty="0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1371600"/>
            <a:ext cx="7848600" cy="451008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 over Union(</a:t>
            </a:r>
            <a:r>
              <a:rPr lang="en-US" dirty="0" err="1" smtClean="0"/>
              <a:t>IoU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828800"/>
            <a:ext cx="6095999" cy="4329112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>
    <p:wheel spokes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Anchor Box</a:t>
            </a:r>
            <a:endParaRPr lang="en-US" dirty="0"/>
          </a:p>
        </p:txBody>
      </p:sp>
      <p:sp>
        <p:nvSpPr>
          <p:cNvPr id="10486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</a:p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9715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043113"/>
            <a:ext cx="5791200" cy="382428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14400"/>
            <a:ext cx="6324600" cy="532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14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and Analysis</a:t>
            </a:r>
            <a:endParaRPr lang="en-US" dirty="0"/>
          </a:p>
        </p:txBody>
      </p:sp>
      <p:sp>
        <p:nvSpPr>
          <p:cNvPr id="104863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Loss Function of YOLO Algorithm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Classification Loss Function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Localization Loss Function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9716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657600"/>
            <a:ext cx="6019800" cy="1828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Content</a:t>
            </a:r>
            <a:endParaRPr lang="en-US" u="sng" dirty="0"/>
          </a:p>
        </p:txBody>
      </p:sp>
      <p:sp>
        <p:nvSpPr>
          <p:cNvPr id="1048600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dirty="0" smtClean="0"/>
              <a:t>Introduction</a:t>
            </a:r>
            <a:endParaRPr lang="en-US" sz="1800" dirty="0"/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Literature Survey</a:t>
            </a:r>
            <a:endParaRPr lang="en-US" sz="1800" dirty="0"/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Problem Statement</a:t>
            </a:r>
            <a:endParaRPr lang="en-US" sz="1800" dirty="0"/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Proposed System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OpenCV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Applications</a:t>
            </a:r>
          </a:p>
          <a:p>
            <a:pPr>
              <a:buFont typeface="Wingdings" pitchFamily="2" charset="2"/>
              <a:buChar char="§"/>
            </a:pPr>
            <a:r>
              <a:rPr lang="en-US" altLang="zh-CN" sz="1800" dirty="0" smtClean="0"/>
              <a:t>Result</a:t>
            </a:r>
            <a:endParaRPr lang="zh-CN" altLang="en-US" dirty="0"/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Conclusion</a:t>
            </a:r>
          </a:p>
          <a:p>
            <a:pPr>
              <a:buFont typeface="Wingdings" pitchFamily="2" charset="2"/>
              <a:buChar char="§"/>
            </a:pPr>
            <a:r>
              <a:rPr lang="en-US" sz="1800" dirty="0" smtClean="0"/>
              <a:t>References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extBox 3"/>
          <p:cNvSpPr txBox="1"/>
          <p:nvPr/>
        </p:nvSpPr>
        <p:spPr>
          <a:xfrm>
            <a:off x="533400" y="304800"/>
            <a:ext cx="79248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sz="2800" dirty="0"/>
              <a:t>-</a:t>
            </a:r>
            <a:r>
              <a:rPr lang="en-US" sz="6000" dirty="0" smtClean="0"/>
              <a:t> </a:t>
            </a:r>
            <a:r>
              <a:rPr lang="en-US" sz="2800" dirty="0" smtClean="0"/>
              <a:t>Confidence Loss Function</a:t>
            </a:r>
          </a:p>
          <a:p>
            <a:r>
              <a:rPr lang="en-US" sz="2800" dirty="0" smtClean="0"/>
              <a:t>Equation 1:-</a:t>
            </a:r>
          </a:p>
          <a:p>
            <a:endParaRPr lang="en-US" sz="2800" dirty="0" smtClean="0"/>
          </a:p>
          <a:p>
            <a:endParaRPr lang="en-US" dirty="0"/>
          </a:p>
        </p:txBody>
      </p:sp>
      <p:pic>
        <p:nvPicPr>
          <p:cNvPr id="209716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0982" y="2928058"/>
            <a:ext cx="2933700" cy="75205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638" name="TextBox 4"/>
          <p:cNvSpPr txBox="1"/>
          <p:nvPr/>
        </p:nvSpPr>
        <p:spPr>
          <a:xfrm>
            <a:off x="609600" y="40386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Equation 2:-</a:t>
            </a:r>
            <a:endParaRPr lang="en-US" dirty="0"/>
          </a:p>
        </p:txBody>
      </p:sp>
      <p:pic>
        <p:nvPicPr>
          <p:cNvPr id="209716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4800600"/>
            <a:ext cx="3600450" cy="8858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Self driving car</a:t>
            </a:r>
          </a:p>
          <a:p>
            <a:r>
              <a:rPr lang="en-IN" dirty="0" smtClean="0"/>
              <a:t>Retail stores</a:t>
            </a:r>
          </a:p>
          <a:p>
            <a:r>
              <a:rPr lang="en-IN" dirty="0" smtClean="0"/>
              <a:t>Face Recognition</a:t>
            </a:r>
          </a:p>
          <a:p>
            <a:r>
              <a:rPr lang="en-IN" dirty="0" smtClean="0"/>
              <a:t>Medical diagnosis</a:t>
            </a:r>
          </a:p>
          <a:p>
            <a:r>
              <a:rPr lang="en-IN" dirty="0" smtClean="0"/>
              <a:t>Emotion Estimation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04864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algorithm is </a:t>
            </a:r>
            <a:r>
              <a:rPr lang="en-US" dirty="0" smtClean="0"/>
              <a:t>generalized.</a:t>
            </a:r>
          </a:p>
          <a:p>
            <a:r>
              <a:rPr lang="en-US" dirty="0" smtClean="0"/>
              <a:t>The </a:t>
            </a:r>
            <a:r>
              <a:rPr lang="en-US" dirty="0"/>
              <a:t>algorithm is simple to build and can be trained directly on a complete image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Region proposal strategies limit the classifier to a particular region. YOLO accesses to the entire image in predicting boundaries. </a:t>
            </a:r>
          </a:p>
          <a:p>
            <a:r>
              <a:rPr lang="en-US" dirty="0"/>
              <a:t>P</a:t>
            </a:r>
            <a:r>
              <a:rPr lang="en-US" dirty="0" smtClean="0"/>
              <a:t>redicts </a:t>
            </a:r>
            <a:r>
              <a:rPr lang="en-US" dirty="0"/>
              <a:t>fewer false positives in background </a:t>
            </a:r>
            <a:r>
              <a:rPr lang="en-US" dirty="0" smtClean="0"/>
              <a:t>areas.</a:t>
            </a:r>
          </a:p>
          <a:p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/>
              <a:t>efficient and fastest algorithm to use in real time.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104864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/>
              <a:t>Geethapriya</a:t>
            </a:r>
            <a:r>
              <a:rPr lang="en-US" sz="2000" dirty="0" smtClean="0"/>
              <a:t>. S, N. </a:t>
            </a:r>
            <a:r>
              <a:rPr lang="en-US" sz="2000" dirty="0" err="1" smtClean="0"/>
              <a:t>Duraimurugan</a:t>
            </a:r>
            <a:r>
              <a:rPr lang="en-US" sz="2000" dirty="0" smtClean="0"/>
              <a:t>, S.P. </a:t>
            </a:r>
            <a:r>
              <a:rPr lang="en-US" sz="2000" dirty="0" err="1" smtClean="0"/>
              <a:t>Chokkalingam</a:t>
            </a:r>
            <a:r>
              <a:rPr lang="en-US" sz="2000" dirty="0" smtClean="0"/>
              <a:t> “Real-Time Object Detection with Yolo”, International Journal of Engineering and Advanced Technology (IJEAT) ISSN: 2249 – 8958, Volume-8, Issue-3S, February 2019 </a:t>
            </a:r>
          </a:p>
          <a:p>
            <a:r>
              <a:rPr lang="en-US" sz="2000" dirty="0" smtClean="0"/>
              <a:t>Joseph </a:t>
            </a:r>
            <a:r>
              <a:rPr lang="en-US" sz="2000" dirty="0" err="1"/>
              <a:t>Redmon</a:t>
            </a:r>
            <a:r>
              <a:rPr lang="en-US" sz="2000" dirty="0"/>
              <a:t>, </a:t>
            </a:r>
            <a:r>
              <a:rPr lang="en-US" sz="2000" dirty="0" err="1"/>
              <a:t>Santosh</a:t>
            </a:r>
            <a:r>
              <a:rPr lang="en-US" sz="2000" dirty="0"/>
              <a:t> </a:t>
            </a:r>
            <a:r>
              <a:rPr lang="en-US" sz="2000" dirty="0" err="1"/>
              <a:t>Divvala</a:t>
            </a:r>
            <a:r>
              <a:rPr lang="en-US" sz="2000" dirty="0"/>
              <a:t>, Ross </a:t>
            </a:r>
            <a:r>
              <a:rPr lang="en-US" sz="2000" dirty="0" err="1"/>
              <a:t>Girshick</a:t>
            </a:r>
            <a:r>
              <a:rPr lang="en-US" sz="2000" dirty="0"/>
              <a:t>, “You Only Look Once: Unified, Real-Time Object </a:t>
            </a:r>
            <a:r>
              <a:rPr lang="en-US" sz="2000" dirty="0" err="1"/>
              <a:t>Detection”,The</a:t>
            </a:r>
            <a:r>
              <a:rPr lang="en-US" sz="2000" dirty="0"/>
              <a:t> IEEE Conference on Computer Vision and Pattern Recognition (CVPR), 2016, pp. 779-788. </a:t>
            </a:r>
          </a:p>
          <a:p>
            <a:r>
              <a:rPr lang="en-US" sz="2000" dirty="0" smtClean="0"/>
              <a:t>YOLO </a:t>
            </a:r>
            <a:r>
              <a:rPr lang="en-US" sz="2000" dirty="0"/>
              <a:t>Juan Du1,”Understanding of Object Detection Based on CNN </a:t>
            </a:r>
            <a:r>
              <a:rPr lang="en-US" sz="2000" dirty="0" err="1"/>
              <a:t>Family”,New</a:t>
            </a:r>
            <a:r>
              <a:rPr lang="en-US" sz="2000" dirty="0"/>
              <a:t> Research, and Development Center of </a:t>
            </a:r>
            <a:r>
              <a:rPr lang="en-US" sz="2000" dirty="0" err="1"/>
              <a:t>Hisense</a:t>
            </a:r>
            <a:r>
              <a:rPr lang="en-US" sz="2000" dirty="0"/>
              <a:t>, Qingdao 266071, China. </a:t>
            </a:r>
          </a:p>
          <a:p>
            <a:r>
              <a:rPr lang="en-US" sz="2000" dirty="0" smtClean="0"/>
              <a:t>Matthew </a:t>
            </a:r>
            <a:r>
              <a:rPr lang="en-US" sz="2000" dirty="0"/>
              <a:t>B. </a:t>
            </a:r>
            <a:r>
              <a:rPr lang="en-US" sz="2000" dirty="0" err="1"/>
              <a:t>Blaschko</a:t>
            </a:r>
            <a:r>
              <a:rPr lang="en-US" sz="2000" dirty="0"/>
              <a:t> </a:t>
            </a:r>
            <a:r>
              <a:rPr lang="en-US" sz="2000" dirty="0" err="1"/>
              <a:t>Christoph</a:t>
            </a:r>
            <a:r>
              <a:rPr lang="en-US" sz="2000" dirty="0"/>
              <a:t> H. </a:t>
            </a:r>
            <a:r>
              <a:rPr lang="en-US" sz="2000" dirty="0" err="1"/>
              <a:t>Lampert</a:t>
            </a:r>
            <a:r>
              <a:rPr lang="en-US" sz="2000" dirty="0"/>
              <a:t>, “Learning to Localize Objects with Structured Output Regression”, Published in Computer Vision – ECCV 2008 </a:t>
            </a:r>
            <a:r>
              <a:rPr lang="en-US" sz="2000" dirty="0" err="1"/>
              <a:t>pp</a:t>
            </a:r>
            <a:r>
              <a:rPr lang="en-US" sz="2000" dirty="0"/>
              <a:t> 2-15. </a:t>
            </a:r>
          </a:p>
          <a:p>
            <a:r>
              <a:rPr lang="en-US" sz="2000" dirty="0" smtClean="0"/>
              <a:t>5.https</a:t>
            </a:r>
            <a:r>
              <a:rPr lang="en-US" sz="2000" dirty="0"/>
              <a:t>://www.section.io/engineering-education/introduction-to-yolo-algorithm-for-object-detection/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448965" y="782113"/>
            <a:ext cx="8246070" cy="122164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76200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Object recognization</a:t>
            </a:r>
          </a:p>
          <a:p>
            <a:r>
              <a:rPr lang="en-US" dirty="0" smtClean="0"/>
              <a:t>Object classification</a:t>
            </a:r>
          </a:p>
          <a:p>
            <a:r>
              <a:rPr lang="en-US" dirty="0"/>
              <a:t>Object localization </a:t>
            </a:r>
            <a:endParaRPr lang="en-US" dirty="0" smtClean="0"/>
          </a:p>
          <a:p>
            <a:r>
              <a:rPr lang="en-US" dirty="0" smtClean="0"/>
              <a:t>Object detection</a:t>
            </a:r>
          </a:p>
          <a:p>
            <a:r>
              <a:rPr lang="en-US" dirty="0"/>
              <a:t> A</a:t>
            </a:r>
            <a:r>
              <a:rPr lang="en-US" dirty="0" smtClean="0"/>
              <a:t>pplications </a:t>
            </a:r>
            <a:r>
              <a:rPr lang="en-US" dirty="0"/>
              <a:t>and recent </a:t>
            </a:r>
            <a:r>
              <a:rPr lang="en-US" dirty="0" smtClean="0"/>
              <a:t>technologies</a:t>
            </a:r>
            <a:endParaRPr lang="en-US" dirty="0"/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Literature Survey</a:t>
            </a:r>
            <a:endParaRPr lang="en-US" dirty="0"/>
          </a:p>
        </p:txBody>
      </p:sp>
      <p:sp>
        <p:nvSpPr>
          <p:cNvPr id="1048604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dirty="0" smtClean="0"/>
              <a:t>Fast R-CNN</a:t>
            </a:r>
          </a:p>
          <a:p>
            <a:r>
              <a:rPr lang="en-IN" sz="2000" dirty="0" smtClean="0"/>
              <a:t>Faster R-CNN</a:t>
            </a:r>
          </a:p>
          <a:p>
            <a:r>
              <a:rPr lang="en-IN" sz="2000" dirty="0" smtClean="0"/>
              <a:t>Region-based </a:t>
            </a:r>
            <a:r>
              <a:rPr lang="en-IN" sz="2000" dirty="0"/>
              <a:t>Convolutional Neural Networks (R-CNN</a:t>
            </a:r>
            <a:r>
              <a:rPr lang="en-IN" sz="2000" dirty="0" smtClean="0"/>
              <a:t>)</a:t>
            </a:r>
          </a:p>
          <a:p>
            <a:r>
              <a:rPr lang="en-IN" sz="2000" dirty="0" smtClean="0"/>
              <a:t>Single </a:t>
            </a:r>
            <a:r>
              <a:rPr lang="en-IN" sz="2000" dirty="0"/>
              <a:t>Shot Detector (SSD</a:t>
            </a:r>
            <a:r>
              <a:rPr lang="en-IN" sz="2000" dirty="0" smtClean="0"/>
              <a:t>)</a:t>
            </a:r>
          </a:p>
          <a:p>
            <a:r>
              <a:rPr lang="en-IN" sz="2000" dirty="0" smtClean="0"/>
              <a:t>YOLO </a:t>
            </a:r>
            <a:r>
              <a:rPr lang="en-IN" sz="2000" dirty="0"/>
              <a:t>(You Only Look Once)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Fast R-CNN</a:t>
            </a:r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2281425" y="2003754"/>
            <a:ext cx="6413610" cy="4274201"/>
          </a:xfrm>
        </p:spPr>
        <p:txBody>
          <a:bodyPr/>
          <a:lstStyle/>
          <a:p>
            <a:r>
              <a:rPr lang="en-US" dirty="0"/>
              <a:t>Ross Girshick </a:t>
            </a:r>
            <a:endParaRPr lang="en-US" dirty="0" smtClean="0"/>
          </a:p>
          <a:p>
            <a:r>
              <a:rPr lang="en-US" dirty="0"/>
              <a:t>ConvNet forward pass for each region </a:t>
            </a:r>
            <a:endParaRPr lang="en-US" dirty="0" smtClean="0"/>
          </a:p>
          <a:p>
            <a:r>
              <a:rPr lang="en-US" dirty="0" smtClean="0"/>
              <a:t>Role of Fast R-CNN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Faster R-CNN</a:t>
            </a:r>
            <a:endParaRPr lang="en-IN" dirty="0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dirty="0"/>
              <a:t>Faster R-CNN (RPN + Fast R-CNN)</a:t>
            </a:r>
          </a:p>
          <a:p>
            <a:endParaRPr lang="en-IN" dirty="0"/>
          </a:p>
        </p:txBody>
      </p:sp>
      <p:pic>
        <p:nvPicPr>
          <p:cNvPr id="209715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1426" y="2580520"/>
            <a:ext cx="4661995" cy="35830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9715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4131" y="2410967"/>
            <a:ext cx="4790583" cy="420573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Region-based Convolutional Neural Networks (R-CNN)</a:t>
            </a:r>
            <a:br>
              <a:rPr lang="en-IN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endParaRPr lang="en-US" sz="2400" dirty="0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7620000" cy="4800600"/>
          </a:xfrm>
        </p:spPr>
        <p:txBody>
          <a:bodyPr/>
          <a:lstStyle/>
          <a:p>
            <a:r>
              <a:rPr lang="en-US" dirty="0" smtClean="0"/>
              <a:t>R-CNN </a:t>
            </a:r>
            <a:r>
              <a:rPr lang="en-US" dirty="0"/>
              <a:t>detector consists of four modules.</a:t>
            </a:r>
          </a:p>
          <a:p>
            <a:r>
              <a:rPr lang="en-US" dirty="0"/>
              <a:t>category-independent region proposals</a:t>
            </a:r>
          </a:p>
          <a:p>
            <a:r>
              <a:rPr lang="en-US" dirty="0"/>
              <a:t>extracts a fixed-length feature</a:t>
            </a:r>
          </a:p>
          <a:p>
            <a:r>
              <a:rPr lang="en-US" dirty="0"/>
              <a:t>class-specific linear SVMs </a:t>
            </a:r>
          </a:p>
          <a:p>
            <a:r>
              <a:rPr lang="en-US" dirty="0"/>
              <a:t>a bounding-box </a:t>
            </a:r>
            <a:r>
              <a:rPr lang="en-US" dirty="0" err="1"/>
              <a:t>regressor</a:t>
            </a:r>
            <a:r>
              <a:rPr lang="en-US" dirty="0"/>
              <a:t> </a:t>
            </a:r>
            <a:endParaRPr lang="en-US" dirty="0" smtClean="0"/>
          </a:p>
          <a:p>
            <a:pPr marL="11430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Single Shot Detector (SSD)</a:t>
            </a:r>
            <a:endParaRPr lang="zh-CN" alt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1048611" name="Rectangle 3"/>
          <p:cNvSpPr/>
          <p:nvPr/>
        </p:nvSpPr>
        <p:spPr>
          <a:xfrm>
            <a:off x="533400" y="3733800"/>
            <a:ext cx="746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000" dirty="0"/>
              <a:t>By using SSD, we only need to take one single shot to detect multiple objects within the image</a:t>
            </a:r>
            <a:endParaRPr lang="en-US" sz="2000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20000" cy="1143000"/>
          </a:xfrm>
        </p:spPr>
        <p:txBody>
          <a:bodyPr/>
          <a:lstStyle/>
          <a:p>
            <a:r>
              <a:rPr lang="en-US" sz="3600" dirty="0" smtClean="0">
                <a:solidFill>
                  <a:srgbClr val="0070C0"/>
                </a:solidFill>
              </a:rPr>
              <a:t>YOLO (You Only Look Once)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7620000" cy="4800600"/>
          </a:xfrm>
        </p:spPr>
        <p:txBody>
          <a:bodyPr/>
          <a:lstStyle/>
          <a:p>
            <a:endParaRPr lang="en-US" dirty="0"/>
          </a:p>
          <a:p>
            <a:pPr algn="just"/>
            <a:r>
              <a:rPr lang="en-US" dirty="0"/>
              <a:t> This is an algorithm that detects and recognizes various objects in a picture (in real-time). Object detection in YOLO is done as a regression problem and provides the class probabilities of the detected images.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of localization plus classification </a:t>
            </a:r>
            <a:endParaRPr lang="en-US" dirty="0" smtClean="0"/>
          </a:p>
          <a:p>
            <a:r>
              <a:rPr lang="en-IN" dirty="0"/>
              <a:t> Object detection </a:t>
            </a:r>
            <a:endParaRPr lang="en-IN" dirty="0" smtClean="0"/>
          </a:p>
          <a:p>
            <a:r>
              <a:rPr lang="en-US" dirty="0"/>
              <a:t>The important difference is the "variable" part. </a:t>
            </a:r>
            <a:endParaRPr lang="en-IN" dirty="0"/>
          </a:p>
        </p:txBody>
      </p:sp>
    </p:spTree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491</Words>
  <Application>Microsoft Office PowerPoint</Application>
  <PresentationFormat>On-screen Show (4:3)</PresentationFormat>
  <Paragraphs>107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宋体</vt:lpstr>
      <vt:lpstr>Arial</vt:lpstr>
      <vt:lpstr>Calibri</vt:lpstr>
      <vt:lpstr>Cambria</vt:lpstr>
      <vt:lpstr>Wingdings</vt:lpstr>
      <vt:lpstr>Adjacency</vt:lpstr>
      <vt:lpstr>         Ms. Shruti A. Gadewar                            Ms. Kajal P. Raut Ms. Janhavi R.  Naik                             Ms. Sakshi L. Patangrao </vt:lpstr>
      <vt:lpstr>Content</vt:lpstr>
      <vt:lpstr>Introduction</vt:lpstr>
      <vt:lpstr>Literature Survey</vt:lpstr>
      <vt:lpstr>Fast R-CNN</vt:lpstr>
      <vt:lpstr>Faster R-CNN</vt:lpstr>
      <vt:lpstr>Region-based Convolutional Neural Networks (R-CNN) </vt:lpstr>
      <vt:lpstr>YOLO (You Only Look Once)</vt:lpstr>
      <vt:lpstr>Problem Statement</vt:lpstr>
      <vt:lpstr>Proposed System</vt:lpstr>
      <vt:lpstr>OpenCV</vt:lpstr>
      <vt:lpstr>Edge Detection System </vt:lpstr>
      <vt:lpstr>Working of YOLO Algorithm</vt:lpstr>
      <vt:lpstr>Residual Block</vt:lpstr>
      <vt:lpstr>Bounding Box Regression</vt:lpstr>
      <vt:lpstr>Intersection over Union(IoU)</vt:lpstr>
      <vt:lpstr>Anchor Box</vt:lpstr>
      <vt:lpstr>PowerPoint Presentation</vt:lpstr>
      <vt:lpstr>Result and Analysis</vt:lpstr>
      <vt:lpstr>PowerPoint Presentation</vt:lpstr>
      <vt:lpstr>Applications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3</cp:revision>
  <dcterms:created xsi:type="dcterms:W3CDTF">2022-04-04T19:34:22Z</dcterms:created>
  <dcterms:modified xsi:type="dcterms:W3CDTF">2022-06-06T04:40:32Z</dcterms:modified>
</cp:coreProperties>
</file>