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8/4/2024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4570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8/4/2024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338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8/4/2024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267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8/4/2024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0752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8/4/2024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85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8/4/2024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3624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8/4/2024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92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8/4/2024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39114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8/4/2024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85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8/4/2024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37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8/4/2024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240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8/4/2024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79594299"/>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309DC3-8FA3-CBBD-A029-4FAA2A86434F}"/>
              </a:ext>
            </a:extLst>
          </p:cNvPr>
          <p:cNvSpPr>
            <a:spLocks noGrp="1"/>
          </p:cNvSpPr>
          <p:nvPr>
            <p:ph type="ctrTitle"/>
          </p:nvPr>
        </p:nvSpPr>
        <p:spPr>
          <a:xfrm>
            <a:off x="1779638" y="3429000"/>
            <a:ext cx="6733694" cy="2472579"/>
          </a:xfrm>
        </p:spPr>
        <p:txBody>
          <a:bodyPr anchor="ctr">
            <a:normAutofit fontScale="90000"/>
          </a:bodyPr>
          <a:lstStyle/>
          <a:p>
            <a:r>
              <a:rPr lang="en-IN" b="1" dirty="0">
                <a:effectLst>
                  <a:innerShdw blurRad="63500" dist="50800" dir="18900000">
                    <a:prstClr val="black">
                      <a:alpha val="50000"/>
                    </a:prstClr>
                  </a:innerShdw>
                </a:effectLst>
                <a:latin typeface="Baskerville Old Face" panose="02020602080505020303" pitchFamily="18" charset="0"/>
              </a:rPr>
              <a:t>Data Visualization of Bird Strikes Between 2000 - 2011</a:t>
            </a:r>
          </a:p>
        </p:txBody>
      </p:sp>
      <p:sp>
        <p:nvSpPr>
          <p:cNvPr id="2" name="TextBox 1">
            <a:extLst>
              <a:ext uri="{FF2B5EF4-FFF2-40B4-BE49-F238E27FC236}">
                <a16:creationId xmlns:a16="http://schemas.microsoft.com/office/drawing/2014/main" id="{9DF6301C-E5D9-A659-9457-1E06AD6D980A}"/>
              </a:ext>
            </a:extLst>
          </p:cNvPr>
          <p:cNvSpPr txBox="1"/>
          <p:nvPr/>
        </p:nvSpPr>
        <p:spPr>
          <a:xfrm>
            <a:off x="2269848" y="6007510"/>
            <a:ext cx="6243484" cy="461665"/>
          </a:xfrm>
          <a:prstGeom prst="rect">
            <a:avLst/>
          </a:prstGeom>
          <a:noFill/>
        </p:spPr>
        <p:txBody>
          <a:bodyPr wrap="square" rtlCol="0">
            <a:spAutoFit/>
          </a:bodyPr>
          <a:lstStyle/>
          <a:p>
            <a:pPr algn="r"/>
            <a:r>
              <a:rPr lang="en-IN" sz="2400" dirty="0">
                <a:effectLst>
                  <a:innerShdw blurRad="63500" dist="50800" dir="18900000">
                    <a:prstClr val="black">
                      <a:alpha val="50000"/>
                    </a:prstClr>
                  </a:innerShdw>
                </a:effectLst>
                <a:latin typeface="Baskerville Old Face" panose="02020602080505020303" pitchFamily="18" charset="0"/>
              </a:rPr>
              <a:t>Presentation by Kajal Raut</a:t>
            </a:r>
          </a:p>
        </p:txBody>
      </p:sp>
    </p:spTree>
    <p:extLst>
      <p:ext uri="{BB962C8B-B14F-4D97-AF65-F5344CB8AC3E}">
        <p14:creationId xmlns:p14="http://schemas.microsoft.com/office/powerpoint/2010/main" val="3389863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5507-B648-9452-AE5E-2AB6ABD7E78D}"/>
              </a:ext>
            </a:extLst>
          </p:cNvPr>
          <p:cNvSpPr>
            <a:spLocks noGrp="1"/>
          </p:cNvSpPr>
          <p:nvPr>
            <p:ph type="title"/>
          </p:nvPr>
        </p:nvSpPr>
        <p:spPr>
          <a:xfrm>
            <a:off x="2116834" y="690069"/>
            <a:ext cx="7958331" cy="656950"/>
          </a:xfrm>
        </p:spPr>
        <p:txBody>
          <a:bodyPr>
            <a:noAutofit/>
          </a:bodyPr>
          <a:lstStyle/>
          <a:p>
            <a:pPr algn="ctr"/>
            <a:r>
              <a:rPr lang="en-US" sz="3600" b="1" u="sng" dirty="0">
                <a:effectLst>
                  <a:innerShdw blurRad="63500" dist="50800" dir="18900000">
                    <a:prstClr val="black">
                      <a:alpha val="50000"/>
                    </a:prstClr>
                  </a:innerShdw>
                </a:effectLst>
                <a:latin typeface="Baskerville Old Face" panose="02020602080505020303" pitchFamily="18" charset="0"/>
              </a:rPr>
              <a:t>Top 10 US Airlines by Bird Strikes:</a:t>
            </a:r>
            <a:endParaRPr lang="en-IN" sz="36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258258A-360E-B784-3F70-B03E9A0F174B}"/>
              </a:ext>
            </a:extLst>
          </p:cNvPr>
          <p:cNvSpPr>
            <a:spLocks noGrp="1"/>
          </p:cNvSpPr>
          <p:nvPr>
            <p:ph idx="1"/>
          </p:nvPr>
        </p:nvSpPr>
        <p:spPr>
          <a:xfrm>
            <a:off x="1332271" y="1607851"/>
            <a:ext cx="9527458" cy="4191647"/>
          </a:xfrm>
        </p:spPr>
        <p:txBody>
          <a:bodyPr anchor="t"/>
          <a:lstStyle/>
          <a:p>
            <a:r>
              <a:rPr lang="en-IN" dirty="0">
                <a:latin typeface="Baskerville Old Face" panose="02020602080505020303" pitchFamily="18" charset="0"/>
              </a:rPr>
              <a:t>From the given graph, the maximum number of bird strikes happened by Southwest Airlines with ‘4628’ followed by Business &amp; American Airlines.</a:t>
            </a:r>
          </a:p>
        </p:txBody>
      </p:sp>
      <p:pic>
        <p:nvPicPr>
          <p:cNvPr id="5" name="Picture 4">
            <a:extLst>
              <a:ext uri="{FF2B5EF4-FFF2-40B4-BE49-F238E27FC236}">
                <a16:creationId xmlns:a16="http://schemas.microsoft.com/office/drawing/2014/main" id="{7089F039-3C6B-9197-8890-2D852DD9868A}"/>
              </a:ext>
            </a:extLst>
          </p:cNvPr>
          <p:cNvPicPr>
            <a:picLocks noChangeAspect="1"/>
          </p:cNvPicPr>
          <p:nvPr/>
        </p:nvPicPr>
        <p:blipFill>
          <a:blip r:embed="rId2"/>
          <a:stretch>
            <a:fillRect/>
          </a:stretch>
        </p:blipFill>
        <p:spPr>
          <a:xfrm>
            <a:off x="2279547" y="2590525"/>
            <a:ext cx="7632905" cy="4064826"/>
          </a:xfrm>
          <a:prstGeom prst="rect">
            <a:avLst/>
          </a:prstGeom>
        </p:spPr>
      </p:pic>
    </p:spTree>
    <p:extLst>
      <p:ext uri="{BB962C8B-B14F-4D97-AF65-F5344CB8AC3E}">
        <p14:creationId xmlns:p14="http://schemas.microsoft.com/office/powerpoint/2010/main" val="3386042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0F53-E2FC-4C9F-E11A-669FCD3072B4}"/>
              </a:ext>
            </a:extLst>
          </p:cNvPr>
          <p:cNvSpPr>
            <a:spLocks noGrp="1"/>
          </p:cNvSpPr>
          <p:nvPr>
            <p:ph type="title"/>
          </p:nvPr>
        </p:nvSpPr>
        <p:spPr>
          <a:xfrm>
            <a:off x="2116834" y="709733"/>
            <a:ext cx="7958331" cy="666783"/>
          </a:xfrm>
        </p:spPr>
        <p:txBody>
          <a:bodyPr>
            <a:normAutofit/>
          </a:bodyPr>
          <a:lstStyle/>
          <a:p>
            <a:pPr algn="ctr"/>
            <a:r>
              <a:rPr lang="en-US" sz="3600" b="1" u="sng" dirty="0">
                <a:effectLst>
                  <a:innerShdw blurRad="63500" dist="50800" dir="18900000">
                    <a:prstClr val="black">
                      <a:alpha val="50000"/>
                    </a:prstClr>
                  </a:innerShdw>
                </a:effectLst>
                <a:latin typeface="Baskerville Old Face" panose="02020602080505020303" pitchFamily="18" charset="0"/>
              </a:rPr>
              <a:t>Top 10 Airports by Bird Strikes:</a:t>
            </a:r>
            <a:endParaRPr lang="en-IN" sz="36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5183764B-29A6-D1CB-6224-F266582DE31A}"/>
              </a:ext>
            </a:extLst>
          </p:cNvPr>
          <p:cNvSpPr>
            <a:spLocks noGrp="1"/>
          </p:cNvSpPr>
          <p:nvPr>
            <p:ph idx="1"/>
          </p:nvPr>
        </p:nvSpPr>
        <p:spPr>
          <a:xfrm>
            <a:off x="1337186" y="1651819"/>
            <a:ext cx="9704439" cy="4289970"/>
          </a:xfrm>
        </p:spPr>
        <p:txBody>
          <a:bodyPr anchor="t"/>
          <a:lstStyle/>
          <a:p>
            <a:r>
              <a:rPr lang="en-US" dirty="0">
                <a:latin typeface="Baskerville Old Face" panose="02020602080505020303" pitchFamily="18" charset="0"/>
              </a:rPr>
              <a:t>From the above graph, the highest number of bird strucks happens at 'DALLAS/FORT WORTH INTL ARPT' with a count of '2932' following with other Airports with their bird struck count.</a:t>
            </a:r>
          </a:p>
          <a:p>
            <a:endParaRPr lang="en-US" dirty="0">
              <a:latin typeface="Baskerville Old Face" panose="02020602080505020303" pitchFamily="18" charset="0"/>
            </a:endParaRPr>
          </a:p>
          <a:p>
            <a:endParaRPr lang="en-IN" dirty="0">
              <a:latin typeface="Baskerville Old Face" panose="02020602080505020303" pitchFamily="18" charset="0"/>
            </a:endParaRPr>
          </a:p>
        </p:txBody>
      </p:sp>
      <p:pic>
        <p:nvPicPr>
          <p:cNvPr id="5" name="Picture 4">
            <a:extLst>
              <a:ext uri="{FF2B5EF4-FFF2-40B4-BE49-F238E27FC236}">
                <a16:creationId xmlns:a16="http://schemas.microsoft.com/office/drawing/2014/main" id="{A087A3EC-3BFA-4A33-3006-B2565A1F59FD}"/>
              </a:ext>
            </a:extLst>
          </p:cNvPr>
          <p:cNvPicPr>
            <a:picLocks noChangeAspect="1"/>
          </p:cNvPicPr>
          <p:nvPr/>
        </p:nvPicPr>
        <p:blipFill>
          <a:blip r:embed="rId2"/>
          <a:stretch>
            <a:fillRect/>
          </a:stretch>
        </p:blipFill>
        <p:spPr>
          <a:xfrm>
            <a:off x="2537033" y="2742939"/>
            <a:ext cx="7117934" cy="3926486"/>
          </a:xfrm>
          <a:prstGeom prst="rect">
            <a:avLst/>
          </a:prstGeom>
        </p:spPr>
      </p:pic>
    </p:spTree>
    <p:extLst>
      <p:ext uri="{BB962C8B-B14F-4D97-AF65-F5344CB8AC3E}">
        <p14:creationId xmlns:p14="http://schemas.microsoft.com/office/powerpoint/2010/main" val="1185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E355-C547-7019-7F4C-5DA51216ABAB}"/>
              </a:ext>
            </a:extLst>
          </p:cNvPr>
          <p:cNvSpPr>
            <a:spLocks noGrp="1"/>
          </p:cNvSpPr>
          <p:nvPr>
            <p:ph type="title"/>
          </p:nvPr>
        </p:nvSpPr>
        <p:spPr>
          <a:xfrm>
            <a:off x="2346338" y="739230"/>
            <a:ext cx="7958331" cy="686447"/>
          </a:xfrm>
        </p:spPr>
        <p:txBody>
          <a:bodyPr>
            <a:normAutofit/>
          </a:bodyPr>
          <a:lstStyle/>
          <a:p>
            <a:pPr algn="ctr"/>
            <a:r>
              <a:rPr lang="en-US" sz="3600" b="1" u="sng" dirty="0">
                <a:effectLst>
                  <a:innerShdw blurRad="63500" dist="50800" dir="18900000">
                    <a:prstClr val="black">
                      <a:alpha val="50000"/>
                    </a:prstClr>
                  </a:innerShdw>
                </a:effectLst>
                <a:latin typeface="Baskerville Old Face" panose="02020602080505020303" pitchFamily="18" charset="0"/>
              </a:rPr>
              <a:t>Yearly Cost Incurred due to Bird Strikes:</a:t>
            </a:r>
            <a:endParaRPr lang="en-IN" sz="36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74EF8796-0DF7-FBED-9286-ADF77341C502}"/>
              </a:ext>
            </a:extLst>
          </p:cNvPr>
          <p:cNvSpPr>
            <a:spLocks noGrp="1"/>
          </p:cNvSpPr>
          <p:nvPr>
            <p:ph idx="1"/>
          </p:nvPr>
        </p:nvSpPr>
        <p:spPr>
          <a:xfrm>
            <a:off x="1273277" y="1688322"/>
            <a:ext cx="9645445" cy="3997828"/>
          </a:xfrm>
        </p:spPr>
        <p:txBody>
          <a:bodyPr anchor="t"/>
          <a:lstStyle/>
          <a:p>
            <a:r>
              <a:rPr lang="en-US" dirty="0">
                <a:latin typeface="Baskerville Old Face" panose="02020602080505020303" pitchFamily="18" charset="0"/>
              </a:rPr>
              <a:t>From the above graph, the maximum cost incurred in the year '2001' following with year '2006' i.e., "23162777.00" &amp; "18302373.00" respectively.</a:t>
            </a:r>
          </a:p>
        </p:txBody>
      </p:sp>
      <p:pic>
        <p:nvPicPr>
          <p:cNvPr id="5" name="Picture 4">
            <a:extLst>
              <a:ext uri="{FF2B5EF4-FFF2-40B4-BE49-F238E27FC236}">
                <a16:creationId xmlns:a16="http://schemas.microsoft.com/office/drawing/2014/main" id="{1015BBFF-FE75-9697-F27B-BDAFC6E9B941}"/>
              </a:ext>
            </a:extLst>
          </p:cNvPr>
          <p:cNvPicPr>
            <a:picLocks noChangeAspect="1"/>
          </p:cNvPicPr>
          <p:nvPr/>
        </p:nvPicPr>
        <p:blipFill>
          <a:blip r:embed="rId2"/>
          <a:stretch>
            <a:fillRect/>
          </a:stretch>
        </p:blipFill>
        <p:spPr>
          <a:xfrm>
            <a:off x="2481016" y="2608335"/>
            <a:ext cx="7688973" cy="4092912"/>
          </a:xfrm>
          <a:prstGeom prst="rect">
            <a:avLst/>
          </a:prstGeom>
        </p:spPr>
      </p:pic>
    </p:spTree>
    <p:extLst>
      <p:ext uri="{BB962C8B-B14F-4D97-AF65-F5344CB8AC3E}">
        <p14:creationId xmlns:p14="http://schemas.microsoft.com/office/powerpoint/2010/main" val="75430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2418-8B93-616C-F5C8-376AC34CA480}"/>
              </a:ext>
            </a:extLst>
          </p:cNvPr>
          <p:cNvSpPr>
            <a:spLocks noGrp="1"/>
          </p:cNvSpPr>
          <p:nvPr>
            <p:ph type="title"/>
          </p:nvPr>
        </p:nvSpPr>
        <p:spPr>
          <a:xfrm>
            <a:off x="2450017" y="729399"/>
            <a:ext cx="7958331" cy="706112"/>
          </a:xfrm>
        </p:spPr>
        <p:txBody>
          <a:bodyPr>
            <a:normAutofit/>
          </a:bodyPr>
          <a:lstStyle/>
          <a:p>
            <a:pPr algn="ctr"/>
            <a:r>
              <a:rPr lang="en-US" sz="3600" b="1" u="sng" dirty="0">
                <a:effectLst>
                  <a:innerShdw blurRad="63500" dist="50800" dir="18900000">
                    <a:prstClr val="black">
                      <a:alpha val="50000"/>
                    </a:prstClr>
                  </a:innerShdw>
                </a:effectLst>
                <a:latin typeface="Baskerville Old Face" panose="02020602080505020303" pitchFamily="18" charset="0"/>
              </a:rPr>
              <a:t>Bird Strikes by Conditions: Precipitations:</a:t>
            </a:r>
            <a:endParaRPr lang="en-IN" sz="36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8E70551-326B-78DC-260D-FDF592BF1331}"/>
              </a:ext>
            </a:extLst>
          </p:cNvPr>
          <p:cNvSpPr>
            <a:spLocks noGrp="1"/>
          </p:cNvSpPr>
          <p:nvPr>
            <p:ph idx="1"/>
          </p:nvPr>
        </p:nvSpPr>
        <p:spPr>
          <a:xfrm>
            <a:off x="1337187" y="1654925"/>
            <a:ext cx="9714271" cy="4473676"/>
          </a:xfrm>
        </p:spPr>
        <p:txBody>
          <a:bodyPr anchor="t"/>
          <a:lstStyle/>
          <a:p>
            <a:r>
              <a:rPr lang="en-US" dirty="0">
                <a:latin typeface="Baskerville Old Face" panose="02020602080505020303" pitchFamily="18" charset="0"/>
              </a:rPr>
              <a:t>The graph shows the total no. of birds struck by different weather conditions, the highest no. of birds struck was when the weather condition was "Rain" with the total of "4374" and lowest when "Fog, Snow" with the total of "4".</a:t>
            </a:r>
          </a:p>
          <a:p>
            <a:pPr marL="6160" indent="0">
              <a:buNone/>
            </a:pPr>
            <a:endParaRPr lang="en-US" dirty="0">
              <a:latin typeface="Baskerville Old Face" panose="02020602080505020303" pitchFamily="18" charset="0"/>
            </a:endParaRPr>
          </a:p>
          <a:p>
            <a:endParaRPr lang="en-IN" dirty="0">
              <a:latin typeface="Baskerville Old Face" panose="02020602080505020303" pitchFamily="18" charset="0"/>
            </a:endParaRPr>
          </a:p>
        </p:txBody>
      </p:sp>
      <p:pic>
        <p:nvPicPr>
          <p:cNvPr id="5" name="Picture 4">
            <a:extLst>
              <a:ext uri="{FF2B5EF4-FFF2-40B4-BE49-F238E27FC236}">
                <a16:creationId xmlns:a16="http://schemas.microsoft.com/office/drawing/2014/main" id="{D574C337-A64F-4E9D-C423-FEE8821006F2}"/>
              </a:ext>
            </a:extLst>
          </p:cNvPr>
          <p:cNvPicPr>
            <a:picLocks noChangeAspect="1"/>
          </p:cNvPicPr>
          <p:nvPr/>
        </p:nvPicPr>
        <p:blipFill>
          <a:blip r:embed="rId2"/>
          <a:stretch>
            <a:fillRect/>
          </a:stretch>
        </p:blipFill>
        <p:spPr>
          <a:xfrm>
            <a:off x="1466349" y="3115722"/>
            <a:ext cx="9259302" cy="3381504"/>
          </a:xfrm>
          <a:prstGeom prst="rect">
            <a:avLst/>
          </a:prstGeom>
        </p:spPr>
      </p:pic>
    </p:spTree>
    <p:extLst>
      <p:ext uri="{BB962C8B-B14F-4D97-AF65-F5344CB8AC3E}">
        <p14:creationId xmlns:p14="http://schemas.microsoft.com/office/powerpoint/2010/main" val="157389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0534-635B-03E3-4F3D-5A18DBD88393}"/>
              </a:ext>
            </a:extLst>
          </p:cNvPr>
          <p:cNvSpPr>
            <a:spLocks noGrp="1"/>
          </p:cNvSpPr>
          <p:nvPr>
            <p:ph type="title"/>
          </p:nvPr>
        </p:nvSpPr>
        <p:spPr>
          <a:xfrm>
            <a:off x="1843317" y="719566"/>
            <a:ext cx="8505365" cy="804434"/>
          </a:xfrm>
        </p:spPr>
        <p:txBody>
          <a:bodyPr>
            <a:noAutofit/>
          </a:bodyPr>
          <a:lstStyle/>
          <a:p>
            <a:r>
              <a:rPr lang="en-US" sz="3600" b="1" u="sng" dirty="0">
                <a:effectLst>
                  <a:innerShdw blurRad="63500" dist="50800" dir="18900000">
                    <a:prstClr val="black">
                      <a:alpha val="50000"/>
                    </a:prstClr>
                  </a:innerShdw>
                </a:effectLst>
                <a:latin typeface="Baskerville Old Face" panose="02020602080505020303" pitchFamily="18" charset="0"/>
              </a:rPr>
              <a:t>Effect of Bird Strikes &amp; Impact on Flight:</a:t>
            </a:r>
          </a:p>
        </p:txBody>
      </p:sp>
      <p:sp>
        <p:nvSpPr>
          <p:cNvPr id="3" name="Content Placeholder 2">
            <a:extLst>
              <a:ext uri="{FF2B5EF4-FFF2-40B4-BE49-F238E27FC236}">
                <a16:creationId xmlns:a16="http://schemas.microsoft.com/office/drawing/2014/main" id="{41E7E904-4A9D-F230-AFFD-EC3444267B79}"/>
              </a:ext>
            </a:extLst>
          </p:cNvPr>
          <p:cNvSpPr>
            <a:spLocks noGrp="1"/>
          </p:cNvSpPr>
          <p:nvPr>
            <p:ph idx="1"/>
          </p:nvPr>
        </p:nvSpPr>
        <p:spPr>
          <a:xfrm>
            <a:off x="993059" y="1494503"/>
            <a:ext cx="10363200" cy="4417788"/>
          </a:xfrm>
        </p:spPr>
        <p:txBody>
          <a:bodyPr anchor="t"/>
          <a:lstStyle/>
          <a:p>
            <a:r>
              <a:rPr lang="en-US" dirty="0">
                <a:latin typeface="Baskerville Old Face" panose="02020602080505020303" pitchFamily="18" charset="0"/>
              </a:rPr>
              <a:t>The Pie chart plots that the impact to the Aircraft was vey less or "Nothing" where as there was few portions shown in the pie chart the impact was caused like "Engine Shut Down, Precautionary Landing &amp; Others” </a:t>
            </a:r>
          </a:p>
          <a:p>
            <a:pPr marL="6160" indent="0">
              <a:buNone/>
            </a:pPr>
            <a:endParaRPr lang="en-IN" dirty="0">
              <a:latin typeface="Baskerville Old Face" panose="02020602080505020303" pitchFamily="18" charset="0"/>
            </a:endParaRPr>
          </a:p>
        </p:txBody>
      </p:sp>
      <p:pic>
        <p:nvPicPr>
          <p:cNvPr id="5" name="Picture 4">
            <a:extLst>
              <a:ext uri="{FF2B5EF4-FFF2-40B4-BE49-F238E27FC236}">
                <a16:creationId xmlns:a16="http://schemas.microsoft.com/office/drawing/2014/main" id="{E646200A-C754-B713-7138-44B40E63DF5D}"/>
              </a:ext>
            </a:extLst>
          </p:cNvPr>
          <p:cNvPicPr>
            <a:picLocks noChangeAspect="1"/>
          </p:cNvPicPr>
          <p:nvPr/>
        </p:nvPicPr>
        <p:blipFill>
          <a:blip r:embed="rId2"/>
          <a:stretch>
            <a:fillRect/>
          </a:stretch>
        </p:blipFill>
        <p:spPr>
          <a:xfrm>
            <a:off x="3414649" y="2616661"/>
            <a:ext cx="4991932" cy="4042256"/>
          </a:xfrm>
          <a:prstGeom prst="rect">
            <a:avLst/>
          </a:prstGeom>
        </p:spPr>
      </p:pic>
    </p:spTree>
    <p:extLst>
      <p:ext uri="{BB962C8B-B14F-4D97-AF65-F5344CB8AC3E}">
        <p14:creationId xmlns:p14="http://schemas.microsoft.com/office/powerpoint/2010/main" val="415598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33863-D932-6BE7-0144-CAAF07D3D1F2}"/>
              </a:ext>
            </a:extLst>
          </p:cNvPr>
          <p:cNvSpPr>
            <a:spLocks noGrp="1"/>
          </p:cNvSpPr>
          <p:nvPr>
            <p:ph type="title"/>
          </p:nvPr>
        </p:nvSpPr>
        <p:spPr>
          <a:xfrm>
            <a:off x="1921975" y="699901"/>
            <a:ext cx="8348049" cy="755273"/>
          </a:xfrm>
        </p:spPr>
        <p:txBody>
          <a:bodyPr>
            <a:noAutofit/>
          </a:bodyPr>
          <a:lstStyle/>
          <a:p>
            <a:pPr algn="ctr"/>
            <a:r>
              <a:rPr lang="en-IN" sz="3600" b="1" u="sng" dirty="0">
                <a:effectLst>
                  <a:innerShdw blurRad="63500" dist="50800" dir="18900000">
                    <a:prstClr val="black">
                      <a:alpha val="50000"/>
                    </a:prstClr>
                  </a:innerShdw>
                </a:effectLst>
                <a:latin typeface="Baskerville Old Face" panose="02020602080505020303" pitchFamily="18" charset="0"/>
              </a:rPr>
              <a:t>Effect of Wildlife Strikes at Different Altitude:</a:t>
            </a:r>
          </a:p>
        </p:txBody>
      </p:sp>
      <p:sp>
        <p:nvSpPr>
          <p:cNvPr id="3" name="Content Placeholder 2">
            <a:extLst>
              <a:ext uri="{FF2B5EF4-FFF2-40B4-BE49-F238E27FC236}">
                <a16:creationId xmlns:a16="http://schemas.microsoft.com/office/drawing/2014/main" id="{C7855110-1F6D-93A8-2B6F-EC0F50B93666}"/>
              </a:ext>
            </a:extLst>
          </p:cNvPr>
          <p:cNvSpPr>
            <a:spLocks noGrp="1"/>
          </p:cNvSpPr>
          <p:nvPr>
            <p:ph idx="1"/>
          </p:nvPr>
        </p:nvSpPr>
        <p:spPr>
          <a:xfrm>
            <a:off x="1214283" y="1904632"/>
            <a:ext cx="9763431" cy="4388014"/>
          </a:xfrm>
        </p:spPr>
        <p:txBody>
          <a:bodyPr anchor="t"/>
          <a:lstStyle/>
          <a:p>
            <a:r>
              <a:rPr lang="en-US" dirty="0">
                <a:latin typeface="Baskerville Old Face" panose="02020602080505020303" pitchFamily="18" charset="0"/>
              </a:rPr>
              <a:t>From the above graph, The barplot shows the frequency of the Bird strucks on different altitude as the highest count is shown by the altitude less then 1000ft with a count of "59270" on the Range of one decade.</a:t>
            </a:r>
          </a:p>
          <a:p>
            <a:endParaRPr lang="en-US" dirty="0">
              <a:latin typeface="Baskerville Old Face" panose="02020602080505020303" pitchFamily="18" charset="0"/>
            </a:endParaRPr>
          </a:p>
          <a:p>
            <a:endParaRPr lang="en-IN" dirty="0">
              <a:latin typeface="Baskerville Old Face" panose="02020602080505020303" pitchFamily="18" charset="0"/>
            </a:endParaRPr>
          </a:p>
        </p:txBody>
      </p:sp>
      <p:pic>
        <p:nvPicPr>
          <p:cNvPr id="5" name="Picture 4">
            <a:extLst>
              <a:ext uri="{FF2B5EF4-FFF2-40B4-BE49-F238E27FC236}">
                <a16:creationId xmlns:a16="http://schemas.microsoft.com/office/drawing/2014/main" id="{80214B42-0119-70D8-A778-8CE5CD5EBAA9}"/>
              </a:ext>
            </a:extLst>
          </p:cNvPr>
          <p:cNvPicPr>
            <a:picLocks noChangeAspect="1"/>
          </p:cNvPicPr>
          <p:nvPr/>
        </p:nvPicPr>
        <p:blipFill>
          <a:blip r:embed="rId2"/>
          <a:stretch>
            <a:fillRect/>
          </a:stretch>
        </p:blipFill>
        <p:spPr>
          <a:xfrm>
            <a:off x="2651208" y="3164799"/>
            <a:ext cx="6889580" cy="3577305"/>
          </a:xfrm>
          <a:prstGeom prst="rect">
            <a:avLst/>
          </a:prstGeom>
        </p:spPr>
      </p:pic>
    </p:spTree>
    <p:extLst>
      <p:ext uri="{BB962C8B-B14F-4D97-AF65-F5344CB8AC3E}">
        <p14:creationId xmlns:p14="http://schemas.microsoft.com/office/powerpoint/2010/main" val="322049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62BA-9B18-11AB-AF1F-41E722F62937}"/>
              </a:ext>
            </a:extLst>
          </p:cNvPr>
          <p:cNvSpPr>
            <a:spLocks noGrp="1"/>
          </p:cNvSpPr>
          <p:nvPr>
            <p:ph type="title"/>
          </p:nvPr>
        </p:nvSpPr>
        <p:spPr>
          <a:xfrm>
            <a:off x="2369574" y="719566"/>
            <a:ext cx="8298887" cy="833931"/>
          </a:xfrm>
        </p:spPr>
        <p:txBody>
          <a:bodyPr>
            <a:noAutofit/>
          </a:bodyPr>
          <a:lstStyle/>
          <a:p>
            <a:pPr algn="ctr"/>
            <a:r>
              <a:rPr lang="en-US" sz="3600" b="1" u="sng" dirty="0">
                <a:effectLst>
                  <a:innerShdw blurRad="63500" dist="50800" dir="18900000">
                    <a:prstClr val="black">
                      <a:alpha val="50000"/>
                    </a:prstClr>
                  </a:innerShdw>
                </a:effectLst>
                <a:latin typeface="Baskerville Old Face" panose="02020602080505020303" pitchFamily="18" charset="0"/>
              </a:rPr>
              <a:t>Prior Warning and Effect of Strike Relation:</a:t>
            </a:r>
            <a:endParaRPr lang="en-IN" sz="36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0ACDC357-26BB-7E33-32E9-1F1E3E64FE49}"/>
              </a:ext>
            </a:extLst>
          </p:cNvPr>
          <p:cNvSpPr>
            <a:spLocks noGrp="1"/>
          </p:cNvSpPr>
          <p:nvPr>
            <p:ph idx="1"/>
          </p:nvPr>
        </p:nvSpPr>
        <p:spPr>
          <a:xfrm>
            <a:off x="929148" y="1445343"/>
            <a:ext cx="10653251" cy="4407957"/>
          </a:xfrm>
        </p:spPr>
        <p:txBody>
          <a:bodyPr anchor="t"/>
          <a:lstStyle/>
          <a:p>
            <a:r>
              <a:rPr lang="en-US" dirty="0">
                <a:latin typeface="Baskerville Old Face" panose="02020602080505020303" pitchFamily="18" charset="0"/>
              </a:rPr>
              <a:t>The maximum times pilot warned of birds or wildlife comes from the " No" category with "None" Effect on flight with the count of '13342' &amp; '9837' from "Yes" category. The least number of wildlife strucks comes under "Engine shut down" with the count of "52" &amp; "35" from "No" &amp; "Yes" categories respectively.</a:t>
            </a:r>
          </a:p>
          <a:p>
            <a:pPr marL="6160" indent="0">
              <a:buNone/>
            </a:pPr>
            <a:endParaRPr lang="en-IN" dirty="0">
              <a:latin typeface="Baskerville Old Face" panose="02020602080505020303" pitchFamily="18" charset="0"/>
            </a:endParaRPr>
          </a:p>
        </p:txBody>
      </p:sp>
      <p:pic>
        <p:nvPicPr>
          <p:cNvPr id="7" name="Picture 6">
            <a:extLst>
              <a:ext uri="{FF2B5EF4-FFF2-40B4-BE49-F238E27FC236}">
                <a16:creationId xmlns:a16="http://schemas.microsoft.com/office/drawing/2014/main" id="{E502DB11-0E7D-8A98-B282-F22C6A0F8340}"/>
              </a:ext>
            </a:extLst>
          </p:cNvPr>
          <p:cNvPicPr>
            <a:picLocks noChangeAspect="1"/>
          </p:cNvPicPr>
          <p:nvPr/>
        </p:nvPicPr>
        <p:blipFill>
          <a:blip r:embed="rId2"/>
          <a:stretch>
            <a:fillRect/>
          </a:stretch>
        </p:blipFill>
        <p:spPr>
          <a:xfrm>
            <a:off x="2526889" y="2928652"/>
            <a:ext cx="7291975" cy="3783984"/>
          </a:xfrm>
          <a:prstGeom prst="rect">
            <a:avLst/>
          </a:prstGeom>
        </p:spPr>
      </p:pic>
    </p:spTree>
    <p:extLst>
      <p:ext uri="{BB962C8B-B14F-4D97-AF65-F5344CB8AC3E}">
        <p14:creationId xmlns:p14="http://schemas.microsoft.com/office/powerpoint/2010/main" val="35290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15D9-44D5-5D80-2A7E-9F2535248B55}"/>
              </a:ext>
            </a:extLst>
          </p:cNvPr>
          <p:cNvSpPr>
            <a:spLocks noGrp="1"/>
          </p:cNvSpPr>
          <p:nvPr>
            <p:ph type="ctrTitle"/>
          </p:nvPr>
        </p:nvSpPr>
        <p:spPr>
          <a:xfrm>
            <a:off x="2005780" y="3350342"/>
            <a:ext cx="6015939" cy="2268559"/>
          </a:xfrm>
        </p:spPr>
        <p:txBody>
          <a:bodyPr>
            <a:noAutofit/>
          </a:bodyPr>
          <a:lstStyle/>
          <a:p>
            <a:pPr algn="ctr"/>
            <a:r>
              <a:rPr lang="en-IN" b="1" dirty="0">
                <a:effectLst>
                  <a:innerShdw blurRad="63500" dist="50800" dir="18900000">
                    <a:prstClr val="black">
                      <a:alpha val="50000"/>
                    </a:prstClr>
                  </a:innerShdw>
                </a:effectLst>
                <a:latin typeface="Baskerville Old Face" panose="02020602080505020303" pitchFamily="18" charset="0"/>
              </a:rPr>
              <a:t>MY </a:t>
            </a:r>
            <a:br>
              <a:rPr lang="en-IN" b="1" dirty="0">
                <a:effectLst>
                  <a:innerShdw blurRad="63500" dist="50800" dir="18900000">
                    <a:prstClr val="black">
                      <a:alpha val="50000"/>
                    </a:prstClr>
                  </a:innerShdw>
                </a:effectLst>
                <a:latin typeface="Baskerville Old Face" panose="02020602080505020303" pitchFamily="18" charset="0"/>
              </a:rPr>
            </a:br>
            <a:r>
              <a:rPr lang="en-IN" b="1" dirty="0">
                <a:effectLst>
                  <a:innerShdw blurRad="63500" dist="50800" dir="18900000">
                    <a:prstClr val="black">
                      <a:alpha val="50000"/>
                    </a:prstClr>
                  </a:innerShdw>
                </a:effectLst>
                <a:latin typeface="Baskerville Old Face" panose="02020602080505020303" pitchFamily="18" charset="0"/>
              </a:rPr>
              <a:t>TABLEAU DASHBOARDS</a:t>
            </a:r>
          </a:p>
        </p:txBody>
      </p:sp>
      <p:pic>
        <p:nvPicPr>
          <p:cNvPr id="4" name="Picture 3">
            <a:extLst>
              <a:ext uri="{FF2B5EF4-FFF2-40B4-BE49-F238E27FC236}">
                <a16:creationId xmlns:a16="http://schemas.microsoft.com/office/drawing/2014/main" id="{0ACAC8DA-A894-D801-CE1F-5880DC8BC8A4}"/>
              </a:ext>
            </a:extLst>
          </p:cNvPr>
          <p:cNvPicPr>
            <a:picLocks noChangeAspect="1"/>
          </p:cNvPicPr>
          <p:nvPr/>
        </p:nvPicPr>
        <p:blipFill>
          <a:blip r:embed="rId2">
            <a:alphaModFix amt="70000"/>
          </a:blip>
          <a:stretch>
            <a:fillRect/>
          </a:stretch>
        </p:blipFill>
        <p:spPr>
          <a:xfrm>
            <a:off x="6213988" y="838062"/>
            <a:ext cx="3972232" cy="3083706"/>
          </a:xfrm>
          <a:prstGeom prst="rect">
            <a:avLst/>
          </a:prstGeom>
        </p:spPr>
      </p:pic>
      <p:pic>
        <p:nvPicPr>
          <p:cNvPr id="5" name="Picture 4">
            <a:extLst>
              <a:ext uri="{FF2B5EF4-FFF2-40B4-BE49-F238E27FC236}">
                <a16:creationId xmlns:a16="http://schemas.microsoft.com/office/drawing/2014/main" id="{5392E5B7-14F7-92C6-3E5E-A25EC57DE27D}"/>
              </a:ext>
            </a:extLst>
          </p:cNvPr>
          <p:cNvPicPr>
            <a:picLocks noChangeAspect="1"/>
          </p:cNvPicPr>
          <p:nvPr/>
        </p:nvPicPr>
        <p:blipFill>
          <a:blip r:embed="rId3">
            <a:alphaModFix amt="70000"/>
          </a:blip>
          <a:stretch>
            <a:fillRect/>
          </a:stretch>
        </p:blipFill>
        <p:spPr>
          <a:xfrm>
            <a:off x="7709961" y="4392979"/>
            <a:ext cx="1129239" cy="1436783"/>
          </a:xfrm>
          <a:prstGeom prst="rect">
            <a:avLst/>
          </a:prstGeom>
        </p:spPr>
      </p:pic>
      <p:pic>
        <p:nvPicPr>
          <p:cNvPr id="6" name="Picture 5">
            <a:extLst>
              <a:ext uri="{FF2B5EF4-FFF2-40B4-BE49-F238E27FC236}">
                <a16:creationId xmlns:a16="http://schemas.microsoft.com/office/drawing/2014/main" id="{0D87B081-461F-52A5-CA77-8C7054C303E0}"/>
              </a:ext>
            </a:extLst>
          </p:cNvPr>
          <p:cNvPicPr>
            <a:picLocks noChangeAspect="1"/>
          </p:cNvPicPr>
          <p:nvPr/>
        </p:nvPicPr>
        <p:blipFill>
          <a:blip r:embed="rId4">
            <a:alphaModFix amt="70000"/>
          </a:blip>
          <a:stretch>
            <a:fillRect/>
          </a:stretch>
        </p:blipFill>
        <p:spPr>
          <a:xfrm>
            <a:off x="813203" y="3774294"/>
            <a:ext cx="1775555" cy="3083706"/>
          </a:xfrm>
          <a:prstGeom prst="rect">
            <a:avLst/>
          </a:prstGeom>
        </p:spPr>
      </p:pic>
    </p:spTree>
    <p:extLst>
      <p:ext uri="{BB962C8B-B14F-4D97-AF65-F5344CB8AC3E}">
        <p14:creationId xmlns:p14="http://schemas.microsoft.com/office/powerpoint/2010/main" val="170523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62129-A2A7-EE49-1F91-D739F151E099}"/>
              </a:ext>
            </a:extLst>
          </p:cNvPr>
          <p:cNvPicPr>
            <a:picLocks noChangeAspect="1"/>
          </p:cNvPicPr>
          <p:nvPr/>
        </p:nvPicPr>
        <p:blipFill>
          <a:blip r:embed="rId2"/>
          <a:stretch>
            <a:fillRect/>
          </a:stretch>
        </p:blipFill>
        <p:spPr>
          <a:xfrm>
            <a:off x="698090" y="631722"/>
            <a:ext cx="10585177" cy="5594555"/>
          </a:xfrm>
          <a:prstGeom prst="rect">
            <a:avLst/>
          </a:prstGeom>
        </p:spPr>
      </p:pic>
    </p:spTree>
    <p:extLst>
      <p:ext uri="{BB962C8B-B14F-4D97-AF65-F5344CB8AC3E}">
        <p14:creationId xmlns:p14="http://schemas.microsoft.com/office/powerpoint/2010/main" val="14583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7E4606-9F22-967C-D0B3-FFCAD1C8AB14}"/>
              </a:ext>
            </a:extLst>
          </p:cNvPr>
          <p:cNvPicPr>
            <a:picLocks noChangeAspect="1"/>
          </p:cNvPicPr>
          <p:nvPr/>
        </p:nvPicPr>
        <p:blipFill>
          <a:blip r:embed="rId2"/>
          <a:stretch>
            <a:fillRect/>
          </a:stretch>
        </p:blipFill>
        <p:spPr>
          <a:xfrm>
            <a:off x="727585" y="629791"/>
            <a:ext cx="10599175" cy="5598418"/>
          </a:xfrm>
          <a:prstGeom prst="rect">
            <a:avLst/>
          </a:prstGeom>
        </p:spPr>
      </p:pic>
    </p:spTree>
    <p:extLst>
      <p:ext uri="{BB962C8B-B14F-4D97-AF65-F5344CB8AC3E}">
        <p14:creationId xmlns:p14="http://schemas.microsoft.com/office/powerpoint/2010/main" val="3979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664F-500A-AFC9-4689-FCAE872F6731}"/>
              </a:ext>
            </a:extLst>
          </p:cNvPr>
          <p:cNvSpPr>
            <a:spLocks noGrp="1"/>
          </p:cNvSpPr>
          <p:nvPr>
            <p:ph type="title"/>
          </p:nvPr>
        </p:nvSpPr>
        <p:spPr>
          <a:xfrm>
            <a:off x="2136498" y="719566"/>
            <a:ext cx="7958331" cy="1077229"/>
          </a:xfrm>
        </p:spPr>
        <p:txBody>
          <a:bodyPr>
            <a:normAutofit/>
          </a:bodyPr>
          <a:lstStyle/>
          <a:p>
            <a:pPr algn="ctr"/>
            <a:r>
              <a:rPr lang="en-IN" sz="5400" b="1" u="sng" dirty="0">
                <a:effectLst>
                  <a:innerShdw blurRad="63500" dist="50800" dir="18900000">
                    <a:prstClr val="black">
                      <a:alpha val="50000"/>
                    </a:prstClr>
                  </a:innerShdw>
                </a:effectLst>
                <a:latin typeface="Baskerville Old Face" panose="02020602080505020303" pitchFamily="18" charset="0"/>
              </a:rPr>
              <a:t>INTRODUCTION</a:t>
            </a:r>
          </a:p>
        </p:txBody>
      </p:sp>
      <p:sp>
        <p:nvSpPr>
          <p:cNvPr id="3" name="TextBox 2">
            <a:extLst>
              <a:ext uri="{FF2B5EF4-FFF2-40B4-BE49-F238E27FC236}">
                <a16:creationId xmlns:a16="http://schemas.microsoft.com/office/drawing/2014/main" id="{28B32865-3C1A-DC29-4E7E-3BD5FA554CFF}"/>
              </a:ext>
            </a:extLst>
          </p:cNvPr>
          <p:cNvSpPr txBox="1"/>
          <p:nvPr/>
        </p:nvSpPr>
        <p:spPr>
          <a:xfrm>
            <a:off x="1750141" y="2391747"/>
            <a:ext cx="8868697" cy="3046988"/>
          </a:xfrm>
          <a:prstGeom prst="rect">
            <a:avLst/>
          </a:prstGeom>
          <a:noFill/>
        </p:spPr>
        <p:txBody>
          <a:bodyPr wrap="square" rtlCol="0">
            <a:spAutoFit/>
          </a:bodyPr>
          <a:lstStyle/>
          <a:p>
            <a:pPr algn="ctr"/>
            <a:r>
              <a:rPr lang="en-US" sz="3200" dirty="0">
                <a:latin typeface="Baskerville Old Face" panose="02020602080505020303" pitchFamily="18" charset="0"/>
              </a:rPr>
              <a:t>Welcome to our detailed analysis report of bird strikes between 2000 to 2011. In this report, we will analyze the key highlights of the bird strikes data, unveiling the patterns of aviation safety and wildlife conservation and discuss sustainable measures to protect wildlife.</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322864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C9F4-DAA0-0B42-34F3-1855786FB733}"/>
              </a:ext>
            </a:extLst>
          </p:cNvPr>
          <p:cNvSpPr>
            <a:spLocks noGrp="1"/>
          </p:cNvSpPr>
          <p:nvPr>
            <p:ph type="title"/>
          </p:nvPr>
        </p:nvSpPr>
        <p:spPr>
          <a:xfrm>
            <a:off x="2116834" y="729398"/>
            <a:ext cx="7958331" cy="892925"/>
          </a:xfrm>
        </p:spPr>
        <p:txBody>
          <a:bodyPr>
            <a:normAutofit/>
          </a:bodyPr>
          <a:lstStyle/>
          <a:p>
            <a:pPr algn="ctr"/>
            <a:r>
              <a:rPr lang="en-US" sz="5400" b="1" u="sng" dirty="0">
                <a:effectLst>
                  <a:innerShdw blurRad="63500" dist="50800" dir="18900000">
                    <a:prstClr val="black">
                      <a:alpha val="50000"/>
                    </a:prstClr>
                  </a:innerShdw>
                </a:effectLst>
                <a:latin typeface="Baskerville Old Face" panose="02020602080505020303" pitchFamily="18" charset="0"/>
              </a:rPr>
              <a:t>INSIGHTS</a:t>
            </a:r>
            <a:endParaRPr lang="en-IN" sz="54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7EE287F7-649C-617E-76A5-001E35E8BD2E}"/>
              </a:ext>
            </a:extLst>
          </p:cNvPr>
          <p:cNvSpPr>
            <a:spLocks noGrp="1"/>
          </p:cNvSpPr>
          <p:nvPr>
            <p:ph idx="1"/>
          </p:nvPr>
        </p:nvSpPr>
        <p:spPr>
          <a:xfrm>
            <a:off x="1106128" y="1759975"/>
            <a:ext cx="9979741" cy="4837470"/>
          </a:xfrm>
        </p:spPr>
        <p:txBody>
          <a:bodyPr anchor="t">
            <a:normAutofit fontScale="92500" lnSpcReduction="20000"/>
          </a:bodyPr>
          <a:lstStyle/>
          <a:p>
            <a:r>
              <a:rPr lang="en-US" dirty="0">
                <a:latin typeface="Baskerville Old Face" panose="02020602080505020303" pitchFamily="18" charset="0"/>
              </a:rPr>
              <a:t>The highest no. of Birds strucks on the Airports was DALLAS/FORT WORTH INTL ARPT with an count of "2932", as the bar plot show the other Airports with there birds struck's count.</a:t>
            </a:r>
          </a:p>
          <a:p>
            <a:r>
              <a:rPr lang="en-IN" b="1" dirty="0">
                <a:latin typeface="Baskerville Old Face" panose="02020602080505020303" pitchFamily="18" charset="0"/>
              </a:rPr>
              <a:t>Southwest Airlines</a:t>
            </a:r>
            <a:r>
              <a:rPr lang="en-IN" dirty="0">
                <a:latin typeface="Baskerville Old Face" panose="02020602080505020303" pitchFamily="18" charset="0"/>
              </a:rPr>
              <a:t> has encountered most number of bird strikes followed by </a:t>
            </a:r>
            <a:r>
              <a:rPr lang="en-IN" b="1" dirty="0">
                <a:latin typeface="Baskerville Old Face" panose="02020602080505020303" pitchFamily="18" charset="0"/>
              </a:rPr>
              <a:t>Business</a:t>
            </a:r>
            <a:r>
              <a:rPr lang="en-IN" dirty="0">
                <a:latin typeface="Baskerville Old Face" panose="02020602080505020303" pitchFamily="18" charset="0"/>
              </a:rPr>
              <a:t> and </a:t>
            </a:r>
            <a:r>
              <a:rPr lang="en-IN" b="1" dirty="0">
                <a:latin typeface="Baskerville Old Face" panose="02020602080505020303" pitchFamily="18" charset="0"/>
              </a:rPr>
              <a:t>American Airlines.</a:t>
            </a:r>
          </a:p>
          <a:p>
            <a:r>
              <a:rPr lang="en-IN" dirty="0">
                <a:latin typeface="Baskerville Old Face" panose="02020602080505020303" pitchFamily="18" charset="0"/>
              </a:rPr>
              <a:t>The frequency of bird struck’s on different altitude as the highest count is shown by the altitude &lt;1000 ft with the count of ‘59270’ as compared to when altitude was &gt;1000 ft with the count of ‘8681’. </a:t>
            </a:r>
          </a:p>
          <a:p>
            <a:r>
              <a:rPr lang="en-IN" dirty="0">
                <a:latin typeface="Baskerville Old Face" panose="02020602080505020303" pitchFamily="18" charset="0"/>
              </a:rPr>
              <a:t>Most of the Damage caused during </a:t>
            </a:r>
            <a:r>
              <a:rPr lang="en-IN" b="1" dirty="0">
                <a:latin typeface="Baskerville Old Face" panose="02020602080505020303" pitchFamily="18" charset="0"/>
              </a:rPr>
              <a:t>Climb</a:t>
            </a:r>
            <a:r>
              <a:rPr lang="en-IN" dirty="0">
                <a:latin typeface="Baskerville Old Face" panose="02020602080505020303" pitchFamily="18" charset="0"/>
              </a:rPr>
              <a:t> and </a:t>
            </a:r>
            <a:r>
              <a:rPr lang="en-IN" b="1" dirty="0">
                <a:latin typeface="Baskerville Old Face" panose="02020602080505020303" pitchFamily="18" charset="0"/>
              </a:rPr>
              <a:t>Approach</a:t>
            </a:r>
            <a:r>
              <a:rPr lang="en-IN" dirty="0">
                <a:latin typeface="Baskerville Old Face" panose="02020602080505020303" pitchFamily="18" charset="0"/>
              </a:rPr>
              <a:t> phase.</a:t>
            </a:r>
          </a:p>
          <a:p>
            <a:r>
              <a:rPr lang="en-US" dirty="0">
                <a:latin typeface="Baskerville Old Face" panose="02020602080505020303" pitchFamily="18" charset="0"/>
              </a:rPr>
              <a:t>The impact to the Aircraft was vey less or "Nothing" where as there was few portions shown in the pie chart the impact was caused like "Engine Shut Down, Precautionary Landing &amp; Others” </a:t>
            </a:r>
          </a:p>
          <a:p>
            <a:r>
              <a:rPr lang="en-US" dirty="0">
                <a:latin typeface="Baskerville Old Face" panose="02020602080505020303" pitchFamily="18" charset="0"/>
              </a:rPr>
              <a:t>The total no. of birds struck by different weather conditions, the highest no. of birds struck was when the weather condition was "Rain" with the total of "4374" and lowest when "Fog, Snow" with the total of "4".</a:t>
            </a:r>
          </a:p>
          <a:p>
            <a:endParaRPr lang="en-IN" dirty="0">
              <a:latin typeface="Baskerville Old Face" panose="02020602080505020303" pitchFamily="18" charset="0"/>
            </a:endParaRPr>
          </a:p>
        </p:txBody>
      </p:sp>
    </p:spTree>
    <p:extLst>
      <p:ext uri="{BB962C8B-B14F-4D97-AF65-F5344CB8AC3E}">
        <p14:creationId xmlns:p14="http://schemas.microsoft.com/office/powerpoint/2010/main" val="301895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9113-11EB-EE82-3460-26F12D74AFEA}"/>
              </a:ext>
            </a:extLst>
          </p:cNvPr>
          <p:cNvSpPr>
            <a:spLocks noGrp="1"/>
          </p:cNvSpPr>
          <p:nvPr>
            <p:ph type="title"/>
          </p:nvPr>
        </p:nvSpPr>
        <p:spPr>
          <a:xfrm>
            <a:off x="2116834" y="670405"/>
            <a:ext cx="7958331" cy="863428"/>
          </a:xfrm>
        </p:spPr>
        <p:txBody>
          <a:bodyPr>
            <a:normAutofit/>
          </a:bodyPr>
          <a:lstStyle/>
          <a:p>
            <a:pPr algn="ctr"/>
            <a:r>
              <a:rPr lang="en-IN" sz="5400" b="1" u="sng" dirty="0">
                <a:effectLst>
                  <a:innerShdw blurRad="63500" dist="50800" dir="18900000">
                    <a:prstClr val="black">
                      <a:alpha val="50000"/>
                    </a:prstClr>
                  </a:innerShdw>
                </a:effectLst>
                <a:latin typeface="Baskerville Old Face" panose="02020602080505020303" pitchFamily="18" charset="0"/>
              </a:rPr>
              <a:t>CONCLUSION</a:t>
            </a:r>
          </a:p>
        </p:txBody>
      </p:sp>
      <p:sp>
        <p:nvSpPr>
          <p:cNvPr id="3" name="Content Placeholder 2">
            <a:extLst>
              <a:ext uri="{FF2B5EF4-FFF2-40B4-BE49-F238E27FC236}">
                <a16:creationId xmlns:a16="http://schemas.microsoft.com/office/drawing/2014/main" id="{D2772C47-FC50-3A7F-D34F-7217CB080EB4}"/>
              </a:ext>
            </a:extLst>
          </p:cNvPr>
          <p:cNvSpPr>
            <a:spLocks noGrp="1"/>
          </p:cNvSpPr>
          <p:nvPr>
            <p:ph idx="1"/>
          </p:nvPr>
        </p:nvSpPr>
        <p:spPr>
          <a:xfrm>
            <a:off x="1101212" y="1907458"/>
            <a:ext cx="9989575" cy="4447285"/>
          </a:xfrm>
        </p:spPr>
        <p:txBody>
          <a:bodyPr anchor="t"/>
          <a:lstStyle/>
          <a:p>
            <a:pPr marL="6160" indent="0" algn="ctr">
              <a:buNone/>
            </a:pPr>
            <a:r>
              <a:rPr lang="en-US" sz="2800" dirty="0">
                <a:latin typeface="Baskerville Old Face" panose="02020602080505020303" pitchFamily="18" charset="0"/>
              </a:rPr>
              <a:t>The analysis of bird strike data highlights a critical balance between safety and wildlife conservation. As strikes pose risks to both aircraft and birds, it is imperative to prioritize sustainable practices to protect avian species. Without intervention, we risk not only endangering these species but potentially leading them to extinction. Proactive measures must be taken to safeguard their populations for the ecological balance and the well-being of our shared environment.</a:t>
            </a:r>
          </a:p>
          <a:p>
            <a:pPr marL="6160" indent="0">
              <a:buNone/>
            </a:pPr>
            <a:endParaRPr lang="en-IN" dirty="0">
              <a:latin typeface="Baskerville Old Face" panose="02020602080505020303" pitchFamily="18" charset="0"/>
            </a:endParaRPr>
          </a:p>
        </p:txBody>
      </p:sp>
    </p:spTree>
    <p:extLst>
      <p:ext uri="{BB962C8B-B14F-4D97-AF65-F5344CB8AC3E}">
        <p14:creationId xmlns:p14="http://schemas.microsoft.com/office/powerpoint/2010/main" val="707378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8DC7-8E70-745F-BEF1-E9BB87A90157}"/>
              </a:ext>
            </a:extLst>
          </p:cNvPr>
          <p:cNvSpPr>
            <a:spLocks noGrp="1"/>
          </p:cNvSpPr>
          <p:nvPr>
            <p:ph type="title"/>
          </p:nvPr>
        </p:nvSpPr>
        <p:spPr>
          <a:xfrm>
            <a:off x="2307008" y="798223"/>
            <a:ext cx="7958331" cy="1077229"/>
          </a:xfrm>
        </p:spPr>
        <p:txBody>
          <a:bodyPr>
            <a:normAutofit/>
          </a:bodyPr>
          <a:lstStyle/>
          <a:p>
            <a:pPr algn="ctr"/>
            <a:r>
              <a:rPr lang="en-US" sz="5400" b="1" u="sng" dirty="0">
                <a:effectLst>
                  <a:innerShdw blurRad="63500" dist="50800" dir="18900000">
                    <a:prstClr val="black">
                      <a:alpha val="50000"/>
                    </a:prstClr>
                  </a:innerShdw>
                </a:effectLst>
                <a:latin typeface="Baskerville Old Face" panose="02020602080505020303" pitchFamily="18" charset="0"/>
              </a:rPr>
              <a:t>PROBLEM STATEMENT</a:t>
            </a:r>
            <a:endParaRPr lang="en-IN" sz="5400" b="1" u="sng" dirty="0">
              <a:effectLst>
                <a:innerShdw blurRad="63500" dist="50800" dir="18900000">
                  <a:prstClr val="black">
                    <a:alpha val="50000"/>
                  </a:prstClr>
                </a:innerShdw>
              </a:effectLst>
              <a:latin typeface="Baskerville Old Face" panose="02020602080505020303" pitchFamily="18" charset="0"/>
            </a:endParaRPr>
          </a:p>
        </p:txBody>
      </p:sp>
      <p:sp>
        <p:nvSpPr>
          <p:cNvPr id="5" name="TextBox 4">
            <a:extLst>
              <a:ext uri="{FF2B5EF4-FFF2-40B4-BE49-F238E27FC236}">
                <a16:creationId xmlns:a16="http://schemas.microsoft.com/office/drawing/2014/main" id="{30A4AB6E-1F4B-BB31-DE2E-79C30DFBB7B2}"/>
              </a:ext>
            </a:extLst>
          </p:cNvPr>
          <p:cNvSpPr txBox="1"/>
          <p:nvPr/>
        </p:nvSpPr>
        <p:spPr>
          <a:xfrm>
            <a:off x="1641756" y="2015612"/>
            <a:ext cx="9144231" cy="4678204"/>
          </a:xfrm>
          <a:prstGeom prst="rect">
            <a:avLst/>
          </a:prstGeom>
          <a:noFill/>
        </p:spPr>
        <p:txBody>
          <a:bodyPr wrap="square" rtlCol="0">
            <a:spAutoFit/>
          </a:bodyPr>
          <a:lstStyle/>
          <a:p>
            <a:pPr algn="ctr"/>
            <a:r>
              <a:rPr lang="en-US" sz="2800" dirty="0">
                <a:latin typeface="Baskerville Old Face" panose="02020602080505020303" pitchFamily="18" charset="0"/>
              </a:rPr>
              <a:t>Transport and communication are in the crucial domain in the field of analytics. Environmental impacts and safety are, nowadays, two major concerns of the scientific community with respect to transport scenarios and to the ever-growing urban areas. These issues gain more importance due to the increasing amount of vehicles and people. Seeking new solutions is reaching a point where available technologies and artificial intelligence, especially MAS, are being recognized as ways to cope with and tackle these kinds of problems in a distributed and more appropriate way.</a:t>
            </a:r>
          </a:p>
          <a:p>
            <a:endParaRPr lang="en-IN" dirty="0"/>
          </a:p>
        </p:txBody>
      </p:sp>
    </p:spTree>
    <p:extLst>
      <p:ext uri="{BB962C8B-B14F-4D97-AF65-F5344CB8AC3E}">
        <p14:creationId xmlns:p14="http://schemas.microsoft.com/office/powerpoint/2010/main" val="414888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4C3C-D70C-4BF7-B0AF-D96F20A87FCD}"/>
              </a:ext>
            </a:extLst>
          </p:cNvPr>
          <p:cNvSpPr>
            <a:spLocks noGrp="1"/>
          </p:cNvSpPr>
          <p:nvPr>
            <p:ph type="title"/>
          </p:nvPr>
        </p:nvSpPr>
        <p:spPr>
          <a:xfrm>
            <a:off x="2048008" y="660571"/>
            <a:ext cx="7958331" cy="1077229"/>
          </a:xfrm>
        </p:spPr>
        <p:txBody>
          <a:bodyPr>
            <a:normAutofit/>
          </a:bodyPr>
          <a:lstStyle/>
          <a:p>
            <a:pPr algn="ctr"/>
            <a:r>
              <a:rPr lang="en-US" sz="5400" b="1" u="sng" dirty="0">
                <a:effectLst>
                  <a:innerShdw blurRad="63500" dist="50800" dir="18900000">
                    <a:prstClr val="black">
                      <a:alpha val="50000"/>
                    </a:prstClr>
                  </a:innerShdw>
                </a:effectLst>
                <a:latin typeface="Baskerville Old Face" panose="02020602080505020303" pitchFamily="18" charset="0"/>
              </a:rPr>
              <a:t>OBJECTIVE</a:t>
            </a:r>
            <a:endParaRPr lang="en-IN" sz="54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TextBox 2">
            <a:extLst>
              <a:ext uri="{FF2B5EF4-FFF2-40B4-BE49-F238E27FC236}">
                <a16:creationId xmlns:a16="http://schemas.microsoft.com/office/drawing/2014/main" id="{B3222D30-C90F-1825-3E5E-B6668C974982}"/>
              </a:ext>
            </a:extLst>
          </p:cNvPr>
          <p:cNvSpPr txBox="1"/>
          <p:nvPr/>
        </p:nvSpPr>
        <p:spPr>
          <a:xfrm>
            <a:off x="1425677" y="2389239"/>
            <a:ext cx="9360310" cy="2492990"/>
          </a:xfrm>
          <a:prstGeom prst="rect">
            <a:avLst/>
          </a:prstGeom>
          <a:noFill/>
        </p:spPr>
        <p:txBody>
          <a:bodyPr wrap="square" rtlCol="0">
            <a:spAutoFit/>
          </a:bodyPr>
          <a:lstStyle/>
          <a:p>
            <a:pPr algn="ctr"/>
            <a:r>
              <a:rPr lang="en-US" sz="3200" dirty="0">
                <a:latin typeface="Baskerville Old Face" panose="02020602080505020303" pitchFamily="18" charset="0"/>
              </a:rPr>
              <a:t>The main objective of the project is to provide detailed analysis on bird strikes happened between 2000-2011, to shed light on patterns of bird strikes and access their impact on aviation and wildlife safety.</a:t>
            </a:r>
          </a:p>
          <a:p>
            <a:endParaRPr lang="en-IN" sz="2800" dirty="0">
              <a:latin typeface="Baskerville Old Face" panose="02020602080505020303" pitchFamily="18" charset="0"/>
            </a:endParaRPr>
          </a:p>
        </p:txBody>
      </p:sp>
    </p:spTree>
    <p:extLst>
      <p:ext uri="{BB962C8B-B14F-4D97-AF65-F5344CB8AC3E}">
        <p14:creationId xmlns:p14="http://schemas.microsoft.com/office/powerpoint/2010/main" val="360172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6F8B-C6AC-1F3E-28E6-371371EEAD74}"/>
              </a:ext>
            </a:extLst>
          </p:cNvPr>
          <p:cNvSpPr>
            <a:spLocks noGrp="1"/>
          </p:cNvSpPr>
          <p:nvPr>
            <p:ph type="title"/>
          </p:nvPr>
        </p:nvSpPr>
        <p:spPr>
          <a:xfrm>
            <a:off x="2464324" y="729398"/>
            <a:ext cx="7958331" cy="1077229"/>
          </a:xfrm>
        </p:spPr>
        <p:txBody>
          <a:bodyPr>
            <a:normAutofit/>
          </a:bodyPr>
          <a:lstStyle/>
          <a:p>
            <a:pPr algn="ctr"/>
            <a:r>
              <a:rPr lang="en-US" sz="5400" b="1" u="sng" dirty="0">
                <a:effectLst>
                  <a:innerShdw blurRad="63500" dist="50800" dir="18900000">
                    <a:prstClr val="black">
                      <a:alpha val="50000"/>
                    </a:prstClr>
                  </a:innerShdw>
                </a:effectLst>
                <a:latin typeface="Baskerville Old Face" panose="02020602080505020303" pitchFamily="18" charset="0"/>
              </a:rPr>
              <a:t>PROJECT WORKFLOW</a:t>
            </a:r>
            <a:endParaRPr lang="en-IN" sz="54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C14B6B3-35E3-79C3-CC76-BE77940FCD41}"/>
              </a:ext>
            </a:extLst>
          </p:cNvPr>
          <p:cNvSpPr>
            <a:spLocks noGrp="1"/>
          </p:cNvSpPr>
          <p:nvPr>
            <p:ph idx="1"/>
          </p:nvPr>
        </p:nvSpPr>
        <p:spPr>
          <a:xfrm>
            <a:off x="2464324" y="2209433"/>
            <a:ext cx="7796540" cy="3997828"/>
          </a:xfrm>
        </p:spPr>
        <p:txBody>
          <a:bodyPr anchor="t">
            <a:normAutofit/>
          </a:bodyPr>
          <a:lstStyle/>
          <a:p>
            <a:r>
              <a:rPr lang="en-US" sz="3200" dirty="0">
                <a:latin typeface="Baskerville Old Face" panose="02020602080505020303" pitchFamily="18" charset="0"/>
              </a:rPr>
              <a:t>Data Collection and Data Cleaning</a:t>
            </a:r>
          </a:p>
          <a:p>
            <a:r>
              <a:rPr lang="en-US" sz="3200" dirty="0">
                <a:latin typeface="Baskerville Old Face" panose="02020602080505020303" pitchFamily="18" charset="0"/>
              </a:rPr>
              <a:t>Exploratory Data Analysis with Python</a:t>
            </a:r>
          </a:p>
          <a:p>
            <a:r>
              <a:rPr lang="en-US" sz="3200" dirty="0">
                <a:latin typeface="Baskerville Old Face" panose="02020602080505020303" pitchFamily="18" charset="0"/>
              </a:rPr>
              <a:t>Interactive Dashboard in Tableau</a:t>
            </a:r>
          </a:p>
          <a:p>
            <a:r>
              <a:rPr lang="en-US" sz="3200" dirty="0">
                <a:latin typeface="Baskerville Old Face" panose="02020602080505020303" pitchFamily="18" charset="0"/>
              </a:rPr>
              <a:t>Insights and Conclusion</a:t>
            </a:r>
            <a:endParaRPr lang="en-IN" sz="3200" dirty="0">
              <a:latin typeface="Baskerville Old Face" panose="02020602080505020303" pitchFamily="18" charset="0"/>
            </a:endParaRPr>
          </a:p>
        </p:txBody>
      </p:sp>
    </p:spTree>
    <p:extLst>
      <p:ext uri="{BB962C8B-B14F-4D97-AF65-F5344CB8AC3E}">
        <p14:creationId xmlns:p14="http://schemas.microsoft.com/office/powerpoint/2010/main" val="279169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92D7-F55A-52CE-C6D7-D5274F68302F}"/>
              </a:ext>
            </a:extLst>
          </p:cNvPr>
          <p:cNvSpPr>
            <a:spLocks noGrp="1"/>
          </p:cNvSpPr>
          <p:nvPr>
            <p:ph type="title"/>
          </p:nvPr>
        </p:nvSpPr>
        <p:spPr>
          <a:xfrm>
            <a:off x="2424995" y="668585"/>
            <a:ext cx="7958331" cy="774938"/>
          </a:xfrm>
        </p:spPr>
        <p:txBody>
          <a:bodyPr>
            <a:normAutofit fontScale="90000"/>
          </a:bodyPr>
          <a:lstStyle/>
          <a:p>
            <a:pPr algn="ctr"/>
            <a:r>
              <a:rPr lang="en-US" sz="4000" b="1" u="sng" dirty="0">
                <a:effectLst>
                  <a:innerShdw blurRad="63500" dist="50800" dir="18900000">
                    <a:prstClr val="black">
                      <a:alpha val="50000"/>
                    </a:prstClr>
                  </a:innerShdw>
                </a:effectLst>
                <a:latin typeface="Baskerville Old Face" panose="02020602080505020303" pitchFamily="18" charset="0"/>
              </a:rPr>
              <a:t>Data Collection and Data Cleaning Steps:</a:t>
            </a:r>
            <a:endParaRPr lang="en-IN" sz="40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C5847D9-D965-72FA-6784-19CBBDC9E1E2}"/>
              </a:ext>
            </a:extLst>
          </p:cNvPr>
          <p:cNvSpPr>
            <a:spLocks noGrp="1"/>
          </p:cNvSpPr>
          <p:nvPr>
            <p:ph idx="1"/>
          </p:nvPr>
        </p:nvSpPr>
        <p:spPr>
          <a:xfrm>
            <a:off x="1140541" y="1568144"/>
            <a:ext cx="10078065" cy="3997828"/>
          </a:xfrm>
        </p:spPr>
        <p:txBody>
          <a:bodyPr anchor="t"/>
          <a:lstStyle/>
          <a:p>
            <a:r>
              <a:rPr lang="en-US" sz="2200" dirty="0">
                <a:latin typeface="Baskerville Old Face" panose="02020602080505020303" pitchFamily="18" charset="0"/>
              </a:rPr>
              <a:t>The data for bird strikes analysis is collected in excel format. Imported necessary libraries in jupyter notebook. Loaded the excel file to the system. </a:t>
            </a:r>
          </a:p>
          <a:p>
            <a:r>
              <a:rPr lang="en-US" sz="2200" dirty="0">
                <a:latin typeface="Baskerville Old Face" panose="02020602080505020303" pitchFamily="18" charset="0"/>
              </a:rPr>
              <a:t>The dataset contains 26 columns and 25558 rows in total. Checked the duplicated and null values for all the columns of the dataset.</a:t>
            </a:r>
          </a:p>
          <a:p>
            <a:pPr marL="6160" indent="0">
              <a:buNone/>
            </a:pPr>
            <a:endParaRPr lang="en-IN" dirty="0">
              <a:latin typeface="Baskerville Old Face" panose="02020602080505020303" pitchFamily="18" charset="0"/>
            </a:endParaRPr>
          </a:p>
        </p:txBody>
      </p:sp>
      <p:pic>
        <p:nvPicPr>
          <p:cNvPr id="5" name="Picture 4">
            <a:extLst>
              <a:ext uri="{FF2B5EF4-FFF2-40B4-BE49-F238E27FC236}">
                <a16:creationId xmlns:a16="http://schemas.microsoft.com/office/drawing/2014/main" id="{314744A5-570E-8BF1-115F-F76E6224F36D}"/>
              </a:ext>
            </a:extLst>
          </p:cNvPr>
          <p:cNvPicPr>
            <a:picLocks noChangeAspect="1"/>
          </p:cNvPicPr>
          <p:nvPr/>
        </p:nvPicPr>
        <p:blipFill>
          <a:blip r:embed="rId2"/>
          <a:stretch>
            <a:fillRect/>
          </a:stretch>
        </p:blipFill>
        <p:spPr>
          <a:xfrm>
            <a:off x="646160" y="3785925"/>
            <a:ext cx="3156155" cy="2884037"/>
          </a:xfrm>
          <a:prstGeom prst="rect">
            <a:avLst/>
          </a:prstGeom>
        </p:spPr>
      </p:pic>
      <p:pic>
        <p:nvPicPr>
          <p:cNvPr id="7" name="Picture 6">
            <a:extLst>
              <a:ext uri="{FF2B5EF4-FFF2-40B4-BE49-F238E27FC236}">
                <a16:creationId xmlns:a16="http://schemas.microsoft.com/office/drawing/2014/main" id="{973BE7E5-7284-0FEF-5B6E-C90C44925C97}"/>
              </a:ext>
            </a:extLst>
          </p:cNvPr>
          <p:cNvPicPr>
            <a:picLocks noChangeAspect="1"/>
          </p:cNvPicPr>
          <p:nvPr/>
        </p:nvPicPr>
        <p:blipFill>
          <a:blip r:embed="rId3"/>
          <a:stretch>
            <a:fillRect/>
          </a:stretch>
        </p:blipFill>
        <p:spPr>
          <a:xfrm>
            <a:off x="4296696" y="3800057"/>
            <a:ext cx="3486205" cy="2855771"/>
          </a:xfrm>
          <a:prstGeom prst="rect">
            <a:avLst/>
          </a:prstGeom>
        </p:spPr>
      </p:pic>
      <p:pic>
        <p:nvPicPr>
          <p:cNvPr id="9" name="Picture 8">
            <a:extLst>
              <a:ext uri="{FF2B5EF4-FFF2-40B4-BE49-F238E27FC236}">
                <a16:creationId xmlns:a16="http://schemas.microsoft.com/office/drawing/2014/main" id="{020C0B04-4B3F-EEE9-BCCB-D646B9F9ECED}"/>
              </a:ext>
            </a:extLst>
          </p:cNvPr>
          <p:cNvPicPr>
            <a:picLocks noChangeAspect="1"/>
          </p:cNvPicPr>
          <p:nvPr/>
        </p:nvPicPr>
        <p:blipFill>
          <a:blip r:embed="rId4"/>
          <a:stretch>
            <a:fillRect/>
          </a:stretch>
        </p:blipFill>
        <p:spPr>
          <a:xfrm>
            <a:off x="8277282" y="3800057"/>
            <a:ext cx="3074726" cy="2847264"/>
          </a:xfrm>
          <a:prstGeom prst="rect">
            <a:avLst/>
          </a:prstGeom>
        </p:spPr>
      </p:pic>
      <p:sp>
        <p:nvSpPr>
          <p:cNvPr id="10" name="Arrow: Right 9">
            <a:extLst>
              <a:ext uri="{FF2B5EF4-FFF2-40B4-BE49-F238E27FC236}">
                <a16:creationId xmlns:a16="http://schemas.microsoft.com/office/drawing/2014/main" id="{F93EC72A-979C-3E90-BC0B-90F9CE78BB2B}"/>
              </a:ext>
            </a:extLst>
          </p:cNvPr>
          <p:cNvSpPr/>
          <p:nvPr/>
        </p:nvSpPr>
        <p:spPr>
          <a:xfrm>
            <a:off x="3819854" y="4980028"/>
            <a:ext cx="403121" cy="26915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DDEA2A45-1B50-E2E1-55E4-41E680C49ABA}"/>
              </a:ext>
            </a:extLst>
          </p:cNvPr>
          <p:cNvPicPr>
            <a:picLocks noChangeAspect="1"/>
          </p:cNvPicPr>
          <p:nvPr/>
        </p:nvPicPr>
        <p:blipFill>
          <a:blip r:embed="rId5"/>
          <a:stretch>
            <a:fillRect/>
          </a:stretch>
        </p:blipFill>
        <p:spPr>
          <a:xfrm>
            <a:off x="7856622" y="4962194"/>
            <a:ext cx="420660" cy="304826"/>
          </a:xfrm>
          <a:prstGeom prst="rect">
            <a:avLst/>
          </a:prstGeom>
        </p:spPr>
      </p:pic>
    </p:spTree>
    <p:extLst>
      <p:ext uri="{BB962C8B-B14F-4D97-AF65-F5344CB8AC3E}">
        <p14:creationId xmlns:p14="http://schemas.microsoft.com/office/powerpoint/2010/main" val="67693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E726F8C-B39A-B423-C685-FB4A447353AA}"/>
              </a:ext>
            </a:extLst>
          </p:cNvPr>
          <p:cNvSpPr>
            <a:spLocks noGrp="1"/>
          </p:cNvSpPr>
          <p:nvPr>
            <p:ph idx="1"/>
          </p:nvPr>
        </p:nvSpPr>
        <p:spPr>
          <a:xfrm>
            <a:off x="1199177" y="1430337"/>
            <a:ext cx="9931400" cy="3997325"/>
          </a:xfrm>
        </p:spPr>
        <p:txBody>
          <a:bodyPr anchor="t"/>
          <a:lstStyle/>
          <a:p>
            <a:r>
              <a:rPr lang="en-US" sz="2200" dirty="0">
                <a:latin typeface="Baskerville Old Face" panose="02020602080505020303" pitchFamily="18" charset="0"/>
              </a:rPr>
              <a:t>Replacing/Dropping the null/NA values. Adjusted the dtypes of the date and time columns. Dropped the unnecessary columns from the data.</a:t>
            </a:r>
          </a:p>
          <a:p>
            <a:pPr marL="6160" indent="0">
              <a:buNone/>
            </a:pPr>
            <a:endParaRPr lang="en-US" sz="2200" dirty="0">
              <a:latin typeface="Baskerville Old Face" panose="02020602080505020303" pitchFamily="18" charset="0"/>
            </a:endParaRPr>
          </a:p>
          <a:p>
            <a:endParaRPr lang="en-US" dirty="0">
              <a:latin typeface="Baskerville Old Face" panose="02020602080505020303" pitchFamily="18" charset="0"/>
            </a:endParaRPr>
          </a:p>
          <a:p>
            <a:endParaRPr lang="en-IN" dirty="0">
              <a:latin typeface="Baskerville Old Face" panose="02020602080505020303" pitchFamily="18" charset="0"/>
            </a:endParaRPr>
          </a:p>
        </p:txBody>
      </p:sp>
      <p:pic>
        <p:nvPicPr>
          <p:cNvPr id="6" name="Picture 5">
            <a:extLst>
              <a:ext uri="{FF2B5EF4-FFF2-40B4-BE49-F238E27FC236}">
                <a16:creationId xmlns:a16="http://schemas.microsoft.com/office/drawing/2014/main" id="{05B69C5C-10E4-0152-E034-A12DDD99D027}"/>
              </a:ext>
            </a:extLst>
          </p:cNvPr>
          <p:cNvPicPr>
            <a:picLocks noChangeAspect="1"/>
          </p:cNvPicPr>
          <p:nvPr/>
        </p:nvPicPr>
        <p:blipFill>
          <a:blip r:embed="rId2"/>
          <a:stretch>
            <a:fillRect/>
          </a:stretch>
        </p:blipFill>
        <p:spPr>
          <a:xfrm>
            <a:off x="1199177" y="2712782"/>
            <a:ext cx="4521556" cy="3517729"/>
          </a:xfrm>
          <a:prstGeom prst="rect">
            <a:avLst/>
          </a:prstGeom>
        </p:spPr>
      </p:pic>
      <p:pic>
        <p:nvPicPr>
          <p:cNvPr id="8" name="Picture 7">
            <a:extLst>
              <a:ext uri="{FF2B5EF4-FFF2-40B4-BE49-F238E27FC236}">
                <a16:creationId xmlns:a16="http://schemas.microsoft.com/office/drawing/2014/main" id="{C10A7A9C-3042-96BC-5CB9-67928477F222}"/>
              </a:ext>
            </a:extLst>
          </p:cNvPr>
          <p:cNvPicPr>
            <a:picLocks noChangeAspect="1"/>
          </p:cNvPicPr>
          <p:nvPr/>
        </p:nvPicPr>
        <p:blipFill>
          <a:blip r:embed="rId3"/>
          <a:stretch>
            <a:fillRect/>
          </a:stretch>
        </p:blipFill>
        <p:spPr>
          <a:xfrm>
            <a:off x="6471269" y="2712781"/>
            <a:ext cx="4364123" cy="3517729"/>
          </a:xfrm>
          <a:prstGeom prst="rect">
            <a:avLst/>
          </a:prstGeom>
        </p:spPr>
      </p:pic>
      <p:sp>
        <p:nvSpPr>
          <p:cNvPr id="9" name="Arrow: Right 8">
            <a:extLst>
              <a:ext uri="{FF2B5EF4-FFF2-40B4-BE49-F238E27FC236}">
                <a16:creationId xmlns:a16="http://schemas.microsoft.com/office/drawing/2014/main" id="{0D57765B-DD0B-5E0E-CF3A-1C0BA55BB9B8}"/>
              </a:ext>
            </a:extLst>
          </p:cNvPr>
          <p:cNvSpPr/>
          <p:nvPr/>
        </p:nvSpPr>
        <p:spPr>
          <a:xfrm>
            <a:off x="5884606" y="4218039"/>
            <a:ext cx="422787" cy="3048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656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A9C9-83CF-7EFA-4C42-9D9165F21049}"/>
              </a:ext>
            </a:extLst>
          </p:cNvPr>
          <p:cNvSpPr>
            <a:spLocks noGrp="1"/>
          </p:cNvSpPr>
          <p:nvPr>
            <p:ph type="title"/>
          </p:nvPr>
        </p:nvSpPr>
        <p:spPr>
          <a:xfrm>
            <a:off x="2116834" y="699901"/>
            <a:ext cx="7958331" cy="745441"/>
          </a:xfrm>
        </p:spPr>
        <p:txBody>
          <a:bodyPr>
            <a:normAutofit/>
          </a:bodyPr>
          <a:lstStyle/>
          <a:p>
            <a:pPr algn="ctr"/>
            <a:r>
              <a:rPr lang="en-IN" sz="3600" b="1" u="sng" dirty="0">
                <a:effectLst>
                  <a:innerShdw blurRad="63500" dist="50800" dir="18900000">
                    <a:prstClr val="black">
                      <a:alpha val="50000"/>
                    </a:prstClr>
                  </a:innerShdw>
                </a:effectLst>
                <a:latin typeface="Baskerville Old Face" panose="02020602080505020303" pitchFamily="18" charset="0"/>
              </a:rPr>
              <a:t>Exploratory Data Analysis in Python:</a:t>
            </a:r>
          </a:p>
        </p:txBody>
      </p:sp>
      <p:sp>
        <p:nvSpPr>
          <p:cNvPr id="3" name="Content Placeholder 2">
            <a:extLst>
              <a:ext uri="{FF2B5EF4-FFF2-40B4-BE49-F238E27FC236}">
                <a16:creationId xmlns:a16="http://schemas.microsoft.com/office/drawing/2014/main" id="{F320D6C8-0DF2-427A-4673-CDC38D28EBD8}"/>
              </a:ext>
            </a:extLst>
          </p:cNvPr>
          <p:cNvSpPr>
            <a:spLocks noGrp="1"/>
          </p:cNvSpPr>
          <p:nvPr>
            <p:ph idx="1"/>
          </p:nvPr>
        </p:nvSpPr>
        <p:spPr>
          <a:xfrm>
            <a:off x="1268361" y="1514169"/>
            <a:ext cx="9684774" cy="4935792"/>
          </a:xfrm>
        </p:spPr>
        <p:txBody>
          <a:bodyPr anchor="t">
            <a:normAutofit fontScale="77500" lnSpcReduction="20000"/>
          </a:bodyPr>
          <a:lstStyle/>
          <a:p>
            <a:pPr marL="6160" indent="0">
              <a:buNone/>
            </a:pPr>
            <a:r>
              <a:rPr lang="en-US" sz="2900" dirty="0">
                <a:latin typeface="Baskerville Old Face" panose="02020602080505020303" pitchFamily="18" charset="0"/>
              </a:rPr>
              <a:t>After performing cleaning steps, we visualized the plots using seaborn and matplotlib libraries with python. Steps performed in EDA task are:</a:t>
            </a:r>
          </a:p>
          <a:p>
            <a:r>
              <a:rPr lang="en-US" sz="2900" dirty="0">
                <a:latin typeface="Baskerville Old Face" panose="02020602080505020303" pitchFamily="18" charset="0"/>
              </a:rPr>
              <a:t>Yearly Analysis of Bird Strikes in US</a:t>
            </a:r>
          </a:p>
          <a:p>
            <a:r>
              <a:rPr lang="en-US" sz="2900" dirty="0">
                <a:latin typeface="Baskerville Old Face" panose="02020602080505020303" pitchFamily="18" charset="0"/>
              </a:rPr>
              <a:t>Top 10 US Airlines by Bird Strikes</a:t>
            </a:r>
          </a:p>
          <a:p>
            <a:r>
              <a:rPr lang="en-US" sz="2900" dirty="0">
                <a:latin typeface="Baskerville Old Face" panose="02020602080505020303" pitchFamily="18" charset="0"/>
              </a:rPr>
              <a:t>Top 10 Airports by Bird Strikes</a:t>
            </a:r>
          </a:p>
          <a:p>
            <a:r>
              <a:rPr lang="en-US" sz="2900" dirty="0">
                <a:latin typeface="Baskerville Old Face" panose="02020602080505020303" pitchFamily="18" charset="0"/>
              </a:rPr>
              <a:t>Yearly Cost Incurred due to Bird Strikes</a:t>
            </a:r>
          </a:p>
          <a:p>
            <a:r>
              <a:rPr lang="en-US" sz="2900" dirty="0">
                <a:latin typeface="Baskerville Old Face" panose="02020602080505020303" pitchFamily="18" charset="0"/>
              </a:rPr>
              <a:t>Bird Strikes by Conditions: Precipitations</a:t>
            </a:r>
          </a:p>
          <a:p>
            <a:r>
              <a:rPr lang="en-US" sz="2900" dirty="0">
                <a:latin typeface="Baskerville Old Face" panose="02020602080505020303" pitchFamily="18" charset="0"/>
              </a:rPr>
              <a:t>Effect of Bird Strikes &amp; Impact on Flight</a:t>
            </a:r>
          </a:p>
          <a:p>
            <a:r>
              <a:rPr lang="en-US" sz="2900" dirty="0">
                <a:latin typeface="Baskerville Old Face" panose="02020602080505020303" pitchFamily="18" charset="0"/>
              </a:rPr>
              <a:t>Effect of Strikes at Different Altitude</a:t>
            </a:r>
          </a:p>
          <a:p>
            <a:r>
              <a:rPr lang="en-US" sz="2900" dirty="0">
                <a:latin typeface="Baskerville Old Face" panose="02020602080505020303" pitchFamily="18" charset="0"/>
              </a:rPr>
              <a:t>Prior Warning and Effect of Strike Relation</a:t>
            </a:r>
          </a:p>
          <a:p>
            <a:endParaRPr lang="en-US" sz="2200" dirty="0">
              <a:latin typeface="Baskerville Old Face" panose="02020602080505020303" pitchFamily="18" charset="0"/>
            </a:endParaRPr>
          </a:p>
          <a:p>
            <a:pPr marL="6160" indent="0">
              <a:buNone/>
            </a:pPr>
            <a:endParaRPr lang="en-US" sz="2200" dirty="0">
              <a:latin typeface="Baskerville Old Face" panose="02020602080505020303" pitchFamily="18" charset="0"/>
            </a:endParaRPr>
          </a:p>
          <a:p>
            <a:endParaRPr lang="en-US" sz="2200" dirty="0">
              <a:latin typeface="Baskerville Old Face" panose="02020602080505020303" pitchFamily="18" charset="0"/>
            </a:endParaRPr>
          </a:p>
          <a:p>
            <a:endParaRPr lang="en-US" sz="2200" dirty="0">
              <a:latin typeface="Baskerville Old Face" panose="02020602080505020303" pitchFamily="18" charset="0"/>
            </a:endParaRPr>
          </a:p>
          <a:p>
            <a:endParaRPr lang="en-IN" dirty="0"/>
          </a:p>
        </p:txBody>
      </p:sp>
    </p:spTree>
    <p:extLst>
      <p:ext uri="{BB962C8B-B14F-4D97-AF65-F5344CB8AC3E}">
        <p14:creationId xmlns:p14="http://schemas.microsoft.com/office/powerpoint/2010/main" val="180194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57C5-3D94-2255-4A90-62CE86495259}"/>
              </a:ext>
            </a:extLst>
          </p:cNvPr>
          <p:cNvSpPr>
            <a:spLocks noGrp="1"/>
          </p:cNvSpPr>
          <p:nvPr>
            <p:ph type="title"/>
          </p:nvPr>
        </p:nvSpPr>
        <p:spPr>
          <a:xfrm>
            <a:off x="2116834" y="660574"/>
            <a:ext cx="7958331" cy="666782"/>
          </a:xfrm>
        </p:spPr>
        <p:txBody>
          <a:bodyPr>
            <a:normAutofit/>
          </a:bodyPr>
          <a:lstStyle/>
          <a:p>
            <a:pPr algn="ctr"/>
            <a:r>
              <a:rPr lang="en-US" sz="3600" b="1" u="sng" dirty="0">
                <a:effectLst>
                  <a:innerShdw blurRad="63500" dist="50800" dir="18900000">
                    <a:prstClr val="black">
                      <a:alpha val="50000"/>
                    </a:prstClr>
                  </a:innerShdw>
                </a:effectLst>
                <a:latin typeface="Baskerville Old Face" panose="02020602080505020303" pitchFamily="18" charset="0"/>
              </a:rPr>
              <a:t>Yearly Analysis of Bird Strikes in US:</a:t>
            </a:r>
            <a:endParaRPr lang="en-IN" sz="3600" b="1" u="sng" dirty="0">
              <a:effectLst>
                <a:innerShdw blurRad="63500" dist="50800" dir="18900000">
                  <a:prstClr val="black">
                    <a:alpha val="50000"/>
                  </a:prstClr>
                </a:innerShdw>
              </a:effectLst>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9CA0D0B-FE74-2DD6-042A-5472235B5634}"/>
              </a:ext>
            </a:extLst>
          </p:cNvPr>
          <p:cNvSpPr>
            <a:spLocks noGrp="1"/>
          </p:cNvSpPr>
          <p:nvPr>
            <p:ph idx="1"/>
          </p:nvPr>
        </p:nvSpPr>
        <p:spPr>
          <a:xfrm>
            <a:off x="1292941" y="1514166"/>
            <a:ext cx="9606116" cy="4847303"/>
          </a:xfrm>
        </p:spPr>
        <p:txBody>
          <a:bodyPr anchor="t"/>
          <a:lstStyle/>
          <a:p>
            <a:r>
              <a:rPr lang="en-US" dirty="0">
                <a:latin typeface="Baskerville Old Face" panose="02020602080505020303" pitchFamily="18" charset="0"/>
              </a:rPr>
              <a:t>From the given graph, Yearly analysis of bird strikes has been shown from which year '2009' showing the highest count of Bird strikes i.e., '3206' following with the year '2010' &amp; '2011'.</a:t>
            </a:r>
          </a:p>
          <a:p>
            <a:pPr marL="6160" indent="0">
              <a:buNone/>
            </a:pPr>
            <a:endParaRPr lang="en-US" dirty="0">
              <a:latin typeface="Baskerville Old Face" panose="02020602080505020303" pitchFamily="18" charset="0"/>
            </a:endParaRPr>
          </a:p>
          <a:p>
            <a:endParaRPr lang="en-IN" dirty="0"/>
          </a:p>
        </p:txBody>
      </p:sp>
      <p:pic>
        <p:nvPicPr>
          <p:cNvPr id="7" name="Picture 6">
            <a:extLst>
              <a:ext uri="{FF2B5EF4-FFF2-40B4-BE49-F238E27FC236}">
                <a16:creationId xmlns:a16="http://schemas.microsoft.com/office/drawing/2014/main" id="{785E77E3-DBFB-6B34-B71F-BC2175F0956B}"/>
              </a:ext>
            </a:extLst>
          </p:cNvPr>
          <p:cNvPicPr>
            <a:picLocks noChangeAspect="1"/>
          </p:cNvPicPr>
          <p:nvPr/>
        </p:nvPicPr>
        <p:blipFill>
          <a:blip r:embed="rId2"/>
          <a:stretch>
            <a:fillRect/>
          </a:stretch>
        </p:blipFill>
        <p:spPr>
          <a:xfrm>
            <a:off x="2384321" y="2762166"/>
            <a:ext cx="7423355" cy="3879145"/>
          </a:xfrm>
          <a:prstGeom prst="rect">
            <a:avLst/>
          </a:prstGeom>
        </p:spPr>
      </p:pic>
    </p:spTree>
    <p:extLst>
      <p:ext uri="{BB962C8B-B14F-4D97-AF65-F5344CB8AC3E}">
        <p14:creationId xmlns:p14="http://schemas.microsoft.com/office/powerpoint/2010/main" val="1297921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676</TotalTime>
  <Words>1071</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Baskerville Old Face</vt:lpstr>
      <vt:lpstr>MS Shell Dlg 2</vt:lpstr>
      <vt:lpstr>Wingdings</vt:lpstr>
      <vt:lpstr>Wingdings 3</vt:lpstr>
      <vt:lpstr>Madison</vt:lpstr>
      <vt:lpstr>Data Visualization of Bird Strikes Between 2000 - 2011</vt:lpstr>
      <vt:lpstr>INTRODUCTION</vt:lpstr>
      <vt:lpstr>PROBLEM STATEMENT</vt:lpstr>
      <vt:lpstr>OBJECTIVE</vt:lpstr>
      <vt:lpstr>PROJECT WORKFLOW</vt:lpstr>
      <vt:lpstr>Data Collection and Data Cleaning Steps:</vt:lpstr>
      <vt:lpstr>PowerPoint Presentation</vt:lpstr>
      <vt:lpstr>Exploratory Data Analysis in Python:</vt:lpstr>
      <vt:lpstr>Yearly Analysis of Bird Strikes in US:</vt:lpstr>
      <vt:lpstr>Top 10 US Airlines by Bird Strikes:</vt:lpstr>
      <vt:lpstr>Top 10 Airports by Bird Strikes:</vt:lpstr>
      <vt:lpstr>Yearly Cost Incurred due to Bird Strikes:</vt:lpstr>
      <vt:lpstr>Bird Strikes by Conditions: Precipitations:</vt:lpstr>
      <vt:lpstr>Effect of Bird Strikes &amp; Impact on Flight:</vt:lpstr>
      <vt:lpstr>Effect of Wildlife Strikes at Different Altitude:</vt:lpstr>
      <vt:lpstr>Prior Warning and Effect of Strike Relation:</vt:lpstr>
      <vt:lpstr>MY  TABLEAU DASHBOARDS</vt:lpstr>
      <vt:lpstr>PowerPoint Presentation</vt:lpstr>
      <vt:lpstr>PowerPoint Presentation</vt:lpstr>
      <vt:lpstr>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Kajal Raut</dc:creator>
  <cp:lastModifiedBy>Kajal Raut</cp:lastModifiedBy>
  <cp:revision>8</cp:revision>
  <dcterms:created xsi:type="dcterms:W3CDTF">2024-07-22T15:26:23Z</dcterms:created>
  <dcterms:modified xsi:type="dcterms:W3CDTF">2024-08-04T18:08:38Z</dcterms:modified>
</cp:coreProperties>
</file>