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A84ADD-CB42-41D4-8696-04C761E2E4EB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3D12CBB-9165-4E8C-B0C5-1DEB4B9F865D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</dgm:pt>
    <dgm:pt modelId="{43615F80-E519-4B87-B41F-BFD8B408EE4B}" type="parTrans" cxnId="{DE1644A2-067D-4521-B8D0-3FC641E5B4DC}">
      <dgm:prSet/>
      <dgm:spPr/>
      <dgm:t>
        <a:bodyPr/>
        <a:lstStyle/>
        <a:p>
          <a:endParaRPr lang="en-US"/>
        </a:p>
      </dgm:t>
    </dgm:pt>
    <dgm:pt modelId="{EE9F14FC-1AB9-49E4-9721-1F3D986733E1}" type="sibTrans" cxnId="{DE1644A2-067D-4521-B8D0-3FC641E5B4DC}">
      <dgm:prSet/>
      <dgm:spPr/>
      <dgm:t>
        <a:bodyPr/>
        <a:lstStyle/>
        <a:p>
          <a:endParaRPr lang="en-US"/>
        </a:p>
      </dgm:t>
    </dgm:pt>
    <dgm:pt modelId="{8AB333E6-B195-44C1-8A5D-C34B0D4575C0}">
      <dgm:prSet phldrT="[Text]"/>
      <dgm:spPr/>
      <dgm:t>
        <a:bodyPr/>
        <a:lstStyle/>
        <a:p>
          <a:r>
            <a:rPr lang="en-US" dirty="0"/>
            <a:t>Splitting the data into target and independent variables</a:t>
          </a:r>
        </a:p>
      </dgm:t>
    </dgm:pt>
    <dgm:pt modelId="{2A6F2B81-225D-452C-A276-2F36FA2B0FDF}" type="parTrans" cxnId="{DB75F8BE-F459-4397-9641-66C27B1A5079}">
      <dgm:prSet/>
      <dgm:spPr/>
      <dgm:t>
        <a:bodyPr/>
        <a:lstStyle/>
        <a:p>
          <a:endParaRPr lang="en-US"/>
        </a:p>
      </dgm:t>
    </dgm:pt>
    <dgm:pt modelId="{78E2A2DB-A3E2-44DF-870D-0137AD8107C8}" type="sibTrans" cxnId="{DB75F8BE-F459-4397-9641-66C27B1A5079}">
      <dgm:prSet/>
      <dgm:spPr/>
      <dgm:t>
        <a:bodyPr/>
        <a:lstStyle/>
        <a:p>
          <a:endParaRPr lang="en-US"/>
        </a:p>
      </dgm:t>
    </dgm:pt>
    <dgm:pt modelId="{1175DE3F-1AAE-4617-AA85-BBDDBC41FDE7}">
      <dgm:prSet phldrT="[Text]"/>
      <dgm:spPr/>
      <dgm:t>
        <a:bodyPr/>
        <a:lstStyle/>
        <a:p>
          <a:r>
            <a:rPr lang="en-US" dirty="0"/>
            <a:t>Using Dummies on independent Variable and label encoder on target variable </a:t>
          </a:r>
        </a:p>
      </dgm:t>
    </dgm:pt>
    <dgm:pt modelId="{2C768D6C-37D6-4E23-8D8F-AF9BDBF0C7CB}" type="parTrans" cxnId="{0434B785-F23E-4282-93AF-0D6338E85B5F}">
      <dgm:prSet/>
      <dgm:spPr/>
      <dgm:t>
        <a:bodyPr/>
        <a:lstStyle/>
        <a:p>
          <a:endParaRPr lang="en-US"/>
        </a:p>
      </dgm:t>
    </dgm:pt>
    <dgm:pt modelId="{E7B21D04-7FA4-4F2A-8E13-CEE0C6639E7C}" type="sibTrans" cxnId="{0434B785-F23E-4282-93AF-0D6338E85B5F}">
      <dgm:prSet/>
      <dgm:spPr/>
      <dgm:t>
        <a:bodyPr/>
        <a:lstStyle/>
        <a:p>
          <a:endParaRPr lang="en-US"/>
        </a:p>
      </dgm:t>
    </dgm:pt>
    <dgm:pt modelId="{0DBEA221-AE17-46F8-BB34-1A3F312E5021}">
      <dgm:prSet phldrT="[Text]"/>
      <dgm:spPr/>
      <dgm:t>
        <a:bodyPr/>
        <a:lstStyle/>
        <a:p>
          <a:r>
            <a:rPr lang="en-US" dirty="0"/>
            <a:t>Train test split of the data set</a:t>
          </a:r>
        </a:p>
      </dgm:t>
    </dgm:pt>
    <dgm:pt modelId="{7B3406E7-E19D-406C-9122-CC74D2BF2083}" type="parTrans" cxnId="{220B7ED3-DF08-4DEA-ADEF-BBF5173CD4D0}">
      <dgm:prSet/>
      <dgm:spPr/>
      <dgm:t>
        <a:bodyPr/>
        <a:lstStyle/>
        <a:p>
          <a:endParaRPr lang="en-US"/>
        </a:p>
      </dgm:t>
    </dgm:pt>
    <dgm:pt modelId="{48BB41E6-A5F1-48D8-B24D-21FAA7CF0BC2}" type="sibTrans" cxnId="{220B7ED3-DF08-4DEA-ADEF-BBF5173CD4D0}">
      <dgm:prSet/>
      <dgm:spPr/>
      <dgm:t>
        <a:bodyPr/>
        <a:lstStyle/>
        <a:p>
          <a:endParaRPr lang="en-US"/>
        </a:p>
      </dgm:t>
    </dgm:pt>
    <dgm:pt modelId="{E7D124FC-0ACD-4CD0-BD82-C9AAEE448B79}" type="pres">
      <dgm:prSet presAssocID="{79A84ADD-CB42-41D4-8696-04C761E2E4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4FC49CA-AED3-4C4E-80C5-CD60DB071260}" type="pres">
      <dgm:prSet presAssocID="{93D12CBB-9165-4E8C-B0C5-1DEB4B9F865D}" presName="hierRoot1" presStyleCnt="0">
        <dgm:presLayoutVars>
          <dgm:hierBranch val="init"/>
        </dgm:presLayoutVars>
      </dgm:prSet>
      <dgm:spPr/>
    </dgm:pt>
    <dgm:pt modelId="{38AF7F47-50E4-4226-8561-9E8230965CA3}" type="pres">
      <dgm:prSet presAssocID="{93D12CBB-9165-4E8C-B0C5-1DEB4B9F865D}" presName="rootComposite1" presStyleCnt="0"/>
      <dgm:spPr/>
    </dgm:pt>
    <dgm:pt modelId="{052802EB-D468-4E4A-9174-CD2AED07443D}" type="pres">
      <dgm:prSet presAssocID="{93D12CBB-9165-4E8C-B0C5-1DEB4B9F865D}" presName="rootText1" presStyleLbl="node0" presStyleIdx="0" presStyleCnt="1">
        <dgm:presLayoutVars>
          <dgm:chPref val="3"/>
        </dgm:presLayoutVars>
      </dgm:prSet>
      <dgm:spPr/>
    </dgm:pt>
    <dgm:pt modelId="{061DB7EA-9F5D-41A2-929D-9B4BF06CFBE5}" type="pres">
      <dgm:prSet presAssocID="{93D12CBB-9165-4E8C-B0C5-1DEB4B9F865D}" presName="rootConnector1" presStyleLbl="node1" presStyleIdx="0" presStyleCnt="0"/>
      <dgm:spPr/>
    </dgm:pt>
    <dgm:pt modelId="{0D78EEC6-814E-4FA9-B910-FA1156F772A3}" type="pres">
      <dgm:prSet presAssocID="{93D12CBB-9165-4E8C-B0C5-1DEB4B9F865D}" presName="hierChild2" presStyleCnt="0"/>
      <dgm:spPr/>
    </dgm:pt>
    <dgm:pt modelId="{E4BA3CE4-0C21-4CF2-9C71-9702938729B6}" type="pres">
      <dgm:prSet presAssocID="{2A6F2B81-225D-452C-A276-2F36FA2B0FDF}" presName="Name37" presStyleLbl="parChTrans1D2" presStyleIdx="0" presStyleCnt="3"/>
      <dgm:spPr/>
    </dgm:pt>
    <dgm:pt modelId="{8D9D6FB2-F0FE-4CC6-ABDF-3D658897CD01}" type="pres">
      <dgm:prSet presAssocID="{8AB333E6-B195-44C1-8A5D-C34B0D4575C0}" presName="hierRoot2" presStyleCnt="0">
        <dgm:presLayoutVars>
          <dgm:hierBranch val="init"/>
        </dgm:presLayoutVars>
      </dgm:prSet>
      <dgm:spPr/>
    </dgm:pt>
    <dgm:pt modelId="{47545320-5438-4D01-B4F5-738929760417}" type="pres">
      <dgm:prSet presAssocID="{8AB333E6-B195-44C1-8A5D-C34B0D4575C0}" presName="rootComposite" presStyleCnt="0"/>
      <dgm:spPr/>
    </dgm:pt>
    <dgm:pt modelId="{1C52FC5A-2B83-4F62-9FA9-15AB218BAE90}" type="pres">
      <dgm:prSet presAssocID="{8AB333E6-B195-44C1-8A5D-C34B0D4575C0}" presName="rootText" presStyleLbl="node2" presStyleIdx="0" presStyleCnt="3">
        <dgm:presLayoutVars>
          <dgm:chPref val="3"/>
        </dgm:presLayoutVars>
      </dgm:prSet>
      <dgm:spPr/>
    </dgm:pt>
    <dgm:pt modelId="{43F0D758-2416-4D69-89E1-713886B4DA35}" type="pres">
      <dgm:prSet presAssocID="{8AB333E6-B195-44C1-8A5D-C34B0D4575C0}" presName="rootConnector" presStyleLbl="node2" presStyleIdx="0" presStyleCnt="3"/>
      <dgm:spPr/>
    </dgm:pt>
    <dgm:pt modelId="{1EB38916-6082-47E8-BABB-D928F63CB68A}" type="pres">
      <dgm:prSet presAssocID="{8AB333E6-B195-44C1-8A5D-C34B0D4575C0}" presName="hierChild4" presStyleCnt="0"/>
      <dgm:spPr/>
    </dgm:pt>
    <dgm:pt modelId="{C74C2593-5B10-4FF0-8293-0769EDA7D46A}" type="pres">
      <dgm:prSet presAssocID="{8AB333E6-B195-44C1-8A5D-C34B0D4575C0}" presName="hierChild5" presStyleCnt="0"/>
      <dgm:spPr/>
    </dgm:pt>
    <dgm:pt modelId="{B7CB721A-5732-4D6B-9FF1-74E8203A947A}" type="pres">
      <dgm:prSet presAssocID="{2C768D6C-37D6-4E23-8D8F-AF9BDBF0C7CB}" presName="Name37" presStyleLbl="parChTrans1D2" presStyleIdx="1" presStyleCnt="3"/>
      <dgm:spPr/>
    </dgm:pt>
    <dgm:pt modelId="{41485F71-ED6C-48DD-AD95-6D417E720A91}" type="pres">
      <dgm:prSet presAssocID="{1175DE3F-1AAE-4617-AA85-BBDDBC41FDE7}" presName="hierRoot2" presStyleCnt="0">
        <dgm:presLayoutVars>
          <dgm:hierBranch val="init"/>
        </dgm:presLayoutVars>
      </dgm:prSet>
      <dgm:spPr/>
    </dgm:pt>
    <dgm:pt modelId="{4C75BCDA-5169-48F4-89B6-F63AA0A9785D}" type="pres">
      <dgm:prSet presAssocID="{1175DE3F-1AAE-4617-AA85-BBDDBC41FDE7}" presName="rootComposite" presStyleCnt="0"/>
      <dgm:spPr/>
    </dgm:pt>
    <dgm:pt modelId="{28BBE3D3-8716-4040-A9ED-D946E7F4C094}" type="pres">
      <dgm:prSet presAssocID="{1175DE3F-1AAE-4617-AA85-BBDDBC41FDE7}" presName="rootText" presStyleLbl="node2" presStyleIdx="1" presStyleCnt="3">
        <dgm:presLayoutVars>
          <dgm:chPref val="3"/>
        </dgm:presLayoutVars>
      </dgm:prSet>
      <dgm:spPr/>
    </dgm:pt>
    <dgm:pt modelId="{14D1F931-C426-4B9C-961A-E3F9A474A6E2}" type="pres">
      <dgm:prSet presAssocID="{1175DE3F-1AAE-4617-AA85-BBDDBC41FDE7}" presName="rootConnector" presStyleLbl="node2" presStyleIdx="1" presStyleCnt="3"/>
      <dgm:spPr/>
    </dgm:pt>
    <dgm:pt modelId="{618BEB25-FAF4-4433-B3F8-C1CC8E6A6339}" type="pres">
      <dgm:prSet presAssocID="{1175DE3F-1AAE-4617-AA85-BBDDBC41FDE7}" presName="hierChild4" presStyleCnt="0"/>
      <dgm:spPr/>
    </dgm:pt>
    <dgm:pt modelId="{35D755CC-D090-401D-A957-72B05B7C6BF0}" type="pres">
      <dgm:prSet presAssocID="{1175DE3F-1AAE-4617-AA85-BBDDBC41FDE7}" presName="hierChild5" presStyleCnt="0"/>
      <dgm:spPr/>
    </dgm:pt>
    <dgm:pt modelId="{19D15780-9A50-4886-9E62-3335B8B46ACB}" type="pres">
      <dgm:prSet presAssocID="{7B3406E7-E19D-406C-9122-CC74D2BF2083}" presName="Name37" presStyleLbl="parChTrans1D2" presStyleIdx="2" presStyleCnt="3"/>
      <dgm:spPr/>
    </dgm:pt>
    <dgm:pt modelId="{C3B3A0B4-7071-43C7-9A8A-D7BC50D5AEF7}" type="pres">
      <dgm:prSet presAssocID="{0DBEA221-AE17-46F8-BB34-1A3F312E5021}" presName="hierRoot2" presStyleCnt="0">
        <dgm:presLayoutVars>
          <dgm:hierBranch val="init"/>
        </dgm:presLayoutVars>
      </dgm:prSet>
      <dgm:spPr/>
    </dgm:pt>
    <dgm:pt modelId="{2899C7D8-3BCC-46C6-8A4F-FAFB52286315}" type="pres">
      <dgm:prSet presAssocID="{0DBEA221-AE17-46F8-BB34-1A3F312E5021}" presName="rootComposite" presStyleCnt="0"/>
      <dgm:spPr/>
    </dgm:pt>
    <dgm:pt modelId="{582095D9-9A93-4DF0-8CDD-C53792BF404B}" type="pres">
      <dgm:prSet presAssocID="{0DBEA221-AE17-46F8-BB34-1A3F312E5021}" presName="rootText" presStyleLbl="node2" presStyleIdx="2" presStyleCnt="3">
        <dgm:presLayoutVars>
          <dgm:chPref val="3"/>
        </dgm:presLayoutVars>
      </dgm:prSet>
      <dgm:spPr/>
    </dgm:pt>
    <dgm:pt modelId="{96F12C91-F5B6-4D69-8C5E-E31614A60CDE}" type="pres">
      <dgm:prSet presAssocID="{0DBEA221-AE17-46F8-BB34-1A3F312E5021}" presName="rootConnector" presStyleLbl="node2" presStyleIdx="2" presStyleCnt="3"/>
      <dgm:spPr/>
    </dgm:pt>
    <dgm:pt modelId="{AD98565B-226E-4F70-B35A-90B08630170D}" type="pres">
      <dgm:prSet presAssocID="{0DBEA221-AE17-46F8-BB34-1A3F312E5021}" presName="hierChild4" presStyleCnt="0"/>
      <dgm:spPr/>
    </dgm:pt>
    <dgm:pt modelId="{C989F367-3A02-4660-846C-B63F51B27F44}" type="pres">
      <dgm:prSet presAssocID="{0DBEA221-AE17-46F8-BB34-1A3F312E5021}" presName="hierChild5" presStyleCnt="0"/>
      <dgm:spPr/>
    </dgm:pt>
    <dgm:pt modelId="{3B35001F-3EF9-44EE-8827-45B78D983C5D}" type="pres">
      <dgm:prSet presAssocID="{93D12CBB-9165-4E8C-B0C5-1DEB4B9F865D}" presName="hierChild3" presStyleCnt="0"/>
      <dgm:spPr/>
    </dgm:pt>
  </dgm:ptLst>
  <dgm:cxnLst>
    <dgm:cxn modelId="{D6169B1F-ACBF-4E83-AF2A-04B88790BE72}" type="presOf" srcId="{1175DE3F-1AAE-4617-AA85-BBDDBC41FDE7}" destId="{28BBE3D3-8716-4040-A9ED-D946E7F4C094}" srcOrd="0" destOrd="0" presId="urn:microsoft.com/office/officeart/2005/8/layout/orgChart1"/>
    <dgm:cxn modelId="{E0EAB03B-C72E-47D9-89EE-A10E34B530B3}" type="presOf" srcId="{0DBEA221-AE17-46F8-BB34-1A3F312E5021}" destId="{582095D9-9A93-4DF0-8CDD-C53792BF404B}" srcOrd="0" destOrd="0" presId="urn:microsoft.com/office/officeart/2005/8/layout/orgChart1"/>
    <dgm:cxn modelId="{831EBA4A-3A8D-4E3C-9F11-B93E18427587}" type="presOf" srcId="{7B3406E7-E19D-406C-9122-CC74D2BF2083}" destId="{19D15780-9A50-4886-9E62-3335B8B46ACB}" srcOrd="0" destOrd="0" presId="urn:microsoft.com/office/officeart/2005/8/layout/orgChart1"/>
    <dgm:cxn modelId="{8E3F004E-6861-47C4-A7C7-D58AA387D477}" type="presOf" srcId="{1175DE3F-1AAE-4617-AA85-BBDDBC41FDE7}" destId="{14D1F931-C426-4B9C-961A-E3F9A474A6E2}" srcOrd="1" destOrd="0" presId="urn:microsoft.com/office/officeart/2005/8/layout/orgChart1"/>
    <dgm:cxn modelId="{5DEF3A50-B52B-406F-961F-D5C24C94BA43}" type="presOf" srcId="{93D12CBB-9165-4E8C-B0C5-1DEB4B9F865D}" destId="{061DB7EA-9F5D-41A2-929D-9B4BF06CFBE5}" srcOrd="1" destOrd="0" presId="urn:microsoft.com/office/officeart/2005/8/layout/orgChart1"/>
    <dgm:cxn modelId="{BC4F3E84-B87F-4188-9133-C7D06F95E2EB}" type="presOf" srcId="{2C768D6C-37D6-4E23-8D8F-AF9BDBF0C7CB}" destId="{B7CB721A-5732-4D6B-9FF1-74E8203A947A}" srcOrd="0" destOrd="0" presId="urn:microsoft.com/office/officeart/2005/8/layout/orgChart1"/>
    <dgm:cxn modelId="{0434B785-F23E-4282-93AF-0D6338E85B5F}" srcId="{93D12CBB-9165-4E8C-B0C5-1DEB4B9F865D}" destId="{1175DE3F-1AAE-4617-AA85-BBDDBC41FDE7}" srcOrd="1" destOrd="0" parTransId="{2C768D6C-37D6-4E23-8D8F-AF9BDBF0C7CB}" sibTransId="{E7B21D04-7FA4-4F2A-8E13-CEE0C6639E7C}"/>
    <dgm:cxn modelId="{3A10F888-C5D5-49E9-8CA0-2094C82D7F0F}" type="presOf" srcId="{79A84ADD-CB42-41D4-8696-04C761E2E4EB}" destId="{E7D124FC-0ACD-4CD0-BD82-C9AAEE448B79}" srcOrd="0" destOrd="0" presId="urn:microsoft.com/office/officeart/2005/8/layout/orgChart1"/>
    <dgm:cxn modelId="{DE1644A2-067D-4521-B8D0-3FC641E5B4DC}" srcId="{79A84ADD-CB42-41D4-8696-04C761E2E4EB}" destId="{93D12CBB-9165-4E8C-B0C5-1DEB4B9F865D}" srcOrd="0" destOrd="0" parTransId="{43615F80-E519-4B87-B41F-BFD8B408EE4B}" sibTransId="{EE9F14FC-1AB9-49E4-9721-1F3D986733E1}"/>
    <dgm:cxn modelId="{10E915B9-D7D9-40E3-AC42-C6E6D750AB78}" type="presOf" srcId="{2A6F2B81-225D-452C-A276-2F36FA2B0FDF}" destId="{E4BA3CE4-0C21-4CF2-9C71-9702938729B6}" srcOrd="0" destOrd="0" presId="urn:microsoft.com/office/officeart/2005/8/layout/orgChart1"/>
    <dgm:cxn modelId="{FCA6ADBC-B49A-4ED9-B261-2794AF574AA2}" type="presOf" srcId="{93D12CBB-9165-4E8C-B0C5-1DEB4B9F865D}" destId="{052802EB-D468-4E4A-9174-CD2AED07443D}" srcOrd="0" destOrd="0" presId="urn:microsoft.com/office/officeart/2005/8/layout/orgChart1"/>
    <dgm:cxn modelId="{DB75F8BE-F459-4397-9641-66C27B1A5079}" srcId="{93D12CBB-9165-4E8C-B0C5-1DEB4B9F865D}" destId="{8AB333E6-B195-44C1-8A5D-C34B0D4575C0}" srcOrd="0" destOrd="0" parTransId="{2A6F2B81-225D-452C-A276-2F36FA2B0FDF}" sibTransId="{78E2A2DB-A3E2-44DF-870D-0137AD8107C8}"/>
    <dgm:cxn modelId="{D5A91CD2-27DE-4F5D-9F89-9C770CF7BC40}" type="presOf" srcId="{8AB333E6-B195-44C1-8A5D-C34B0D4575C0}" destId="{43F0D758-2416-4D69-89E1-713886B4DA35}" srcOrd="1" destOrd="0" presId="urn:microsoft.com/office/officeart/2005/8/layout/orgChart1"/>
    <dgm:cxn modelId="{220B7ED3-DF08-4DEA-ADEF-BBF5173CD4D0}" srcId="{93D12CBB-9165-4E8C-B0C5-1DEB4B9F865D}" destId="{0DBEA221-AE17-46F8-BB34-1A3F312E5021}" srcOrd="2" destOrd="0" parTransId="{7B3406E7-E19D-406C-9122-CC74D2BF2083}" sibTransId="{48BB41E6-A5F1-48D8-B24D-21FAA7CF0BC2}"/>
    <dgm:cxn modelId="{16CB01E3-C709-458B-ADA8-B6CF37544C4D}" type="presOf" srcId="{8AB333E6-B195-44C1-8A5D-C34B0D4575C0}" destId="{1C52FC5A-2B83-4F62-9FA9-15AB218BAE90}" srcOrd="0" destOrd="0" presId="urn:microsoft.com/office/officeart/2005/8/layout/orgChart1"/>
    <dgm:cxn modelId="{97DFBBE7-A5DB-451D-95EC-255BCDA65D26}" type="presOf" srcId="{0DBEA221-AE17-46F8-BB34-1A3F312E5021}" destId="{96F12C91-F5B6-4D69-8C5E-E31614A60CDE}" srcOrd="1" destOrd="0" presId="urn:microsoft.com/office/officeart/2005/8/layout/orgChart1"/>
    <dgm:cxn modelId="{0C9C08BA-43BC-469C-BA83-5783A732810F}" type="presParOf" srcId="{E7D124FC-0ACD-4CD0-BD82-C9AAEE448B79}" destId="{64FC49CA-AED3-4C4E-80C5-CD60DB071260}" srcOrd="0" destOrd="0" presId="urn:microsoft.com/office/officeart/2005/8/layout/orgChart1"/>
    <dgm:cxn modelId="{6A5C671D-D9EC-415E-AF27-A76EDA93E0EC}" type="presParOf" srcId="{64FC49CA-AED3-4C4E-80C5-CD60DB071260}" destId="{38AF7F47-50E4-4226-8561-9E8230965CA3}" srcOrd="0" destOrd="0" presId="urn:microsoft.com/office/officeart/2005/8/layout/orgChart1"/>
    <dgm:cxn modelId="{280E3E24-CA97-463B-9F2E-2626A360894F}" type="presParOf" srcId="{38AF7F47-50E4-4226-8561-9E8230965CA3}" destId="{052802EB-D468-4E4A-9174-CD2AED07443D}" srcOrd="0" destOrd="0" presId="urn:microsoft.com/office/officeart/2005/8/layout/orgChart1"/>
    <dgm:cxn modelId="{C6BA001C-9C6F-4D9C-9922-A664DA1BF8A8}" type="presParOf" srcId="{38AF7F47-50E4-4226-8561-9E8230965CA3}" destId="{061DB7EA-9F5D-41A2-929D-9B4BF06CFBE5}" srcOrd="1" destOrd="0" presId="urn:microsoft.com/office/officeart/2005/8/layout/orgChart1"/>
    <dgm:cxn modelId="{CC00FF44-8529-4501-9F5C-40EBF56FEB5C}" type="presParOf" srcId="{64FC49CA-AED3-4C4E-80C5-CD60DB071260}" destId="{0D78EEC6-814E-4FA9-B910-FA1156F772A3}" srcOrd="1" destOrd="0" presId="urn:microsoft.com/office/officeart/2005/8/layout/orgChart1"/>
    <dgm:cxn modelId="{47304A31-FCAD-433C-AE78-FB8629816AB1}" type="presParOf" srcId="{0D78EEC6-814E-4FA9-B910-FA1156F772A3}" destId="{E4BA3CE4-0C21-4CF2-9C71-9702938729B6}" srcOrd="0" destOrd="0" presId="urn:microsoft.com/office/officeart/2005/8/layout/orgChart1"/>
    <dgm:cxn modelId="{54FA5560-9D1B-44F0-AAE8-7642299E5A5F}" type="presParOf" srcId="{0D78EEC6-814E-4FA9-B910-FA1156F772A3}" destId="{8D9D6FB2-F0FE-4CC6-ABDF-3D658897CD01}" srcOrd="1" destOrd="0" presId="urn:microsoft.com/office/officeart/2005/8/layout/orgChart1"/>
    <dgm:cxn modelId="{E64DEE6C-1898-4B8C-8749-FCD19AEF9136}" type="presParOf" srcId="{8D9D6FB2-F0FE-4CC6-ABDF-3D658897CD01}" destId="{47545320-5438-4D01-B4F5-738929760417}" srcOrd="0" destOrd="0" presId="urn:microsoft.com/office/officeart/2005/8/layout/orgChart1"/>
    <dgm:cxn modelId="{BBB91766-6FA4-43C4-85DD-7A9B332C52AC}" type="presParOf" srcId="{47545320-5438-4D01-B4F5-738929760417}" destId="{1C52FC5A-2B83-4F62-9FA9-15AB218BAE90}" srcOrd="0" destOrd="0" presId="urn:microsoft.com/office/officeart/2005/8/layout/orgChart1"/>
    <dgm:cxn modelId="{F4212511-54BF-49D5-9E81-76712AE34440}" type="presParOf" srcId="{47545320-5438-4D01-B4F5-738929760417}" destId="{43F0D758-2416-4D69-89E1-713886B4DA35}" srcOrd="1" destOrd="0" presId="urn:microsoft.com/office/officeart/2005/8/layout/orgChart1"/>
    <dgm:cxn modelId="{6B02CFCD-6B92-4097-97CA-94EC013379B7}" type="presParOf" srcId="{8D9D6FB2-F0FE-4CC6-ABDF-3D658897CD01}" destId="{1EB38916-6082-47E8-BABB-D928F63CB68A}" srcOrd="1" destOrd="0" presId="urn:microsoft.com/office/officeart/2005/8/layout/orgChart1"/>
    <dgm:cxn modelId="{1D69D91B-B4AC-4B15-A7BB-7BC6EE3834CC}" type="presParOf" srcId="{8D9D6FB2-F0FE-4CC6-ABDF-3D658897CD01}" destId="{C74C2593-5B10-4FF0-8293-0769EDA7D46A}" srcOrd="2" destOrd="0" presId="urn:microsoft.com/office/officeart/2005/8/layout/orgChart1"/>
    <dgm:cxn modelId="{10A50CDB-641A-45B1-8422-1142998D67D1}" type="presParOf" srcId="{0D78EEC6-814E-4FA9-B910-FA1156F772A3}" destId="{B7CB721A-5732-4D6B-9FF1-74E8203A947A}" srcOrd="2" destOrd="0" presId="urn:microsoft.com/office/officeart/2005/8/layout/orgChart1"/>
    <dgm:cxn modelId="{89359679-B340-4F7A-94C4-1CD7841C00C0}" type="presParOf" srcId="{0D78EEC6-814E-4FA9-B910-FA1156F772A3}" destId="{41485F71-ED6C-48DD-AD95-6D417E720A91}" srcOrd="3" destOrd="0" presId="urn:microsoft.com/office/officeart/2005/8/layout/orgChart1"/>
    <dgm:cxn modelId="{DD862440-3A68-4739-8847-33D9081A2256}" type="presParOf" srcId="{41485F71-ED6C-48DD-AD95-6D417E720A91}" destId="{4C75BCDA-5169-48F4-89B6-F63AA0A9785D}" srcOrd="0" destOrd="0" presId="urn:microsoft.com/office/officeart/2005/8/layout/orgChart1"/>
    <dgm:cxn modelId="{1E298099-F1E9-4725-B6A0-4F36223A38C8}" type="presParOf" srcId="{4C75BCDA-5169-48F4-89B6-F63AA0A9785D}" destId="{28BBE3D3-8716-4040-A9ED-D946E7F4C094}" srcOrd="0" destOrd="0" presId="urn:microsoft.com/office/officeart/2005/8/layout/orgChart1"/>
    <dgm:cxn modelId="{FF9E3852-361D-438E-986C-A5C265A9B524}" type="presParOf" srcId="{4C75BCDA-5169-48F4-89B6-F63AA0A9785D}" destId="{14D1F931-C426-4B9C-961A-E3F9A474A6E2}" srcOrd="1" destOrd="0" presId="urn:microsoft.com/office/officeart/2005/8/layout/orgChart1"/>
    <dgm:cxn modelId="{F4E8EF0C-40AE-4DF2-8C12-A57EDC2D5B73}" type="presParOf" srcId="{41485F71-ED6C-48DD-AD95-6D417E720A91}" destId="{618BEB25-FAF4-4433-B3F8-C1CC8E6A6339}" srcOrd="1" destOrd="0" presId="urn:microsoft.com/office/officeart/2005/8/layout/orgChart1"/>
    <dgm:cxn modelId="{1414A832-2D1A-434B-AC39-459C84F73B23}" type="presParOf" srcId="{41485F71-ED6C-48DD-AD95-6D417E720A91}" destId="{35D755CC-D090-401D-A957-72B05B7C6BF0}" srcOrd="2" destOrd="0" presId="urn:microsoft.com/office/officeart/2005/8/layout/orgChart1"/>
    <dgm:cxn modelId="{DB01BC29-7862-42D0-A05C-9056A94E1A7B}" type="presParOf" srcId="{0D78EEC6-814E-4FA9-B910-FA1156F772A3}" destId="{19D15780-9A50-4886-9E62-3335B8B46ACB}" srcOrd="4" destOrd="0" presId="urn:microsoft.com/office/officeart/2005/8/layout/orgChart1"/>
    <dgm:cxn modelId="{B9A38D94-BB6A-4459-8D1B-3C36CB28C605}" type="presParOf" srcId="{0D78EEC6-814E-4FA9-B910-FA1156F772A3}" destId="{C3B3A0B4-7071-43C7-9A8A-D7BC50D5AEF7}" srcOrd="5" destOrd="0" presId="urn:microsoft.com/office/officeart/2005/8/layout/orgChart1"/>
    <dgm:cxn modelId="{F0B1FCF5-BDA3-409E-B28A-51CF8363245D}" type="presParOf" srcId="{C3B3A0B4-7071-43C7-9A8A-D7BC50D5AEF7}" destId="{2899C7D8-3BCC-46C6-8A4F-FAFB52286315}" srcOrd="0" destOrd="0" presId="urn:microsoft.com/office/officeart/2005/8/layout/orgChart1"/>
    <dgm:cxn modelId="{32CFC673-09EB-47E9-8616-18379CD835CF}" type="presParOf" srcId="{2899C7D8-3BCC-46C6-8A4F-FAFB52286315}" destId="{582095D9-9A93-4DF0-8CDD-C53792BF404B}" srcOrd="0" destOrd="0" presId="urn:microsoft.com/office/officeart/2005/8/layout/orgChart1"/>
    <dgm:cxn modelId="{A30231E3-5946-49BC-BC1F-DC3B764A7BFD}" type="presParOf" srcId="{2899C7D8-3BCC-46C6-8A4F-FAFB52286315}" destId="{96F12C91-F5B6-4D69-8C5E-E31614A60CDE}" srcOrd="1" destOrd="0" presId="urn:microsoft.com/office/officeart/2005/8/layout/orgChart1"/>
    <dgm:cxn modelId="{A714B233-1A07-49BE-9FDE-5DAB58945ED5}" type="presParOf" srcId="{C3B3A0B4-7071-43C7-9A8A-D7BC50D5AEF7}" destId="{AD98565B-226E-4F70-B35A-90B08630170D}" srcOrd="1" destOrd="0" presId="urn:microsoft.com/office/officeart/2005/8/layout/orgChart1"/>
    <dgm:cxn modelId="{ABC22C2A-677C-421B-A055-D5A9CDDAF081}" type="presParOf" srcId="{C3B3A0B4-7071-43C7-9A8A-D7BC50D5AEF7}" destId="{C989F367-3A02-4660-846C-B63F51B27F44}" srcOrd="2" destOrd="0" presId="urn:microsoft.com/office/officeart/2005/8/layout/orgChart1"/>
    <dgm:cxn modelId="{97059292-2A8B-4D53-BFC3-417F0942AE56}" type="presParOf" srcId="{64FC49CA-AED3-4C4E-80C5-CD60DB071260}" destId="{3B35001F-3EF9-44EE-8827-45B78D983C5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15780-9A50-4886-9E62-3335B8B46ACB}">
      <dsp:nvSpPr>
        <dsp:cNvPr id="0" name=""/>
        <dsp:cNvSpPr/>
      </dsp:nvSpPr>
      <dsp:spPr>
        <a:xfrm>
          <a:off x="3700040" y="2233574"/>
          <a:ext cx="2617805" cy="454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164"/>
              </a:lnTo>
              <a:lnTo>
                <a:pt x="2617805" y="227164"/>
              </a:lnTo>
              <a:lnTo>
                <a:pt x="2617805" y="45432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B721A-5732-4D6B-9FF1-74E8203A947A}">
      <dsp:nvSpPr>
        <dsp:cNvPr id="0" name=""/>
        <dsp:cNvSpPr/>
      </dsp:nvSpPr>
      <dsp:spPr>
        <a:xfrm>
          <a:off x="3654320" y="2233574"/>
          <a:ext cx="91440" cy="4543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432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BA3CE4-0C21-4CF2-9C71-9702938729B6}">
      <dsp:nvSpPr>
        <dsp:cNvPr id="0" name=""/>
        <dsp:cNvSpPr/>
      </dsp:nvSpPr>
      <dsp:spPr>
        <a:xfrm>
          <a:off x="1082234" y="2233574"/>
          <a:ext cx="2617805" cy="454329"/>
        </a:xfrm>
        <a:custGeom>
          <a:avLst/>
          <a:gdLst/>
          <a:ahLst/>
          <a:cxnLst/>
          <a:rect l="0" t="0" r="0" b="0"/>
          <a:pathLst>
            <a:path>
              <a:moveTo>
                <a:pt x="2617805" y="0"/>
              </a:moveTo>
              <a:lnTo>
                <a:pt x="2617805" y="227164"/>
              </a:lnTo>
              <a:lnTo>
                <a:pt x="0" y="227164"/>
              </a:lnTo>
              <a:lnTo>
                <a:pt x="0" y="45432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2802EB-D468-4E4A-9174-CD2AED07443D}">
      <dsp:nvSpPr>
        <dsp:cNvPr id="0" name=""/>
        <dsp:cNvSpPr/>
      </dsp:nvSpPr>
      <dsp:spPr>
        <a:xfrm>
          <a:off x="2618302" y="1151836"/>
          <a:ext cx="2163475" cy="10817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Feature Engineering</a:t>
          </a:r>
        </a:p>
      </dsp:txBody>
      <dsp:txXfrm>
        <a:off x="2618302" y="1151836"/>
        <a:ext cx="2163475" cy="1081737"/>
      </dsp:txXfrm>
    </dsp:sp>
    <dsp:sp modelId="{1C52FC5A-2B83-4F62-9FA9-15AB218BAE90}">
      <dsp:nvSpPr>
        <dsp:cNvPr id="0" name=""/>
        <dsp:cNvSpPr/>
      </dsp:nvSpPr>
      <dsp:spPr>
        <a:xfrm>
          <a:off x="496" y="2687903"/>
          <a:ext cx="2163475" cy="10817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Splitting the data into target and independent variables</a:t>
          </a:r>
        </a:p>
      </dsp:txBody>
      <dsp:txXfrm>
        <a:off x="496" y="2687903"/>
        <a:ext cx="2163475" cy="1081737"/>
      </dsp:txXfrm>
    </dsp:sp>
    <dsp:sp modelId="{28BBE3D3-8716-4040-A9ED-D946E7F4C094}">
      <dsp:nvSpPr>
        <dsp:cNvPr id="0" name=""/>
        <dsp:cNvSpPr/>
      </dsp:nvSpPr>
      <dsp:spPr>
        <a:xfrm>
          <a:off x="2618302" y="2687903"/>
          <a:ext cx="2163475" cy="10817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Using Dummies on independent Variable and label encoder on target variable </a:t>
          </a:r>
        </a:p>
      </dsp:txBody>
      <dsp:txXfrm>
        <a:off x="2618302" y="2687903"/>
        <a:ext cx="2163475" cy="1081737"/>
      </dsp:txXfrm>
    </dsp:sp>
    <dsp:sp modelId="{582095D9-9A93-4DF0-8CDD-C53792BF404B}">
      <dsp:nvSpPr>
        <dsp:cNvPr id="0" name=""/>
        <dsp:cNvSpPr/>
      </dsp:nvSpPr>
      <dsp:spPr>
        <a:xfrm>
          <a:off x="5236108" y="2687903"/>
          <a:ext cx="2163475" cy="10817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test split of the data set</a:t>
          </a:r>
        </a:p>
      </dsp:txBody>
      <dsp:txXfrm>
        <a:off x="5236108" y="2687903"/>
        <a:ext cx="2163475" cy="1081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B8D3-56EF-E308-CAE2-D55163001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ACDB4-07FB-0CB4-4D4E-DD99978BB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9D462-7958-8CC8-C803-B3D0980C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571-5128-4269-87EB-14FF826662F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859F1-A40F-C327-3124-4D1E2A58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32E9B-3C49-29F2-F96F-A52C8089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18AE-96F5-4501-BF16-C58D4219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9277-9D62-BB3C-8265-A79BF5BB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3A824-9A46-05AE-256C-59DD4821A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7878B-4CC5-0B57-3BF6-BE468786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571-5128-4269-87EB-14FF826662F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1608A-8590-7EA0-7472-5ED70324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28456-B4DA-708B-113E-30953BB4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18AE-96F5-4501-BF16-C58D4219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4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7A32E-1A4A-6D50-CDF9-5BBA2FF2D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EEC0D-DC63-3334-9C1B-8401E4CD9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D2275-C975-17A8-7E7B-17D55E90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571-5128-4269-87EB-14FF826662F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AACAB-A071-6C0A-ABD1-55E023CA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4759D-3302-864E-B421-B5F882B4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18AE-96F5-4501-BF16-C58D4219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1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2669-3C28-3E0E-0891-94983DC3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A3AFE-3F8A-1348-A157-E71E0AB2B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27227-F14C-82C8-C17C-DD519B05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571-5128-4269-87EB-14FF826662F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10E46-790B-B4AF-558D-0F7D11F4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4C75B-F863-B73D-006F-AA016341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18AE-96F5-4501-BF16-C58D4219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7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C477-9E7B-12D7-187F-0AB33260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EFE5E-67B7-4BCD-0D80-7B4E49F07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49345-99E5-C676-56D2-98D33B20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571-5128-4269-87EB-14FF826662F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D704E-628C-2E2B-ED85-C013BB3B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7B199-B724-979E-6047-74BE45DE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18AE-96F5-4501-BF16-C58D4219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1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0CF6-0D33-23B9-4D17-1C4CBB291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BC7D7-3887-BE3C-A59A-40700FAD8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E6E9A-BEFF-C4E7-78CE-E4604F38C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43A42-AF71-1250-F416-05CBA2CAD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571-5128-4269-87EB-14FF826662F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3979F-9739-5251-3BF5-0310DC9C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92600-57FE-DFEF-97AF-85C16827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18AE-96F5-4501-BF16-C58D4219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015A-74E2-2D31-D76A-1FFCCA495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FBCD1-E156-8AE9-4237-8EE258971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647B3-3E4C-C0F5-8A56-B4B2D13CD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1A821-84EE-1C0B-EE89-64D197A4E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DB355-DDFA-AC84-F439-CF67A433F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1FE1B-9D47-B81F-5E7C-F3EDE08D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571-5128-4269-87EB-14FF826662F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B1070E-0540-434B-851F-BFD99A56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91B7E-4CA7-3629-FA77-FF55137E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18AE-96F5-4501-BF16-C58D4219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7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A711-97F9-117C-F1D7-5ED6D96D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F9DCE-BFBA-3039-C6FB-25D9D3DC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571-5128-4269-87EB-14FF826662F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3EF54-C771-B6AC-6957-5C61DD6A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CC643-39A4-22F0-A25E-13247EDA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18AE-96F5-4501-BF16-C58D4219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4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33947-D5F8-3D91-A457-552E22E7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571-5128-4269-87EB-14FF826662F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AA104-ADE3-7487-C0CE-7969725B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F71CC-B8F7-BF56-5314-5F5BFAF4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18AE-96F5-4501-BF16-C58D4219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4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2327-9959-A57F-200D-52DCF3805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8F9E4-4ED8-4E37-6BB5-331FF3D88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D8838-A01C-B0C0-43AE-C270FD247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D3917-DD88-0263-5563-7DC04E8A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571-5128-4269-87EB-14FF826662F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F5DDD-CD10-D6C1-FCFD-09F38D303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2E007-20FF-02AB-F94D-6AE91220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18AE-96F5-4501-BF16-C58D4219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7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A4D2-426B-0EE2-7335-FAA836337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A6D7D-B4B1-9065-DC95-148E22411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FCD68-D76B-B9B3-79E5-1CC4CB53B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547E2-F4DE-D9EA-52DA-B3B56FF5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7571-5128-4269-87EB-14FF826662F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501A0-376C-F05D-B587-3928FA8F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FEADB-70EA-6947-AE84-5A0FAE8D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18AE-96F5-4501-BF16-C58D4219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1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eb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5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4BA88-E2A3-39DD-9621-FFA97528A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283FD-725D-8ADE-A399-A0415E5F9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A3FDE-BD1E-C853-F062-8461F0949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B7571-5128-4269-87EB-14FF826662F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0DD16-54B4-827E-6DF5-11F611C93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09725-7EFA-5436-C482-EA9054419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218AE-96F5-4501-BF16-C58D4219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7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ED3F-3A49-D276-0BFF-D403396D5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32030"/>
            <a:ext cx="9144000" cy="2500132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EDA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of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Mushroom Dataset</a:t>
            </a:r>
          </a:p>
        </p:txBody>
      </p:sp>
    </p:spTree>
    <p:extLst>
      <p:ext uri="{BB962C8B-B14F-4D97-AF65-F5344CB8AC3E}">
        <p14:creationId xmlns:p14="http://schemas.microsoft.com/office/powerpoint/2010/main" val="96722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3577B-B9CB-9EF0-82A8-F828424C9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07119" cy="6858000"/>
          </a:xfrm>
        </p:spPr>
        <p:txBody>
          <a:bodyPr/>
          <a:lstStyle/>
          <a:p>
            <a:pPr lvl="2"/>
            <a:r>
              <a:rPr lang="en-US" sz="2400" dirty="0"/>
              <a:t>Edible mushrooms  can grow in </a:t>
            </a:r>
            <a:r>
              <a:rPr lang="en-US" sz="2400" dirty="0">
                <a:highlight>
                  <a:srgbClr val="808000"/>
                </a:highlight>
              </a:rPr>
              <a:t>all</a:t>
            </a:r>
            <a:r>
              <a:rPr lang="en-US" sz="2400" dirty="0"/>
              <a:t> </a:t>
            </a:r>
            <a:r>
              <a:rPr lang="en-US" sz="2400" dirty="0">
                <a:highlight>
                  <a:srgbClr val="808000"/>
                </a:highlight>
              </a:rPr>
              <a:t>population</a:t>
            </a:r>
            <a:r>
              <a:rPr lang="en-US" sz="2400" dirty="0"/>
              <a:t> types where as </a:t>
            </a:r>
            <a:r>
              <a:rPr lang="en-US" sz="2400" dirty="0">
                <a:highlight>
                  <a:srgbClr val="808000"/>
                </a:highlight>
              </a:rPr>
              <a:t>poisonous</a:t>
            </a:r>
            <a:r>
              <a:rPr lang="en-US" sz="2400" dirty="0"/>
              <a:t> cannot grow in </a:t>
            </a:r>
            <a:r>
              <a:rPr lang="en-US" sz="2400" dirty="0">
                <a:highlight>
                  <a:srgbClr val="808000"/>
                </a:highlight>
              </a:rPr>
              <a:t>waste</a:t>
            </a:r>
            <a:r>
              <a:rPr lang="en-US" sz="2400" dirty="0"/>
              <a:t>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sz="2400" dirty="0"/>
              <a:t>If the stalk color above or below the ring is </a:t>
            </a:r>
            <a:r>
              <a:rPr lang="en-US" sz="2400" dirty="0">
                <a:highlight>
                  <a:srgbClr val="808000"/>
                </a:highlight>
              </a:rPr>
              <a:t>red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808000"/>
                </a:highlight>
              </a:rPr>
              <a:t>orange</a:t>
            </a:r>
            <a:r>
              <a:rPr lang="en-US" sz="2400" dirty="0"/>
              <a:t> or </a:t>
            </a:r>
            <a:r>
              <a:rPr lang="en-US" sz="2400" dirty="0">
                <a:highlight>
                  <a:srgbClr val="808000"/>
                </a:highlight>
              </a:rPr>
              <a:t>grey</a:t>
            </a:r>
            <a:r>
              <a:rPr lang="en-US" sz="2400" dirty="0"/>
              <a:t> it is definitely an </a:t>
            </a:r>
            <a:r>
              <a:rPr lang="en-US" sz="2400" dirty="0">
                <a:highlight>
                  <a:srgbClr val="808000"/>
                </a:highlight>
              </a:rPr>
              <a:t>edible</a:t>
            </a:r>
            <a:r>
              <a:rPr lang="en-US" sz="2400" dirty="0"/>
              <a:t> mushroom. With stalk color 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highlight>
                  <a:srgbClr val="808000"/>
                </a:highlight>
              </a:rPr>
              <a:t>cinnamon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highlight>
                  <a:srgbClr val="808000"/>
                </a:highlight>
              </a:rPr>
              <a:t>yellow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highlight>
                  <a:srgbClr val="808000"/>
                </a:highlight>
              </a:rPr>
              <a:t>buff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</a:rPr>
              <a:t> it has to a 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highlight>
                  <a:srgbClr val="808000"/>
                </a:highlight>
              </a:rPr>
              <a:t>poisonous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</a:rPr>
              <a:t> mushroom. </a:t>
            </a:r>
            <a:endParaRPr lang="en-US" sz="2400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BDF95-FF4F-35C4-634D-03152C47C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335" y="564266"/>
            <a:ext cx="3762375" cy="2495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903F4A-897D-FCAE-D508-DB779F106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347" y="4362450"/>
            <a:ext cx="3762375" cy="2495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B528A2-9DB7-CE72-A7D5-E861842AA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159" y="4362450"/>
            <a:ext cx="37623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64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40A6A-F972-B72F-7454-D380BE65A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lvl="2"/>
            <a:r>
              <a:rPr lang="en-US" sz="2400" dirty="0"/>
              <a:t>If the cap shape is </a:t>
            </a:r>
            <a:r>
              <a:rPr lang="en-US" sz="2400" dirty="0">
                <a:highlight>
                  <a:srgbClr val="808000"/>
                </a:highlight>
              </a:rPr>
              <a:t>sunken</a:t>
            </a:r>
            <a:r>
              <a:rPr lang="en-US" sz="2400" dirty="0"/>
              <a:t> then its surface is always </a:t>
            </a:r>
            <a:r>
              <a:rPr lang="en-US" sz="2400" dirty="0">
                <a:highlight>
                  <a:srgbClr val="808000"/>
                </a:highlight>
              </a:rPr>
              <a:t>fibrous</a:t>
            </a:r>
            <a:r>
              <a:rPr lang="en-US" sz="2400" dirty="0"/>
              <a:t>.</a:t>
            </a:r>
          </a:p>
          <a:p>
            <a:pPr lvl="2"/>
            <a:r>
              <a:rPr lang="en-US" sz="2400" dirty="0"/>
              <a:t>The mushrooms with </a:t>
            </a:r>
            <a:r>
              <a:rPr lang="en-US" sz="2400" dirty="0">
                <a:highlight>
                  <a:srgbClr val="808000"/>
                </a:highlight>
              </a:rPr>
              <a:t>conical-shaped</a:t>
            </a:r>
            <a:r>
              <a:rPr lang="en-US" sz="2400" dirty="0"/>
              <a:t> caps with surface of cap as </a:t>
            </a:r>
            <a:r>
              <a:rPr lang="en-US" sz="2400" dirty="0">
                <a:highlight>
                  <a:srgbClr val="808000"/>
                </a:highlight>
              </a:rPr>
              <a:t>grooves</a:t>
            </a:r>
            <a:r>
              <a:rPr lang="en-US" sz="2400" dirty="0"/>
              <a:t> are </a:t>
            </a:r>
            <a:r>
              <a:rPr lang="en-US" sz="2400" dirty="0">
                <a:highlight>
                  <a:srgbClr val="808000"/>
                </a:highlight>
              </a:rPr>
              <a:t>poisonous</a:t>
            </a:r>
            <a:r>
              <a:rPr lang="en-US" sz="2400" dirty="0"/>
              <a:t> in nature.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5398A1-5967-705F-68B4-2034FEDEE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27" y="1355606"/>
            <a:ext cx="3629025" cy="2466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DF5798-0E21-37BC-C66E-631BAF04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94" y="4090502"/>
            <a:ext cx="3761558" cy="24995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6B3119-2373-9051-F5DA-887A59CD33F1}"/>
              </a:ext>
            </a:extLst>
          </p:cNvPr>
          <p:cNvSpPr txBox="1"/>
          <p:nvPr/>
        </p:nvSpPr>
        <p:spPr>
          <a:xfrm>
            <a:off x="4367630" y="2589093"/>
            <a:ext cx="36290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808000"/>
                </a:highlight>
              </a:rPr>
              <a:t>Conical</a:t>
            </a:r>
            <a:r>
              <a:rPr lang="en-US" sz="2400" dirty="0"/>
              <a:t> cap-shaped mushrooms are only </a:t>
            </a:r>
            <a:r>
              <a:rPr lang="en-US" sz="2400" dirty="0">
                <a:highlight>
                  <a:srgbClr val="808000"/>
                </a:highlight>
              </a:rPr>
              <a:t>white</a:t>
            </a:r>
            <a:r>
              <a:rPr lang="en-US" sz="2400" dirty="0"/>
              <a:t> and </a:t>
            </a:r>
            <a:r>
              <a:rPr lang="en-US" sz="2400" dirty="0">
                <a:highlight>
                  <a:srgbClr val="808000"/>
                </a:highlight>
              </a:rPr>
              <a:t>yellow</a:t>
            </a:r>
            <a:r>
              <a:rPr lang="en-US" sz="2400" dirty="0"/>
              <a:t>, and Mushrooms whose cap surface is </a:t>
            </a:r>
            <a:r>
              <a:rPr lang="en-US" sz="2400" dirty="0">
                <a:highlight>
                  <a:srgbClr val="808000"/>
                </a:highlight>
              </a:rPr>
              <a:t>groove</a:t>
            </a:r>
            <a:r>
              <a:rPr lang="en-US" sz="2400" dirty="0"/>
              <a:t> are only </a:t>
            </a:r>
            <a:r>
              <a:rPr lang="en-US" sz="2400" dirty="0">
                <a:highlight>
                  <a:srgbClr val="808000"/>
                </a:highlight>
              </a:rPr>
              <a:t>white</a:t>
            </a:r>
            <a:r>
              <a:rPr lang="en-US" sz="2400" dirty="0"/>
              <a:t> in color.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680ABE-9E4C-0427-7CB3-3DA33AF7C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3045" y="800373"/>
            <a:ext cx="4358955" cy="30222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E0DCB9-7B8C-FBFC-3363-6679DCA23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655" y="3897701"/>
            <a:ext cx="4164323" cy="288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81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3CA06-81CD-C336-8ED2-B3E98F265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lvl="2"/>
            <a:r>
              <a:rPr lang="en-US" sz="2400" dirty="0"/>
              <a:t>The </a:t>
            </a:r>
            <a:r>
              <a:rPr lang="en-US" sz="2400" dirty="0">
                <a:highlight>
                  <a:srgbClr val="808000"/>
                </a:highlight>
              </a:rPr>
              <a:t>large</a:t>
            </a:r>
            <a:r>
              <a:rPr lang="en-US" sz="2400" dirty="0"/>
              <a:t> ring type has only a </a:t>
            </a:r>
            <a:r>
              <a:rPr lang="en-US" sz="2400" dirty="0">
                <a:highlight>
                  <a:srgbClr val="808000"/>
                </a:highlight>
              </a:rPr>
              <a:t>foul</a:t>
            </a:r>
            <a:r>
              <a:rPr lang="en-US" sz="2400" dirty="0"/>
              <a:t> odor and the </a:t>
            </a:r>
            <a:r>
              <a:rPr lang="en-US" sz="2400" dirty="0">
                <a:highlight>
                  <a:srgbClr val="808000"/>
                </a:highlight>
              </a:rPr>
              <a:t>Flaring</a:t>
            </a:r>
            <a:r>
              <a:rPr lang="en-US" sz="2400" dirty="0"/>
              <a:t> ring type does not have an odor.</a:t>
            </a:r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Mushrooms which having </a:t>
            </a:r>
            <a:r>
              <a:rPr lang="en-US" sz="2400" dirty="0">
                <a:highlight>
                  <a:srgbClr val="808000"/>
                </a:highlight>
              </a:rPr>
              <a:t>large</a:t>
            </a:r>
            <a:r>
              <a:rPr lang="en-US" sz="2400" dirty="0"/>
              <a:t> rings have a spore print color of </a:t>
            </a:r>
            <a:r>
              <a:rPr lang="en-US" sz="2400" dirty="0">
                <a:highlight>
                  <a:srgbClr val="808000"/>
                </a:highlight>
              </a:rPr>
              <a:t>chocolate</a:t>
            </a:r>
            <a:r>
              <a:rPr lang="en-US" sz="2400" dirty="0"/>
              <a:t>. When there are </a:t>
            </a:r>
            <a:r>
              <a:rPr lang="en-US" sz="2400" dirty="0">
                <a:highlight>
                  <a:srgbClr val="808000"/>
                </a:highlight>
              </a:rPr>
              <a:t>no rings </a:t>
            </a:r>
            <a:r>
              <a:rPr lang="en-US" sz="2400" dirty="0"/>
              <a:t>then the spore print color is </a:t>
            </a:r>
            <a:r>
              <a:rPr lang="en-US" sz="2400" dirty="0">
                <a:highlight>
                  <a:srgbClr val="808000"/>
                </a:highlight>
              </a:rPr>
              <a:t>white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6DA071-08A6-9402-231B-DC8011371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283" y="505860"/>
            <a:ext cx="3627434" cy="2493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FBBB05-587A-02D1-589C-505E5A018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692" y="4438649"/>
            <a:ext cx="36290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28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D6F33-9E3D-BD5D-09D3-B2E5DD5EB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12258674" cy="6858000"/>
          </a:xfrm>
        </p:spPr>
        <p:txBody>
          <a:bodyPr/>
          <a:lstStyle/>
          <a:p>
            <a:pPr lvl="2"/>
            <a:r>
              <a:rPr lang="en-US" sz="2400" dirty="0"/>
              <a:t>If the mushroom has a </a:t>
            </a:r>
            <a:r>
              <a:rPr lang="en-US" sz="2400" dirty="0">
                <a:highlight>
                  <a:srgbClr val="808000"/>
                </a:highlight>
              </a:rPr>
              <a:t>spicy</a:t>
            </a:r>
            <a:r>
              <a:rPr lang="en-US" sz="2400" dirty="0"/>
              <a:t> and </a:t>
            </a:r>
            <a:r>
              <a:rPr lang="en-US" sz="2400" dirty="0">
                <a:highlight>
                  <a:srgbClr val="808000"/>
                </a:highlight>
              </a:rPr>
              <a:t>fishy </a:t>
            </a:r>
            <a:r>
              <a:rPr lang="en-US" sz="2400" dirty="0"/>
              <a:t>odor then it will have an </a:t>
            </a:r>
            <a:r>
              <a:rPr lang="en-US" sz="2400" dirty="0">
                <a:highlight>
                  <a:srgbClr val="808000"/>
                </a:highlight>
              </a:rPr>
              <a:t>evanescent</a:t>
            </a:r>
            <a:r>
              <a:rPr lang="en-US" sz="2400" dirty="0"/>
              <a:t> ring type. Whereas, </a:t>
            </a:r>
            <a:r>
              <a:rPr lang="en-US" sz="2400" dirty="0">
                <a:highlight>
                  <a:srgbClr val="808000"/>
                </a:highlight>
              </a:rPr>
              <a:t>almond,</a:t>
            </a:r>
            <a:r>
              <a:rPr lang="en-US" sz="2400" dirty="0"/>
              <a:t> </a:t>
            </a:r>
            <a:r>
              <a:rPr lang="en-US" sz="2400" dirty="0">
                <a:highlight>
                  <a:srgbClr val="808000"/>
                </a:highlight>
              </a:rPr>
              <a:t>creosote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808000"/>
                </a:highlight>
              </a:rPr>
              <a:t>anise</a:t>
            </a:r>
            <a:r>
              <a:rPr lang="en-US" sz="2400" dirty="0"/>
              <a:t>, and </a:t>
            </a:r>
            <a:r>
              <a:rPr lang="en-US" sz="2400" dirty="0">
                <a:highlight>
                  <a:srgbClr val="808000"/>
                </a:highlight>
              </a:rPr>
              <a:t>pungent</a:t>
            </a:r>
            <a:r>
              <a:rPr lang="en-US" sz="2400" dirty="0"/>
              <a:t> odor have a </a:t>
            </a:r>
            <a:r>
              <a:rPr lang="en-US" sz="2400" dirty="0">
                <a:highlight>
                  <a:srgbClr val="808000"/>
                </a:highlight>
              </a:rPr>
              <a:t>pendant</a:t>
            </a:r>
            <a:r>
              <a:rPr lang="en-US" sz="2400" dirty="0"/>
              <a:t> ring type.</a:t>
            </a:r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Poisonous mushrooms </a:t>
            </a:r>
            <a:r>
              <a:rPr lang="en-US" sz="2400" dirty="0">
                <a:highlight>
                  <a:srgbClr val="808000"/>
                </a:highlight>
              </a:rPr>
              <a:t>aren't rooted</a:t>
            </a:r>
            <a:r>
              <a:rPr lang="en-US" sz="2400" dirty="0"/>
              <a:t>.</a:t>
            </a:r>
          </a:p>
          <a:p>
            <a:pPr lvl="2"/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B0B5C-6370-5E89-3416-495123927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283" y="935520"/>
            <a:ext cx="3627434" cy="2493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FFA9F5-CE88-BD77-8FFB-ECFB70049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062" y="4195843"/>
            <a:ext cx="3767655" cy="25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29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6765B8E8-256F-8E3F-6650-B4416987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953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Feature 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EC90D-918D-1005-B009-590B4D633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44675"/>
            <a:ext cx="12192000" cy="1882373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Google Sans"/>
              </a:rPr>
              <a:t>Feature engineering is the pre-processing step of machine learning, which is used to transform raw data into features that can be used for creating a predictive model using Machine learning or statistical Modelling. Feature engineering in machine learning aims to improve the performance of models.</a:t>
            </a:r>
            <a:endParaRPr lang="en-US" sz="2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1580F2A-5472-7791-0070-D3CD2B6FCE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2581947"/>
              </p:ext>
            </p:extLst>
          </p:nvPr>
        </p:nvGraphicFramePr>
        <p:xfrm>
          <a:off x="2395959" y="2306913"/>
          <a:ext cx="7400081" cy="492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2139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DAE3-EF91-FF53-6E47-A0F776DE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95" y="20307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Dummies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E2D57-C8D5-8FFA-E5D3-FFEBD918F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891" y="1528642"/>
            <a:ext cx="410419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get_dummies function is used to convert categorical variables into dummy or indicator variables. A dummy or indicator variable can have a value of 0 or 1.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AA6367-56D0-7CEC-A1A3-93AD1162CA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81" t="24641" r="17264" b="23713"/>
          <a:stretch/>
        </p:blipFill>
        <p:spPr>
          <a:xfrm>
            <a:off x="4790953" y="1658073"/>
            <a:ext cx="7292052" cy="354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59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05B52-EB53-C54B-1115-CEEDE37A3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Label Encoder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7DD98-19CD-A4D4-78CD-250AC6EF9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78384"/>
            <a:ext cx="12083970" cy="5049738"/>
          </a:xfrm>
        </p:spPr>
        <p:txBody>
          <a:bodyPr>
            <a:normAutofit/>
          </a:bodyPr>
          <a:lstStyle/>
          <a:p>
            <a:r>
              <a:rPr lang="en-US" sz="2400" dirty="0"/>
              <a:t>Label Encoding is a technique that is used to convert categorical columns into numerical ones so that they can be fitted by machine learning models which only take numerical data.</a:t>
            </a:r>
          </a:p>
          <a:p>
            <a:r>
              <a:rPr lang="en-US" sz="2400" dirty="0"/>
              <a:t> Most Machine Learning algorithms require numerical features. However, the dataset is composed of categorical features. We now must proceed to convert these to numerical data types.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are using label encoder for target variable (class)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26789-72A4-261F-9F4C-2B40DFA43E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50" t="50133" r="51653" b="29264"/>
          <a:stretch/>
        </p:blipFill>
        <p:spPr>
          <a:xfrm>
            <a:off x="3316146" y="3098716"/>
            <a:ext cx="5451677" cy="228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32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B9AB-165F-153A-51A0-A06A7E967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23" y="22622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Train test Split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24C155-81FC-0F92-8FF4-EC1006214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473" t="21087" r="16528"/>
          <a:stretch/>
        </p:blipFill>
        <p:spPr>
          <a:xfrm>
            <a:off x="5428526" y="1284790"/>
            <a:ext cx="6630051" cy="488059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41C52A-DDFE-57E5-DECC-622D2DEBE896}"/>
              </a:ext>
            </a:extLst>
          </p:cNvPr>
          <p:cNvSpPr txBox="1"/>
          <p:nvPr/>
        </p:nvSpPr>
        <p:spPr>
          <a:xfrm>
            <a:off x="0" y="1284790"/>
            <a:ext cx="53012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Train test split A train test split is when you split your data into a training set and a testing set. The training set is used for training the model, and the testing set is used to test your model. We use 70% for training and 30% for testing. This ensures that both sets are representative of the entire dataset. </a:t>
            </a:r>
          </a:p>
          <a:p>
            <a:r>
              <a:rPr lang="en-US" sz="2000" dirty="0"/>
              <a:t>Train dataset: used to fit the machine learning model </a:t>
            </a:r>
          </a:p>
          <a:p>
            <a:r>
              <a:rPr lang="en-US" sz="2000" dirty="0"/>
              <a:t>Test Dataset: is used to evaluate the fit machine learning model . </a:t>
            </a:r>
          </a:p>
          <a:p>
            <a:r>
              <a:rPr lang="en-US" sz="2000" dirty="0"/>
              <a:t>The objective is to estimate the performance of the machine learning model on new data: data not used to train the model.</a:t>
            </a:r>
          </a:p>
        </p:txBody>
      </p:sp>
    </p:spTree>
    <p:extLst>
      <p:ext uri="{BB962C8B-B14F-4D97-AF65-F5344CB8AC3E}">
        <p14:creationId xmlns:p14="http://schemas.microsoft.com/office/powerpoint/2010/main" val="7208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A64E143B-608B-228A-2903-F8BE374B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6218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Meet the Team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68F96AC-083A-D54A-8448-1B6BFAA9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74749"/>
            <a:ext cx="3715473" cy="2850547"/>
          </a:xfrm>
          <a:noFill/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Yash Dhoble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Kajal Raut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Sambodhi Gaikwad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Tiyaasha Meshram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Vaishnavi Chavan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92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33B411F3-52D5-110E-67C4-0ED3F7EBA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67"/>
            <a:ext cx="12192000" cy="1325563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</a:rPr>
              <a:t>Introduction to the Mushroom Dataset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96EFF-EBEA-F72D-EB20-1542568E3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466" y="1929797"/>
            <a:ext cx="5169061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The mushroom dataset is a collection of information about various types of mushrooms and whether they are poisonous or edible.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The dataset consists of </a:t>
            </a:r>
            <a:r>
              <a:rPr lang="en-US" sz="2400" b="0" i="0" dirty="0">
                <a:effectLst/>
                <a:highlight>
                  <a:srgbClr val="808000"/>
                </a:highlight>
              </a:rPr>
              <a:t>8124 observations and 23 variables</a:t>
            </a:r>
            <a:r>
              <a:rPr lang="en-US" sz="2400" b="0" i="0" dirty="0">
                <a:effectLst/>
              </a:rPr>
              <a:t>, including the </a:t>
            </a:r>
            <a:r>
              <a:rPr lang="en-US" sz="2400" b="0" i="0" dirty="0">
                <a:effectLst/>
                <a:highlight>
                  <a:srgbClr val="808000"/>
                </a:highlight>
              </a:rPr>
              <a:t>target variable "class", </a:t>
            </a:r>
            <a:r>
              <a:rPr lang="en-US" sz="2400" b="0" i="0" dirty="0">
                <a:effectLst/>
              </a:rPr>
              <a:t>which indicates whether the mushroom is edible or poisonous.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808000"/>
                </a:highlight>
              </a:rPr>
              <a:t>Data is purely categorical.</a:t>
            </a:r>
            <a:endParaRPr lang="en-US" sz="2400" b="0" i="0" dirty="0">
              <a:effectLst/>
              <a:highlight>
                <a:srgbClr val="8080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FFB0A-6741-AC7E-D40B-401CC8FBE7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95" t="32235" r="57771" b="22195"/>
          <a:stretch/>
        </p:blipFill>
        <p:spPr>
          <a:xfrm>
            <a:off x="7442522" y="1929797"/>
            <a:ext cx="3970116" cy="47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4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5CF1A217-64B3-285B-74DD-472D00A47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Data Cleaning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4F75B-3406-6D63-FBEC-D4386BBC6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537" y="3429000"/>
            <a:ext cx="4937567" cy="129558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Before we could analyze the dataset, we needed to clean it by handling missing values.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09E08-9D0C-DC71-82C6-1886D8C495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80" t="28861" r="60052" b="25569"/>
          <a:stretch/>
        </p:blipFill>
        <p:spPr>
          <a:xfrm>
            <a:off x="0" y="2594026"/>
            <a:ext cx="3264061" cy="42705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451689-3122-9AC7-C585-9612964D2A53}"/>
              </a:ext>
            </a:extLst>
          </p:cNvPr>
          <p:cNvSpPr txBox="1"/>
          <p:nvPr/>
        </p:nvSpPr>
        <p:spPr>
          <a:xfrm>
            <a:off x="0" y="1690688"/>
            <a:ext cx="4421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we checked for Null and Nan Values. </a:t>
            </a:r>
            <a:endParaRPr lang="en-US" sz="2400" b="0" i="0" dirty="0"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BC6AFE-4585-4D2D-BCE7-49CF42BD2E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73" t="36770" r="60557" b="18481"/>
          <a:stretch/>
        </p:blipFill>
        <p:spPr>
          <a:xfrm>
            <a:off x="3264061" y="2594026"/>
            <a:ext cx="3264061" cy="427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1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56913A-9820-3F21-879C-411AF8754A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26" t="10127" r="18003" b="38059"/>
          <a:stretch/>
        </p:blipFill>
        <p:spPr>
          <a:xfrm>
            <a:off x="115747" y="1200328"/>
            <a:ext cx="4936923" cy="4444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DAAD0D-1FA0-3BC9-A0E9-3F7993669F05}"/>
              </a:ext>
            </a:extLst>
          </p:cNvPr>
          <p:cNvSpPr txBox="1"/>
          <p:nvPr/>
        </p:nvSpPr>
        <p:spPr>
          <a:xfrm>
            <a:off x="5474827" y="2822504"/>
            <a:ext cx="63545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Stock root variable has 2480 unknown values..</a:t>
            </a:r>
          </a:p>
          <a:p>
            <a:r>
              <a:rPr lang="en-US" sz="2400" dirty="0"/>
              <a:t>Applying </a:t>
            </a:r>
            <a:r>
              <a:rPr lang="en-US" sz="2400" dirty="0">
                <a:highlight>
                  <a:srgbClr val="808000"/>
                </a:highlight>
              </a:rPr>
              <a:t>imputation</a:t>
            </a:r>
            <a:r>
              <a:rPr lang="en-US" sz="2400" dirty="0"/>
              <a:t> for this column would not be correct as the unknown values account for </a:t>
            </a:r>
            <a:r>
              <a:rPr lang="en-US" sz="2400" dirty="0">
                <a:highlight>
                  <a:srgbClr val="808000"/>
                </a:highlight>
              </a:rPr>
              <a:t>31%</a:t>
            </a:r>
            <a:r>
              <a:rPr lang="en-US" sz="2400" dirty="0"/>
              <a:t> of the data.</a:t>
            </a:r>
          </a:p>
          <a:p>
            <a:r>
              <a:rPr lang="en-US" sz="2400" dirty="0"/>
              <a:t>We will treat this as a </a:t>
            </a:r>
            <a:r>
              <a:rPr lang="en-US" sz="2400" dirty="0">
                <a:highlight>
                  <a:srgbClr val="808000"/>
                </a:highlight>
              </a:rPr>
              <a:t>different category </a:t>
            </a:r>
            <a:r>
              <a:rPr lang="en-US" sz="2400" dirty="0"/>
              <a:t>called unknown.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FCBC0-33D8-8EF1-20E5-CD6245BEBC92}"/>
              </a:ext>
            </a:extLst>
          </p:cNvPr>
          <p:cNvSpPr txBox="1"/>
          <p:nvPr/>
        </p:nvSpPr>
        <p:spPr>
          <a:xfrm>
            <a:off x="115747" y="677108"/>
            <a:ext cx="5578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Missing values</a:t>
            </a:r>
          </a:p>
        </p:txBody>
      </p:sp>
    </p:spTree>
    <p:extLst>
      <p:ext uri="{BB962C8B-B14F-4D97-AF65-F5344CB8AC3E}">
        <p14:creationId xmlns:p14="http://schemas.microsoft.com/office/powerpoint/2010/main" val="416856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A056CD-3F83-E809-331F-536B118640E7}"/>
              </a:ext>
            </a:extLst>
          </p:cNvPr>
          <p:cNvSpPr txBox="1"/>
          <p:nvPr/>
        </p:nvSpPr>
        <p:spPr>
          <a:xfrm>
            <a:off x="3238982" y="392360"/>
            <a:ext cx="5714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Correlation between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21B56E-347B-CDD4-EB1A-14B18F20A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8491"/>
            <a:ext cx="5180301" cy="49655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EEA242-6E49-F3E8-37F7-339082ED6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11" y="1238490"/>
            <a:ext cx="5338789" cy="496554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2820F00-3CCA-DF8C-CA05-109A21E968A9}"/>
              </a:ext>
            </a:extLst>
          </p:cNvPr>
          <p:cNvSpPr/>
          <p:nvPr/>
        </p:nvSpPr>
        <p:spPr>
          <a:xfrm>
            <a:off x="5281264" y="3429000"/>
            <a:ext cx="1470983" cy="4369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39BD91-0C77-99DE-4B84-A3DAE2F2C4D9}"/>
              </a:ext>
            </a:extLst>
          </p:cNvPr>
          <p:cNvSpPr txBox="1"/>
          <p:nvPr/>
        </p:nvSpPr>
        <p:spPr>
          <a:xfrm>
            <a:off x="3772716" y="6200094"/>
            <a:ext cx="5180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</a:t>
            </a:r>
            <a:r>
              <a:rPr lang="en-US" dirty="0">
                <a:highlight>
                  <a:srgbClr val="808000"/>
                </a:highlight>
              </a:rPr>
              <a:t>veil-type, veil-color, gill-attachments </a:t>
            </a:r>
            <a:r>
              <a:rPr lang="en-US" dirty="0"/>
              <a:t>have a very low correlation, we drop these from the data </a:t>
            </a:r>
          </a:p>
        </p:txBody>
      </p:sp>
    </p:spTree>
    <p:extLst>
      <p:ext uri="{BB962C8B-B14F-4D97-AF65-F5344CB8AC3E}">
        <p14:creationId xmlns:p14="http://schemas.microsoft.com/office/powerpoint/2010/main" val="3458692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82EE14A3-0856-FDBD-2733-190F36C1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C34AC1-B772-6375-355F-06B405877D42}"/>
              </a:ext>
            </a:extLst>
          </p:cNvPr>
          <p:cNvSpPr txBox="1"/>
          <p:nvPr/>
        </p:nvSpPr>
        <p:spPr>
          <a:xfrm>
            <a:off x="1423685" y="3157641"/>
            <a:ext cx="101741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EDA is primarily used to see what data can reveal beyond the formal modeling or hypothesis testing task and provides a provides a better understanding of data set variables and the relationships between them. It can also help determine if the statistical techniques you are considering for data analysis are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190206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255DDFFD-84C6-A58B-1D57-64578198A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EDA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528F4-B1D2-87DB-510F-81610AC0A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/>
              <a:t>Edible mushrooms mostly have a </a:t>
            </a:r>
            <a:r>
              <a:rPr lang="en-US" sz="2400" dirty="0">
                <a:highlight>
                  <a:srgbClr val="808000"/>
                </a:highlight>
              </a:rPr>
              <a:t>broad</a:t>
            </a:r>
            <a:r>
              <a:rPr lang="en-US" sz="2400" dirty="0"/>
              <a:t> gill size and do not have </a:t>
            </a:r>
            <a:r>
              <a:rPr lang="en-US" sz="2400" dirty="0">
                <a:highlight>
                  <a:srgbClr val="808000"/>
                </a:highlight>
              </a:rPr>
              <a:t>conical </a:t>
            </a:r>
            <a:r>
              <a:rPr lang="en-US" sz="2400" dirty="0"/>
              <a:t>caps.</a:t>
            </a:r>
          </a:p>
          <a:p>
            <a:pPr lvl="1"/>
            <a:r>
              <a:rPr lang="en-US" sz="2400" dirty="0"/>
              <a:t>Edible mushrooms do not have any kind of </a:t>
            </a:r>
            <a:r>
              <a:rPr lang="en-US" sz="2400" dirty="0">
                <a:highlight>
                  <a:srgbClr val="808000"/>
                </a:highlight>
              </a:rPr>
              <a:t>bad</a:t>
            </a:r>
            <a:r>
              <a:rPr lang="en-US" sz="2400" dirty="0"/>
              <a:t> like foul, fishy, </a:t>
            </a:r>
            <a:r>
              <a:rPr lang="en-US" dirty="0"/>
              <a:t>pungent odor.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4EE02-60C9-8633-D8AA-9183B6C43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6208"/>
            <a:ext cx="3761558" cy="24995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3CA84F-635F-177A-3EE4-BBD2E4988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180" y="4364520"/>
            <a:ext cx="3761558" cy="2493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779D44-821E-B417-9AD9-F57CEF297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360" y="3195475"/>
            <a:ext cx="376155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97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075C7-6972-7779-0527-5009A3254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lvl="2"/>
            <a:r>
              <a:rPr lang="en-US" sz="2400" dirty="0"/>
              <a:t>Every </a:t>
            </a:r>
            <a:r>
              <a:rPr lang="en-US" sz="2400" dirty="0">
                <a:highlight>
                  <a:srgbClr val="808000"/>
                </a:highlight>
              </a:rPr>
              <a:t>red</a:t>
            </a:r>
            <a:r>
              <a:rPr lang="en-US" sz="2400" dirty="0"/>
              <a:t> and </a:t>
            </a:r>
            <a:r>
              <a:rPr lang="en-US" sz="2400" dirty="0">
                <a:highlight>
                  <a:srgbClr val="808000"/>
                </a:highlight>
              </a:rPr>
              <a:t>orange</a:t>
            </a:r>
            <a:r>
              <a:rPr lang="en-US" sz="2400" dirty="0"/>
              <a:t> colored cap of a mushroom is </a:t>
            </a:r>
            <a:r>
              <a:rPr lang="en-US" sz="2400" dirty="0">
                <a:highlight>
                  <a:srgbClr val="808000"/>
                </a:highlight>
              </a:rPr>
              <a:t>edible</a:t>
            </a:r>
          </a:p>
          <a:p>
            <a:pPr lvl="2"/>
            <a:r>
              <a:rPr lang="en-US" sz="2400" dirty="0"/>
              <a:t>The stalk roots of edible mushrooms don't look like </a:t>
            </a:r>
            <a:r>
              <a:rPr lang="en-US" sz="2400" dirty="0">
                <a:highlight>
                  <a:srgbClr val="808000"/>
                </a:highlight>
              </a:rPr>
              <a:t>rhizomorphs</a:t>
            </a:r>
            <a:r>
              <a:rPr lang="en-US" sz="2400" dirty="0"/>
              <a:t>.</a:t>
            </a:r>
          </a:p>
          <a:p>
            <a:pPr lvl="2"/>
            <a:r>
              <a:rPr lang="en-US" sz="2400" dirty="0"/>
              <a:t>All </a:t>
            </a:r>
            <a:r>
              <a:rPr lang="en-US" sz="2400" dirty="0">
                <a:highlight>
                  <a:srgbClr val="808000"/>
                </a:highlight>
              </a:rPr>
              <a:t>flaring</a:t>
            </a:r>
            <a:r>
              <a:rPr lang="en-US" sz="2400" dirty="0"/>
              <a:t> ring types are </a:t>
            </a:r>
            <a:r>
              <a:rPr lang="en-US" sz="2400" dirty="0">
                <a:highlight>
                  <a:srgbClr val="808000"/>
                </a:highlight>
              </a:rPr>
              <a:t>edible</a:t>
            </a:r>
            <a:r>
              <a:rPr lang="en-US" sz="2400" dirty="0"/>
              <a:t> and </a:t>
            </a:r>
            <a:r>
              <a:rPr lang="en-US" sz="2400" dirty="0">
                <a:highlight>
                  <a:srgbClr val="808000"/>
                </a:highlight>
              </a:rPr>
              <a:t>large</a:t>
            </a:r>
            <a:r>
              <a:rPr lang="en-US" sz="2400" dirty="0"/>
              <a:t> and </a:t>
            </a:r>
            <a:r>
              <a:rPr lang="en-US" sz="2400" dirty="0">
                <a:highlight>
                  <a:srgbClr val="808000"/>
                </a:highlight>
              </a:rPr>
              <a:t>none</a:t>
            </a:r>
            <a:r>
              <a:rPr lang="en-US" sz="2400" dirty="0"/>
              <a:t> ring types are definitely </a:t>
            </a:r>
            <a:r>
              <a:rPr lang="en-US" sz="2400" dirty="0">
                <a:highlight>
                  <a:srgbClr val="808000"/>
                </a:highlight>
              </a:rPr>
              <a:t>poisonous</a:t>
            </a:r>
            <a:r>
              <a:rPr lang="en-US" sz="2400" dirty="0"/>
              <a:t>.</a:t>
            </a:r>
          </a:p>
          <a:p>
            <a:pPr lvl="2"/>
            <a:r>
              <a:rPr lang="en-US" sz="2400" dirty="0"/>
              <a:t>Mushrooms with the spore print </a:t>
            </a:r>
            <a:r>
              <a:rPr lang="en-US" sz="2400" dirty="0">
                <a:highlight>
                  <a:srgbClr val="808000"/>
                </a:highlight>
              </a:rPr>
              <a:t>buff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808000"/>
                </a:highlight>
              </a:rPr>
              <a:t>yellow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808000"/>
                </a:highlight>
              </a:rPr>
              <a:t>orange</a:t>
            </a:r>
            <a:r>
              <a:rPr lang="en-US" sz="2400" dirty="0"/>
              <a:t>, and </a:t>
            </a:r>
            <a:r>
              <a:rPr lang="en-US" sz="2400" dirty="0">
                <a:highlight>
                  <a:srgbClr val="808000"/>
                </a:highlight>
              </a:rPr>
              <a:t>purple</a:t>
            </a:r>
            <a:r>
              <a:rPr lang="en-US" sz="2400" dirty="0"/>
              <a:t> are always </a:t>
            </a:r>
            <a:r>
              <a:rPr lang="en-US" sz="2400" dirty="0">
                <a:highlight>
                  <a:srgbClr val="808000"/>
                </a:highlight>
              </a:rPr>
              <a:t>edible</a:t>
            </a:r>
            <a:r>
              <a:rPr lang="en-US" sz="2400" dirty="0"/>
              <a:t> in nature. While </a:t>
            </a:r>
            <a:r>
              <a:rPr lang="en-US" sz="2400" dirty="0">
                <a:highlight>
                  <a:srgbClr val="808000"/>
                </a:highlight>
              </a:rPr>
              <a:t>green</a:t>
            </a:r>
            <a:r>
              <a:rPr lang="en-US" sz="2400" dirty="0"/>
              <a:t> is for </a:t>
            </a:r>
            <a:r>
              <a:rPr lang="en-US" sz="2400" dirty="0">
                <a:highlight>
                  <a:srgbClr val="808000"/>
                </a:highlight>
              </a:rPr>
              <a:t>poisonous</a:t>
            </a:r>
            <a:r>
              <a:rPr lang="en-US" sz="2400" dirty="0"/>
              <a:t>.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0546B-D28E-8345-23D7-A4E5A07F2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7376"/>
            <a:ext cx="3761558" cy="2493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FD3C7F-CDF8-5B7B-7CE1-BE161C108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285" y="4412447"/>
            <a:ext cx="3761558" cy="2523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602B97-0878-9CD1-26FC-2DC263E7F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3094" y="4364520"/>
            <a:ext cx="3767655" cy="2493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10A8DC-57B1-7C8C-448E-444405C7CF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0444" y="1871040"/>
            <a:ext cx="376155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4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810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Google Sans</vt:lpstr>
      <vt:lpstr>Söhne</vt:lpstr>
      <vt:lpstr>Office Theme</vt:lpstr>
      <vt:lpstr>EDA  of  Mushroom Dataset</vt:lpstr>
      <vt:lpstr>Meet the Team</vt:lpstr>
      <vt:lpstr>Introduction to the Mushroom Dataset</vt:lpstr>
      <vt:lpstr>Data Cleaning</vt:lpstr>
      <vt:lpstr>PowerPoint Presentation</vt:lpstr>
      <vt:lpstr>PowerPoint Presentation</vt:lpstr>
      <vt:lpstr>EDA</vt:lpstr>
      <vt:lpstr>EDA and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Engineering </vt:lpstr>
      <vt:lpstr>Dummies </vt:lpstr>
      <vt:lpstr>Label Encoder </vt:lpstr>
      <vt:lpstr>Train test Split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Dhoble</dc:creator>
  <cp:lastModifiedBy>Yash Dhoble</cp:lastModifiedBy>
  <cp:revision>18</cp:revision>
  <dcterms:created xsi:type="dcterms:W3CDTF">2023-04-18T05:29:44Z</dcterms:created>
  <dcterms:modified xsi:type="dcterms:W3CDTF">2023-04-18T17:40:31Z</dcterms:modified>
</cp:coreProperties>
</file>