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sldIdLst>
    <p:sldId id="257" r:id="rId5"/>
    <p:sldId id="258" r:id="rId6"/>
    <p:sldId id="259" r:id="rId7"/>
    <p:sldId id="260" r:id="rId8"/>
    <p:sldId id="270" r:id="rId9"/>
    <p:sldId id="261" r:id="rId10"/>
    <p:sldId id="262" r:id="rId11"/>
    <p:sldId id="263" r:id="rId12"/>
    <p:sldId id="264" r:id="rId13"/>
    <p:sldId id="265" r:id="rId14"/>
    <p:sldId id="271" r:id="rId15"/>
    <p:sldId id="266" r:id="rId16"/>
    <p:sldId id="267" r:id="rId17"/>
  </p:sldIdLst>
  <p:sldSz cx="9144000" cy="6858000" type="screen4x3"/>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468"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386420-1856-4FF9-B0C3-023CBAC50013}" type="datetimeFigureOut">
              <a:rPr lang="en-US" smtClean="0"/>
              <a:t>1/5/2019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DACCA5-CDAB-4EA6-A021-183DAB9C1EF5}" type="slidenum">
              <a:rPr lang="en-US" smtClean="0"/>
              <a:t>‹#›</a:t>
            </a:fld>
            <a:endParaRPr lang="en-US"/>
          </a:p>
        </p:txBody>
      </p:sp>
    </p:spTree>
    <p:extLst>
      <p:ext uri="{BB962C8B-B14F-4D97-AF65-F5344CB8AC3E}">
        <p14:creationId xmlns:p14="http://schemas.microsoft.com/office/powerpoint/2010/main" val="3901792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4"/>
          <p:cNvSpPr>
            <a:spLocks noGrp="1" noRot="1" noChangeAspect="1" noTextEdit="1"/>
          </p:cNvSpPr>
          <p:nvPr>
            <p:ph type="sldImg"/>
          </p:nvPr>
        </p:nvSpPr>
        <p:spPr bwMode="auto">
          <a:xfrm>
            <a:off x="1571625" y="638175"/>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r>
              <a:rPr lang="en-US" sz="1000" dirty="0">
                <a:latin typeface="Candara" pitchFamily="34" charset="0"/>
              </a:rPr>
              <a:t>Copyright © 2011 IGATE Corporation (a part of Capegemini Group). All rights reserved. </a:t>
            </a:r>
          </a:p>
          <a:p>
            <a:r>
              <a:rPr lang="en-US" sz="1000" dirty="0">
                <a:latin typeface="Candara" pitchFamily="34" charset="0"/>
              </a:rPr>
              <a:t>No part of this publication shall be reproduced in any way, including but not limited to photocopy, photographic, magnetic, or other record, without the prior written permission of IGATE Corporation (a part of Capegemini Group).</a:t>
            </a:r>
          </a:p>
          <a:p>
            <a:r>
              <a:rPr lang="en-US" sz="1000" dirty="0">
                <a:latin typeface="Candara" pitchFamily="34" charset="0"/>
              </a:rPr>
              <a:t> </a:t>
            </a:r>
          </a:p>
          <a:p>
            <a:r>
              <a:rPr lang="en-US" sz="1000" dirty="0">
                <a:latin typeface="Candara" pitchFamily="34" charset="0"/>
              </a:rPr>
              <a:t>IGATE Corporation (a part of Capegemini Group) considers information included in this document to be confidential and proprietary.</a:t>
            </a:r>
          </a:p>
        </p:txBody>
      </p:sp>
    </p:spTree>
    <p:extLst>
      <p:ext uri="{BB962C8B-B14F-4D97-AF65-F5344CB8AC3E}">
        <p14:creationId xmlns:p14="http://schemas.microsoft.com/office/powerpoint/2010/main" val="186215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71625" y="638175"/>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227018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4.emf"/><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 xmlns:a16="http://schemas.microsoft.com/office/drawing/2014/main" id="{46279687-00F0-4823-8159-585447C125F0}"/>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ct val="100000"/>
              </a:lnSpc>
              <a:defRPr lang="en-US" sz="320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orm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en-US" sz="24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 xmlns:a16="http://schemas.microsoft.com/office/drawing/2014/main" id="{C3D2EC56-D17C-4A75-8178-C69397BC735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3802834909"/>
      </p:ext>
    </p:extLst>
  </p:cSld>
  <p:clrMapOvr>
    <a:masterClrMapping/>
  </p:clrMapOvr>
  <p:extLst mod="1">
    <p:ext uri="{DCECCB84-F9BA-43D5-87BE-67443E8EF086}">
      <p15:sldGuideLst xmlns:p15="http://schemas.microsoft.com/office/powerpoint/2012/main">
        <p15:guide id="3" pos="541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8"/>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817053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3"/>
          <a:ext cx="135749" cy="143985"/>
        </p:xfrm>
        <a:graphic>
          <a:graphicData uri="http://schemas.openxmlformats.org/presentationml/2006/ole">
            <mc:AlternateContent xmlns:mc="http://schemas.openxmlformats.org/markup-compatibility/2006">
              <mc:Choice xmlns:v="urn:schemas-microsoft-com:vml" Requires="v">
                <p:oleObj spid="_x0000_s1050"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3"/>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8"/>
            <a:ext cx="853949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484937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8" y="1494768"/>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28503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8"/>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14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8"/>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83917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D813432-CCF5-40C9-B4BB-E31C0BAC7659}" type="datetimeFigureOut">
              <a:rPr lang="en-US" smtClean="0"/>
              <a:t>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0436C6-9494-4EEE-AB8A-B3A3B22570D2}" type="slidenum">
              <a:rPr lang="en-US" smtClean="0"/>
              <a:t>‹#›</a:t>
            </a:fld>
            <a:endParaRPr lang="en-US"/>
          </a:p>
        </p:txBody>
      </p:sp>
    </p:spTree>
    <p:extLst>
      <p:ext uri="{BB962C8B-B14F-4D97-AF65-F5344CB8AC3E}">
        <p14:creationId xmlns:p14="http://schemas.microsoft.com/office/powerpoint/2010/main" val="3311838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813432-CCF5-40C9-B4BB-E31C0BAC7659}" type="datetimeFigureOut">
              <a:rPr lang="en-US" smtClean="0"/>
              <a:t>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0436C6-9494-4EEE-AB8A-B3A3B22570D2}" type="slidenum">
              <a:rPr lang="en-US" smtClean="0"/>
              <a:t>‹#›</a:t>
            </a:fld>
            <a:endParaRPr lang="en-US"/>
          </a:p>
        </p:txBody>
      </p:sp>
    </p:spTree>
    <p:extLst>
      <p:ext uri="{BB962C8B-B14F-4D97-AF65-F5344CB8AC3E}">
        <p14:creationId xmlns:p14="http://schemas.microsoft.com/office/powerpoint/2010/main" val="1992593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sv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 xmlns:a16="http://schemas.microsoft.com/office/drawing/2014/main" id="{509B218C-0963-489A-AA77-3748FFA421C5}"/>
              </a:ext>
            </a:extLst>
          </p:cNvPr>
          <p:cNvSpPr>
            <a:spLocks noGrp="1"/>
          </p:cNvSpPr>
          <p:nvPr>
            <p:ph type="title"/>
          </p:nvPr>
        </p:nvSpPr>
        <p:spPr>
          <a:xfrm>
            <a:off x="305991" y="413387"/>
            <a:ext cx="8532019" cy="855026"/>
          </a:xfrm>
          <a:prstGeom prst="rect">
            <a:avLst/>
          </a:prstGeom>
        </p:spPr>
        <p:txBody>
          <a:bodyPr vert="horz" lIns="0" tIns="0" rIns="0" bIns="0" rtlCol="0" anchor="t">
            <a:normAutofit/>
          </a:bodyPr>
          <a:lstStyle/>
          <a:p>
            <a:r>
              <a:rPr lang="fr-FR" dirty="0"/>
              <a:t>Modifiez le style du titre</a:t>
            </a:r>
            <a:endParaRPr lang="pt-PT" dirty="0"/>
          </a:p>
        </p:txBody>
      </p:sp>
      <p:sp>
        <p:nvSpPr>
          <p:cNvPr id="5" name="Text Placeholder 4">
            <a:extLst>
              <a:ext uri="{FF2B5EF4-FFF2-40B4-BE49-F238E27FC236}">
                <a16:creationId xmlns="" xmlns:a16="http://schemas.microsoft.com/office/drawing/2014/main" id="{A4D17236-A440-4453-A69C-BE3728C11608}"/>
              </a:ext>
            </a:extLst>
          </p:cNvPr>
          <p:cNvSpPr>
            <a:spLocks noGrp="1"/>
          </p:cNvSpPr>
          <p:nvPr>
            <p:ph type="body" idx="1"/>
          </p:nvPr>
        </p:nvSpPr>
        <p:spPr>
          <a:xfrm>
            <a:off x="305991" y="1412875"/>
            <a:ext cx="8532018"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pic>
        <p:nvPicPr>
          <p:cNvPr id="7" name="Graphic 6">
            <a:extLst>
              <a:ext uri="{FF2B5EF4-FFF2-40B4-BE49-F238E27FC236}">
                <a16:creationId xmlns="" xmlns:a16="http://schemas.microsoft.com/office/drawing/2014/main" id="{C117F4DF-C380-44D6-BF54-2A26A056BCB8}"/>
              </a:ext>
            </a:extLst>
          </p:cNvPr>
          <p:cNvPicPr>
            <a:picLocks noChangeAspect="1"/>
          </p:cNvPicPr>
          <p:nvPr/>
        </p:nvPicPr>
        <p:blipFill rotWithShape="1">
          <a:blip r:embed="rId10">
            <a:extLst>
              <a:ext uri="{96DAC541-7B7A-43D3-8B79-37D633B846F1}">
                <asvg:svgBlip xmlns="" xmlns:asvg="http://schemas.microsoft.com/office/drawing/2016/SVG/main" r:embed="rId11"/>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4419924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xStyles>
    <p:titleStyle>
      <a:lvl1pPr algn="l" defTabSz="685800" rtl="0" eaLnBrk="1" latinLnBrk="0" hangingPunct="1">
        <a:lnSpc>
          <a:spcPct val="100000"/>
        </a:lnSpc>
        <a:spcBef>
          <a:spcPct val="0"/>
        </a:spcBef>
        <a:buNone/>
        <a:defRPr sz="32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214313" indent="-214313" algn="just" defTabSz="685800" rtl="0" eaLnBrk="1" latinLnBrk="0" hangingPunct="1">
        <a:lnSpc>
          <a:spcPct val="90000"/>
        </a:lnSpc>
        <a:spcBef>
          <a:spcPts val="750"/>
        </a:spcBef>
        <a:buClr>
          <a:schemeClr val="tx2"/>
        </a:buClr>
        <a:buFont typeface="Wingdings" panose="05000000000000000000" pitchFamily="2" charset="2"/>
        <a:buChar char="Ø"/>
        <a:defRPr sz="195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557213" indent="-214313" algn="just" defTabSz="685800" rtl="0" eaLnBrk="1" latinLnBrk="0" hangingPunct="1">
        <a:lnSpc>
          <a:spcPct val="90000"/>
        </a:lnSpc>
        <a:spcBef>
          <a:spcPts val="375"/>
        </a:spcBef>
        <a:buClr>
          <a:schemeClr val="tx2"/>
        </a:buClr>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00113" indent="-214313" algn="just" defTabSz="685800" rtl="0" eaLnBrk="1" latinLnBrk="0" hangingPunct="1">
        <a:lnSpc>
          <a:spcPct val="90000"/>
        </a:lnSpc>
        <a:spcBef>
          <a:spcPts val="375"/>
        </a:spcBef>
        <a:buClr>
          <a:schemeClr val="tx2"/>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157288" indent="-128588" algn="just" defTabSz="685800" rtl="0" eaLnBrk="1" latinLnBrk="0" hangingPunct="1">
        <a:lnSpc>
          <a:spcPct val="90000"/>
        </a:lnSpc>
        <a:spcBef>
          <a:spcPts val="375"/>
        </a:spcBef>
        <a:buClr>
          <a:schemeClr val="tx2"/>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500188" indent="-128588" algn="just" defTabSz="685800" rtl="0" eaLnBrk="1" latinLnBrk="0" hangingPunct="1">
        <a:lnSpc>
          <a:spcPct val="90000"/>
        </a:lnSpc>
        <a:spcBef>
          <a:spcPts val="375"/>
        </a:spcBef>
        <a:buClr>
          <a:schemeClr val="tx2"/>
        </a:buClr>
        <a:buFont typeface="Arial" panose="020B0604020202020204" pitchFamily="34" charset="0"/>
        <a:buChar char="•"/>
        <a:defRPr sz="105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65">
          <p15:clr>
            <a:srgbClr val="F26B43"/>
          </p15:clr>
        </p15:guide>
        <p15:guide id="2" pos="193">
          <p15:clr>
            <a:srgbClr val="F26B43"/>
          </p15:clr>
        </p15:guide>
        <p15:guide id="3" pos="5567">
          <p15:clr>
            <a:srgbClr val="F26B43"/>
          </p15:clr>
        </p15:guide>
        <p15:guide id="4" orient="horz" pos="255">
          <p15:clr>
            <a:srgbClr val="F26B43"/>
          </p15:clr>
        </p15:guide>
        <p15:guide id="5" orient="horz" pos="799">
          <p15:clr>
            <a:srgbClr val="F26B43"/>
          </p15:clr>
        </p15:guide>
        <p15:guide id="6" orient="horz" pos="890">
          <p15:clr>
            <a:srgbClr val="F26B43"/>
          </p15:clr>
        </p15:guide>
        <p15:guide id="7" pos="2880">
          <p15:clr>
            <a:srgbClr val="F26B43"/>
          </p15:clr>
        </p15:guide>
        <p15:guide id="8" pos="2812">
          <p15:clr>
            <a:srgbClr val="F26B43"/>
          </p15:clr>
        </p15:guide>
        <p15:guide id="9" pos="294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91" y="6629400"/>
            <a:ext cx="2163762" cy="176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a:extLst>
              <a:ext uri="{FF2B5EF4-FFF2-40B4-BE49-F238E27FC236}">
                <a16:creationId xmlns="" xmlns:a16="http://schemas.microsoft.com/office/drawing/2014/main" id="{A0BF94D0-E1BC-4302-BC88-DD0CABF84BD4}"/>
              </a:ext>
            </a:extLst>
          </p:cNvPr>
          <p:cNvSpPr>
            <a:spLocks noGrp="1"/>
          </p:cNvSpPr>
          <p:nvPr>
            <p:ph type="ctrTitle"/>
          </p:nvPr>
        </p:nvSpPr>
        <p:spPr/>
        <p:txBody>
          <a:bodyPr/>
          <a:lstStyle/>
          <a:p>
            <a:r>
              <a:rPr lang="en-US" dirty="0"/>
              <a:t>Mini </a:t>
            </a:r>
            <a:r>
              <a:rPr lang="en-US" dirty="0" smtClean="0"/>
              <a:t>Project-</a:t>
            </a:r>
            <a:br>
              <a:rPr lang="en-US" dirty="0" smtClean="0"/>
            </a:br>
            <a:r>
              <a:rPr lang="en-US" dirty="0" smtClean="0"/>
              <a:t>Easy Housing Solution</a:t>
            </a:r>
            <a:endParaRPr lang="en-US" dirty="0"/>
          </a:p>
        </p:txBody>
      </p:sp>
      <p:sp>
        <p:nvSpPr>
          <p:cNvPr id="4" name="Subtitle 3">
            <a:extLst>
              <a:ext uri="{FF2B5EF4-FFF2-40B4-BE49-F238E27FC236}">
                <a16:creationId xmlns="" xmlns:a16="http://schemas.microsoft.com/office/drawing/2014/main" id="{4CF3A756-EC7B-4FED-9197-9EAEE09922F5}"/>
              </a:ext>
            </a:extLst>
          </p:cNvPr>
          <p:cNvSpPr>
            <a:spLocks noGrp="1"/>
          </p:cNvSpPr>
          <p:nvPr>
            <p:ph type="subTitle" idx="1"/>
          </p:nvPr>
        </p:nvSpPr>
        <p:spPr/>
        <p:txBody>
          <a:bodyPr>
            <a:normAutofit fontScale="92500"/>
          </a:bodyPr>
          <a:lstStyle/>
          <a:p>
            <a:r>
              <a:rPr lang="en-US" dirty="0" smtClean="0"/>
              <a:t>Group Number 2</a:t>
            </a:r>
          </a:p>
          <a:p>
            <a:r>
              <a:rPr lang="en-US" dirty="0" smtClean="0"/>
              <a:t>GLC-G103,Talwade,Pune</a:t>
            </a:r>
          </a:p>
          <a:p>
            <a:r>
              <a:rPr lang="en-US" dirty="0" smtClean="0"/>
              <a:t>7</a:t>
            </a:r>
            <a:r>
              <a:rPr lang="en-US" baseline="30000" dirty="0" smtClean="0"/>
              <a:t>th</a:t>
            </a:r>
            <a:r>
              <a:rPr lang="en-US" dirty="0" smtClean="0"/>
              <a:t> January,2019</a:t>
            </a:r>
            <a:endParaRPr lang="en-US" dirty="0"/>
          </a:p>
        </p:txBody>
      </p:sp>
    </p:spTree>
    <p:extLst>
      <p:ext uri="{BB962C8B-B14F-4D97-AF65-F5344CB8AC3E}">
        <p14:creationId xmlns:p14="http://schemas.microsoft.com/office/powerpoint/2010/main" val="673702531"/>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 shots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3390" y="1268413"/>
            <a:ext cx="7497221" cy="45227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4191000" y="5943600"/>
            <a:ext cx="990600" cy="369332"/>
          </a:xfrm>
          <a:prstGeom prst="rect">
            <a:avLst/>
          </a:prstGeom>
          <a:noFill/>
        </p:spPr>
        <p:txBody>
          <a:bodyPr wrap="square" rtlCol="0">
            <a:spAutoFit/>
          </a:bodyPr>
          <a:lstStyle/>
          <a:p>
            <a:r>
              <a:rPr lang="en-US" dirty="0" smtClean="0"/>
              <a:t>Fig 2.7</a:t>
            </a:r>
            <a:endParaRPr lang="en-US" dirty="0"/>
          </a:p>
        </p:txBody>
      </p:sp>
    </p:spTree>
    <p:extLst>
      <p:ext uri="{BB962C8B-B14F-4D97-AF65-F5344CB8AC3E}">
        <p14:creationId xmlns:p14="http://schemas.microsoft.com/office/powerpoint/2010/main" val="6968009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 shots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7679" y="1268413"/>
            <a:ext cx="7468642" cy="41417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3886200" y="5638800"/>
            <a:ext cx="990600" cy="369332"/>
          </a:xfrm>
          <a:prstGeom prst="rect">
            <a:avLst/>
          </a:prstGeom>
          <a:noFill/>
        </p:spPr>
        <p:txBody>
          <a:bodyPr wrap="square" rtlCol="0">
            <a:spAutoFit/>
          </a:bodyPr>
          <a:lstStyle/>
          <a:p>
            <a:r>
              <a:rPr lang="en-US" dirty="0" smtClean="0"/>
              <a:t>Fig 2.8</a:t>
            </a:r>
            <a:endParaRPr lang="en-US" dirty="0"/>
          </a:p>
        </p:txBody>
      </p:sp>
    </p:spTree>
    <p:extLst>
      <p:ext uri="{BB962C8B-B14F-4D97-AF65-F5344CB8AC3E}">
        <p14:creationId xmlns:p14="http://schemas.microsoft.com/office/powerpoint/2010/main" val="25411258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Enhancements</a:t>
            </a:r>
          </a:p>
        </p:txBody>
      </p:sp>
      <p:sp>
        <p:nvSpPr>
          <p:cNvPr id="3" name="Content Placeholder 2"/>
          <p:cNvSpPr>
            <a:spLocks noGrp="1"/>
          </p:cNvSpPr>
          <p:nvPr>
            <p:ph idx="1"/>
          </p:nvPr>
        </p:nvSpPr>
        <p:spPr/>
        <p:txBody>
          <a:bodyPr/>
          <a:lstStyle/>
          <a:p>
            <a:r>
              <a:rPr lang="en-US" dirty="0" smtClean="0"/>
              <a:t>Sort by View: We can select the property by view like on Beach side , Lake Side , etc .</a:t>
            </a:r>
          </a:p>
          <a:p>
            <a:endParaRPr lang="en-US" dirty="0"/>
          </a:p>
          <a:p>
            <a:r>
              <a:rPr lang="en-US" dirty="0" smtClean="0"/>
              <a:t>Sort by Cost Range: According to the comfort , user can select the property by Cost.</a:t>
            </a:r>
          </a:p>
          <a:p>
            <a:endParaRPr lang="en-US" dirty="0"/>
          </a:p>
          <a:p>
            <a:r>
              <a:rPr lang="en-US" dirty="0" smtClean="0"/>
              <a:t>Sort by Area : User can sort even by the per square feet area. </a:t>
            </a:r>
          </a:p>
          <a:p>
            <a:endParaRPr lang="en-US" dirty="0"/>
          </a:p>
          <a:p>
            <a:endParaRPr lang="en-US" dirty="0"/>
          </a:p>
        </p:txBody>
      </p:sp>
    </p:spTree>
    <p:extLst>
      <p:ext uri="{BB962C8B-B14F-4D97-AF65-F5344CB8AC3E}">
        <p14:creationId xmlns:p14="http://schemas.microsoft.com/office/powerpoint/2010/main" val="36363190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990" y="3352800"/>
            <a:ext cx="8532019" cy="855026"/>
          </a:xfrm>
        </p:spPr>
        <p:txBody>
          <a:bodyPr/>
          <a:lstStyle/>
          <a:p>
            <a:pPr algn="ctr"/>
            <a:r>
              <a:rPr lang="en-US" dirty="0"/>
              <a:t>Thanks</a:t>
            </a:r>
          </a:p>
        </p:txBody>
      </p:sp>
    </p:spTree>
    <p:extLst>
      <p:ext uri="{BB962C8B-B14F-4D97-AF65-F5344CB8AC3E}">
        <p14:creationId xmlns:p14="http://schemas.microsoft.com/office/powerpoint/2010/main" val="10855051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3A812649-91A0-4BF3-A149-782869BF25C4}"/>
              </a:ext>
            </a:extLst>
          </p:cNvPr>
          <p:cNvSpPr>
            <a:spLocks noGrp="1"/>
          </p:cNvSpPr>
          <p:nvPr>
            <p:ph type="title"/>
          </p:nvPr>
        </p:nvSpPr>
        <p:spPr/>
        <p:txBody>
          <a:bodyPr>
            <a:normAutofit/>
          </a:bodyPr>
          <a:lstStyle/>
          <a:p>
            <a:r>
              <a:rPr lang="en-US" dirty="0"/>
              <a:t>Team Members</a:t>
            </a:r>
          </a:p>
        </p:txBody>
      </p:sp>
      <p:sp>
        <p:nvSpPr>
          <p:cNvPr id="7" name="Content Placeholder 6">
            <a:extLst>
              <a:ext uri="{FF2B5EF4-FFF2-40B4-BE49-F238E27FC236}">
                <a16:creationId xmlns="" xmlns:a16="http://schemas.microsoft.com/office/drawing/2014/main" id="{6CA2DFD8-1E7F-400F-B35D-344DAC786D69}"/>
              </a:ext>
            </a:extLst>
          </p:cNvPr>
          <p:cNvSpPr>
            <a:spLocks noGrp="1"/>
          </p:cNvSpPr>
          <p:nvPr>
            <p:ph idx="1"/>
          </p:nvPr>
        </p:nvSpPr>
        <p:spPr/>
        <p:txBody>
          <a:bodyPr/>
          <a:lstStyle/>
          <a:p>
            <a:r>
              <a:rPr lang="en-US" dirty="0"/>
              <a:t>Kajal Rajendra </a:t>
            </a:r>
            <a:r>
              <a:rPr lang="en-US" dirty="0" smtClean="0"/>
              <a:t>Pawar         </a:t>
            </a:r>
            <a:r>
              <a:rPr lang="en-US" dirty="0"/>
              <a:t>	  - 164284</a:t>
            </a:r>
          </a:p>
          <a:p>
            <a:r>
              <a:rPr lang="en-US" dirty="0"/>
              <a:t>Keerthana K N                          - 164292</a:t>
            </a:r>
          </a:p>
          <a:p>
            <a:r>
              <a:rPr lang="en-US" dirty="0"/>
              <a:t>Mayuri Manohar Mhatre             - 164300</a:t>
            </a:r>
          </a:p>
          <a:p>
            <a:r>
              <a:rPr lang="en-US" dirty="0"/>
              <a:t>Mohd Saleem Khan                   - 164302  </a:t>
            </a:r>
          </a:p>
          <a:p>
            <a:r>
              <a:rPr lang="en-US" dirty="0"/>
              <a:t>Mohit Kishore Asrani                 - 164307</a:t>
            </a:r>
          </a:p>
          <a:p>
            <a:r>
              <a:rPr lang="en-US" dirty="0"/>
              <a:t>Nelaturi Gopala Krishna Reddy   - 164305</a:t>
            </a:r>
          </a:p>
          <a:p>
            <a:r>
              <a:rPr lang="en-US" dirty="0"/>
              <a:t>Nikhitha Kamath                       - 164306 </a:t>
            </a:r>
          </a:p>
          <a:p>
            <a:pPr marL="0" indent="0">
              <a:buNone/>
            </a:pPr>
            <a:endParaRPr lang="en-US" dirty="0"/>
          </a:p>
        </p:txBody>
      </p:sp>
    </p:spTree>
    <p:extLst>
      <p:ext uri="{BB962C8B-B14F-4D97-AF65-F5344CB8AC3E}">
        <p14:creationId xmlns:p14="http://schemas.microsoft.com/office/powerpoint/2010/main" val="11066057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Details</a:t>
            </a:r>
          </a:p>
        </p:txBody>
      </p:sp>
      <p:sp>
        <p:nvSpPr>
          <p:cNvPr id="3" name="Content Placeholder 2"/>
          <p:cNvSpPr>
            <a:spLocks noGrp="1"/>
          </p:cNvSpPr>
          <p:nvPr>
            <p:ph idx="1"/>
          </p:nvPr>
        </p:nvSpPr>
        <p:spPr/>
        <p:txBody>
          <a:bodyPr>
            <a:normAutofit lnSpcReduction="10000"/>
          </a:bodyPr>
          <a:lstStyle/>
          <a:p>
            <a:r>
              <a:rPr lang="en-US" dirty="0"/>
              <a:t>This project is aimed at developing Easy Housing Solution (EHS) for administrators and Customers. </a:t>
            </a:r>
            <a:endParaRPr lang="en-US" dirty="0" smtClean="0"/>
          </a:p>
          <a:p>
            <a:r>
              <a:rPr lang="en-US" dirty="0"/>
              <a:t>It is proposed to develop a system to provide web based Housing Solution system which will allow users to study, compare, buy, sell &amp; then maintain his/her property details in a systematic way. </a:t>
            </a:r>
            <a:endParaRPr lang="en-US" dirty="0" smtClean="0"/>
          </a:p>
          <a:p>
            <a:r>
              <a:rPr lang="en-US" dirty="0" smtClean="0"/>
              <a:t>Typical </a:t>
            </a:r>
            <a:r>
              <a:rPr lang="en-US" dirty="0"/>
              <a:t>operations include registering and login of the user, </a:t>
            </a:r>
            <a:r>
              <a:rPr lang="en-US" dirty="0" smtClean="0"/>
              <a:t>searching </a:t>
            </a:r>
            <a:r>
              <a:rPr lang="en-US" dirty="0"/>
              <a:t>houses for buying or renting</a:t>
            </a:r>
            <a:r>
              <a:rPr lang="en-US" dirty="0" smtClean="0"/>
              <a:t>.</a:t>
            </a:r>
          </a:p>
          <a:p>
            <a:r>
              <a:rPr lang="en-US" dirty="0"/>
              <a:t>Owners can add their property, upload </a:t>
            </a:r>
            <a:r>
              <a:rPr lang="en-US" dirty="0" smtClean="0"/>
              <a:t>images from </a:t>
            </a:r>
            <a:r>
              <a:rPr lang="en-US" dirty="0"/>
              <a:t>the Easy </a:t>
            </a:r>
            <a:r>
              <a:rPr lang="en-US" dirty="0" smtClean="0"/>
              <a:t>Housing company.</a:t>
            </a:r>
          </a:p>
          <a:p>
            <a:r>
              <a:rPr lang="en-US" dirty="0" smtClean="0"/>
              <a:t> </a:t>
            </a:r>
            <a:r>
              <a:rPr lang="en-US" b="1" dirty="0" smtClean="0"/>
              <a:t>Technology Used: </a:t>
            </a:r>
            <a:endParaRPr lang="en-US" b="1" dirty="0" smtClean="0"/>
          </a:p>
          <a:p>
            <a:pPr marL="0" indent="0">
              <a:buNone/>
            </a:pPr>
            <a:endParaRPr lang="en-US" b="1" dirty="0" smtClean="0"/>
          </a:p>
          <a:p>
            <a:r>
              <a:rPr lang="en-US" b="1" dirty="0" smtClean="0"/>
              <a:t> </a:t>
            </a:r>
            <a:r>
              <a:rPr lang="en-US" dirty="0" smtClean="0"/>
              <a:t>Presentation Layer  : WPF 4.5</a:t>
            </a:r>
          </a:p>
          <a:p>
            <a:r>
              <a:rPr lang="en-US" dirty="0" smtClean="0"/>
              <a:t>Business Layer        :  C# 5.0</a:t>
            </a:r>
          </a:p>
          <a:p>
            <a:r>
              <a:rPr lang="en-US" dirty="0" smtClean="0"/>
              <a:t> Database Layer      : SQL Server 2012</a:t>
            </a:r>
          </a:p>
          <a:p>
            <a:pPr marL="0" indent="0">
              <a:buNone/>
            </a:pPr>
            <a:r>
              <a:rPr lang="en-US" dirty="0"/>
              <a:t> </a:t>
            </a:r>
            <a:r>
              <a:rPr lang="en-US" dirty="0" smtClean="0"/>
              <a:t>   </a:t>
            </a:r>
            <a:endParaRPr lang="en-US" dirty="0"/>
          </a:p>
        </p:txBody>
      </p:sp>
    </p:spTree>
    <p:extLst>
      <p:ext uri="{BB962C8B-B14F-4D97-AF65-F5344CB8AC3E}">
        <p14:creationId xmlns:p14="http://schemas.microsoft.com/office/powerpoint/2010/main" val="27035606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Diagram Depicting Entire Project</a:t>
            </a:r>
          </a:p>
        </p:txBody>
      </p:sp>
      <p:sp>
        <p:nvSpPr>
          <p:cNvPr id="5" name="TextBox 4"/>
          <p:cNvSpPr txBox="1"/>
          <p:nvPr/>
        </p:nvSpPr>
        <p:spPr>
          <a:xfrm>
            <a:off x="3048000" y="5638800"/>
            <a:ext cx="2057400" cy="369332"/>
          </a:xfrm>
          <a:prstGeom prst="rect">
            <a:avLst/>
          </a:prstGeom>
          <a:noFill/>
        </p:spPr>
        <p:txBody>
          <a:bodyPr wrap="square" rtlCol="0">
            <a:spAutoFit/>
          </a:bodyPr>
          <a:lstStyle/>
          <a:p>
            <a:r>
              <a:rPr lang="en-US" dirty="0" smtClean="0"/>
              <a:t>        Fig 2.1 </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85799" y="1143000"/>
            <a:ext cx="7239001" cy="44850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254597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Box 2"/>
          <p:cNvSpPr txBox="1"/>
          <p:nvPr/>
        </p:nvSpPr>
        <p:spPr>
          <a:xfrm>
            <a:off x="3733800" y="5867400"/>
            <a:ext cx="1219200" cy="369332"/>
          </a:xfrm>
          <a:prstGeom prst="rect">
            <a:avLst/>
          </a:prstGeom>
          <a:noFill/>
        </p:spPr>
        <p:txBody>
          <a:bodyPr wrap="square" rtlCol="0">
            <a:spAutoFit/>
          </a:bodyPr>
          <a:lstStyle/>
          <a:p>
            <a:r>
              <a:rPr lang="en-US" dirty="0" smtClean="0"/>
              <a:t>Fig 2.2</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0" y="762000"/>
            <a:ext cx="6477000" cy="51054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89977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Diagram</a:t>
            </a:r>
          </a:p>
        </p:txBody>
      </p:sp>
      <p:sp>
        <p:nvSpPr>
          <p:cNvPr id="7" name="TextBox 6"/>
          <p:cNvSpPr txBox="1"/>
          <p:nvPr/>
        </p:nvSpPr>
        <p:spPr>
          <a:xfrm>
            <a:off x="3657600" y="5943600"/>
            <a:ext cx="1143000" cy="369332"/>
          </a:xfrm>
          <a:prstGeom prst="rect">
            <a:avLst/>
          </a:prstGeom>
          <a:noFill/>
        </p:spPr>
        <p:txBody>
          <a:bodyPr wrap="square" rtlCol="0">
            <a:spAutoFit/>
          </a:bodyPr>
          <a:lstStyle/>
          <a:p>
            <a:r>
              <a:rPr lang="en-US" dirty="0" smtClean="0"/>
              <a:t>Fig 2.3</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2600" y="1268413"/>
            <a:ext cx="4915020" cy="45989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582832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Diagram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5613" y="1066801"/>
            <a:ext cx="6246467" cy="4648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p:cNvSpPr txBox="1"/>
          <p:nvPr/>
        </p:nvSpPr>
        <p:spPr>
          <a:xfrm>
            <a:off x="3581400" y="5791200"/>
            <a:ext cx="1066800" cy="369332"/>
          </a:xfrm>
          <a:prstGeom prst="rect">
            <a:avLst/>
          </a:prstGeom>
          <a:noFill/>
        </p:spPr>
        <p:txBody>
          <a:bodyPr wrap="square" rtlCol="0">
            <a:spAutoFit/>
          </a:bodyPr>
          <a:lstStyle/>
          <a:p>
            <a:r>
              <a:rPr lang="en-US" dirty="0" smtClean="0"/>
              <a:t>Fig 2.4</a:t>
            </a:r>
            <a:endParaRPr lang="en-US" dirty="0"/>
          </a:p>
        </p:txBody>
      </p:sp>
    </p:spTree>
    <p:extLst>
      <p:ext uri="{BB962C8B-B14F-4D97-AF65-F5344CB8AC3E}">
        <p14:creationId xmlns:p14="http://schemas.microsoft.com/office/powerpoint/2010/main" val="27049723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Sequence/Activity Diagram</a:t>
            </a:r>
          </a:p>
        </p:txBody>
      </p:sp>
      <p:sp>
        <p:nvSpPr>
          <p:cNvPr id="5" name="TextBox 4"/>
          <p:cNvSpPr txBox="1"/>
          <p:nvPr/>
        </p:nvSpPr>
        <p:spPr>
          <a:xfrm>
            <a:off x="3962400" y="5943600"/>
            <a:ext cx="1143000" cy="369332"/>
          </a:xfrm>
          <a:prstGeom prst="rect">
            <a:avLst/>
          </a:prstGeom>
          <a:noFill/>
        </p:spPr>
        <p:txBody>
          <a:bodyPr wrap="square" rtlCol="0">
            <a:spAutoFit/>
          </a:bodyPr>
          <a:lstStyle/>
          <a:p>
            <a:r>
              <a:rPr lang="en-US" dirty="0" smtClean="0"/>
              <a:t>Fig 2.5</a:t>
            </a: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7400" y="1143001"/>
            <a:ext cx="4495800" cy="47243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791495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 shots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8153" y="1665785"/>
            <a:ext cx="6715647" cy="38192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3962400" y="5715000"/>
            <a:ext cx="990600" cy="369332"/>
          </a:xfrm>
          <a:prstGeom prst="rect">
            <a:avLst/>
          </a:prstGeom>
          <a:noFill/>
        </p:spPr>
        <p:txBody>
          <a:bodyPr wrap="square" rtlCol="0">
            <a:spAutoFit/>
          </a:bodyPr>
          <a:lstStyle/>
          <a:p>
            <a:r>
              <a:rPr lang="en-US" dirty="0" smtClean="0"/>
              <a:t>Fig 2.6</a:t>
            </a:r>
            <a:endParaRPr lang="en-US" dirty="0"/>
          </a:p>
        </p:txBody>
      </p:sp>
    </p:spTree>
    <p:extLst>
      <p:ext uri="{BB962C8B-B14F-4D97-AF65-F5344CB8AC3E}">
        <p14:creationId xmlns:p14="http://schemas.microsoft.com/office/powerpoint/2010/main" val="312337297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Capgemini 2017_Cover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9" id="{6C81F9DB-9DB6-478C-B029-122D380A8C9B}" vid="{842A89BB-942D-4468-A868-23016060482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AE12BA53767D44BC77A4C9A1ECA869" ma:contentTypeVersion="3" ma:contentTypeDescription="Create a new document." ma:contentTypeScope="" ma:versionID="f67ee02f4c6147b21582c34896ffff31">
  <xsd:schema xmlns:xsd="http://www.w3.org/2001/XMLSchema" xmlns:xs="http://www.w3.org/2001/XMLSchema" xmlns:p="http://schemas.microsoft.com/office/2006/metadata/properties" xmlns:ns2="ff9673e2-8703-4f54-a1af-e608932f257d" targetNamespace="http://schemas.microsoft.com/office/2006/metadata/properties" ma:root="true" ma:fieldsID="17688dc9c4f9013ba065dbc1ba4ba8a6" ns2:_="">
    <xsd:import namespace="ff9673e2-8703-4f54-a1af-e608932f257d"/>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f9673e2-8703-4f54-a1af-e608932f257d"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aterial_x0020_Type xmlns="ff9673e2-8703-4f54-a1af-e608932f257d">Class book</Material_x0020_Type>
    <Category xmlns="ff9673e2-8703-4f54-a1af-e608932f257d">Module Artifact</Category>
    <Level xmlns="ff9673e2-8703-4f54-a1af-e608932f257d">L1</Leve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E1DCA56-CCD3-4743-8065-04AF2CD5560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f9673e2-8703-4f54-a1af-e608932f257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FF59D98-0F06-4631-A6BC-A483DF8C91A4}">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schemas.microsoft.com/office/infopath/2007/PartnerControls"/>
    <ds:schemaRef ds:uri="ff9673e2-8703-4f54-a1af-e608932f257d"/>
    <ds:schemaRef ds:uri="http://purl.org/dc/dcmitype/"/>
  </ds:schemaRefs>
</ds:datastoreItem>
</file>

<file path=customXml/itemProps3.xml><?xml version="1.0" encoding="utf-8"?>
<ds:datastoreItem xmlns:ds="http://schemas.openxmlformats.org/officeDocument/2006/customXml" ds:itemID="{8A4511C7-3CF7-4DE5-A93B-41A0EC86318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Lesson XX Template</Template>
  <TotalTime>307</TotalTime>
  <Words>273</Words>
  <Application>Microsoft Office PowerPoint</Application>
  <PresentationFormat>On-screen Show (4:3)</PresentationFormat>
  <Paragraphs>67</Paragraphs>
  <Slides>13</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20" baseType="lpstr">
      <vt:lpstr>Arial</vt:lpstr>
      <vt:lpstr>Calibri</vt:lpstr>
      <vt:lpstr>Candara</vt:lpstr>
      <vt:lpstr>Verdana</vt:lpstr>
      <vt:lpstr>Wingdings</vt:lpstr>
      <vt:lpstr>Capgemini 2017_Cover slides</vt:lpstr>
      <vt:lpstr>think-cell Slide</vt:lpstr>
      <vt:lpstr>Mini Project- Easy Housing Solution</vt:lpstr>
      <vt:lpstr>Team Members</vt:lpstr>
      <vt:lpstr>Project Details</vt:lpstr>
      <vt:lpstr>Diagram Depicting Entire Project</vt:lpstr>
      <vt:lpstr>PowerPoint Presentation</vt:lpstr>
      <vt:lpstr>Use Case Diagram</vt:lpstr>
      <vt:lpstr>Class Diagram</vt:lpstr>
      <vt:lpstr>Sequence/Activity Diagram</vt:lpstr>
      <vt:lpstr>Screen shots</vt:lpstr>
      <vt:lpstr>Screen shots</vt:lpstr>
      <vt:lpstr>Screen shots</vt:lpstr>
      <vt:lpstr>Future Enhancements</vt:lpstr>
      <vt:lpstr>Thanks</vt:lpstr>
    </vt:vector>
  </TitlesOfParts>
  <Company>IGATECORP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Vaishali Kasture</dc:creator>
  <cp:lastModifiedBy>Asrani, Mohit Kishore</cp:lastModifiedBy>
  <cp:revision>24</cp:revision>
  <dcterms:created xsi:type="dcterms:W3CDTF">2016-04-13T10:56:28Z</dcterms:created>
  <dcterms:modified xsi:type="dcterms:W3CDTF">2019-01-05T12:47:22Z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0x01010079AE12BA53767D44BC77A4C9A1ECA869</vt:lpwstr>
  </property>
</Properties>
</file>