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1" r:id="rId1"/>
  </p:sldMasterIdLst>
  <p:sldIdLst>
    <p:sldId id="256" r:id="rId2"/>
    <p:sldId id="257" r:id="rId3"/>
    <p:sldId id="258" r:id="rId4"/>
    <p:sldId id="259" r:id="rId5"/>
    <p:sldId id="260" r:id="rId6"/>
    <p:sldId id="261" r:id="rId7"/>
    <p:sldId id="262" r:id="rId8"/>
    <p:sldId id="266" r:id="rId9"/>
    <p:sldId id="269" r:id="rId10"/>
    <p:sldId id="270" r:id="rId11"/>
    <p:sldId id="274" r:id="rId12"/>
    <p:sldId id="271"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48A87A34-81AB-432B-8DAE-1953F412C126}" type="datetimeFigureOut">
              <a:rPr lang="en-US" smtClean="0"/>
              <a:t>8/21/2020</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6D22F896-40B5-4ADD-8801-0D06FADFA095}" type="slidenum">
              <a:rPr lang="en-US" smtClean="0"/>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944738190"/>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342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48A87A34-81AB-432B-8DAE-1953F412C126}" type="datetimeFigureOut">
              <a:rPr lang="en-US" smtClean="0"/>
              <a:t>8/21/2020</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6D22F896-40B5-4ADD-8801-0D06FADFA095}" type="slidenum">
              <a:rPr lang="en-US" smtClean="0"/>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12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8/21/2020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518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48A87A34-81AB-432B-8DAE-1953F412C126}" type="datetimeFigureOut">
              <a:rPr lang="en-US" smtClean="0"/>
              <a:t>8/21/2020</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6D22F896-40B5-4ADD-8801-0D06FADFA095}" type="slidenum">
              <a:rPr lang="en-US" smtClean="0"/>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180159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8/21/2020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389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8/21/2020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9399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8/21/2020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8265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48A87A34-81AB-432B-8DAE-1953F412C126}" type="datetimeFigureOut">
              <a:rPr lang="en-US" smtClean="0"/>
              <a:t>8/21/2020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41493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48A87A34-81AB-432B-8DAE-1953F412C126}" type="datetimeFigureOut">
              <a:rPr lang="en-US" smtClean="0"/>
              <a:t>8/21/2020</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152148954"/>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48A87A34-81AB-432B-8DAE-1953F412C126}" type="datetimeFigureOut">
              <a:rPr lang="en-US" smtClean="0"/>
              <a:t>8/21/2020</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670139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48A87A34-81AB-432B-8DAE-1953F412C126}" type="datetimeFigureOut">
              <a:rPr lang="en-US" smtClean="0"/>
              <a:pPr/>
              <a:t>8/21/2020</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6D22F896-40B5-4ADD-8801-0D06FADFA09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4345100"/>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Adobe Myungjo Std M" panose="02020600000000000000" pitchFamily="18" charset="-128"/>
                <a:ea typeface="Adobe Myungjo Std M" panose="02020600000000000000" pitchFamily="18" charset="-128"/>
              </a:rPr>
              <a:t>Night – flowering  jasmine </a:t>
            </a:r>
            <a:endParaRPr lang="en-US" sz="4800" dirty="0">
              <a:latin typeface="Adobe Myungjo Std M" panose="02020600000000000000" pitchFamily="18" charset="-128"/>
              <a:ea typeface="Adobe Myungjo Std M" panose="02020600000000000000" pitchFamily="18" charset="-128"/>
            </a:endParaRPr>
          </a:p>
        </p:txBody>
      </p:sp>
      <p:sp>
        <p:nvSpPr>
          <p:cNvPr id="3" name="Subtitle 2"/>
          <p:cNvSpPr>
            <a:spLocks noGrp="1"/>
          </p:cNvSpPr>
          <p:nvPr>
            <p:ph type="subTitle" idx="1"/>
          </p:nvPr>
        </p:nvSpPr>
        <p:spPr/>
        <p:txBody>
          <a:bodyPr>
            <a:normAutofit/>
          </a:bodyPr>
          <a:lstStyle/>
          <a:p>
            <a:pPr algn="r"/>
            <a:r>
              <a:rPr lang="en-US" sz="4000" dirty="0" smtClean="0">
                <a:latin typeface="Adobe Myungjo Std M" panose="02020600000000000000" pitchFamily="18" charset="-128"/>
                <a:ea typeface="Adobe Myungjo Std M" panose="02020600000000000000" pitchFamily="18" charset="-128"/>
              </a:rPr>
              <a:t>Kajal shukla</a:t>
            </a:r>
            <a:endParaRPr lang="en-US" sz="4000" dirty="0">
              <a:latin typeface="Adobe Myungjo Std M" panose="02020600000000000000" pitchFamily="18" charset="-128"/>
              <a:ea typeface="Adobe Myungjo Std M" panose="02020600000000000000" pitchFamily="18" charset="-128"/>
            </a:endParaRPr>
          </a:p>
        </p:txBody>
      </p:sp>
    </p:spTree>
    <p:extLst>
      <p:ext uri="{BB962C8B-B14F-4D97-AF65-F5344CB8AC3E}">
        <p14:creationId xmlns:p14="http://schemas.microsoft.com/office/powerpoint/2010/main" val="3801183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09" y="216023"/>
            <a:ext cx="3230625" cy="1687924"/>
          </a:xfrm>
        </p:spPr>
        <p:txBody>
          <a:bodyPr/>
          <a:lstStyle/>
          <a:p>
            <a:r>
              <a:rPr lang="en-US" sz="4400" dirty="0" smtClean="0">
                <a:latin typeface="Algerian" panose="04020705040A02060702" pitchFamily="82" charset="0"/>
              </a:rPr>
              <a:t>Seeds</a:t>
            </a:r>
            <a:endParaRPr lang="en-US" sz="4400" dirty="0">
              <a:latin typeface="Algerian" panose="04020705040A02060702" pitchFamily="82" charset="0"/>
            </a:endParaRPr>
          </a:p>
        </p:txBody>
      </p:sp>
      <p:sp>
        <p:nvSpPr>
          <p:cNvPr id="3" name="Picture Placeholder 2"/>
          <p:cNvSpPr>
            <a:spLocks noGrp="1"/>
          </p:cNvSpPr>
          <p:nvPr>
            <p:ph type="pic" idx="1"/>
          </p:nvPr>
        </p:nvSpPr>
        <p:spPr>
          <a:xfrm>
            <a:off x="68970" y="3610172"/>
            <a:ext cx="3560702" cy="3093281"/>
          </a:xfrm>
        </p:spPr>
      </p:sp>
      <p:sp>
        <p:nvSpPr>
          <p:cNvPr id="4" name="Text Placeholder 3"/>
          <p:cNvSpPr>
            <a:spLocks noGrp="1"/>
          </p:cNvSpPr>
          <p:nvPr>
            <p:ph type="body" sz="half" idx="2"/>
          </p:nvPr>
        </p:nvSpPr>
        <p:spPr>
          <a:xfrm>
            <a:off x="4739425" y="216023"/>
            <a:ext cx="7237927" cy="6487430"/>
          </a:xfrm>
        </p:spPr>
        <p:txBody>
          <a:bodyPr>
            <a:normAutofit/>
          </a:bodyPr>
          <a:lstStyle/>
          <a:p>
            <a:pPr marL="285750" indent="-285750">
              <a:buFont typeface="Calibri" panose="020F0502020204030204" pitchFamily="34" charset="0"/>
              <a:buChar char="–"/>
            </a:pPr>
            <a:r>
              <a:rPr lang="en-US" sz="3200" dirty="0" smtClean="0">
                <a:latin typeface="+mj-lt"/>
              </a:rPr>
              <a:t>The seeds contain </a:t>
            </a:r>
            <a:r>
              <a:rPr lang="en-US" sz="3200" dirty="0" smtClean="0">
                <a:solidFill>
                  <a:schemeClr val="tx2">
                    <a:lumMod val="25000"/>
                    <a:lumOff val="75000"/>
                  </a:schemeClr>
                </a:solidFill>
                <a:latin typeface="+mj-lt"/>
              </a:rPr>
              <a:t>arbortristosides  A and B</a:t>
            </a:r>
            <a:r>
              <a:rPr lang="en-US" sz="3200" dirty="0" smtClean="0">
                <a:latin typeface="+mj-lt"/>
              </a:rPr>
              <a:t>; </a:t>
            </a:r>
            <a:r>
              <a:rPr lang="en-US" sz="3200" dirty="0" smtClean="0">
                <a:solidFill>
                  <a:schemeClr val="accent5">
                    <a:lumMod val="60000"/>
                    <a:lumOff val="40000"/>
                  </a:schemeClr>
                </a:solidFill>
                <a:latin typeface="+mj-lt"/>
              </a:rPr>
              <a:t>glycerides of linoleic</a:t>
            </a:r>
            <a:r>
              <a:rPr lang="en-US" sz="3200" dirty="0" smtClean="0">
                <a:latin typeface="+mj-lt"/>
              </a:rPr>
              <a:t> , </a:t>
            </a:r>
            <a:r>
              <a:rPr lang="en-US" sz="3200" dirty="0" smtClean="0">
                <a:solidFill>
                  <a:schemeClr val="tx2">
                    <a:lumMod val="25000"/>
                    <a:lumOff val="75000"/>
                  </a:schemeClr>
                </a:solidFill>
                <a:latin typeface="+mj-lt"/>
              </a:rPr>
              <a:t>oleic</a:t>
            </a:r>
            <a:r>
              <a:rPr lang="en-US" sz="3200" dirty="0" smtClean="0">
                <a:latin typeface="+mj-lt"/>
              </a:rPr>
              <a:t> , </a:t>
            </a:r>
            <a:r>
              <a:rPr lang="en-US" sz="3200" dirty="0" smtClean="0">
                <a:solidFill>
                  <a:schemeClr val="accent5">
                    <a:lumMod val="60000"/>
                    <a:lumOff val="40000"/>
                  </a:schemeClr>
                </a:solidFill>
                <a:latin typeface="+mj-lt"/>
              </a:rPr>
              <a:t>lignoceric</a:t>
            </a:r>
            <a:r>
              <a:rPr lang="en-US" sz="3200" dirty="0" smtClean="0">
                <a:latin typeface="+mj-lt"/>
              </a:rPr>
              <a:t>, </a:t>
            </a:r>
            <a:r>
              <a:rPr lang="en-US" sz="3200" dirty="0" smtClean="0">
                <a:solidFill>
                  <a:schemeClr val="tx2">
                    <a:lumMod val="25000"/>
                    <a:lumOff val="75000"/>
                  </a:schemeClr>
                </a:solidFill>
                <a:latin typeface="+mj-lt"/>
              </a:rPr>
              <a:t>stearic</a:t>
            </a:r>
            <a:r>
              <a:rPr lang="en-US" sz="3200" dirty="0" smtClean="0">
                <a:latin typeface="+mj-lt"/>
              </a:rPr>
              <a:t>, </a:t>
            </a:r>
            <a:r>
              <a:rPr lang="en-US" sz="3200" dirty="0" smtClean="0">
                <a:solidFill>
                  <a:schemeClr val="accent5">
                    <a:lumMod val="60000"/>
                    <a:lumOff val="40000"/>
                  </a:schemeClr>
                </a:solidFill>
                <a:latin typeface="+mj-lt"/>
              </a:rPr>
              <a:t>palmitic and myristic acids</a:t>
            </a:r>
            <a:r>
              <a:rPr lang="en-US" sz="3200" dirty="0" smtClean="0">
                <a:latin typeface="+mj-lt"/>
              </a:rPr>
              <a:t>; </a:t>
            </a:r>
            <a:r>
              <a:rPr lang="en-US" sz="3200" dirty="0" smtClean="0">
                <a:solidFill>
                  <a:schemeClr val="tx2">
                    <a:lumMod val="25000"/>
                    <a:lumOff val="75000"/>
                  </a:schemeClr>
                </a:solidFill>
                <a:latin typeface="+mj-lt"/>
              </a:rPr>
              <a:t>nyctanthic acid</a:t>
            </a:r>
            <a:r>
              <a:rPr lang="en-US" sz="3200" dirty="0" smtClean="0">
                <a:latin typeface="+mj-lt"/>
              </a:rPr>
              <a:t>; </a:t>
            </a:r>
            <a:r>
              <a:rPr lang="en-US" sz="3200" dirty="0" smtClean="0">
                <a:solidFill>
                  <a:schemeClr val="accent5">
                    <a:lumMod val="60000"/>
                    <a:lumOff val="40000"/>
                  </a:schemeClr>
                </a:solidFill>
                <a:latin typeface="+mj-lt"/>
              </a:rPr>
              <a:t>3,4-secotriterpene acid</a:t>
            </a:r>
            <a:r>
              <a:rPr lang="en-US" sz="3200" dirty="0" smtClean="0">
                <a:latin typeface="+mj-lt"/>
              </a:rPr>
              <a:t>; and </a:t>
            </a:r>
            <a:r>
              <a:rPr lang="en-US" sz="3200" dirty="0" smtClean="0">
                <a:solidFill>
                  <a:schemeClr val="tx2">
                    <a:lumMod val="25000"/>
                    <a:lumOff val="75000"/>
                  </a:schemeClr>
                </a:solidFill>
                <a:latin typeface="+mj-lt"/>
              </a:rPr>
              <a:t>a water-soluble polysaccharide composed of D-glucose </a:t>
            </a:r>
            <a:r>
              <a:rPr lang="en-US" sz="3200" dirty="0" smtClean="0">
                <a:latin typeface="+mj-lt"/>
              </a:rPr>
              <a:t>and </a:t>
            </a:r>
            <a:r>
              <a:rPr lang="en-US" sz="3200" dirty="0" smtClean="0">
                <a:solidFill>
                  <a:schemeClr val="accent5">
                    <a:lumMod val="60000"/>
                    <a:lumOff val="40000"/>
                  </a:schemeClr>
                </a:solidFill>
                <a:latin typeface="+mj-lt"/>
              </a:rPr>
              <a:t>D-mannose.</a:t>
            </a:r>
            <a:endParaRPr lang="en-US" sz="3200" dirty="0">
              <a:solidFill>
                <a:schemeClr val="accent5">
                  <a:lumMod val="60000"/>
                  <a:lumOff val="40000"/>
                </a:schemeClr>
              </a:solidFill>
              <a:latin typeface="+mj-lt"/>
            </a:endParaRPr>
          </a:p>
        </p:txBody>
      </p:sp>
    </p:spTree>
    <p:extLst>
      <p:ext uri="{BB962C8B-B14F-4D97-AF65-F5344CB8AC3E}">
        <p14:creationId xmlns:p14="http://schemas.microsoft.com/office/powerpoint/2010/main" val="11776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09" y="216023"/>
            <a:ext cx="3230625" cy="1687924"/>
          </a:xfrm>
        </p:spPr>
        <p:txBody>
          <a:bodyPr/>
          <a:lstStyle/>
          <a:p>
            <a:r>
              <a:rPr lang="en-US" sz="4400" dirty="0" smtClean="0">
                <a:latin typeface="Algerian" panose="04020705040A02060702" pitchFamily="82" charset="0"/>
              </a:rPr>
              <a:t>Flower Oil</a:t>
            </a:r>
            <a:endParaRPr lang="en-US" sz="4400" dirty="0">
              <a:latin typeface="Algerian" panose="04020705040A02060702" pitchFamily="82" charset="0"/>
            </a:endParaRPr>
          </a:p>
        </p:txBody>
      </p:sp>
      <p:sp>
        <p:nvSpPr>
          <p:cNvPr id="3" name="Picture Placeholder 2"/>
          <p:cNvSpPr>
            <a:spLocks noGrp="1"/>
          </p:cNvSpPr>
          <p:nvPr>
            <p:ph type="pic" idx="1"/>
          </p:nvPr>
        </p:nvSpPr>
        <p:spPr>
          <a:xfrm>
            <a:off x="68970" y="3610172"/>
            <a:ext cx="3560702" cy="3093281"/>
          </a:xfrm>
        </p:spPr>
      </p:sp>
      <p:sp>
        <p:nvSpPr>
          <p:cNvPr id="4" name="Text Placeholder 3"/>
          <p:cNvSpPr>
            <a:spLocks noGrp="1"/>
          </p:cNvSpPr>
          <p:nvPr>
            <p:ph type="body" sz="half" idx="2"/>
          </p:nvPr>
        </p:nvSpPr>
        <p:spPr>
          <a:xfrm>
            <a:off x="4739425" y="216023"/>
            <a:ext cx="7237927" cy="6487430"/>
          </a:xfrm>
        </p:spPr>
        <p:txBody>
          <a:bodyPr/>
          <a:lstStyle/>
          <a:p>
            <a:pPr marL="285750" indent="-285750">
              <a:buFont typeface="Calibri" panose="020F0502020204030204" pitchFamily="34" charset="0"/>
              <a:buChar char="–"/>
            </a:pPr>
            <a:r>
              <a:rPr lang="en-US" sz="3200" dirty="0" smtClean="0">
                <a:latin typeface="+mj-lt"/>
              </a:rPr>
              <a:t>The flower oil  contains </a:t>
            </a:r>
            <a:r>
              <a:rPr lang="el-GR" sz="3200" dirty="0" smtClean="0">
                <a:solidFill>
                  <a:schemeClr val="tx2">
                    <a:lumMod val="25000"/>
                    <a:lumOff val="75000"/>
                  </a:schemeClr>
                </a:solidFill>
                <a:latin typeface="+mj-lt"/>
              </a:rPr>
              <a:t>α</a:t>
            </a:r>
            <a:r>
              <a:rPr lang="en-US" sz="3200" dirty="0" smtClean="0">
                <a:solidFill>
                  <a:schemeClr val="tx2">
                    <a:lumMod val="25000"/>
                    <a:lumOff val="75000"/>
                  </a:schemeClr>
                </a:solidFill>
                <a:latin typeface="+mj-lt"/>
              </a:rPr>
              <a:t>-pinene</a:t>
            </a:r>
            <a:r>
              <a:rPr lang="en-US" sz="3200" dirty="0" smtClean="0">
                <a:latin typeface="+mj-lt"/>
              </a:rPr>
              <a:t>, </a:t>
            </a:r>
            <a:r>
              <a:rPr lang="en-US" sz="3200" dirty="0" smtClean="0">
                <a:solidFill>
                  <a:schemeClr val="accent5">
                    <a:lumMod val="60000"/>
                    <a:lumOff val="40000"/>
                  </a:schemeClr>
                </a:solidFill>
                <a:latin typeface="+mj-lt"/>
              </a:rPr>
              <a:t>p-cymene</a:t>
            </a:r>
            <a:r>
              <a:rPr lang="en-US" sz="3200" dirty="0" smtClean="0">
                <a:latin typeface="+mj-lt"/>
              </a:rPr>
              <a:t>, </a:t>
            </a:r>
            <a:r>
              <a:rPr lang="en-US" sz="3200" dirty="0" smtClean="0">
                <a:solidFill>
                  <a:schemeClr val="tx2">
                    <a:lumMod val="25000"/>
                    <a:lumOff val="75000"/>
                  </a:schemeClr>
                </a:solidFill>
                <a:latin typeface="+mj-lt"/>
              </a:rPr>
              <a:t>1-hexanol</a:t>
            </a:r>
            <a:r>
              <a:rPr lang="en-US" sz="3200" dirty="0" smtClean="0">
                <a:latin typeface="+mj-lt"/>
              </a:rPr>
              <a:t>,</a:t>
            </a:r>
            <a:r>
              <a:rPr lang="en-US" sz="3200" dirty="0" smtClean="0">
                <a:solidFill>
                  <a:schemeClr val="accent5">
                    <a:lumMod val="60000"/>
                    <a:lumOff val="40000"/>
                  </a:schemeClr>
                </a:solidFill>
                <a:latin typeface="+mj-lt"/>
              </a:rPr>
              <a:t> methylheptanone</a:t>
            </a:r>
            <a:r>
              <a:rPr lang="en-US" sz="3200" dirty="0" smtClean="0">
                <a:latin typeface="+mj-lt"/>
              </a:rPr>
              <a:t>, </a:t>
            </a:r>
            <a:r>
              <a:rPr lang="en-US" sz="3200" dirty="0" smtClean="0">
                <a:solidFill>
                  <a:schemeClr val="tx2">
                    <a:lumMod val="25000"/>
                    <a:lumOff val="75000"/>
                  </a:schemeClr>
                </a:solidFill>
                <a:latin typeface="+mj-lt"/>
              </a:rPr>
              <a:t>phenyl acetaldehyde</a:t>
            </a:r>
            <a:r>
              <a:rPr lang="en-US" sz="3200" dirty="0" smtClean="0">
                <a:latin typeface="+mj-lt"/>
              </a:rPr>
              <a:t>, </a:t>
            </a:r>
            <a:r>
              <a:rPr lang="en-US" sz="3200" dirty="0" smtClean="0">
                <a:solidFill>
                  <a:schemeClr val="accent5">
                    <a:lumMod val="60000"/>
                    <a:lumOff val="40000"/>
                  </a:schemeClr>
                </a:solidFill>
                <a:latin typeface="+mj-lt"/>
              </a:rPr>
              <a:t>1-decenol</a:t>
            </a:r>
            <a:r>
              <a:rPr lang="en-US" sz="3200" dirty="0" smtClean="0">
                <a:latin typeface="+mj-lt"/>
              </a:rPr>
              <a:t> </a:t>
            </a:r>
            <a:r>
              <a:rPr lang="en-US" sz="3200" dirty="0" smtClean="0">
                <a:latin typeface="+mj-lt"/>
              </a:rPr>
              <a:t>and </a:t>
            </a:r>
            <a:r>
              <a:rPr lang="en-US" sz="3200" dirty="0" smtClean="0">
                <a:solidFill>
                  <a:schemeClr val="tx2">
                    <a:lumMod val="25000"/>
                    <a:lumOff val="75000"/>
                  </a:schemeClr>
                </a:solidFill>
                <a:latin typeface="+mj-lt"/>
              </a:rPr>
              <a:t>anisaldehyde</a:t>
            </a:r>
            <a:r>
              <a:rPr lang="en-US" sz="3200" dirty="0" smtClean="0">
                <a:latin typeface="+mj-lt"/>
              </a:rPr>
              <a:t>.</a:t>
            </a:r>
            <a:endParaRPr lang="en-US" sz="3200" dirty="0">
              <a:latin typeface="+mj-lt"/>
            </a:endParaRPr>
          </a:p>
        </p:txBody>
      </p:sp>
    </p:spTree>
    <p:extLst>
      <p:ext uri="{BB962C8B-B14F-4D97-AF65-F5344CB8AC3E}">
        <p14:creationId xmlns:p14="http://schemas.microsoft.com/office/powerpoint/2010/main" val="3383605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09" y="216023"/>
            <a:ext cx="3230625" cy="1687924"/>
          </a:xfrm>
        </p:spPr>
        <p:txBody>
          <a:bodyPr/>
          <a:lstStyle/>
          <a:p>
            <a:r>
              <a:rPr lang="en-US" sz="4400" dirty="0" smtClean="0">
                <a:latin typeface="Algerian" panose="04020705040A02060702" pitchFamily="82" charset="0"/>
              </a:rPr>
              <a:t>Plants</a:t>
            </a:r>
            <a:endParaRPr lang="en-US" sz="4400" dirty="0">
              <a:latin typeface="Algerian" panose="04020705040A02060702" pitchFamily="82" charset="0"/>
            </a:endParaRPr>
          </a:p>
        </p:txBody>
      </p:sp>
      <p:sp>
        <p:nvSpPr>
          <p:cNvPr id="3" name="Picture Placeholder 2"/>
          <p:cNvSpPr>
            <a:spLocks noGrp="1"/>
          </p:cNvSpPr>
          <p:nvPr>
            <p:ph type="pic" idx="1"/>
          </p:nvPr>
        </p:nvSpPr>
        <p:spPr>
          <a:xfrm>
            <a:off x="68970" y="3610172"/>
            <a:ext cx="3560702" cy="3093281"/>
          </a:xfrm>
        </p:spPr>
      </p:sp>
      <p:sp>
        <p:nvSpPr>
          <p:cNvPr id="4" name="Text Placeholder 3"/>
          <p:cNvSpPr>
            <a:spLocks noGrp="1"/>
          </p:cNvSpPr>
          <p:nvPr>
            <p:ph type="body" sz="half" idx="2"/>
          </p:nvPr>
        </p:nvSpPr>
        <p:spPr>
          <a:xfrm>
            <a:off x="4739425" y="216023"/>
            <a:ext cx="7237927" cy="6487430"/>
          </a:xfrm>
        </p:spPr>
        <p:txBody>
          <a:bodyPr>
            <a:normAutofit/>
          </a:bodyPr>
          <a:lstStyle/>
          <a:p>
            <a:pPr marL="285750" indent="-285750">
              <a:buFont typeface="Calibri" panose="020F0502020204030204" pitchFamily="34" charset="0"/>
              <a:buChar char="–"/>
            </a:pPr>
            <a:r>
              <a:rPr lang="en-US" sz="3200" dirty="0" smtClean="0">
                <a:latin typeface="+mj-lt"/>
              </a:rPr>
              <a:t>The plant contains </a:t>
            </a:r>
            <a:r>
              <a:rPr lang="en-US" sz="3200" dirty="0" smtClean="0">
                <a:solidFill>
                  <a:schemeClr val="tx2">
                    <a:lumMod val="25000"/>
                    <a:lumOff val="75000"/>
                  </a:schemeClr>
                </a:solidFill>
                <a:latin typeface="+mj-lt"/>
              </a:rPr>
              <a:t>2,3,4,6-tetra-0-methyl-D-glucose</a:t>
            </a:r>
            <a:r>
              <a:rPr lang="en-US" sz="3200" dirty="0" smtClean="0">
                <a:latin typeface="+mj-lt"/>
              </a:rPr>
              <a:t>; </a:t>
            </a:r>
            <a:r>
              <a:rPr lang="en-US" sz="3200" dirty="0" smtClean="0">
                <a:solidFill>
                  <a:schemeClr val="accent5">
                    <a:lumMod val="60000"/>
                    <a:lumOff val="40000"/>
                  </a:schemeClr>
                </a:solidFill>
                <a:latin typeface="+mj-lt"/>
              </a:rPr>
              <a:t>2,3,6 tri-0-methyl-D-glucose</a:t>
            </a:r>
            <a:r>
              <a:rPr lang="en-US" sz="3200" dirty="0" smtClean="0">
                <a:latin typeface="+mj-lt"/>
              </a:rPr>
              <a:t>; </a:t>
            </a:r>
            <a:r>
              <a:rPr lang="en-US" sz="3200" dirty="0" smtClean="0">
                <a:solidFill>
                  <a:schemeClr val="tx2">
                    <a:lumMod val="25000"/>
                    <a:lumOff val="75000"/>
                  </a:schemeClr>
                </a:solidFill>
                <a:latin typeface="+mj-lt"/>
              </a:rPr>
              <a:t>2,3,6-tri-0-methyl-D-mannose</a:t>
            </a:r>
            <a:r>
              <a:rPr lang="en-US" sz="3200" dirty="0" smtClean="0">
                <a:latin typeface="+mj-lt"/>
              </a:rPr>
              <a:t>; </a:t>
            </a:r>
            <a:r>
              <a:rPr lang="en-US" sz="3200" dirty="0" smtClean="0">
                <a:solidFill>
                  <a:schemeClr val="accent5">
                    <a:lumMod val="60000"/>
                    <a:lumOff val="40000"/>
                  </a:schemeClr>
                </a:solidFill>
                <a:latin typeface="+mj-lt"/>
              </a:rPr>
              <a:t>2,3,-di-0-methyl-D-mannose</a:t>
            </a:r>
            <a:r>
              <a:rPr lang="en-US" sz="3200" dirty="0" smtClean="0">
                <a:latin typeface="+mj-lt"/>
              </a:rPr>
              <a:t>; </a:t>
            </a:r>
            <a:r>
              <a:rPr lang="en-US" sz="3200" dirty="0" smtClean="0">
                <a:solidFill>
                  <a:schemeClr val="tx2">
                    <a:lumMod val="25000"/>
                    <a:lumOff val="75000"/>
                  </a:schemeClr>
                </a:solidFill>
                <a:latin typeface="+mj-lt"/>
              </a:rPr>
              <a:t>arbortristosides A, B, and C</a:t>
            </a:r>
            <a:r>
              <a:rPr lang="en-US" sz="3200" dirty="0" smtClean="0">
                <a:latin typeface="+mj-lt"/>
              </a:rPr>
              <a:t>; and </a:t>
            </a:r>
            <a:r>
              <a:rPr lang="en-US" sz="3200" dirty="0" smtClean="0">
                <a:solidFill>
                  <a:schemeClr val="accent5">
                    <a:lumMod val="60000"/>
                    <a:lumOff val="40000"/>
                  </a:schemeClr>
                </a:solidFill>
                <a:latin typeface="+mj-lt"/>
              </a:rPr>
              <a:t>iridoid glycosides</a:t>
            </a:r>
            <a:r>
              <a:rPr lang="en-US" sz="3200" dirty="0" smtClean="0">
                <a:latin typeface="+mj-lt"/>
              </a:rPr>
              <a:t>.</a:t>
            </a:r>
            <a:endParaRPr lang="en-US" sz="3200" dirty="0">
              <a:latin typeface="+mj-lt"/>
            </a:endParaRPr>
          </a:p>
        </p:txBody>
      </p:sp>
    </p:spTree>
    <p:extLst>
      <p:ext uri="{BB962C8B-B14F-4D97-AF65-F5344CB8AC3E}">
        <p14:creationId xmlns:p14="http://schemas.microsoft.com/office/powerpoint/2010/main" val="672237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09" y="216023"/>
            <a:ext cx="3230625" cy="1687924"/>
          </a:xfrm>
        </p:spPr>
        <p:txBody>
          <a:bodyPr/>
          <a:lstStyle/>
          <a:p>
            <a:r>
              <a:rPr lang="en-US" sz="4400" dirty="0" smtClean="0">
                <a:latin typeface="Algerian" panose="04020705040A02060702" pitchFamily="82" charset="0"/>
              </a:rPr>
              <a:t>Bark</a:t>
            </a:r>
            <a:endParaRPr lang="en-US" sz="4400" dirty="0">
              <a:latin typeface="Algerian" panose="04020705040A02060702" pitchFamily="82" charset="0"/>
            </a:endParaRPr>
          </a:p>
        </p:txBody>
      </p:sp>
      <p:sp>
        <p:nvSpPr>
          <p:cNvPr id="3" name="Picture Placeholder 2"/>
          <p:cNvSpPr>
            <a:spLocks noGrp="1"/>
          </p:cNvSpPr>
          <p:nvPr>
            <p:ph type="pic" idx="1"/>
          </p:nvPr>
        </p:nvSpPr>
        <p:spPr>
          <a:xfrm>
            <a:off x="68970" y="3610172"/>
            <a:ext cx="3560702" cy="3093281"/>
          </a:xfrm>
        </p:spPr>
      </p:sp>
      <p:sp>
        <p:nvSpPr>
          <p:cNvPr id="4" name="Text Placeholder 3"/>
          <p:cNvSpPr>
            <a:spLocks noGrp="1"/>
          </p:cNvSpPr>
          <p:nvPr>
            <p:ph type="body" sz="half" idx="2"/>
          </p:nvPr>
        </p:nvSpPr>
        <p:spPr>
          <a:xfrm>
            <a:off x="4739425" y="216023"/>
            <a:ext cx="7237927" cy="6487430"/>
          </a:xfrm>
        </p:spPr>
        <p:txBody>
          <a:bodyPr/>
          <a:lstStyle/>
          <a:p>
            <a:pPr marL="285750" indent="-285750">
              <a:buFont typeface="Calibri" panose="020F0502020204030204" pitchFamily="34" charset="0"/>
              <a:buChar char="–"/>
            </a:pPr>
            <a:r>
              <a:rPr lang="en-US" sz="3200" dirty="0" smtClean="0">
                <a:latin typeface="+mj-lt"/>
              </a:rPr>
              <a:t>The bark contains </a:t>
            </a:r>
            <a:r>
              <a:rPr lang="en-US" sz="3200" dirty="0" smtClean="0">
                <a:solidFill>
                  <a:schemeClr val="tx2">
                    <a:lumMod val="25000"/>
                    <a:lumOff val="75000"/>
                  </a:schemeClr>
                </a:solidFill>
                <a:latin typeface="+mj-lt"/>
              </a:rPr>
              <a:t>glycosides</a:t>
            </a:r>
            <a:r>
              <a:rPr lang="en-US" sz="3200" dirty="0" smtClean="0">
                <a:latin typeface="+mj-lt"/>
              </a:rPr>
              <a:t> and </a:t>
            </a:r>
            <a:r>
              <a:rPr lang="en-US" sz="3200" dirty="0" smtClean="0">
                <a:solidFill>
                  <a:schemeClr val="accent5">
                    <a:lumMod val="60000"/>
                    <a:lumOff val="40000"/>
                  </a:schemeClr>
                </a:solidFill>
                <a:latin typeface="+mj-lt"/>
              </a:rPr>
              <a:t>alkaloids</a:t>
            </a:r>
            <a:r>
              <a:rPr lang="en-US" dirty="0" smtClean="0"/>
              <a:t>.</a:t>
            </a:r>
            <a:endParaRPr lang="en-US" dirty="0"/>
          </a:p>
        </p:txBody>
      </p:sp>
    </p:spTree>
    <p:extLst>
      <p:ext uri="{BB962C8B-B14F-4D97-AF65-F5344CB8AC3E}">
        <p14:creationId xmlns:p14="http://schemas.microsoft.com/office/powerpoint/2010/main" val="2635887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09" y="216023"/>
            <a:ext cx="3230625" cy="1687924"/>
          </a:xfrm>
        </p:spPr>
        <p:txBody>
          <a:bodyPr/>
          <a:lstStyle/>
          <a:p>
            <a:r>
              <a:rPr lang="en-US" sz="4400" dirty="0" smtClean="0">
                <a:latin typeface="Algerian" panose="04020705040A02060702" pitchFamily="82" charset="0"/>
              </a:rPr>
              <a:t>Stem</a:t>
            </a:r>
            <a:endParaRPr lang="en-US" sz="4400" dirty="0">
              <a:latin typeface="Algerian" panose="04020705040A02060702" pitchFamily="82" charset="0"/>
            </a:endParaRPr>
          </a:p>
        </p:txBody>
      </p:sp>
      <p:sp>
        <p:nvSpPr>
          <p:cNvPr id="3" name="Picture Placeholder 2"/>
          <p:cNvSpPr>
            <a:spLocks noGrp="1"/>
          </p:cNvSpPr>
          <p:nvPr>
            <p:ph type="pic" idx="1"/>
          </p:nvPr>
        </p:nvSpPr>
        <p:spPr>
          <a:xfrm>
            <a:off x="68970" y="3610172"/>
            <a:ext cx="3560702" cy="3093281"/>
          </a:xfrm>
        </p:spPr>
      </p:sp>
      <p:sp>
        <p:nvSpPr>
          <p:cNvPr id="4" name="Text Placeholder 3"/>
          <p:cNvSpPr>
            <a:spLocks noGrp="1"/>
          </p:cNvSpPr>
          <p:nvPr>
            <p:ph type="body" sz="half" idx="2"/>
          </p:nvPr>
        </p:nvSpPr>
        <p:spPr>
          <a:xfrm>
            <a:off x="4739425" y="216023"/>
            <a:ext cx="7237927" cy="6487430"/>
          </a:xfrm>
        </p:spPr>
        <p:txBody>
          <a:bodyPr>
            <a:normAutofit/>
          </a:bodyPr>
          <a:lstStyle/>
          <a:p>
            <a:pPr marL="285750" indent="-285750">
              <a:buFont typeface="Calibri" panose="020F0502020204030204" pitchFamily="34" charset="0"/>
              <a:buChar char="–"/>
            </a:pPr>
            <a:r>
              <a:rPr lang="en-US" sz="3200" dirty="0" smtClean="0">
                <a:latin typeface="+mj-lt"/>
              </a:rPr>
              <a:t>The stems contain the </a:t>
            </a:r>
            <a:r>
              <a:rPr lang="en-US" sz="3200" dirty="0" smtClean="0">
                <a:solidFill>
                  <a:schemeClr val="tx2">
                    <a:lumMod val="25000"/>
                    <a:lumOff val="75000"/>
                  </a:schemeClr>
                </a:solidFill>
                <a:latin typeface="+mj-lt"/>
              </a:rPr>
              <a:t>glycoside naringenin-4’-0-</a:t>
            </a:r>
            <a:r>
              <a:rPr lang="el-GR" sz="3200" dirty="0" smtClean="0">
                <a:solidFill>
                  <a:schemeClr val="tx2">
                    <a:lumMod val="25000"/>
                    <a:lumOff val="75000"/>
                  </a:schemeClr>
                </a:solidFill>
                <a:latin typeface="+mj-lt"/>
              </a:rPr>
              <a:t>ᵦ</a:t>
            </a:r>
            <a:r>
              <a:rPr lang="en-US" sz="3200" dirty="0" smtClean="0">
                <a:solidFill>
                  <a:schemeClr val="tx2">
                    <a:lumMod val="25000"/>
                    <a:lumOff val="75000"/>
                  </a:schemeClr>
                </a:solidFill>
                <a:latin typeface="+mj-lt"/>
              </a:rPr>
              <a:t>-glucapyranosly-</a:t>
            </a:r>
            <a:r>
              <a:rPr lang="el-GR" sz="3200" dirty="0" smtClean="0">
                <a:solidFill>
                  <a:schemeClr val="tx2">
                    <a:lumMod val="25000"/>
                    <a:lumOff val="75000"/>
                  </a:schemeClr>
                </a:solidFill>
                <a:latin typeface="+mj-lt"/>
              </a:rPr>
              <a:t>α</a:t>
            </a:r>
            <a:r>
              <a:rPr lang="en-US" sz="3200" dirty="0" smtClean="0">
                <a:solidFill>
                  <a:schemeClr val="tx2">
                    <a:lumMod val="25000"/>
                    <a:lumOff val="75000"/>
                  </a:schemeClr>
                </a:solidFill>
                <a:latin typeface="+mj-lt"/>
              </a:rPr>
              <a:t>-xylopyranoside</a:t>
            </a:r>
            <a:r>
              <a:rPr lang="en-US" sz="3200" dirty="0" smtClean="0">
                <a:latin typeface="+mj-lt"/>
              </a:rPr>
              <a:t> and</a:t>
            </a:r>
            <a:r>
              <a:rPr lang="en-US" sz="3200" dirty="0" smtClean="0">
                <a:solidFill>
                  <a:schemeClr val="accent5">
                    <a:lumMod val="60000"/>
                    <a:lumOff val="40000"/>
                  </a:schemeClr>
                </a:solidFill>
                <a:latin typeface="+mj-lt"/>
              </a:rPr>
              <a:t> </a:t>
            </a:r>
            <a:r>
              <a:rPr lang="el-GR" sz="3200" dirty="0" smtClean="0">
                <a:solidFill>
                  <a:schemeClr val="accent5">
                    <a:lumMod val="60000"/>
                    <a:lumOff val="40000"/>
                  </a:schemeClr>
                </a:solidFill>
                <a:latin typeface="+mj-lt"/>
              </a:rPr>
              <a:t>ᵦ</a:t>
            </a:r>
            <a:r>
              <a:rPr lang="en-US" sz="3200" dirty="0" smtClean="0">
                <a:solidFill>
                  <a:schemeClr val="accent5">
                    <a:lumMod val="60000"/>
                    <a:lumOff val="40000"/>
                  </a:schemeClr>
                </a:solidFill>
                <a:latin typeface="+mj-lt"/>
              </a:rPr>
              <a:t>-sitosterol</a:t>
            </a:r>
            <a:r>
              <a:rPr lang="en-US" sz="3200" dirty="0" smtClean="0">
                <a:latin typeface="+mj-lt"/>
              </a:rPr>
              <a:t>.</a:t>
            </a:r>
            <a:endParaRPr lang="en-US" sz="3200" dirty="0">
              <a:latin typeface="+mj-lt"/>
            </a:endParaRPr>
          </a:p>
        </p:txBody>
      </p:sp>
    </p:spTree>
    <p:extLst>
      <p:ext uri="{BB962C8B-B14F-4D97-AF65-F5344CB8AC3E}">
        <p14:creationId xmlns:p14="http://schemas.microsoft.com/office/powerpoint/2010/main" val="4276278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639287"/>
            <a:ext cx="8770571" cy="1418833"/>
          </a:xfrm>
        </p:spPr>
        <p:txBody>
          <a:bodyPr/>
          <a:lstStyle/>
          <a:p>
            <a:r>
              <a:rPr lang="en-US" dirty="0" smtClean="0">
                <a:latin typeface="Algerian" panose="04020705040A02060702" pitchFamily="82" charset="0"/>
              </a:rPr>
              <a:t>Night – flowering jasmine</a:t>
            </a:r>
            <a:r>
              <a:rPr lang="en-US" dirty="0" smtClean="0"/>
              <a:t> </a:t>
            </a:r>
            <a:endParaRPr lang="en-US" dirty="0"/>
          </a:p>
        </p:txBody>
      </p:sp>
      <p:sp>
        <p:nvSpPr>
          <p:cNvPr id="3" name="Content Placeholder 2"/>
          <p:cNvSpPr>
            <a:spLocks noGrp="1"/>
          </p:cNvSpPr>
          <p:nvPr>
            <p:ph idx="1"/>
          </p:nvPr>
        </p:nvSpPr>
        <p:spPr>
          <a:xfrm>
            <a:off x="1154954" y="2603500"/>
            <a:ext cx="8825659" cy="4254500"/>
          </a:xfrm>
        </p:spPr>
        <p:txBody>
          <a:bodyPr>
            <a:normAutofit fontScale="92500"/>
          </a:bodyPr>
          <a:lstStyle/>
          <a:p>
            <a:r>
              <a:rPr lang="en-US" sz="3200" dirty="0" smtClean="0">
                <a:latin typeface="+mj-lt"/>
              </a:rPr>
              <a:t>It is a species of  </a:t>
            </a:r>
            <a:r>
              <a:rPr lang="en-US" sz="3200" dirty="0" smtClean="0">
                <a:solidFill>
                  <a:srgbClr val="0070C0"/>
                </a:solidFill>
                <a:latin typeface="+mj-lt"/>
              </a:rPr>
              <a:t>NYCTANTHES</a:t>
            </a:r>
            <a:r>
              <a:rPr lang="en-US" sz="3200" dirty="0" smtClean="0">
                <a:latin typeface="+mj-lt"/>
              </a:rPr>
              <a:t> native  to </a:t>
            </a:r>
            <a:r>
              <a:rPr lang="en-US" sz="3200" dirty="0" smtClean="0">
                <a:solidFill>
                  <a:srgbClr val="0070C0"/>
                </a:solidFill>
                <a:latin typeface="+mj-lt"/>
              </a:rPr>
              <a:t>South Asia</a:t>
            </a:r>
            <a:r>
              <a:rPr lang="en-US" sz="3200" dirty="0" smtClean="0">
                <a:latin typeface="+mj-lt"/>
              </a:rPr>
              <a:t> and  </a:t>
            </a:r>
            <a:r>
              <a:rPr lang="en-US" sz="3200" dirty="0" smtClean="0">
                <a:solidFill>
                  <a:srgbClr val="0070C0"/>
                </a:solidFill>
                <a:latin typeface="+mj-lt"/>
              </a:rPr>
              <a:t>Southeast Asia </a:t>
            </a:r>
            <a:r>
              <a:rPr lang="en-US" sz="3200" dirty="0" smtClean="0">
                <a:latin typeface="+mj-lt"/>
              </a:rPr>
              <a:t>.</a:t>
            </a:r>
          </a:p>
          <a:p>
            <a:r>
              <a:rPr lang="en-US" sz="3200" dirty="0" smtClean="0">
                <a:latin typeface="+mj-lt"/>
              </a:rPr>
              <a:t>Nyctanthes  abror-tristis is a </a:t>
            </a:r>
            <a:r>
              <a:rPr lang="en-US" sz="3200" dirty="0" smtClean="0">
                <a:solidFill>
                  <a:srgbClr val="0070C0"/>
                </a:solidFill>
                <a:latin typeface="+mj-lt"/>
              </a:rPr>
              <a:t>shrub </a:t>
            </a:r>
            <a:r>
              <a:rPr lang="en-US" sz="3200" dirty="0" smtClean="0">
                <a:latin typeface="+mj-lt"/>
              </a:rPr>
              <a:t>or a small </a:t>
            </a:r>
            <a:r>
              <a:rPr lang="en-US" sz="3200" dirty="0" smtClean="0">
                <a:solidFill>
                  <a:srgbClr val="0070C0"/>
                </a:solidFill>
                <a:latin typeface="+mj-lt"/>
              </a:rPr>
              <a:t>tree</a:t>
            </a:r>
            <a:r>
              <a:rPr lang="en-US" sz="3200" dirty="0" smtClean="0">
                <a:latin typeface="+mj-lt"/>
              </a:rPr>
              <a:t> growing to 10m(33 ft) tall, with flaky  grey  bark.</a:t>
            </a:r>
          </a:p>
          <a:p>
            <a:r>
              <a:rPr lang="en-US" sz="3200" dirty="0" smtClean="0">
                <a:latin typeface="+mj-lt"/>
              </a:rPr>
              <a:t>The </a:t>
            </a:r>
            <a:r>
              <a:rPr lang="en-US" sz="3200" dirty="0" smtClean="0">
                <a:solidFill>
                  <a:srgbClr val="0070C0"/>
                </a:solidFill>
                <a:latin typeface="+mj-lt"/>
              </a:rPr>
              <a:t>leaves</a:t>
            </a:r>
            <a:r>
              <a:rPr lang="en-US" sz="3200" dirty="0" smtClean="0">
                <a:latin typeface="+mj-lt"/>
              </a:rPr>
              <a:t> are opposite, simple, 6-12 cm long and 2 - 6.5 cm broad, with  an entire margin .</a:t>
            </a:r>
          </a:p>
        </p:txBody>
      </p:sp>
    </p:spTree>
    <p:extLst>
      <p:ext uri="{BB962C8B-B14F-4D97-AF65-F5344CB8AC3E}">
        <p14:creationId xmlns:p14="http://schemas.microsoft.com/office/powerpoint/2010/main" val="317138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7" y="1790163"/>
            <a:ext cx="11204620" cy="4778062"/>
          </a:xfrm>
        </p:spPr>
        <p:txBody>
          <a:bodyPr>
            <a:noAutofit/>
          </a:bodyPr>
          <a:lstStyle/>
          <a:p>
            <a:r>
              <a:rPr lang="en-US" sz="3200" dirty="0" smtClean="0">
                <a:solidFill>
                  <a:schemeClr val="tx1">
                    <a:lumMod val="95000"/>
                    <a:lumOff val="5000"/>
                  </a:schemeClr>
                </a:solidFill>
                <a:latin typeface="+mj-lt"/>
              </a:rPr>
              <a:t>The </a:t>
            </a:r>
            <a:r>
              <a:rPr lang="en-US" sz="4000" dirty="0" smtClean="0">
                <a:solidFill>
                  <a:srgbClr val="0070C0"/>
                </a:solidFill>
                <a:latin typeface="+mj-lt"/>
              </a:rPr>
              <a:t>flowers</a:t>
            </a:r>
            <a:r>
              <a:rPr lang="en-US" sz="3200" dirty="0" smtClean="0">
                <a:solidFill>
                  <a:schemeClr val="tx1">
                    <a:lumMod val="95000"/>
                    <a:lumOff val="5000"/>
                  </a:schemeClr>
                </a:solidFill>
                <a:latin typeface="+mj-lt"/>
              </a:rPr>
              <a:t> are fragrant, with a five –to  eight –lobed white </a:t>
            </a:r>
            <a:r>
              <a:rPr lang="en-US" sz="4000" dirty="0" smtClean="0">
                <a:solidFill>
                  <a:srgbClr val="0070C0"/>
                </a:solidFill>
                <a:latin typeface="+mj-lt"/>
              </a:rPr>
              <a:t>corolla</a:t>
            </a:r>
            <a:r>
              <a:rPr lang="en-US" sz="3200" dirty="0" smtClean="0">
                <a:solidFill>
                  <a:schemeClr val="tx1">
                    <a:lumMod val="95000"/>
                    <a:lumOff val="5000"/>
                  </a:schemeClr>
                </a:solidFill>
                <a:latin typeface="+mj-lt"/>
              </a:rPr>
              <a:t> with an orange –red centre ; they are produced in clusters of two to seven together, with individual flowers opening at dusk and finishing at dawn.</a:t>
            </a:r>
          </a:p>
          <a:p>
            <a:r>
              <a:rPr lang="en-US" sz="3200" dirty="0" smtClean="0">
                <a:solidFill>
                  <a:schemeClr val="tx1">
                    <a:lumMod val="95000"/>
                    <a:lumOff val="5000"/>
                  </a:schemeClr>
                </a:solidFill>
                <a:latin typeface="+mj-lt"/>
              </a:rPr>
              <a:t>The </a:t>
            </a:r>
            <a:r>
              <a:rPr lang="en-US" sz="4000" dirty="0" smtClean="0">
                <a:solidFill>
                  <a:srgbClr val="0070C0"/>
                </a:solidFill>
                <a:latin typeface="+mj-lt"/>
              </a:rPr>
              <a:t>fruit</a:t>
            </a:r>
            <a:r>
              <a:rPr lang="en-US" sz="3200" dirty="0" smtClean="0">
                <a:solidFill>
                  <a:schemeClr val="tx1">
                    <a:lumMod val="95000"/>
                    <a:lumOff val="5000"/>
                  </a:schemeClr>
                </a:solidFill>
                <a:latin typeface="+mj-lt"/>
              </a:rPr>
              <a:t> is a bilobed, flat brown heart –shaped to round </a:t>
            </a:r>
            <a:r>
              <a:rPr lang="en-US" sz="4000" dirty="0" smtClean="0">
                <a:solidFill>
                  <a:srgbClr val="0070C0"/>
                </a:solidFill>
                <a:latin typeface="+mj-lt"/>
              </a:rPr>
              <a:t>capsule</a:t>
            </a:r>
            <a:r>
              <a:rPr lang="en-US" sz="3200" dirty="0" smtClean="0">
                <a:solidFill>
                  <a:schemeClr val="tx1">
                    <a:lumMod val="95000"/>
                    <a:lumOff val="5000"/>
                  </a:schemeClr>
                </a:solidFill>
                <a:latin typeface="+mj-lt"/>
              </a:rPr>
              <a:t> 2 cm diameter, each lobe containing a single </a:t>
            </a:r>
            <a:r>
              <a:rPr lang="en-US" sz="4000" dirty="0" smtClean="0">
                <a:solidFill>
                  <a:srgbClr val="0070C0"/>
                </a:solidFill>
                <a:latin typeface="+mj-lt"/>
              </a:rPr>
              <a:t>seed</a:t>
            </a:r>
            <a:r>
              <a:rPr lang="en-US" sz="3200" dirty="0" smtClean="0">
                <a:solidFill>
                  <a:schemeClr val="tx1">
                    <a:lumMod val="95000"/>
                    <a:lumOff val="5000"/>
                  </a:schemeClr>
                </a:solidFill>
                <a:latin typeface="+mj-lt"/>
              </a:rPr>
              <a:t>.  </a:t>
            </a:r>
            <a:endParaRPr lang="en-US" sz="3200" dirty="0">
              <a:solidFill>
                <a:schemeClr val="tx1">
                  <a:lumMod val="95000"/>
                  <a:lumOff val="5000"/>
                </a:schemeClr>
              </a:solidFill>
              <a:latin typeface="+mj-lt"/>
            </a:endParaRPr>
          </a:p>
        </p:txBody>
      </p:sp>
    </p:spTree>
    <p:extLst>
      <p:ext uri="{BB962C8B-B14F-4D97-AF65-F5344CB8AC3E}">
        <p14:creationId xmlns:p14="http://schemas.microsoft.com/office/powerpoint/2010/main" val="626504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85872" y="872197"/>
            <a:ext cx="3418332" cy="2109753"/>
          </a:xfrm>
        </p:spPr>
        <p:txBody>
          <a:bodyPr>
            <a:noAutofit/>
          </a:bodyPr>
          <a:lstStyle/>
          <a:p>
            <a:r>
              <a:rPr lang="en-US" sz="4400" dirty="0" smtClean="0">
                <a:latin typeface="Algerian" panose="04020705040A02060702" pitchFamily="82" charset="0"/>
              </a:rPr>
              <a:t>Names and SYMBOLISM </a:t>
            </a:r>
            <a:endParaRPr lang="en-US" sz="4400" dirty="0">
              <a:latin typeface="Algerian" panose="04020705040A02060702" pitchFamily="82" charset="0"/>
            </a:endParaRPr>
          </a:p>
        </p:txBody>
      </p:sp>
      <p:sp>
        <p:nvSpPr>
          <p:cNvPr id="5" name="Content Placeholder 4"/>
          <p:cNvSpPr>
            <a:spLocks noGrp="1"/>
          </p:cNvSpPr>
          <p:nvPr>
            <p:ph idx="1"/>
          </p:nvPr>
        </p:nvSpPr>
        <p:spPr/>
        <p:txBody>
          <a:bodyPr>
            <a:noAutofit/>
          </a:bodyPr>
          <a:lstStyle/>
          <a:p>
            <a:r>
              <a:rPr lang="en-US" dirty="0" smtClean="0">
                <a:latin typeface="+mj-lt"/>
              </a:rPr>
              <a:t>The tree is called the “tree of sorrow ”, because the flowers lose their brightness during daytime . </a:t>
            </a:r>
          </a:p>
          <a:p>
            <a:r>
              <a:rPr lang="en-US" dirty="0" smtClean="0">
                <a:latin typeface="+mj-lt"/>
              </a:rPr>
              <a:t>The scientific name  arbor-tristis  also means “sad tree ”.</a:t>
            </a:r>
          </a:p>
          <a:p>
            <a:r>
              <a:rPr lang="en-US" dirty="0" smtClean="0">
                <a:latin typeface="+mj-lt"/>
              </a:rPr>
              <a:t>The  flower is called Gangaseuli and  some where Jharaa sephali in Odisha, India.</a:t>
            </a:r>
          </a:p>
          <a:p>
            <a:r>
              <a:rPr lang="en-US" dirty="0" smtClean="0">
                <a:latin typeface="+mj-lt"/>
              </a:rPr>
              <a:t>In the Borok Tipruri culture of Tripura, it is associated with the circle of life i.e. birth and dying. It is popularly used as a garland for the dead.</a:t>
            </a:r>
          </a:p>
          <a:p>
            <a:r>
              <a:rPr lang="en-US" dirty="0" smtClean="0">
                <a:latin typeface="+mj-lt"/>
              </a:rPr>
              <a:t>The flower is the official flower of the state West Bengal and is also known as Parijat,Shefali</a:t>
            </a:r>
            <a:r>
              <a:rPr lang="en-US" dirty="0">
                <a:latin typeface="+mj-lt"/>
              </a:rPr>
              <a:t> </a:t>
            </a:r>
            <a:r>
              <a:rPr lang="en-US" dirty="0" smtClean="0">
                <a:latin typeface="+mj-lt"/>
              </a:rPr>
              <a:t>and Siuli in local West Bengal region in India.</a:t>
            </a:r>
          </a:p>
          <a:p>
            <a:r>
              <a:rPr lang="en-US" dirty="0" smtClean="0">
                <a:latin typeface="+mj-lt"/>
              </a:rPr>
              <a:t>In Bihar’s Mithilanchal it is known as “Harshrigar” .</a:t>
            </a:r>
          </a:p>
          <a:p>
            <a:r>
              <a:rPr lang="en-US" dirty="0" smtClean="0">
                <a:latin typeface="+mj-lt"/>
              </a:rPr>
              <a:t>In Assamese it is called Xewalee.</a:t>
            </a:r>
          </a:p>
          <a:p>
            <a:r>
              <a:rPr lang="en-US" dirty="0" smtClean="0">
                <a:latin typeface="+mj-lt"/>
              </a:rPr>
              <a:t>In Sri Lanka it is called Sepalika.</a:t>
            </a:r>
          </a:p>
          <a:p>
            <a:r>
              <a:rPr lang="en-US" dirty="0" smtClean="0">
                <a:latin typeface="+mj-lt"/>
              </a:rPr>
              <a:t>In Kerala it is called Pavizhamali.</a:t>
            </a:r>
            <a:endParaRPr lang="en-US" dirty="0">
              <a:latin typeface="+mj-lt"/>
            </a:endParaRPr>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37672952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215532" y="984738"/>
            <a:ext cx="3840480" cy="2207093"/>
          </a:xfrm>
        </p:spPr>
        <p:txBody>
          <a:bodyPr>
            <a:noAutofit/>
          </a:bodyPr>
          <a:lstStyle/>
          <a:p>
            <a:r>
              <a:rPr lang="en-US" sz="4400" dirty="0" smtClean="0">
                <a:latin typeface="Algerian" panose="04020705040A02060702" pitchFamily="82" charset="0"/>
              </a:rPr>
              <a:t>Significance in Hinduism</a:t>
            </a:r>
            <a:endParaRPr lang="en-US" sz="4400" dirty="0">
              <a:latin typeface="Algerian" panose="04020705040A02060702" pitchFamily="82" charset="0"/>
            </a:endParaRPr>
          </a:p>
        </p:txBody>
      </p:sp>
      <p:sp>
        <p:nvSpPr>
          <p:cNvPr id="5" name="Content Placeholder 4"/>
          <p:cNvSpPr>
            <a:spLocks noGrp="1"/>
          </p:cNvSpPr>
          <p:nvPr>
            <p:ph idx="1"/>
          </p:nvPr>
        </p:nvSpPr>
        <p:spPr>
          <a:xfrm>
            <a:off x="436215" y="441414"/>
            <a:ext cx="7597040" cy="5654586"/>
          </a:xfrm>
        </p:spPr>
        <p:txBody>
          <a:bodyPr>
            <a:noAutofit/>
          </a:bodyPr>
          <a:lstStyle/>
          <a:p>
            <a:r>
              <a:rPr lang="en-US" dirty="0" smtClean="0">
                <a:latin typeface="+mj-lt"/>
              </a:rPr>
              <a:t>Parijat appears in serval Hindu religious stories.</a:t>
            </a:r>
          </a:p>
          <a:p>
            <a:r>
              <a:rPr lang="en-US" dirty="0" smtClean="0">
                <a:latin typeface="+mj-lt"/>
              </a:rPr>
              <a:t>It is often related to the Kalpavriksha..</a:t>
            </a:r>
          </a:p>
          <a:p>
            <a:r>
              <a:rPr lang="en-US" dirty="0" smtClean="0">
                <a:latin typeface="+mj-lt"/>
              </a:rPr>
              <a:t>In one story, which appears in Bhagavata Purana, the Mahabharata and the Vishnu Purana.</a:t>
            </a:r>
          </a:p>
          <a:p>
            <a:r>
              <a:rPr lang="en-US" dirty="0" smtClean="0">
                <a:latin typeface="+mj-lt"/>
              </a:rPr>
              <a:t>Parijat appeared as the result of the Samudra manthan and battled with Indra to win parijat.</a:t>
            </a:r>
          </a:p>
          <a:p>
            <a:r>
              <a:rPr lang="en-US" dirty="0" smtClean="0">
                <a:latin typeface="+mj-lt"/>
              </a:rPr>
              <a:t>Further on, his wife Satyabhama demanded the tree be planted in the backyard of her palace . It so happened that in spite of having tree in her backyard, the flowers used to fall in adjacent backyard of the other queen Rukmini, who was favourite of Lord Krishna, Because of her superior devotion and humility. </a:t>
            </a:r>
          </a:p>
          <a:p>
            <a:r>
              <a:rPr lang="en-US" dirty="0" smtClean="0">
                <a:latin typeface="+mj-lt"/>
              </a:rPr>
              <a:t>It is the subject of a prabandha named Parijatapaharanamu in Telugu literature written by Nandi Thimmana, the court-poet of Krishnadevaraya.</a:t>
            </a:r>
            <a:endParaRPr lang="en-US" dirty="0">
              <a:latin typeface="+mj-lt"/>
            </a:endParaRPr>
          </a:p>
        </p:txBody>
      </p:sp>
      <p:sp>
        <p:nvSpPr>
          <p:cNvPr id="6" name="Text Placeholder 5"/>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137831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Uses </a:t>
            </a:r>
            <a:endParaRPr lang="en-US" dirty="0">
              <a:latin typeface="Algerian" panose="04020705040A02060702" pitchFamily="82" charset="0"/>
            </a:endParaRPr>
          </a:p>
        </p:txBody>
      </p:sp>
      <p:sp>
        <p:nvSpPr>
          <p:cNvPr id="3" name="Content Placeholder 2"/>
          <p:cNvSpPr>
            <a:spLocks noGrp="1"/>
          </p:cNvSpPr>
          <p:nvPr>
            <p:ph idx="1"/>
          </p:nvPr>
        </p:nvSpPr>
        <p:spPr>
          <a:xfrm>
            <a:off x="1154954" y="2603500"/>
            <a:ext cx="8825659" cy="4254500"/>
          </a:xfrm>
        </p:spPr>
        <p:txBody>
          <a:bodyPr>
            <a:normAutofit/>
          </a:bodyPr>
          <a:lstStyle/>
          <a:p>
            <a:r>
              <a:rPr lang="en-US" sz="3200" dirty="0" smtClean="0">
                <a:latin typeface="+mj-lt"/>
              </a:rPr>
              <a:t>The leaves have been used in Ayurvedic medicine and Homoeopathy for sciatica, arthritis, and fevers, and as a laxative.</a:t>
            </a:r>
          </a:p>
        </p:txBody>
      </p:sp>
    </p:spTree>
    <p:extLst>
      <p:ext uri="{BB962C8B-B14F-4D97-AF65-F5344CB8AC3E}">
        <p14:creationId xmlns:p14="http://schemas.microsoft.com/office/powerpoint/2010/main" val="3471140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804912" y="2345629"/>
            <a:ext cx="8770571" cy="1560716"/>
          </a:xfrm>
        </p:spPr>
        <p:txBody>
          <a:bodyPr/>
          <a:lstStyle/>
          <a:p>
            <a:r>
              <a:rPr lang="en-US" dirty="0" smtClean="0">
                <a:latin typeface="Algerian" panose="04020705040A02060702" pitchFamily="82" charset="0"/>
              </a:rPr>
              <a:t>Chemical constituents</a:t>
            </a:r>
            <a:endParaRPr lang="en-US" dirty="0">
              <a:latin typeface="Algerian" panose="04020705040A02060702" pitchFamily="82" charset="0"/>
            </a:endParaRPr>
          </a:p>
        </p:txBody>
      </p:sp>
    </p:spTree>
    <p:extLst>
      <p:ext uri="{BB962C8B-B14F-4D97-AF65-F5344CB8AC3E}">
        <p14:creationId xmlns:p14="http://schemas.microsoft.com/office/powerpoint/2010/main" val="194153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09" y="216023"/>
            <a:ext cx="3230625" cy="1687924"/>
          </a:xfrm>
        </p:spPr>
        <p:txBody>
          <a:bodyPr/>
          <a:lstStyle/>
          <a:p>
            <a:r>
              <a:rPr lang="en-US" sz="4400" dirty="0" smtClean="0">
                <a:latin typeface="Algerian" panose="04020705040A02060702" pitchFamily="82" charset="0"/>
              </a:rPr>
              <a:t>Leaves</a:t>
            </a:r>
            <a:endParaRPr lang="en-US" sz="4400" dirty="0">
              <a:latin typeface="Algerian" panose="04020705040A02060702" pitchFamily="82" charset="0"/>
            </a:endParaRPr>
          </a:p>
        </p:txBody>
      </p:sp>
      <p:sp>
        <p:nvSpPr>
          <p:cNvPr id="3" name="Picture Placeholder 2"/>
          <p:cNvSpPr>
            <a:spLocks noGrp="1"/>
          </p:cNvSpPr>
          <p:nvPr>
            <p:ph type="pic" idx="1"/>
          </p:nvPr>
        </p:nvSpPr>
        <p:spPr>
          <a:xfrm>
            <a:off x="68970" y="3610172"/>
            <a:ext cx="3560702" cy="3093281"/>
          </a:xfrm>
        </p:spPr>
      </p:sp>
      <p:sp>
        <p:nvSpPr>
          <p:cNvPr id="4" name="Text Placeholder 3"/>
          <p:cNvSpPr>
            <a:spLocks noGrp="1"/>
          </p:cNvSpPr>
          <p:nvPr>
            <p:ph type="body" sz="half" idx="2"/>
          </p:nvPr>
        </p:nvSpPr>
        <p:spPr>
          <a:xfrm>
            <a:off x="4739425" y="216023"/>
            <a:ext cx="7237927" cy="6487430"/>
          </a:xfrm>
        </p:spPr>
        <p:txBody>
          <a:bodyPr/>
          <a:lstStyle/>
          <a:p>
            <a:pPr marL="285750" indent="-285750">
              <a:buClr>
                <a:srgbClr val="7030A0"/>
              </a:buClr>
              <a:buFont typeface="Calibri" panose="020F0502020204030204" pitchFamily="34" charset="0"/>
              <a:buChar char="–"/>
            </a:pPr>
            <a:r>
              <a:rPr lang="en-US" sz="3200" dirty="0" smtClean="0">
                <a:latin typeface="+mj-lt"/>
                <a:cs typeface="Arial" panose="020B0604020202020204" pitchFamily="34" charset="0"/>
              </a:rPr>
              <a:t>The leaves contain </a:t>
            </a:r>
            <a:r>
              <a:rPr lang="en-US" sz="3200" dirty="0" smtClean="0">
                <a:solidFill>
                  <a:schemeClr val="accent4">
                    <a:lumMod val="60000"/>
                    <a:lumOff val="40000"/>
                  </a:schemeClr>
                </a:solidFill>
                <a:latin typeface="+mj-lt"/>
                <a:cs typeface="Arial" panose="020B0604020202020204" pitchFamily="34" charset="0"/>
              </a:rPr>
              <a:t>D-mannitol</a:t>
            </a:r>
            <a:r>
              <a:rPr lang="en-US" sz="3200" dirty="0" smtClean="0">
                <a:latin typeface="+mj-lt"/>
                <a:cs typeface="Arial" panose="020B0604020202020204" pitchFamily="34" charset="0"/>
              </a:rPr>
              <a:t>,</a:t>
            </a:r>
            <a:r>
              <a:rPr lang="el-GR" sz="3200" dirty="0" smtClean="0">
                <a:solidFill>
                  <a:schemeClr val="accent1">
                    <a:lumMod val="60000"/>
                    <a:lumOff val="40000"/>
                  </a:schemeClr>
                </a:solidFill>
                <a:latin typeface="+mj-lt"/>
                <a:cs typeface="Arial" panose="020B0604020202020204" pitchFamily="34" charset="0"/>
              </a:rPr>
              <a:t>ᵦ</a:t>
            </a:r>
            <a:r>
              <a:rPr lang="en-US" sz="3200" dirty="0" smtClean="0">
                <a:solidFill>
                  <a:schemeClr val="accent1">
                    <a:lumMod val="60000"/>
                    <a:lumOff val="40000"/>
                  </a:schemeClr>
                </a:solidFill>
                <a:latin typeface="+mj-lt"/>
                <a:cs typeface="Arial" panose="020B0604020202020204" pitchFamily="34" charset="0"/>
              </a:rPr>
              <a:t>-sitosterol</a:t>
            </a:r>
            <a:r>
              <a:rPr lang="en-US" sz="3200" dirty="0" smtClean="0">
                <a:latin typeface="+mj-lt"/>
                <a:cs typeface="Arial" panose="020B0604020202020204" pitchFamily="34" charset="0"/>
              </a:rPr>
              <a:t>, </a:t>
            </a:r>
            <a:r>
              <a:rPr lang="en-US" sz="3200" dirty="0" smtClean="0">
                <a:solidFill>
                  <a:schemeClr val="accent4">
                    <a:lumMod val="60000"/>
                    <a:lumOff val="40000"/>
                  </a:schemeClr>
                </a:solidFill>
                <a:latin typeface="+mj-lt"/>
                <a:cs typeface="Arial" panose="020B0604020202020204" pitchFamily="34" charset="0"/>
              </a:rPr>
              <a:t>flavanol glycosides</a:t>
            </a:r>
            <a:r>
              <a:rPr lang="en-US" sz="3200" dirty="0" smtClean="0">
                <a:latin typeface="+mj-lt"/>
                <a:cs typeface="Arial" panose="020B0604020202020204" pitchFamily="34" charset="0"/>
              </a:rPr>
              <a:t>, </a:t>
            </a:r>
            <a:r>
              <a:rPr lang="en-US" sz="3200" dirty="0" smtClean="0">
                <a:solidFill>
                  <a:schemeClr val="accent1">
                    <a:lumMod val="60000"/>
                    <a:lumOff val="40000"/>
                  </a:schemeClr>
                </a:solidFill>
                <a:latin typeface="+mj-lt"/>
                <a:cs typeface="Arial" panose="020B0604020202020204" pitchFamily="34" charset="0"/>
              </a:rPr>
              <a:t>astragalin</a:t>
            </a:r>
            <a:r>
              <a:rPr lang="en-US" sz="3200" dirty="0" smtClean="0">
                <a:latin typeface="+mj-lt"/>
                <a:cs typeface="Arial" panose="020B0604020202020204" pitchFamily="34" charset="0"/>
              </a:rPr>
              <a:t>, </a:t>
            </a:r>
            <a:r>
              <a:rPr lang="en-US" sz="3200" dirty="0" smtClean="0">
                <a:solidFill>
                  <a:schemeClr val="accent4">
                    <a:lumMod val="60000"/>
                    <a:lumOff val="40000"/>
                  </a:schemeClr>
                </a:solidFill>
                <a:latin typeface="+mj-lt"/>
                <a:cs typeface="Arial" panose="020B0604020202020204" pitchFamily="34" charset="0"/>
              </a:rPr>
              <a:t>nicotiflorin</a:t>
            </a:r>
            <a:r>
              <a:rPr lang="en-US" sz="3200" dirty="0" smtClean="0">
                <a:latin typeface="+mj-lt"/>
                <a:cs typeface="Arial" panose="020B0604020202020204" pitchFamily="34" charset="0"/>
              </a:rPr>
              <a:t>, </a:t>
            </a:r>
            <a:r>
              <a:rPr lang="en-US" sz="3200" dirty="0" smtClean="0">
                <a:solidFill>
                  <a:schemeClr val="accent1">
                    <a:lumMod val="60000"/>
                    <a:lumOff val="40000"/>
                  </a:schemeClr>
                </a:solidFill>
                <a:latin typeface="+mj-lt"/>
                <a:cs typeface="Arial" panose="020B0604020202020204" pitchFamily="34" charset="0"/>
              </a:rPr>
              <a:t>oleanolic acid</a:t>
            </a:r>
            <a:r>
              <a:rPr lang="en-US" sz="3200" dirty="0" smtClean="0">
                <a:latin typeface="+mj-lt"/>
                <a:cs typeface="Arial" panose="020B0604020202020204" pitchFamily="34" charset="0"/>
              </a:rPr>
              <a:t>, </a:t>
            </a:r>
            <a:r>
              <a:rPr lang="en-US" sz="3200" dirty="0" smtClean="0">
                <a:solidFill>
                  <a:schemeClr val="accent4">
                    <a:lumMod val="60000"/>
                    <a:lumOff val="40000"/>
                  </a:schemeClr>
                </a:solidFill>
                <a:latin typeface="+mj-lt"/>
                <a:cs typeface="Arial" panose="020B0604020202020204" pitchFamily="34" charset="0"/>
              </a:rPr>
              <a:t>methyl salicylate</a:t>
            </a:r>
            <a:r>
              <a:rPr lang="en-US" sz="3200" dirty="0" smtClean="0">
                <a:latin typeface="+mj-lt"/>
                <a:cs typeface="Arial" panose="020B0604020202020204" pitchFamily="34" charset="0"/>
              </a:rPr>
              <a:t>, </a:t>
            </a:r>
            <a:r>
              <a:rPr lang="en-US" sz="3200" dirty="0" smtClean="0">
                <a:solidFill>
                  <a:schemeClr val="accent1">
                    <a:lumMod val="60000"/>
                    <a:lumOff val="40000"/>
                  </a:schemeClr>
                </a:solidFill>
                <a:latin typeface="+mj-lt"/>
                <a:cs typeface="Arial" panose="020B0604020202020204" pitchFamily="34" charset="0"/>
              </a:rPr>
              <a:t>an amorphous glycoside</a:t>
            </a:r>
            <a:r>
              <a:rPr lang="en-US" sz="3200" dirty="0" smtClean="0">
                <a:latin typeface="+mj-lt"/>
                <a:cs typeface="Arial" panose="020B0604020202020204" pitchFamily="34" charset="0"/>
              </a:rPr>
              <a:t>, </a:t>
            </a:r>
            <a:r>
              <a:rPr lang="en-US" sz="3200" dirty="0" smtClean="0">
                <a:solidFill>
                  <a:schemeClr val="accent4">
                    <a:lumMod val="60000"/>
                    <a:lumOff val="40000"/>
                  </a:schemeClr>
                </a:solidFill>
                <a:latin typeface="+mj-lt"/>
                <a:cs typeface="Arial" panose="020B0604020202020204" pitchFamily="34" charset="0"/>
              </a:rPr>
              <a:t>an amorphous resin</a:t>
            </a:r>
            <a:r>
              <a:rPr lang="en-US" sz="3200" dirty="0" smtClean="0">
                <a:latin typeface="+mj-lt"/>
                <a:cs typeface="Arial" panose="020B0604020202020204" pitchFamily="34" charset="0"/>
              </a:rPr>
              <a:t>, </a:t>
            </a:r>
            <a:r>
              <a:rPr lang="en-US" sz="3200" dirty="0" smtClean="0">
                <a:solidFill>
                  <a:schemeClr val="accent1">
                    <a:lumMod val="60000"/>
                    <a:lumOff val="40000"/>
                  </a:schemeClr>
                </a:solidFill>
                <a:latin typeface="+mj-lt"/>
                <a:cs typeface="Arial" panose="020B0604020202020204" pitchFamily="34" charset="0"/>
              </a:rPr>
              <a:t>trace of volatile oil carotene</a:t>
            </a:r>
            <a:r>
              <a:rPr lang="en-US" sz="3200" dirty="0" smtClean="0">
                <a:latin typeface="+mj-lt"/>
                <a:cs typeface="Arial" panose="020B0604020202020204" pitchFamily="34" charset="0"/>
              </a:rPr>
              <a:t> , </a:t>
            </a:r>
            <a:r>
              <a:rPr lang="en-US" sz="3200" dirty="0" smtClean="0">
                <a:solidFill>
                  <a:schemeClr val="accent4">
                    <a:lumMod val="60000"/>
                    <a:lumOff val="40000"/>
                  </a:schemeClr>
                </a:solidFill>
                <a:latin typeface="+mj-lt"/>
                <a:cs typeface="Arial" panose="020B0604020202020204" pitchFamily="34" charset="0"/>
              </a:rPr>
              <a:t>friedeline</a:t>
            </a:r>
            <a:r>
              <a:rPr lang="en-US" sz="3200" dirty="0" smtClean="0">
                <a:latin typeface="+mj-lt"/>
                <a:cs typeface="Arial" panose="020B0604020202020204" pitchFamily="34" charset="0"/>
              </a:rPr>
              <a:t>, </a:t>
            </a:r>
            <a:r>
              <a:rPr lang="en-US" sz="3200" dirty="0" smtClean="0">
                <a:solidFill>
                  <a:schemeClr val="accent1">
                    <a:lumMod val="60000"/>
                    <a:lumOff val="40000"/>
                  </a:schemeClr>
                </a:solidFill>
                <a:latin typeface="+mj-lt"/>
                <a:cs typeface="Arial" panose="020B0604020202020204" pitchFamily="34" charset="0"/>
              </a:rPr>
              <a:t>lupeo</a:t>
            </a:r>
            <a:r>
              <a:rPr lang="en-US" sz="3200" dirty="0" smtClean="0">
                <a:latin typeface="+mj-lt"/>
                <a:cs typeface="Arial" panose="020B0604020202020204" pitchFamily="34" charset="0"/>
              </a:rPr>
              <a:t>l, </a:t>
            </a:r>
            <a:r>
              <a:rPr lang="en-US" sz="3200" dirty="0" smtClean="0">
                <a:solidFill>
                  <a:schemeClr val="accent4">
                    <a:lumMod val="60000"/>
                    <a:lumOff val="40000"/>
                  </a:schemeClr>
                </a:solidFill>
                <a:latin typeface="+mj-lt"/>
                <a:cs typeface="Arial" panose="020B0604020202020204" pitchFamily="34" charset="0"/>
              </a:rPr>
              <a:t>mannitol</a:t>
            </a:r>
            <a:r>
              <a:rPr lang="en-US" sz="3200" dirty="0" smtClean="0">
                <a:latin typeface="+mj-lt"/>
                <a:cs typeface="Arial" panose="020B0604020202020204" pitchFamily="34" charset="0"/>
              </a:rPr>
              <a:t>, </a:t>
            </a:r>
            <a:r>
              <a:rPr lang="en-US" sz="3200" dirty="0" smtClean="0">
                <a:solidFill>
                  <a:schemeClr val="accent1">
                    <a:lumMod val="60000"/>
                    <a:lumOff val="40000"/>
                  </a:schemeClr>
                </a:solidFill>
                <a:latin typeface="+mj-lt"/>
                <a:cs typeface="Arial" panose="020B0604020202020204" pitchFamily="34" charset="0"/>
              </a:rPr>
              <a:t>glucose</a:t>
            </a:r>
            <a:r>
              <a:rPr lang="en-US" sz="3200" dirty="0" smtClean="0">
                <a:latin typeface="+mj-lt"/>
                <a:cs typeface="Arial" panose="020B0604020202020204" pitchFamily="34" charset="0"/>
              </a:rPr>
              <a:t> , </a:t>
            </a:r>
            <a:r>
              <a:rPr lang="en-US" sz="3200" dirty="0" smtClean="0">
                <a:solidFill>
                  <a:schemeClr val="accent4">
                    <a:lumMod val="60000"/>
                    <a:lumOff val="40000"/>
                  </a:schemeClr>
                </a:solidFill>
                <a:latin typeface="+mj-lt"/>
                <a:cs typeface="Arial" panose="020B0604020202020204" pitchFamily="34" charset="0"/>
              </a:rPr>
              <a:t>fructose</a:t>
            </a:r>
            <a:r>
              <a:rPr lang="en-US" sz="3200" dirty="0" smtClean="0">
                <a:latin typeface="+mj-lt"/>
                <a:cs typeface="Arial" panose="020B0604020202020204" pitchFamily="34" charset="0"/>
              </a:rPr>
              <a:t>, </a:t>
            </a:r>
            <a:r>
              <a:rPr lang="en-US" sz="3200" dirty="0" smtClean="0">
                <a:solidFill>
                  <a:schemeClr val="accent1">
                    <a:lumMod val="60000"/>
                    <a:lumOff val="40000"/>
                  </a:schemeClr>
                </a:solidFill>
                <a:latin typeface="+mj-lt"/>
                <a:cs typeface="Arial" panose="020B0604020202020204" pitchFamily="34" charset="0"/>
              </a:rPr>
              <a:t>iridoid glycosides</a:t>
            </a:r>
            <a:r>
              <a:rPr lang="en-US" sz="3200" dirty="0" smtClean="0">
                <a:latin typeface="+mj-lt"/>
                <a:cs typeface="Arial" panose="020B0604020202020204" pitchFamily="34" charset="0"/>
              </a:rPr>
              <a:t>, and</a:t>
            </a:r>
            <a:r>
              <a:rPr lang="en-US" sz="3200" dirty="0" smtClean="0">
                <a:solidFill>
                  <a:schemeClr val="accent4">
                    <a:lumMod val="60000"/>
                    <a:lumOff val="40000"/>
                  </a:schemeClr>
                </a:solidFill>
                <a:latin typeface="+mj-lt"/>
                <a:cs typeface="Arial" panose="020B0604020202020204" pitchFamily="34" charset="0"/>
              </a:rPr>
              <a:t> benzoic acid</a:t>
            </a:r>
            <a:r>
              <a:rPr lang="en-US" dirty="0" smtClean="0">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4538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009" y="216023"/>
            <a:ext cx="3230625" cy="1687924"/>
          </a:xfrm>
        </p:spPr>
        <p:txBody>
          <a:bodyPr/>
          <a:lstStyle/>
          <a:p>
            <a:r>
              <a:rPr lang="en-US" sz="4400" dirty="0" smtClean="0">
                <a:latin typeface="Algerian" panose="04020705040A02060702" pitchFamily="82" charset="0"/>
              </a:rPr>
              <a:t>Flowers</a:t>
            </a:r>
            <a:r>
              <a:rPr lang="en-US" dirty="0" smtClean="0"/>
              <a:t> </a:t>
            </a:r>
            <a:endParaRPr lang="en-US" dirty="0"/>
          </a:p>
        </p:txBody>
      </p:sp>
      <p:sp>
        <p:nvSpPr>
          <p:cNvPr id="3" name="Picture Placeholder 2"/>
          <p:cNvSpPr>
            <a:spLocks noGrp="1"/>
          </p:cNvSpPr>
          <p:nvPr>
            <p:ph type="pic" idx="1"/>
          </p:nvPr>
        </p:nvSpPr>
        <p:spPr>
          <a:xfrm>
            <a:off x="68970" y="3610172"/>
            <a:ext cx="3560702" cy="3093281"/>
          </a:xfrm>
        </p:spPr>
      </p:sp>
      <p:sp>
        <p:nvSpPr>
          <p:cNvPr id="4" name="Text Placeholder 3"/>
          <p:cNvSpPr>
            <a:spLocks noGrp="1"/>
          </p:cNvSpPr>
          <p:nvPr>
            <p:ph type="body" sz="half" idx="2"/>
          </p:nvPr>
        </p:nvSpPr>
        <p:spPr>
          <a:xfrm>
            <a:off x="4739425" y="216023"/>
            <a:ext cx="7237927" cy="6487430"/>
          </a:xfrm>
        </p:spPr>
        <p:txBody>
          <a:bodyPr>
            <a:normAutofit/>
          </a:bodyPr>
          <a:lstStyle/>
          <a:p>
            <a:pPr marL="285750" indent="-285750">
              <a:buFont typeface="Calibri" panose="020F0502020204030204" pitchFamily="34" charset="0"/>
              <a:buChar char="–"/>
            </a:pPr>
            <a:r>
              <a:rPr lang="en-US" sz="3200" dirty="0" smtClean="0">
                <a:latin typeface="+mj-lt"/>
              </a:rPr>
              <a:t>The flowers contain essential oils, </a:t>
            </a:r>
            <a:r>
              <a:rPr lang="en-US" sz="3200" dirty="0" smtClean="0">
                <a:solidFill>
                  <a:schemeClr val="accent1">
                    <a:lumMod val="60000"/>
                    <a:lumOff val="40000"/>
                  </a:schemeClr>
                </a:solidFill>
                <a:latin typeface="+mj-lt"/>
              </a:rPr>
              <a:t>nyctanthin</a:t>
            </a:r>
            <a:r>
              <a:rPr lang="en-US" sz="3200" dirty="0" smtClean="0">
                <a:latin typeface="+mj-lt"/>
              </a:rPr>
              <a:t>, </a:t>
            </a:r>
            <a:r>
              <a:rPr lang="en-US" sz="3200" dirty="0" smtClean="0">
                <a:solidFill>
                  <a:schemeClr val="accent5">
                    <a:lumMod val="60000"/>
                    <a:lumOff val="40000"/>
                  </a:schemeClr>
                </a:solidFill>
                <a:latin typeface="+mj-lt"/>
              </a:rPr>
              <a:t>D-mannitol</a:t>
            </a:r>
            <a:r>
              <a:rPr lang="en-US" sz="3200" dirty="0" smtClean="0">
                <a:latin typeface="+mj-lt"/>
              </a:rPr>
              <a:t>,</a:t>
            </a:r>
            <a:r>
              <a:rPr lang="en-US" sz="3200" dirty="0" smtClean="0">
                <a:solidFill>
                  <a:schemeClr val="accent1">
                    <a:lumMod val="60000"/>
                    <a:lumOff val="40000"/>
                  </a:schemeClr>
                </a:solidFill>
                <a:latin typeface="+mj-lt"/>
              </a:rPr>
              <a:t> tannins</a:t>
            </a:r>
            <a:r>
              <a:rPr lang="en-US" sz="3200" dirty="0" smtClean="0">
                <a:latin typeface="+mj-lt"/>
              </a:rPr>
              <a:t>, </a:t>
            </a:r>
            <a:r>
              <a:rPr lang="en-US" sz="3200" dirty="0" smtClean="0">
                <a:solidFill>
                  <a:schemeClr val="accent5">
                    <a:lumMod val="60000"/>
                    <a:lumOff val="40000"/>
                  </a:schemeClr>
                </a:solidFill>
                <a:latin typeface="+mj-lt"/>
              </a:rPr>
              <a:t>glucose</a:t>
            </a:r>
            <a:r>
              <a:rPr lang="en-US" sz="3200" dirty="0" smtClean="0">
                <a:latin typeface="+mj-lt"/>
              </a:rPr>
              <a:t>,</a:t>
            </a:r>
            <a:r>
              <a:rPr lang="en-US" sz="3200" dirty="0" smtClean="0">
                <a:solidFill>
                  <a:schemeClr val="accent1">
                    <a:lumMod val="60000"/>
                    <a:lumOff val="40000"/>
                  </a:schemeClr>
                </a:solidFill>
                <a:latin typeface="+mj-lt"/>
              </a:rPr>
              <a:t>carotenoids</a:t>
            </a:r>
            <a:r>
              <a:rPr lang="en-US" sz="3200" dirty="0" smtClean="0">
                <a:latin typeface="+mj-lt"/>
              </a:rPr>
              <a:t>,</a:t>
            </a:r>
            <a:r>
              <a:rPr lang="en-US" sz="3200" dirty="0" smtClean="0">
                <a:solidFill>
                  <a:schemeClr val="accent5">
                    <a:lumMod val="60000"/>
                    <a:lumOff val="40000"/>
                  </a:schemeClr>
                </a:solidFill>
                <a:latin typeface="+mj-lt"/>
              </a:rPr>
              <a:t>glycosides including </a:t>
            </a:r>
            <a:r>
              <a:rPr lang="el-GR" sz="3200" dirty="0" smtClean="0">
                <a:solidFill>
                  <a:schemeClr val="accent5">
                    <a:lumMod val="60000"/>
                    <a:lumOff val="40000"/>
                  </a:schemeClr>
                </a:solidFill>
                <a:latin typeface="+mj-lt"/>
              </a:rPr>
              <a:t>ᵦ</a:t>
            </a:r>
            <a:r>
              <a:rPr lang="en-US" sz="3200" dirty="0" smtClean="0">
                <a:solidFill>
                  <a:schemeClr val="accent5">
                    <a:lumMod val="60000"/>
                    <a:lumOff val="40000"/>
                  </a:schemeClr>
                </a:solidFill>
                <a:latin typeface="+mj-lt"/>
              </a:rPr>
              <a:t>-monogentiobioside ester of </a:t>
            </a:r>
            <a:r>
              <a:rPr lang="el-GR" sz="3200" dirty="0" smtClean="0">
                <a:solidFill>
                  <a:schemeClr val="accent5">
                    <a:lumMod val="60000"/>
                    <a:lumOff val="40000"/>
                  </a:schemeClr>
                </a:solidFill>
                <a:latin typeface="+mj-lt"/>
              </a:rPr>
              <a:t>α</a:t>
            </a:r>
            <a:r>
              <a:rPr lang="en-US" sz="3200" dirty="0" smtClean="0">
                <a:solidFill>
                  <a:schemeClr val="accent5">
                    <a:lumMod val="60000"/>
                    <a:lumOff val="40000"/>
                  </a:schemeClr>
                </a:solidFill>
                <a:latin typeface="+mj-lt"/>
              </a:rPr>
              <a:t>-crocetin</a:t>
            </a:r>
            <a:r>
              <a:rPr lang="en-US" sz="3200" dirty="0" smtClean="0">
                <a:latin typeface="+mj-lt"/>
              </a:rPr>
              <a:t>,  </a:t>
            </a:r>
            <a:r>
              <a:rPr lang="el-GR" sz="3200" dirty="0" smtClean="0">
                <a:solidFill>
                  <a:schemeClr val="accent1">
                    <a:lumMod val="60000"/>
                    <a:lumOff val="40000"/>
                  </a:schemeClr>
                </a:solidFill>
                <a:latin typeface="+mj-lt"/>
              </a:rPr>
              <a:t>ᵦ</a:t>
            </a:r>
            <a:r>
              <a:rPr lang="en-US" sz="3200" dirty="0" smtClean="0">
                <a:solidFill>
                  <a:schemeClr val="accent1">
                    <a:lumMod val="60000"/>
                    <a:lumOff val="40000"/>
                  </a:schemeClr>
                </a:solidFill>
                <a:latin typeface="+mj-lt"/>
              </a:rPr>
              <a:t>-monogentiobioside-</a:t>
            </a:r>
            <a:r>
              <a:rPr lang="el-GR" sz="3200" dirty="0">
                <a:solidFill>
                  <a:schemeClr val="accent1">
                    <a:lumMod val="60000"/>
                    <a:lumOff val="40000"/>
                  </a:schemeClr>
                </a:solidFill>
                <a:latin typeface="+mj-lt"/>
              </a:rPr>
              <a:t> </a:t>
            </a:r>
            <a:r>
              <a:rPr lang="el-GR" sz="3200" dirty="0" smtClean="0">
                <a:solidFill>
                  <a:schemeClr val="accent1">
                    <a:lumMod val="60000"/>
                    <a:lumOff val="40000"/>
                  </a:schemeClr>
                </a:solidFill>
                <a:latin typeface="+mj-lt"/>
              </a:rPr>
              <a:t>ᵦ</a:t>
            </a:r>
            <a:r>
              <a:rPr lang="en-US" sz="3200" dirty="0" smtClean="0">
                <a:solidFill>
                  <a:schemeClr val="accent1">
                    <a:lumMod val="60000"/>
                    <a:lumOff val="40000"/>
                  </a:schemeClr>
                </a:solidFill>
                <a:latin typeface="+mj-lt"/>
              </a:rPr>
              <a:t>-D monoglucoside ester of</a:t>
            </a:r>
            <a:r>
              <a:rPr lang="el-GR" sz="3200" dirty="0">
                <a:solidFill>
                  <a:schemeClr val="accent1">
                    <a:lumMod val="60000"/>
                    <a:lumOff val="40000"/>
                  </a:schemeClr>
                </a:solidFill>
                <a:latin typeface="+mj-lt"/>
              </a:rPr>
              <a:t> α</a:t>
            </a:r>
            <a:r>
              <a:rPr lang="en-US" sz="3200" dirty="0">
                <a:solidFill>
                  <a:schemeClr val="accent1">
                    <a:lumMod val="60000"/>
                    <a:lumOff val="40000"/>
                  </a:schemeClr>
                </a:solidFill>
                <a:latin typeface="+mj-lt"/>
              </a:rPr>
              <a:t>-crocetin</a:t>
            </a:r>
            <a:r>
              <a:rPr lang="en-US" sz="3200" dirty="0" smtClean="0">
                <a:latin typeface="+mj-lt"/>
              </a:rPr>
              <a:t>, and </a:t>
            </a:r>
            <a:r>
              <a:rPr lang="el-GR" sz="3200" dirty="0">
                <a:latin typeface="+mj-lt"/>
              </a:rPr>
              <a:t> </a:t>
            </a:r>
            <a:r>
              <a:rPr lang="el-GR" sz="3200" dirty="0" smtClean="0">
                <a:solidFill>
                  <a:schemeClr val="accent5">
                    <a:lumMod val="60000"/>
                    <a:lumOff val="40000"/>
                  </a:schemeClr>
                </a:solidFill>
                <a:latin typeface="+mj-lt"/>
              </a:rPr>
              <a:t>ᵦ</a:t>
            </a:r>
            <a:r>
              <a:rPr lang="en-US" sz="3200" dirty="0" smtClean="0">
                <a:solidFill>
                  <a:schemeClr val="accent5">
                    <a:lumMod val="60000"/>
                    <a:lumOff val="40000"/>
                  </a:schemeClr>
                </a:solidFill>
                <a:latin typeface="+mj-lt"/>
              </a:rPr>
              <a:t>-digentiobioside                   ester of </a:t>
            </a:r>
            <a:r>
              <a:rPr lang="el-GR" sz="3200" dirty="0">
                <a:solidFill>
                  <a:schemeClr val="accent5">
                    <a:lumMod val="60000"/>
                    <a:lumOff val="40000"/>
                  </a:schemeClr>
                </a:solidFill>
                <a:latin typeface="+mj-lt"/>
              </a:rPr>
              <a:t>α</a:t>
            </a:r>
            <a:r>
              <a:rPr lang="en-US" sz="3200" dirty="0" smtClean="0">
                <a:solidFill>
                  <a:schemeClr val="accent5">
                    <a:lumMod val="60000"/>
                    <a:lumOff val="40000"/>
                  </a:schemeClr>
                </a:solidFill>
                <a:latin typeface="+mj-lt"/>
              </a:rPr>
              <a:t>-crocetin</a:t>
            </a:r>
            <a:r>
              <a:rPr lang="en-US" sz="3200" dirty="0" smtClean="0">
                <a:latin typeface="+mj-lt"/>
              </a:rPr>
              <a:t>.</a:t>
            </a:r>
            <a:endParaRPr lang="en-US" sz="3200" dirty="0">
              <a:latin typeface="+mj-lt"/>
            </a:endParaRPr>
          </a:p>
        </p:txBody>
      </p:sp>
    </p:spTree>
    <p:extLst>
      <p:ext uri="{BB962C8B-B14F-4D97-AF65-F5344CB8AC3E}">
        <p14:creationId xmlns:p14="http://schemas.microsoft.com/office/powerpoint/2010/main" val="1428581973"/>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docProps/app.xml><?xml version="1.0" encoding="utf-8"?>
<Properties xmlns="http://schemas.openxmlformats.org/officeDocument/2006/extended-properties" xmlns:vt="http://schemas.openxmlformats.org/officeDocument/2006/docPropsVTypes">
  <Template>Feathered</Template>
  <TotalTime>224</TotalTime>
  <Words>643</Words>
  <Application>Microsoft Office PowerPoint</Application>
  <PresentationFormat>Widescreen</PresentationFormat>
  <Paragraphs>42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Adobe Myungjo Std M</vt:lpstr>
      <vt:lpstr>Algerian</vt:lpstr>
      <vt:lpstr>Arial</vt:lpstr>
      <vt:lpstr>Calibri</vt:lpstr>
      <vt:lpstr>Century Schoolbook</vt:lpstr>
      <vt:lpstr>Corbel</vt:lpstr>
      <vt:lpstr>Feathered</vt:lpstr>
      <vt:lpstr>Night – flowering  jasmine </vt:lpstr>
      <vt:lpstr>Night – flowering jasmine </vt:lpstr>
      <vt:lpstr>PowerPoint Presentation</vt:lpstr>
      <vt:lpstr>Names and SYMBOLISM </vt:lpstr>
      <vt:lpstr>Significance in Hinduism</vt:lpstr>
      <vt:lpstr>Uses </vt:lpstr>
      <vt:lpstr>Chemical constituents</vt:lpstr>
      <vt:lpstr>Leaves</vt:lpstr>
      <vt:lpstr>Flowers </vt:lpstr>
      <vt:lpstr>Seeds</vt:lpstr>
      <vt:lpstr>Flower Oil</vt:lpstr>
      <vt:lpstr>Plants</vt:lpstr>
      <vt:lpstr>Bark</vt:lpstr>
      <vt:lpstr>Stem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Night – flowering  jasmine </dc:title>
  <dc:creator>d</dc:creator>
  <cp:lastModifiedBy>d</cp:lastModifiedBy>
  <cp:revision>25</cp:revision>
  <dcterms:created xsi:type="dcterms:W3CDTF">2020-08-05T10:08:02Z</dcterms:created>
  <dcterms:modified xsi:type="dcterms:W3CDTF">2020-08-21T06:52:18Z</dcterms:modified>
</cp:coreProperties>
</file>