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199799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332687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8560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1871992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494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676143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2580088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321827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59075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9AE68-153B-4EB7-9F93-92A9E5A0EF92}"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233375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79AE68-153B-4EB7-9F93-92A9E5A0EF92}"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315033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79AE68-153B-4EB7-9F93-92A9E5A0EF92}"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299915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79AE68-153B-4EB7-9F93-92A9E5A0EF92}"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271129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9AE68-153B-4EB7-9F93-92A9E5A0EF92}"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8573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9AE68-153B-4EB7-9F93-92A9E5A0EF92}"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375060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9AE68-153B-4EB7-9F93-92A9E5A0EF92}"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8AD4E-C455-4049-8FA0-D5FE6633AFAC}" type="slidenum">
              <a:rPr lang="en-US" smtClean="0"/>
              <a:t>‹#›</a:t>
            </a:fld>
            <a:endParaRPr lang="en-US"/>
          </a:p>
        </p:txBody>
      </p:sp>
    </p:spTree>
    <p:extLst>
      <p:ext uri="{BB962C8B-B14F-4D97-AF65-F5344CB8AC3E}">
        <p14:creationId xmlns:p14="http://schemas.microsoft.com/office/powerpoint/2010/main" val="279664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79AE68-153B-4EB7-9F93-92A9E5A0EF92}" type="datetimeFigureOut">
              <a:rPr lang="en-US" smtClean="0"/>
              <a:t>12/16/2024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D8AD4E-C455-4049-8FA0-D5FE6633AFAC}" type="slidenum">
              <a:rPr lang="en-US" smtClean="0"/>
              <a:t>‹#›</a:t>
            </a:fld>
            <a:endParaRPr lang="en-US"/>
          </a:p>
        </p:txBody>
      </p:sp>
    </p:spTree>
    <p:extLst>
      <p:ext uri="{BB962C8B-B14F-4D97-AF65-F5344CB8AC3E}">
        <p14:creationId xmlns:p14="http://schemas.microsoft.com/office/powerpoint/2010/main" val="2876411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Indian_subcontinent" TargetMode="External"/><Relationship Id="rId13" Type="http://schemas.openxmlformats.org/officeDocument/2006/relationships/image" Target="../media/image1.jpg"/><Relationship Id="rId3" Type="http://schemas.openxmlformats.org/officeDocument/2006/relationships/hyperlink" Target="https://en.wikipedia.org/wiki/Music_of_Bengal" TargetMode="External"/><Relationship Id="rId7" Type="http://schemas.openxmlformats.org/officeDocument/2006/relationships/hyperlink" Target="https://en.wikipedia.org/wiki/Prose" TargetMode="External"/><Relationship Id="rId12" Type="http://schemas.openxmlformats.org/officeDocument/2006/relationships/hyperlink" Target="https://en.wikipedia.org/wiki/Sobriquets" TargetMode="External"/><Relationship Id="rId2" Type="http://schemas.openxmlformats.org/officeDocument/2006/relationships/hyperlink" Target="https://en.wikipedia.org/wiki/Bengali_literature" TargetMode="External"/><Relationship Id="rId1" Type="http://schemas.openxmlformats.org/officeDocument/2006/relationships/slideLayout" Target="../slideLayouts/slideLayout1.xml"/><Relationship Id="rId6" Type="http://schemas.openxmlformats.org/officeDocument/2006/relationships/hyperlink" Target="https://en.wikipedia.org/wiki/1913_Nobel_Prize_in_Literature" TargetMode="External"/><Relationship Id="rId11" Type="http://schemas.openxmlformats.org/officeDocument/2006/relationships/hyperlink" Target="https://en.wikipedia.org/wiki/Bard" TargetMode="External"/><Relationship Id="rId5" Type="http://schemas.openxmlformats.org/officeDocument/2006/relationships/hyperlink" Target="https://en.wikipedia.org/wiki/Contextual_Modernism" TargetMode="External"/><Relationship Id="rId10" Type="http://schemas.openxmlformats.org/officeDocument/2006/relationships/hyperlink" Target="https://en.wikipedia.org/wiki/Royal_Asiatic_Society_of_Great_Britain_and_Ireland" TargetMode="External"/><Relationship Id="rId4" Type="http://schemas.openxmlformats.org/officeDocument/2006/relationships/hyperlink" Target="https://en.wikipedia.org/wiki/Indian_art" TargetMode="External"/><Relationship Id="rId9" Type="http://schemas.openxmlformats.org/officeDocument/2006/relationships/hyperlink" Target="https://en.wikipedia.org/wiki/Rabindranath_Tagore#cite_note-FOOTNOTESen1997-9"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Rabindranath_Tagore#cite_note-FOOTNOTEFarrell2000162-174" TargetMode="External"/><Relationship Id="rId13" Type="http://schemas.openxmlformats.org/officeDocument/2006/relationships/hyperlink" Target="https://en.wikipedia.org/wiki/Rabindranath_Tagore#cite_note-176" TargetMode="External"/><Relationship Id="rId18" Type="http://schemas.openxmlformats.org/officeDocument/2006/relationships/hyperlink" Target="https://en.wikipedia.org/wiki/Rabindranath_Tagore#cite_note-FOOTNOTESen200690-178" TargetMode="External"/><Relationship Id="rId3" Type="http://schemas.openxmlformats.org/officeDocument/2006/relationships/hyperlink" Target="https://en.wikipedia.org/wiki/Rabindranath_Tagore#cite_note-FOOTNOTEChakrabarti2001-171" TargetMode="External"/><Relationship Id="rId21" Type="http://schemas.openxmlformats.org/officeDocument/2006/relationships/hyperlink" Target="https://en.wikipedia.org/wiki/Rabindranath_Tagore#cite_note-185" TargetMode="External"/><Relationship Id="rId7" Type="http://schemas.openxmlformats.org/officeDocument/2006/relationships/hyperlink" Target="https://en.wikipedia.org/wiki/Dartington_Hall_School" TargetMode="External"/><Relationship Id="rId12" Type="http://schemas.openxmlformats.org/officeDocument/2006/relationships/hyperlink" Target="https://en.wikipedia.org/wiki/Nguyen_An_Ninh" TargetMode="External"/><Relationship Id="rId17" Type="http://schemas.openxmlformats.org/officeDocument/2006/relationships/hyperlink" Target="https://en.wikipedia.org/wiki/Anna_Akhmatova" TargetMode="External"/><Relationship Id="rId2" Type="http://schemas.openxmlformats.org/officeDocument/2006/relationships/hyperlink" Target="https://en.wikipedia.org/wiki/Rabindranath_Tagore#cite_note-FOOTNOTEUniversity_of_Illinois_at_Urbana-Champaign-86" TargetMode="External"/><Relationship Id="rId16" Type="http://schemas.openxmlformats.org/officeDocument/2006/relationships/hyperlink" Target="https://en.wikipedia.org/wiki/Andr%C3%A9_Gide" TargetMode="External"/><Relationship Id="rId20" Type="http://schemas.openxmlformats.org/officeDocument/2006/relationships/hyperlink" Target="https://en.wikipedia.org/wiki/Rabindranath_Tagore#cite_note-FOOTNOTEKinzer2006-179" TargetMode="External"/><Relationship Id="rId1" Type="http://schemas.openxmlformats.org/officeDocument/2006/relationships/slideLayout" Target="../slideLayouts/slideLayout2.xml"/><Relationship Id="rId6" Type="http://schemas.openxmlformats.org/officeDocument/2006/relationships/hyperlink" Target="https://en.wikipedia.org/wiki/Rabindranath_Tagore#cite_note-FOOTNOTEK%C3%A4mpchen2003-173" TargetMode="External"/><Relationship Id="rId11" Type="http://schemas.openxmlformats.org/officeDocument/2006/relationships/hyperlink" Target="https://en.wikipedia.org/wiki/French_Indochina" TargetMode="External"/><Relationship Id="rId5" Type="http://schemas.openxmlformats.org/officeDocument/2006/relationships/hyperlink" Target="https://en.wikipedia.org/wiki/Rabindranath_Tagore#cite_note-:0-149" TargetMode="External"/><Relationship Id="rId15" Type="http://schemas.openxmlformats.org/officeDocument/2006/relationships/hyperlink" Target="https://en.wikipedia.org/wiki/Rabindranath_Tagore#cite_note-FOOTNOTECameron2006-177" TargetMode="External"/><Relationship Id="rId23" Type="http://schemas.openxmlformats.org/officeDocument/2006/relationships/hyperlink" Target="https://en.wikipedia.org/wiki/Salman_Rushdie" TargetMode="External"/><Relationship Id="rId10" Type="http://schemas.openxmlformats.org/officeDocument/2006/relationships/hyperlink" Target="https://en.wikipedia.org/wiki/Rabindranath_Tagore#cite_note-FOOTNOTEDuttaRobinson1995202-175" TargetMode="External"/><Relationship Id="rId19" Type="http://schemas.openxmlformats.org/officeDocument/2006/relationships/hyperlink" Target="https://en.wikipedia.org/wiki/B%C3%BClent_Ecevit" TargetMode="External"/><Relationship Id="rId4" Type="http://schemas.openxmlformats.org/officeDocument/2006/relationships/hyperlink" Target="https://en.wikipedia.org/wiki/Rabindranath_Tagore#cite_note-FOOTNOTEHatcher2001-172" TargetMode="External"/><Relationship Id="rId9" Type="http://schemas.openxmlformats.org/officeDocument/2006/relationships/hyperlink" Target="https://en.wikipedia.org/wiki/Yasunari_Kawabata" TargetMode="External"/><Relationship Id="rId14" Type="http://schemas.openxmlformats.org/officeDocument/2006/relationships/hyperlink" Target="https://en.wikipedia.org/wiki/Vincenc_Lesn%C3%BD" TargetMode="External"/><Relationship Id="rId22" Type="http://schemas.openxmlformats.org/officeDocument/2006/relationships/hyperlink" Target="https://en.wikipedia.org/wiki/Rabindranath_Tagore#cite_note-FOOTNOTESen1997-9"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E._Anne_Schwerdtfeger" TargetMode="External"/><Relationship Id="rId13" Type="http://schemas.openxmlformats.org/officeDocument/2006/relationships/hyperlink" Target="https://en.wikipedia.org/wiki/Rabindranath_Tagore#cite_note-220" TargetMode="External"/><Relationship Id="rId18" Type="http://schemas.openxmlformats.org/officeDocument/2006/relationships/hyperlink" Target="https://en.wikipedia.org/wiki/Kadambari_(2015_film)" TargetMode="External"/><Relationship Id="rId3" Type="http://schemas.openxmlformats.org/officeDocument/2006/relationships/hyperlink" Target="https://en.wikipedia.org/wiki/Satyajit_Ray" TargetMode="External"/><Relationship Id="rId7" Type="http://schemas.openxmlformats.org/officeDocument/2006/relationships/hyperlink" Target="https://en.wikipedia.org/wiki/Rabindranath_Tagore#cite_note-217" TargetMode="External"/><Relationship Id="rId12" Type="http://schemas.openxmlformats.org/officeDocument/2006/relationships/hyperlink" Target="https://en.wikipedia.org/wiki/Rabindranath_Tagore#cite_note-219" TargetMode="External"/><Relationship Id="rId17" Type="http://schemas.openxmlformats.org/officeDocument/2006/relationships/hyperlink" Target="https://en.wikipedia.org/wiki/Suman_Ghosh_(director)" TargetMode="External"/><Relationship Id="rId2" Type="http://schemas.openxmlformats.org/officeDocument/2006/relationships/hyperlink" Target="https://en.wikipedia.org/wiki/Rabindranath_Tagore_(film)" TargetMode="External"/><Relationship Id="rId16" Type="http://schemas.openxmlformats.org/officeDocument/2006/relationships/hyperlink" Target="https://en.wikipedia.org/wiki/Rabindranath_Tagore#cite_note-221" TargetMode="External"/><Relationship Id="rId1" Type="http://schemas.openxmlformats.org/officeDocument/2006/relationships/slideLayout" Target="../slideLayouts/slideLayout2.xml"/><Relationship Id="rId6" Type="http://schemas.openxmlformats.org/officeDocument/2006/relationships/hyperlink" Target="https://en.wikipedia.org/wiki/Darinka_Simic-Mitrovic" TargetMode="External"/><Relationship Id="rId11" Type="http://schemas.openxmlformats.org/officeDocument/2006/relationships/hyperlink" Target="https://en.wikipedia.org/wiki/Jisshu_Sengupta" TargetMode="External"/><Relationship Id="rId5" Type="http://schemas.openxmlformats.org/officeDocument/2006/relationships/hyperlink" Target="https://en.wikipedia.org/wiki/Films_Division" TargetMode="External"/><Relationship Id="rId15" Type="http://schemas.openxmlformats.org/officeDocument/2006/relationships/hyperlink" Target="https://en.wikipedia.org/wiki/Samadarshi_Dutta" TargetMode="External"/><Relationship Id="rId10" Type="http://schemas.openxmlformats.org/officeDocument/2006/relationships/hyperlink" Target="https://en.wikipedia.org/wiki/Cinema_of_West_Bengal" TargetMode="External"/><Relationship Id="rId19" Type="http://schemas.openxmlformats.org/officeDocument/2006/relationships/hyperlink" Target="https://en.wikipedia.org/wiki/Parambrata_Chatterjee" TargetMode="External"/><Relationship Id="rId4" Type="http://schemas.openxmlformats.org/officeDocument/2006/relationships/hyperlink" Target="https://en.wikipedia.org/wiki/Government_of_India" TargetMode="External"/><Relationship Id="rId9" Type="http://schemas.openxmlformats.org/officeDocument/2006/relationships/hyperlink" Target="https://en.wikipedia.org/wiki/Rabindranath_Tagore#cite_note-218" TargetMode="External"/><Relationship Id="rId14" Type="http://schemas.openxmlformats.org/officeDocument/2006/relationships/hyperlink" Target="https://en.wikipedia.org/wiki/Rituparno_Ghosh"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abindranath_Tagore#cite_note-168" TargetMode="External"/><Relationship Id="rId2" Type="http://schemas.openxmlformats.org/officeDocument/2006/relationships/hyperlink" Target="https://en.wikipedia.org/wiki/Rabindranath_Tagore#cite_note-167" TargetMode="External"/><Relationship Id="rId1" Type="http://schemas.openxmlformats.org/officeDocument/2006/relationships/slideLayout" Target="../slideLayouts/slideLayout2.xml"/><Relationship Id="rId6" Type="http://schemas.openxmlformats.org/officeDocument/2006/relationships/hyperlink" Target="https://en.wikipedia.org/wiki/Rabindranath_Tagore#cite_note-170" TargetMode="External"/><Relationship Id="rId5" Type="http://schemas.openxmlformats.org/officeDocument/2006/relationships/hyperlink" Target="https://en.wikipedia.org/wiki/Rabindranath_Tagore#cite_note-169" TargetMode="External"/><Relationship Id="rId4" Type="http://schemas.openxmlformats.org/officeDocument/2006/relationships/hyperlink" Target="https://en.wikipedia.org/wiki/Nobel_Ch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Rabindranath_Tagore#cite_note-FOOTNOTETagore1984xii-14" TargetMode="External"/><Relationship Id="rId13" Type="http://schemas.openxmlformats.org/officeDocument/2006/relationships/hyperlink" Target="https://en.wikipedia.org/wiki/Internationalism_(politics)" TargetMode="External"/><Relationship Id="rId3" Type="http://schemas.openxmlformats.org/officeDocument/2006/relationships/hyperlink" Target="https://en.wikipedia.org/wiki/Calcutta" TargetMode="External"/><Relationship Id="rId7" Type="http://schemas.openxmlformats.org/officeDocument/2006/relationships/hyperlink" Target="https://en.wikipedia.org/wiki/Jessore_District" TargetMode="External"/><Relationship Id="rId12" Type="http://schemas.openxmlformats.org/officeDocument/2006/relationships/hyperlink" Target="https://en.wikipedia.org/wiki/Universalist" TargetMode="External"/><Relationship Id="rId17" Type="http://schemas.openxmlformats.org/officeDocument/2006/relationships/hyperlink" Target="https://en.wikipedia.org/wiki/Visva-Bharati_University" TargetMode="External"/><Relationship Id="rId2" Type="http://schemas.openxmlformats.org/officeDocument/2006/relationships/hyperlink" Target="https://en.wikipedia.org/wiki/Bengali_Brahmin" TargetMode="External"/><Relationship Id="rId16" Type="http://schemas.openxmlformats.org/officeDocument/2006/relationships/hyperlink" Target="https://en.wikipedia.org/wiki/British_Raj" TargetMode="External"/><Relationship Id="rId1" Type="http://schemas.openxmlformats.org/officeDocument/2006/relationships/slideLayout" Target="../slideLayouts/slideLayout2.xml"/><Relationship Id="rId6" Type="http://schemas.openxmlformats.org/officeDocument/2006/relationships/hyperlink" Target="https://en.wikipedia.org/wiki/Rabindranath_Tagore#cite_note-tagore1-13" TargetMode="External"/><Relationship Id="rId11" Type="http://schemas.openxmlformats.org/officeDocument/2006/relationships/hyperlink" Target="https://en.wikipedia.org/wiki/Humanist" TargetMode="External"/><Relationship Id="rId5" Type="http://schemas.openxmlformats.org/officeDocument/2006/relationships/hyperlink" Target="https://en.wikipedia.org/wiki/Burdwan_district" TargetMode="External"/><Relationship Id="rId15" Type="http://schemas.openxmlformats.org/officeDocument/2006/relationships/hyperlink" Target="https://en.wikipedia.org/wiki/Rabindranath_Tagore#cite_note-16" TargetMode="External"/><Relationship Id="rId10" Type="http://schemas.openxmlformats.org/officeDocument/2006/relationships/hyperlink" Target="https://en.wikipedia.org/wiki/Rabindranath_Tagore#cite_note-FOOTNOTEThompson192627%E2%80%9328Dasgupta199320-15" TargetMode="External"/><Relationship Id="rId4" Type="http://schemas.openxmlformats.org/officeDocument/2006/relationships/hyperlink" Target="https://en.wikipedia.org/wiki/Zamindar" TargetMode="External"/><Relationship Id="rId9" Type="http://schemas.openxmlformats.org/officeDocument/2006/relationships/hyperlink" Target="https://en.wikipedia.org/wiki/Bh%C4%81nusi%E1%B9%83ha_%E1%B9%ACh%C4%81kurer_Pa%E1%B8%8D%C4%81val%C4%AB" TargetMode="External"/><Relationship Id="rId14" Type="http://schemas.openxmlformats.org/officeDocument/2006/relationships/hyperlink" Target="https://en.wikipedia.org/wiki/Nationalism"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ri_Lanka_Matha" TargetMode="External"/><Relationship Id="rId3" Type="http://schemas.openxmlformats.org/officeDocument/2006/relationships/hyperlink" Target="https://en.wikipedia.org/wiki/Gora_(novel)" TargetMode="External"/><Relationship Id="rId7" Type="http://schemas.openxmlformats.org/officeDocument/2006/relationships/hyperlink" Target="https://en.wikipedia.org/wiki/Amar_Shonar_Bangla" TargetMode="External"/><Relationship Id="rId2" Type="http://schemas.openxmlformats.org/officeDocument/2006/relationships/hyperlink" Target="https://en.wikipedia.org/wiki/Gitanjali" TargetMode="External"/><Relationship Id="rId1" Type="http://schemas.openxmlformats.org/officeDocument/2006/relationships/slideLayout" Target="../slideLayouts/slideLayout2.xml"/><Relationship Id="rId6" Type="http://schemas.openxmlformats.org/officeDocument/2006/relationships/hyperlink" Target="https://en.wikipedia.org/wiki/Bangladesh" TargetMode="External"/><Relationship Id="rId11" Type="http://schemas.openxmlformats.org/officeDocument/2006/relationships/hyperlink" Target="https://en.wikipedia.org/wiki/West_Bengal" TargetMode="External"/><Relationship Id="rId5" Type="http://schemas.openxmlformats.org/officeDocument/2006/relationships/hyperlink" Target="https://en.wikipedia.org/wiki/Jana_Gana_Mana" TargetMode="External"/><Relationship Id="rId10" Type="http://schemas.openxmlformats.org/officeDocument/2006/relationships/hyperlink" Target="https://en.wikipedia.org/wiki/Banglar_Mati_Banglar_Jol" TargetMode="External"/><Relationship Id="rId4" Type="http://schemas.openxmlformats.org/officeDocument/2006/relationships/hyperlink" Target="https://en.wikipedia.org/wiki/The_Home_and_the_World" TargetMode="External"/><Relationship Id="rId9" Type="http://schemas.openxmlformats.org/officeDocument/2006/relationships/hyperlink" Target="https://en.wikipedia.org/wiki/Rabindranath_Tagore#cite_note-RB1-19"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Bardhaman_district" TargetMode="External"/><Relationship Id="rId3" Type="http://schemas.openxmlformats.org/officeDocument/2006/relationships/hyperlink" Target="https://en.wikipedia.org/wiki/Rabindranath_Tagore#cite_note-Nasrin-20" TargetMode="External"/><Relationship Id="rId7" Type="http://schemas.openxmlformats.org/officeDocument/2006/relationships/hyperlink" Target="https://en.wikipedia.org/wiki/Rabindranath_Tagore#cite_note-22" TargetMode="External"/><Relationship Id="rId12" Type="http://schemas.openxmlformats.org/officeDocument/2006/relationships/hyperlink" Target="https://en.wikipedia.org/wiki/Maharaja" TargetMode="External"/><Relationship Id="rId2" Type="http://schemas.openxmlformats.org/officeDocument/2006/relationships/hyperlink" Target="https://en.wikipedia.org/wiki/Thakur_(title)" TargetMode="External"/><Relationship Id="rId1" Type="http://schemas.openxmlformats.org/officeDocument/2006/relationships/slideLayout" Target="../slideLayouts/slideLayout2.xml"/><Relationship Id="rId6" Type="http://schemas.openxmlformats.org/officeDocument/2006/relationships/hyperlink" Target="https://en.wikipedia.org/wiki/Rabindranath_Tagore#cite_note-21" TargetMode="External"/><Relationship Id="rId11" Type="http://schemas.openxmlformats.org/officeDocument/2006/relationships/hyperlink" Target="https://en.wikipedia.org/wiki/Bhatta_Narayana" TargetMode="External"/><Relationship Id="rId5" Type="http://schemas.openxmlformats.org/officeDocument/2006/relationships/hyperlink" Target="https://en.wikipedia.org/wiki/Pirali_Brahmin" TargetMode="External"/><Relationship Id="rId10" Type="http://schemas.openxmlformats.org/officeDocument/2006/relationships/hyperlink" Target="https://en.wikipedia.org/wiki/Prabhat_Kumar_Mukhopadhyaya" TargetMode="External"/><Relationship Id="rId4" Type="http://schemas.openxmlformats.org/officeDocument/2006/relationships/hyperlink" Target="https://en.wikipedia.org/wiki/Tagore_family" TargetMode="External"/><Relationship Id="rId9" Type="http://schemas.openxmlformats.org/officeDocument/2006/relationships/hyperlink" Target="https://en.wikipedia.org/wiki/West_Benga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Bengal_renaissance" TargetMode="External"/><Relationship Id="rId13" Type="http://schemas.openxmlformats.org/officeDocument/2006/relationships/hyperlink" Target="https://en.wikipedia.org/wiki/Satyendranath_Tagore" TargetMode="External"/><Relationship Id="rId18" Type="http://schemas.openxmlformats.org/officeDocument/2006/relationships/hyperlink" Target="https://en.wikipedia.org/wiki/Rabindranath_Tagore#cite_note-34" TargetMode="External"/><Relationship Id="rId3" Type="http://schemas.openxmlformats.org/officeDocument/2006/relationships/hyperlink" Target="https://en.wikipedia.org/wiki/Calcutta" TargetMode="External"/><Relationship Id="rId7" Type="http://schemas.openxmlformats.org/officeDocument/2006/relationships/hyperlink" Target="https://en.wikipedia.org/wiki/Tagore_family" TargetMode="External"/><Relationship Id="rId12" Type="http://schemas.openxmlformats.org/officeDocument/2006/relationships/hyperlink" Target="https://en.wikipedia.org/wiki/Dwijendranath_Tagore" TargetMode="External"/><Relationship Id="rId17" Type="http://schemas.openxmlformats.org/officeDocument/2006/relationships/hyperlink" Target="https://en.wikipedia.org/wiki/Swarnakumari_Devi" TargetMode="External"/><Relationship Id="rId2" Type="http://schemas.openxmlformats.org/officeDocument/2006/relationships/hyperlink" Target="https://en.wikipedia.org/wiki/Jorasanko_Thakur_Bari" TargetMode="External"/><Relationship Id="rId16" Type="http://schemas.openxmlformats.org/officeDocument/2006/relationships/hyperlink" Target="https://en.wikipedia.org/wiki/Rabindranath_Tagore#cite_note-FOOTNOTETagore1997b10-33" TargetMode="External"/><Relationship Id="rId1" Type="http://schemas.openxmlformats.org/officeDocument/2006/relationships/slideLayout" Target="../slideLayouts/slideLayout2.xml"/><Relationship Id="rId6" Type="http://schemas.openxmlformats.org/officeDocument/2006/relationships/hyperlink" Target="https://en.wikipedia.org/wiki/Rabindranath_Tagore#cite_note-FOOTNOTEThompson192620-31" TargetMode="External"/><Relationship Id="rId11" Type="http://schemas.openxmlformats.org/officeDocument/2006/relationships/hyperlink" Target="https://en.wikipedia.org/wiki/Rabindranath_Tagore#cite_note-FOOTNOTESom201016-32" TargetMode="External"/><Relationship Id="rId5" Type="http://schemas.openxmlformats.org/officeDocument/2006/relationships/hyperlink" Target="https://en.wikipedia.org/wiki/Debendranath_Tagore" TargetMode="External"/><Relationship Id="rId15" Type="http://schemas.openxmlformats.org/officeDocument/2006/relationships/hyperlink" Target="https://en.wikipedia.org/wiki/Jyotirindranath_Tagore" TargetMode="External"/><Relationship Id="rId10" Type="http://schemas.openxmlformats.org/officeDocument/2006/relationships/hyperlink" Target="https://en.wikipedia.org/wiki/Indian_classical_music" TargetMode="External"/><Relationship Id="rId19" Type="http://schemas.openxmlformats.org/officeDocument/2006/relationships/hyperlink" Target="https://en.wikipedia.org/wiki/Kadambari_Devi" TargetMode="External"/><Relationship Id="rId4" Type="http://schemas.openxmlformats.org/officeDocument/2006/relationships/hyperlink" Target="https://en.wikipedia.org/wiki/Rabindranath_Tagore#cite_note-nobelfacts-24" TargetMode="External"/><Relationship Id="rId9" Type="http://schemas.openxmlformats.org/officeDocument/2006/relationships/hyperlink" Target="https://en.wikipedia.org/wiki/Dhrupad" TargetMode="External"/><Relationship Id="rId14" Type="http://schemas.openxmlformats.org/officeDocument/2006/relationships/hyperlink" Target="https://en.wikipedia.org/wiki/Indian_Civil_Servic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Presidency_University,_Kolkata" TargetMode="External"/><Relationship Id="rId13" Type="http://schemas.openxmlformats.org/officeDocument/2006/relationships/hyperlink" Target="https://en.wikipedia.org/wiki/Hill_station" TargetMode="External"/><Relationship Id="rId18" Type="http://schemas.openxmlformats.org/officeDocument/2006/relationships/hyperlink" Target="https://en.wikipedia.org/wiki/Rabindranath_Tagore#cite_note-Stewart_2003_91-41" TargetMode="External"/><Relationship Id="rId3" Type="http://schemas.openxmlformats.org/officeDocument/2006/relationships/hyperlink" Target="https://en.wikipedia.org/wiki/Panihati" TargetMode="External"/><Relationship Id="rId7" Type="http://schemas.openxmlformats.org/officeDocument/2006/relationships/hyperlink" Target="https://en.wikipedia.org/wiki/Rabindranath_Tagore#cite_note-FOOTNOTEDuttaRobinson199548%E2%80%9349-38" TargetMode="External"/><Relationship Id="rId12" Type="http://schemas.openxmlformats.org/officeDocument/2006/relationships/hyperlink" Target="https://en.wikipedia.org/wiki/Himalayas" TargetMode="External"/><Relationship Id="rId17" Type="http://schemas.openxmlformats.org/officeDocument/2006/relationships/hyperlink" Target="https://en.wikipedia.org/wiki/Rabindranath_Tagore#cite_note-FOOTNOTEDuttaRobinson199555%E2%80%9356-40" TargetMode="External"/><Relationship Id="rId2" Type="http://schemas.openxmlformats.org/officeDocument/2006/relationships/hyperlink" Target="https://en.wikipedia.org/wiki/Bolpur" TargetMode="External"/><Relationship Id="rId16" Type="http://schemas.openxmlformats.org/officeDocument/2006/relationships/hyperlink" Target="https://en.wikipedia.org/wiki/K%C4%81lid%C4%81sa" TargetMode="External"/><Relationship Id="rId1" Type="http://schemas.openxmlformats.org/officeDocument/2006/relationships/slideLayout" Target="../slideLayouts/slideLayout2.xml"/><Relationship Id="rId6" Type="http://schemas.openxmlformats.org/officeDocument/2006/relationships/hyperlink" Target="https://en.wikipedia.org/wiki/Hemendranath_Tagore" TargetMode="External"/><Relationship Id="rId11" Type="http://schemas.openxmlformats.org/officeDocument/2006/relationships/hyperlink" Target="https://en.wikipedia.org/wiki/Amritsar" TargetMode="External"/><Relationship Id="rId5" Type="http://schemas.openxmlformats.org/officeDocument/2006/relationships/hyperlink" Target="https://en.wikipedia.org/wiki/Rabindranath_Tagore#cite_note-FOOTNOTEDas2009-37" TargetMode="External"/><Relationship Id="rId15" Type="http://schemas.openxmlformats.org/officeDocument/2006/relationships/hyperlink" Target="https://en.wikipedia.org/wiki/Sanskrit" TargetMode="External"/><Relationship Id="rId10" Type="http://schemas.openxmlformats.org/officeDocument/2006/relationships/hyperlink" Target="https://en.wikipedia.org/wiki/Santiniketan" TargetMode="External"/><Relationship Id="rId19" Type="http://schemas.openxmlformats.org/officeDocument/2006/relationships/hyperlink" Target="https://en.wikipedia.org/wiki/Gurbani" TargetMode="External"/><Relationship Id="rId4" Type="http://schemas.openxmlformats.org/officeDocument/2006/relationships/hyperlink" Target="https://en.wikipedia.org/wiki/Rabindranath_Tagore#cite_note-FOOTNOTEThompson192621%E2%80%9324-36" TargetMode="External"/><Relationship Id="rId9" Type="http://schemas.openxmlformats.org/officeDocument/2006/relationships/hyperlink" Target="https://en.wikipedia.org/wiki/Upanayan" TargetMode="External"/><Relationship Id="rId14" Type="http://schemas.openxmlformats.org/officeDocument/2006/relationships/hyperlink" Target="https://en.wikipedia.org/wiki/Dalhousie,_Indi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Rabindranath_Tagore#cite_note-Dev_2014-4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Rabindranath_Tagore#cite_note-FOOTNOTETagoreChakravarty196145-46" TargetMode="External"/><Relationship Id="rId3" Type="http://schemas.openxmlformats.org/officeDocument/2006/relationships/hyperlink" Target="https://en.wikipedia.org/wiki/Vidyapati" TargetMode="External"/><Relationship Id="rId7" Type="http://schemas.openxmlformats.org/officeDocument/2006/relationships/hyperlink" Target="https://en.wikipedia.org/wiki/Bhikharini" TargetMode="External"/><Relationship Id="rId2" Type="http://schemas.openxmlformats.org/officeDocument/2006/relationships/hyperlink" Target="https://en.wikipedia.org/wiki/Maithili_language" TargetMode="External"/><Relationship Id="rId1" Type="http://schemas.openxmlformats.org/officeDocument/2006/relationships/slideLayout" Target="../slideLayouts/slideLayout2.xml"/><Relationship Id="rId6" Type="http://schemas.openxmlformats.org/officeDocument/2006/relationships/hyperlink" Target="https://en.wikipedia.org/wiki/Rabindranath_Tagore#cite_note-FOOTNOTETagoreStewartTwichell20033-45" TargetMode="External"/><Relationship Id="rId5" Type="http://schemas.openxmlformats.org/officeDocument/2006/relationships/hyperlink" Target="https://en.wikipedia.org/wiki/Rabindranath_Tagore#cite_note-Stewart_2003_3-44" TargetMode="External"/><Relationship Id="rId4" Type="http://schemas.openxmlformats.org/officeDocument/2006/relationships/hyperlink" Target="https://en.wikipedia.org/wiki/Vaishnavism" TargetMode="External"/><Relationship Id="rId9" Type="http://schemas.openxmlformats.org/officeDocument/2006/relationships/hyperlink" Target="https://en.wikipedia.org/wiki/Rabindranath_Tagore#cite_note-FOOTNOTETagore1997b265-4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C6A0-5F6D-6234-6D10-DC81BB86EF44}"/>
              </a:ext>
            </a:extLst>
          </p:cNvPr>
          <p:cNvSpPr>
            <a:spLocks noGrp="1"/>
          </p:cNvSpPr>
          <p:nvPr>
            <p:ph type="ctrTitle"/>
          </p:nvPr>
        </p:nvSpPr>
        <p:spPr>
          <a:xfrm>
            <a:off x="1507067" y="143219"/>
            <a:ext cx="7766936" cy="1567049"/>
          </a:xfrm>
        </p:spPr>
        <p:txBody>
          <a:bodyPr/>
          <a:lstStyle/>
          <a:p>
            <a:r>
              <a:rPr lang="en-US" b="0" i="0" dirty="0">
                <a:effectLst/>
                <a:latin typeface="Linux Libertine"/>
              </a:rPr>
              <a:t>Rabindranath Tagore</a:t>
            </a:r>
            <a:br>
              <a:rPr lang="en-US" b="0" i="0" dirty="0">
                <a:effectLst/>
                <a:latin typeface="Linux Libertine"/>
              </a:rPr>
            </a:br>
            <a:endParaRPr lang="en-US" dirty="0"/>
          </a:p>
        </p:txBody>
      </p:sp>
      <p:sp>
        <p:nvSpPr>
          <p:cNvPr id="3" name="Subtitle 2">
            <a:extLst>
              <a:ext uri="{FF2B5EF4-FFF2-40B4-BE49-F238E27FC236}">
                <a16:creationId xmlns:a16="http://schemas.microsoft.com/office/drawing/2014/main" id="{C114F069-5F86-FB74-27A4-861628BDD5B3}"/>
              </a:ext>
            </a:extLst>
          </p:cNvPr>
          <p:cNvSpPr>
            <a:spLocks noGrp="1"/>
          </p:cNvSpPr>
          <p:nvPr>
            <p:ph type="subTitle" idx="1"/>
          </p:nvPr>
        </p:nvSpPr>
        <p:spPr>
          <a:xfrm>
            <a:off x="99153" y="1090670"/>
            <a:ext cx="5996848" cy="5767330"/>
          </a:xfrm>
        </p:spPr>
        <p:txBody>
          <a:bodyPr>
            <a:normAutofit fontScale="85000" lnSpcReduction="10000"/>
          </a:bodyPr>
          <a:lstStyle/>
          <a:p>
            <a:pPr algn="l"/>
            <a:r>
              <a:rPr lang="en-US" sz="2400" b="1" i="0" dirty="0">
                <a:solidFill>
                  <a:srgbClr val="202122"/>
                </a:solidFill>
                <a:effectLst/>
                <a:latin typeface="Arial" panose="020B0604020202020204" pitchFamily="34" charset="0"/>
              </a:rPr>
              <a:t>Rabindranath Thakur:</a:t>
            </a:r>
            <a:r>
              <a:rPr lang="en-US" sz="2400" b="0" i="0" dirty="0">
                <a:solidFill>
                  <a:srgbClr val="202122"/>
                </a:solidFill>
                <a:effectLst/>
                <a:latin typeface="Arial" panose="020B0604020202020204" pitchFamily="34" charset="0"/>
              </a:rPr>
              <a:t> pronounced </a:t>
            </a:r>
            <a:r>
              <a:rPr lang="en-US" sz="2400" dirty="0" err="1">
                <a:solidFill>
                  <a:srgbClr val="202122"/>
                </a:solidFill>
                <a:latin typeface="Arial" panose="020B0604020202020204" pitchFamily="34" charset="0"/>
              </a:rPr>
              <a:t>bindɾonat</a:t>
            </a:r>
            <a:r>
              <a:rPr lang="en-US" sz="2400" b="0" i="0" dirty="0">
                <a:solidFill>
                  <a:srgbClr val="202122"/>
                </a:solidFill>
                <a:effectLst/>
                <a:latin typeface="Arial" panose="020B0604020202020204" pitchFamily="34" charset="0"/>
              </a:rPr>
              <a:t> </a:t>
            </a:r>
            <a:r>
              <a:rPr lang="en-US" sz="2400" b="0" i="0" dirty="0" err="1">
                <a:solidFill>
                  <a:srgbClr val="202122"/>
                </a:solidFill>
                <a:effectLst/>
                <a:latin typeface="Arial" panose="020B0604020202020204" pitchFamily="34" charset="0"/>
              </a:rPr>
              <a:t>anglicised</a:t>
            </a:r>
            <a:r>
              <a:rPr lang="en-US" sz="2400" b="0" i="0" dirty="0">
                <a:solidFill>
                  <a:srgbClr val="202122"/>
                </a:solidFill>
                <a:effectLst/>
                <a:latin typeface="Arial" panose="020B0604020202020204" pitchFamily="34" charset="0"/>
              </a:rPr>
              <a:t> as Rabindranath Tagore 7 May 1861– 7 August 1941) was an Indian polymath who worked as a poet, writer, playwright, composer, philosopher, social reformer, and painter of the</a:t>
            </a:r>
            <a:r>
              <a:rPr lang="en-US" sz="2400" dirty="0">
                <a:latin typeface="Arial" panose="020B0604020202020204" pitchFamily="34" charset="0"/>
              </a:rPr>
              <a:t> </a:t>
            </a:r>
            <a:r>
              <a:rPr lang="en-US" sz="2400" dirty="0" err="1">
                <a:latin typeface="Arial" panose="020B0604020202020204" pitchFamily="34" charset="0"/>
              </a:rPr>
              <a:t>Renaissan</a:t>
            </a:r>
            <a:r>
              <a:rPr lang="en-US" sz="2400" dirty="0">
                <a:latin typeface="Arial" panose="020B0604020202020204" pitchFamily="34" charset="0"/>
              </a:rPr>
              <a:t>.</a:t>
            </a:r>
            <a:endParaRPr lang="en-US" sz="2400" b="0" i="0" u="sng" baseline="30000" dirty="0">
              <a:solidFill>
                <a:srgbClr val="202122"/>
              </a:solidFill>
              <a:effectLst/>
              <a:latin typeface="Arial" panose="020B0604020202020204" pitchFamily="34" charset="0"/>
            </a:endParaRPr>
          </a:p>
          <a:p>
            <a:pPr algn="l"/>
            <a:r>
              <a:rPr lang="en-US" sz="2400" b="0" i="0" dirty="0">
                <a:solidFill>
                  <a:srgbClr val="202122"/>
                </a:solidFill>
                <a:effectLst/>
                <a:latin typeface="Arial" panose="020B0604020202020204" pitchFamily="34" charset="0"/>
              </a:rPr>
              <a:t>He reshaped </a:t>
            </a:r>
            <a:r>
              <a:rPr lang="en-US" sz="2400" b="0" i="0" u="none" strike="noStrike" dirty="0">
                <a:effectLst/>
                <a:latin typeface="Arial" panose="020B0604020202020204" pitchFamily="34" charset="0"/>
                <a:hlinkClick r:id="rId2" tooltip="Bengali literature"/>
              </a:rPr>
              <a:t>Bengali literature</a:t>
            </a:r>
            <a:r>
              <a:rPr lang="en-US" sz="2400" b="0" i="0" dirty="0">
                <a:solidFill>
                  <a:srgbClr val="202122"/>
                </a:solidFill>
                <a:effectLst/>
                <a:latin typeface="Arial" panose="020B0604020202020204" pitchFamily="34" charset="0"/>
              </a:rPr>
              <a:t> and </a:t>
            </a:r>
            <a:r>
              <a:rPr lang="en-US" sz="2400" b="0" i="0" u="none" strike="noStrike" dirty="0">
                <a:effectLst/>
                <a:latin typeface="Arial" panose="020B0604020202020204" pitchFamily="34" charset="0"/>
                <a:hlinkClick r:id="rId3" tooltip="Music of Bengal"/>
              </a:rPr>
              <a:t>music</a:t>
            </a:r>
            <a:r>
              <a:rPr lang="en-US" sz="2400" b="0" i="0" dirty="0">
                <a:solidFill>
                  <a:srgbClr val="202122"/>
                </a:solidFill>
                <a:effectLst/>
                <a:latin typeface="Arial" panose="020B0604020202020204" pitchFamily="34" charset="0"/>
              </a:rPr>
              <a:t> as well as </a:t>
            </a:r>
            <a:r>
              <a:rPr lang="en-US" sz="2400" b="0" i="0" u="none" strike="noStrike" dirty="0">
                <a:effectLst/>
                <a:latin typeface="Arial" panose="020B0604020202020204" pitchFamily="34" charset="0"/>
                <a:hlinkClick r:id="rId4" tooltip="Indian art"/>
              </a:rPr>
              <a:t>Indian art</a:t>
            </a:r>
            <a:r>
              <a:rPr lang="en-US" sz="2400" b="0" i="0" dirty="0">
                <a:solidFill>
                  <a:srgbClr val="202122"/>
                </a:solidFill>
                <a:effectLst/>
                <a:latin typeface="Arial" panose="020B0604020202020204" pitchFamily="34" charset="0"/>
              </a:rPr>
              <a:t> with </a:t>
            </a:r>
            <a:r>
              <a:rPr lang="en-US" sz="2400" b="0" i="0" u="none" strike="noStrike" dirty="0">
                <a:effectLst/>
                <a:latin typeface="Arial" panose="020B0604020202020204" pitchFamily="34" charset="0"/>
                <a:hlinkClick r:id="rId5" tooltip="Contextual Modernism"/>
              </a:rPr>
              <a:t>Contextual Modernism</a:t>
            </a:r>
            <a:r>
              <a:rPr lang="en-US" sz="2400" b="0" i="0" dirty="0">
                <a:solidFill>
                  <a:srgbClr val="202122"/>
                </a:solidFill>
                <a:effectLst/>
                <a:latin typeface="Arial" panose="020B0604020202020204" pitchFamily="34" charset="0"/>
              </a:rPr>
              <a:t> in the late 19th and early 20th centuries. Author of the "profoundly sensitive, fresh and beautiful" poetry of  in 1913 Tagore became the first non-European and the first lyricist to win the </a:t>
            </a:r>
            <a:r>
              <a:rPr lang="en-US" sz="2400" b="0" i="0" u="none" strike="noStrike" dirty="0">
                <a:effectLst/>
                <a:latin typeface="Arial" panose="020B0604020202020204" pitchFamily="34" charset="0"/>
                <a:hlinkClick r:id="rId6" tooltip="1913 Nobel Prize in Literature"/>
              </a:rPr>
              <a:t>Nobel Prize in </a:t>
            </a:r>
            <a:r>
              <a:rPr lang="en-US" sz="2400" b="0" i="0" u="none" strike="noStrike" dirty="0" err="1">
                <a:effectLst/>
                <a:latin typeface="Arial" panose="020B0604020202020204" pitchFamily="34" charset="0"/>
                <a:hlinkClick r:id="rId6" tooltip="1913 Nobel Prize in Literature"/>
              </a:rPr>
              <a:t>Literature</a:t>
            </a:r>
            <a:r>
              <a:rPr lang="en-US" sz="2400" b="0" i="0" dirty="0" err="1">
                <a:solidFill>
                  <a:srgbClr val="202122"/>
                </a:solidFill>
                <a:effectLst/>
                <a:latin typeface="Arial" panose="020B0604020202020204" pitchFamily="34" charset="0"/>
              </a:rPr>
              <a:t>.Tagore's</a:t>
            </a:r>
            <a:r>
              <a:rPr lang="en-US" sz="2400" b="0" i="0" dirty="0">
                <a:solidFill>
                  <a:srgbClr val="202122"/>
                </a:solidFill>
                <a:effectLst/>
                <a:latin typeface="Arial" panose="020B0604020202020204" pitchFamily="34" charset="0"/>
              </a:rPr>
              <a:t> poetic songs were viewed as spiritual and mercurial; where his elegant </a:t>
            </a:r>
            <a:r>
              <a:rPr lang="en-US" sz="2400" b="0" i="0" u="none" strike="noStrike" dirty="0">
                <a:effectLst/>
                <a:latin typeface="Arial" panose="020B0604020202020204" pitchFamily="34" charset="0"/>
                <a:hlinkClick r:id="rId7" tooltip="Prose"/>
              </a:rPr>
              <a:t>prose</a:t>
            </a:r>
            <a:r>
              <a:rPr lang="en-US" sz="2400" b="0" i="0" dirty="0">
                <a:solidFill>
                  <a:srgbClr val="202122"/>
                </a:solidFill>
                <a:effectLst/>
                <a:latin typeface="Arial" panose="020B0604020202020204" pitchFamily="34" charset="0"/>
              </a:rPr>
              <a:t> and magical poetry were widely popular in the </a:t>
            </a:r>
            <a:r>
              <a:rPr lang="en-US" sz="2400" b="0" i="0" u="none" strike="noStrike" dirty="0">
                <a:effectLst/>
                <a:latin typeface="Arial" panose="020B0604020202020204" pitchFamily="34" charset="0"/>
                <a:hlinkClick r:id="rId8" tooltip="Indian subcontinent"/>
              </a:rPr>
              <a:t>Indian subcontinent</a:t>
            </a:r>
            <a:r>
              <a:rPr lang="en-US" sz="2400" b="0" i="0" dirty="0">
                <a:solidFill>
                  <a:srgbClr val="202122"/>
                </a:solidFill>
                <a:effectLst/>
                <a:latin typeface="Arial" panose="020B0604020202020204" pitchFamily="34" charset="0"/>
              </a:rPr>
              <a:t>.</a:t>
            </a:r>
            <a:r>
              <a:rPr lang="en-US" sz="2400" b="0" i="0" u="none" strike="noStrike" baseline="30000" dirty="0">
                <a:solidFill>
                  <a:srgbClr val="202122"/>
                </a:solidFill>
                <a:effectLst/>
                <a:latin typeface="Arial" panose="020B0604020202020204" pitchFamily="34" charset="0"/>
                <a:hlinkClick r:id="rId9"/>
              </a:rPr>
              <a:t>[9]</a:t>
            </a:r>
            <a:r>
              <a:rPr lang="en-US" sz="2400" b="0" i="0" dirty="0">
                <a:solidFill>
                  <a:srgbClr val="202122"/>
                </a:solidFill>
                <a:effectLst/>
                <a:latin typeface="Arial" panose="020B0604020202020204" pitchFamily="34" charset="0"/>
              </a:rPr>
              <a:t> He was a fellow of the </a:t>
            </a:r>
            <a:r>
              <a:rPr lang="en-US" sz="2400" b="0" i="0" u="none" strike="noStrike" dirty="0">
                <a:effectLst/>
                <a:latin typeface="Arial" panose="020B0604020202020204" pitchFamily="34" charset="0"/>
                <a:hlinkClick r:id="rId10" tooltip="Royal Asiatic Society of Great Britain and Ireland"/>
              </a:rPr>
              <a:t>Royal Asiatic Society</a:t>
            </a:r>
            <a:r>
              <a:rPr lang="en-US" sz="2400" b="0" i="0" dirty="0">
                <a:solidFill>
                  <a:srgbClr val="202122"/>
                </a:solidFill>
                <a:effectLst/>
                <a:latin typeface="Arial" panose="020B0604020202020204" pitchFamily="34" charset="0"/>
              </a:rPr>
              <a:t>. Referred to as "the </a:t>
            </a:r>
            <a:r>
              <a:rPr lang="en-US" sz="2400" b="0" i="0" u="none" strike="noStrike" dirty="0">
                <a:effectLst/>
                <a:latin typeface="Arial" panose="020B0604020202020204" pitchFamily="34" charset="0"/>
                <a:hlinkClick r:id="rId11" tooltip="Bard"/>
              </a:rPr>
              <a:t>Bard</a:t>
            </a:r>
            <a:r>
              <a:rPr lang="en-US" sz="2400" b="0" i="0" dirty="0">
                <a:solidFill>
                  <a:srgbClr val="202122"/>
                </a:solidFill>
                <a:effectLst/>
                <a:latin typeface="Arial" panose="020B0604020202020204" pitchFamily="34" charset="0"/>
              </a:rPr>
              <a:t> of </a:t>
            </a:r>
            <a:r>
              <a:rPr lang="en-US" sz="2400" b="0" i="0" dirty="0" err="1">
                <a:solidFill>
                  <a:srgbClr val="202122"/>
                </a:solidFill>
                <a:effectLst/>
                <a:latin typeface="Arial" panose="020B0604020202020204" pitchFamily="34" charset="0"/>
              </a:rPr>
              <a:t>Bengal",Tagore</a:t>
            </a:r>
            <a:r>
              <a:rPr lang="en-US" sz="2400" b="0" i="0" dirty="0">
                <a:solidFill>
                  <a:srgbClr val="202122"/>
                </a:solidFill>
                <a:effectLst/>
                <a:latin typeface="Arial" panose="020B0604020202020204" pitchFamily="34" charset="0"/>
              </a:rPr>
              <a:t> was known by the </a:t>
            </a:r>
            <a:r>
              <a:rPr lang="en-US" sz="2400" b="0" i="0" u="none" strike="noStrike" dirty="0">
                <a:effectLst/>
                <a:latin typeface="Arial" panose="020B0604020202020204" pitchFamily="34" charset="0"/>
                <a:hlinkClick r:id="rId12" tooltip="Sobriquets"/>
              </a:rPr>
              <a:t>sobriquets</a:t>
            </a:r>
            <a:r>
              <a:rPr lang="en-US" sz="2400" b="0" i="0" dirty="0">
                <a:solidFill>
                  <a:srgbClr val="202122"/>
                </a:solidFill>
                <a:effectLst/>
                <a:latin typeface="Arial" panose="020B0604020202020204" pitchFamily="34" charset="0"/>
              </a:rPr>
              <a:t> </a:t>
            </a:r>
            <a:r>
              <a:rPr lang="en-US" sz="2400" b="1" i="0" dirty="0" err="1">
                <a:solidFill>
                  <a:srgbClr val="202122"/>
                </a:solidFill>
                <a:effectLst/>
                <a:latin typeface="Arial" panose="020B0604020202020204" pitchFamily="34" charset="0"/>
              </a:rPr>
              <a:t>Gurudeb</a:t>
            </a:r>
            <a:r>
              <a:rPr lang="en-US" sz="2400" b="0" i="0" dirty="0">
                <a:solidFill>
                  <a:srgbClr val="202122"/>
                </a:solidFill>
                <a:effectLst/>
                <a:latin typeface="Arial" panose="020B0604020202020204" pitchFamily="34" charset="0"/>
              </a:rPr>
              <a:t>, </a:t>
            </a:r>
            <a:r>
              <a:rPr lang="en-US" sz="2400" b="1" i="0" dirty="0" err="1">
                <a:solidFill>
                  <a:srgbClr val="202122"/>
                </a:solidFill>
                <a:effectLst/>
                <a:latin typeface="Arial" panose="020B0604020202020204" pitchFamily="34" charset="0"/>
              </a:rPr>
              <a:t>Kobiguru</a:t>
            </a:r>
            <a:r>
              <a:rPr lang="en-US" sz="2400" b="0" i="0" dirty="0">
                <a:solidFill>
                  <a:srgbClr val="202122"/>
                </a:solidFill>
                <a:effectLst/>
                <a:latin typeface="Arial" panose="020B0604020202020204" pitchFamily="34" charset="0"/>
              </a:rPr>
              <a:t>, and </a:t>
            </a:r>
            <a:r>
              <a:rPr lang="en-US" sz="2400" b="1" i="0" dirty="0" err="1">
                <a:solidFill>
                  <a:srgbClr val="202122"/>
                </a:solidFill>
                <a:effectLst/>
                <a:latin typeface="Arial" panose="020B0604020202020204" pitchFamily="34" charset="0"/>
              </a:rPr>
              <a:t>Biswokobi</a:t>
            </a:r>
            <a:r>
              <a:rPr lang="en-US" sz="2400" b="0" i="0" dirty="0">
                <a:solidFill>
                  <a:srgbClr val="202122"/>
                </a:solidFill>
                <a:effectLst/>
                <a:latin typeface="Arial" panose="020B0604020202020204" pitchFamily="34" charset="0"/>
              </a:rPr>
              <a:t>.</a:t>
            </a:r>
          </a:p>
          <a:p>
            <a:pPr algn="l"/>
            <a:endParaRPr lang="en-US" sz="2400" dirty="0"/>
          </a:p>
        </p:txBody>
      </p:sp>
      <p:pic>
        <p:nvPicPr>
          <p:cNvPr id="7" name="Picture 6">
            <a:extLst>
              <a:ext uri="{FF2B5EF4-FFF2-40B4-BE49-F238E27FC236}">
                <a16:creationId xmlns:a16="http://schemas.microsoft.com/office/drawing/2014/main" id="{51C075C5-DFC9-7C01-ED67-EC09AAF4C9A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0333" y="903383"/>
            <a:ext cx="5662514" cy="5767330"/>
          </a:xfrm>
          <a:prstGeom prst="rect">
            <a:avLst/>
          </a:prstGeom>
        </p:spPr>
      </p:pic>
    </p:spTree>
    <p:extLst>
      <p:ext uri="{BB962C8B-B14F-4D97-AF65-F5344CB8AC3E}">
        <p14:creationId xmlns:p14="http://schemas.microsoft.com/office/powerpoint/2010/main" val="147377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BD7F-8D4F-884D-11EB-D851CC9647CB}"/>
              </a:ext>
            </a:extLst>
          </p:cNvPr>
          <p:cNvSpPr>
            <a:spLocks noGrp="1"/>
          </p:cNvSpPr>
          <p:nvPr>
            <p:ph type="title"/>
          </p:nvPr>
        </p:nvSpPr>
        <p:spPr>
          <a:xfrm>
            <a:off x="523097" y="0"/>
            <a:ext cx="8596668" cy="816638"/>
          </a:xfrm>
        </p:spPr>
        <p:txBody>
          <a:bodyPr/>
          <a:lstStyle/>
          <a:p>
            <a:pPr algn="ctr"/>
            <a:r>
              <a:rPr lang="en-US" b="0" i="0" dirty="0">
                <a:solidFill>
                  <a:srgbClr val="101418"/>
                </a:solidFill>
                <a:effectLst/>
                <a:latin typeface="Linux Libertine"/>
              </a:rPr>
              <a:t>Impact and legacy</a:t>
            </a:r>
            <a:endParaRPr lang="en-US" dirty="0"/>
          </a:p>
        </p:txBody>
      </p:sp>
      <p:sp>
        <p:nvSpPr>
          <p:cNvPr id="3" name="Content Placeholder 2">
            <a:extLst>
              <a:ext uri="{FF2B5EF4-FFF2-40B4-BE49-F238E27FC236}">
                <a16:creationId xmlns:a16="http://schemas.microsoft.com/office/drawing/2014/main" id="{E7AE6129-71A0-A9B6-9AC7-B98688554890}"/>
              </a:ext>
            </a:extLst>
          </p:cNvPr>
          <p:cNvSpPr>
            <a:spLocks noGrp="1"/>
          </p:cNvSpPr>
          <p:nvPr>
            <p:ph idx="1"/>
          </p:nvPr>
        </p:nvSpPr>
        <p:spPr>
          <a:xfrm>
            <a:off x="99151" y="627961"/>
            <a:ext cx="11975335" cy="5413401"/>
          </a:xfrm>
        </p:spPr>
        <p:txBody>
          <a:bodyPr>
            <a:noAutofit/>
          </a:bodyPr>
          <a:lstStyle/>
          <a:p>
            <a:r>
              <a:rPr lang="en-US" sz="2000" b="0" i="0" dirty="0">
                <a:solidFill>
                  <a:srgbClr val="202122"/>
                </a:solidFill>
                <a:effectLst/>
                <a:latin typeface="Arial" panose="020B0604020202020204" pitchFamily="34" charset="0"/>
              </a:rPr>
              <a:t>Every year, many events pay tribute to Tagore: </a:t>
            </a:r>
            <a:r>
              <a:rPr lang="en-US" sz="2000" b="0" i="1" dirty="0" err="1">
                <a:solidFill>
                  <a:srgbClr val="202122"/>
                </a:solidFill>
                <a:effectLst/>
                <a:latin typeface="Arial" panose="020B0604020202020204" pitchFamily="34" charset="0"/>
              </a:rPr>
              <a:t>Kabipranam</a:t>
            </a:r>
            <a:r>
              <a:rPr lang="en-US" sz="2000" b="0" i="0" dirty="0">
                <a:solidFill>
                  <a:srgbClr val="202122"/>
                </a:solidFill>
                <a:effectLst/>
                <a:latin typeface="Arial" panose="020B0604020202020204" pitchFamily="34" charset="0"/>
              </a:rPr>
              <a:t>, his birth anniversary, is celebrated by groups scattered across the globe; the annual Tagore Festival held in Urbana, Illinois (US); </a:t>
            </a:r>
            <a:r>
              <a:rPr lang="en-US" sz="2000" b="0" i="1" dirty="0">
                <a:solidFill>
                  <a:srgbClr val="202122"/>
                </a:solidFill>
                <a:effectLst/>
                <a:latin typeface="Arial" panose="020B0604020202020204" pitchFamily="34" charset="0"/>
              </a:rPr>
              <a:t>Rabindra Path Parikrama</a:t>
            </a:r>
            <a:r>
              <a:rPr lang="en-US" sz="2000" b="0" i="0" dirty="0">
                <a:solidFill>
                  <a:srgbClr val="202122"/>
                </a:solidFill>
                <a:effectLst/>
                <a:latin typeface="Arial" panose="020B0604020202020204" pitchFamily="34" charset="0"/>
              </a:rPr>
              <a:t> walking pilgrimages from Kolkata to Santiniketan; and recitals of his poetry, which are held on important anniversaries.</a:t>
            </a:r>
            <a:r>
              <a:rPr lang="en-US" sz="2000" b="0" i="0" u="none" strike="noStrike" baseline="30000" dirty="0">
                <a:solidFill>
                  <a:srgbClr val="202122"/>
                </a:solidFill>
                <a:effectLst/>
                <a:latin typeface="Arial" panose="020B0604020202020204" pitchFamily="34" charset="0"/>
                <a:hlinkClick r:id="rId2"/>
              </a:rPr>
              <a:t>[84]</a:t>
            </a:r>
            <a:r>
              <a:rPr lang="en-US" sz="2000" b="0" i="0" u="none" strike="noStrike" baseline="30000" dirty="0">
                <a:solidFill>
                  <a:srgbClr val="202122"/>
                </a:solidFill>
                <a:effectLst/>
                <a:latin typeface="Arial" panose="020B0604020202020204" pitchFamily="34" charset="0"/>
                <a:hlinkClick r:id="rId3"/>
              </a:rPr>
              <a:t>[167]</a:t>
            </a:r>
            <a:r>
              <a:rPr lang="en-US" sz="2000" b="0" i="0" u="none" strike="noStrike" baseline="30000" dirty="0">
                <a:solidFill>
                  <a:srgbClr val="202122"/>
                </a:solidFill>
                <a:effectLst/>
                <a:latin typeface="Arial" panose="020B0604020202020204" pitchFamily="34" charset="0"/>
                <a:hlinkClick r:id="rId4"/>
              </a:rPr>
              <a:t>[168]</a:t>
            </a:r>
            <a:r>
              <a:rPr lang="en-US" sz="2000" b="0" i="0" dirty="0">
                <a:solidFill>
                  <a:srgbClr val="202122"/>
                </a:solidFill>
                <a:effectLst/>
                <a:latin typeface="Arial" panose="020B0604020202020204" pitchFamily="34" charset="0"/>
              </a:rPr>
              <a:t> Bengali culture is fraught with this legacy: from language and arts to history and politics. Amartya Sen deemed Tagore a "towering figure", a "deeply relevant and many-sided contemporary thinker".</a:t>
            </a:r>
            <a:r>
              <a:rPr lang="en-US" sz="2000" b="0" i="0" u="none" strike="noStrike" baseline="30000" dirty="0">
                <a:solidFill>
                  <a:srgbClr val="202122"/>
                </a:solidFill>
                <a:effectLst/>
                <a:latin typeface="Arial" panose="020B0604020202020204" pitchFamily="34" charset="0"/>
                <a:hlinkClick r:id="rId4"/>
              </a:rPr>
              <a:t>[168]</a:t>
            </a:r>
            <a:r>
              <a:rPr lang="en-US" sz="2000" b="0" i="0" u="none" strike="noStrike" baseline="30000" dirty="0">
                <a:solidFill>
                  <a:srgbClr val="202122"/>
                </a:solidFill>
                <a:effectLst/>
                <a:latin typeface="Arial" panose="020B0604020202020204" pitchFamily="34" charset="0"/>
                <a:hlinkClick r:id="rId5"/>
              </a:rPr>
              <a:t>[146]</a:t>
            </a:r>
            <a:r>
              <a:rPr lang="en-US" sz="2000" b="0" i="0" dirty="0">
                <a:solidFill>
                  <a:srgbClr val="202122"/>
                </a:solidFill>
                <a:effectLst/>
                <a:latin typeface="Arial" panose="020B0604020202020204" pitchFamily="34" charset="0"/>
              </a:rPr>
              <a:t> Tagore's Bengali originals—the 1939 </a:t>
            </a:r>
            <a:r>
              <a:rPr lang="en-US" sz="2000" b="0" i="1" dirty="0" err="1">
                <a:solidFill>
                  <a:srgbClr val="202122"/>
                </a:solidFill>
                <a:effectLst/>
                <a:latin typeface="Arial" panose="020B0604020202020204" pitchFamily="34" charset="0"/>
              </a:rPr>
              <a:t>Rabīndra</a:t>
            </a:r>
            <a:r>
              <a:rPr lang="en-US" sz="2000" b="0" i="1" dirty="0">
                <a:solidFill>
                  <a:srgbClr val="202122"/>
                </a:solidFill>
                <a:effectLst/>
                <a:latin typeface="Arial" panose="020B0604020202020204" pitchFamily="34" charset="0"/>
              </a:rPr>
              <a:t> </a:t>
            </a:r>
            <a:r>
              <a:rPr lang="en-US" sz="2000" b="0" i="1" dirty="0" err="1">
                <a:solidFill>
                  <a:srgbClr val="202122"/>
                </a:solidFill>
                <a:effectLst/>
                <a:latin typeface="Arial" panose="020B0604020202020204" pitchFamily="34" charset="0"/>
              </a:rPr>
              <a:t>Rachanāvalī</a:t>
            </a:r>
            <a:r>
              <a:rPr lang="en-US" sz="2000" b="0" i="0" dirty="0">
                <a:solidFill>
                  <a:srgbClr val="202122"/>
                </a:solidFill>
                <a:effectLst/>
                <a:latin typeface="Arial" panose="020B0604020202020204" pitchFamily="34" charset="0"/>
              </a:rPr>
              <a:t>—is canonized as one of his nation's greatest cultural treasures, and he was roped into a reasonably humble role: "the greatest poet India has produced".</a:t>
            </a:r>
            <a:r>
              <a:rPr lang="en-US" sz="2000" b="0" i="0" u="sng" baseline="30000" dirty="0">
                <a:solidFill>
                  <a:srgbClr val="202122"/>
                </a:solidFill>
                <a:effectLst/>
                <a:latin typeface="Arial" panose="020B0604020202020204" pitchFamily="34" charset="0"/>
                <a:hlinkClick r:id="rId6"/>
              </a:rPr>
              <a:t>[169</a:t>
            </a:r>
            <a:endParaRPr lang="en-US" sz="2000" b="0" i="0" u="sng" baseline="30000" dirty="0">
              <a:solidFill>
                <a:srgbClr val="202122"/>
              </a:solidFill>
              <a:effectLst/>
              <a:latin typeface="Arial" panose="020B0604020202020204" pitchFamily="34" charset="0"/>
            </a:endParaRPr>
          </a:p>
          <a:p>
            <a:r>
              <a:rPr lang="en-US" sz="2000" b="0" i="0" dirty="0">
                <a:solidFill>
                  <a:srgbClr val="202122"/>
                </a:solidFill>
                <a:effectLst/>
                <a:latin typeface="Arial" panose="020B0604020202020204" pitchFamily="34" charset="0"/>
              </a:rPr>
              <a:t>Tagore was renowned throughout much of Europe, North America, and East Asia. He co-founded </a:t>
            </a:r>
            <a:r>
              <a:rPr lang="en-US" sz="2000" b="0" i="0" u="none" strike="noStrike" dirty="0">
                <a:effectLst/>
                <a:latin typeface="Arial" panose="020B0604020202020204" pitchFamily="34" charset="0"/>
                <a:hlinkClick r:id="rId7" tooltip="Dartington Hall School"/>
              </a:rPr>
              <a:t>Dartington Hall School</a:t>
            </a:r>
            <a:r>
              <a:rPr lang="en-US" sz="2000" b="0" i="0" dirty="0">
                <a:solidFill>
                  <a:srgbClr val="202122"/>
                </a:solidFill>
                <a:effectLst/>
                <a:latin typeface="Arial" panose="020B0604020202020204" pitchFamily="34" charset="0"/>
              </a:rPr>
              <a:t>, a progressive coeducational institution;</a:t>
            </a:r>
            <a:r>
              <a:rPr lang="en-US" sz="2000" b="0" i="0" u="none" strike="noStrike" baseline="30000" dirty="0">
                <a:solidFill>
                  <a:srgbClr val="202122"/>
                </a:solidFill>
                <a:effectLst/>
                <a:latin typeface="Arial" panose="020B0604020202020204" pitchFamily="34" charset="0"/>
                <a:hlinkClick r:id="rId8"/>
              </a:rPr>
              <a:t>[170]</a:t>
            </a:r>
            <a:r>
              <a:rPr lang="en-US" sz="2000" b="0" i="0" dirty="0">
                <a:solidFill>
                  <a:srgbClr val="202122"/>
                </a:solidFill>
                <a:effectLst/>
                <a:latin typeface="Arial" panose="020B0604020202020204" pitchFamily="34" charset="0"/>
              </a:rPr>
              <a:t> in Japan, he influenced such figures as Nobel laureate </a:t>
            </a:r>
            <a:r>
              <a:rPr lang="en-US" sz="2000" b="0" i="0" u="none" strike="noStrike" dirty="0">
                <a:effectLst/>
                <a:latin typeface="Arial" panose="020B0604020202020204" pitchFamily="34" charset="0"/>
                <a:hlinkClick r:id="rId9" tooltip="Yasunari Kawabata"/>
              </a:rPr>
              <a:t>Yasunari Kawabata</a:t>
            </a:r>
            <a:r>
              <a:rPr lang="en-US" sz="2000" b="0" i="0" dirty="0">
                <a:solidFill>
                  <a:srgbClr val="202122"/>
                </a:solidFill>
                <a:effectLst/>
                <a:latin typeface="Arial" panose="020B0604020202020204" pitchFamily="34" charset="0"/>
              </a:rPr>
              <a:t>.</a:t>
            </a:r>
            <a:r>
              <a:rPr lang="en-US" sz="2000" b="0" i="0" u="none" strike="noStrike" baseline="30000" dirty="0">
                <a:solidFill>
                  <a:srgbClr val="202122"/>
                </a:solidFill>
                <a:effectLst/>
                <a:latin typeface="Arial" panose="020B0604020202020204" pitchFamily="34" charset="0"/>
                <a:hlinkClick r:id="rId10"/>
              </a:rPr>
              <a:t>[171]</a:t>
            </a:r>
            <a:r>
              <a:rPr lang="en-US" sz="2000" b="0" i="0" dirty="0">
                <a:solidFill>
                  <a:srgbClr val="202122"/>
                </a:solidFill>
                <a:effectLst/>
                <a:latin typeface="Arial" panose="020B0604020202020204" pitchFamily="34" charset="0"/>
              </a:rPr>
              <a:t> In </a:t>
            </a:r>
            <a:r>
              <a:rPr lang="en-US" sz="2000" b="0" i="0" u="none" strike="noStrike" dirty="0">
                <a:effectLst/>
                <a:latin typeface="Arial" panose="020B0604020202020204" pitchFamily="34" charset="0"/>
                <a:hlinkClick r:id="rId11" tooltip="French Indochina"/>
              </a:rPr>
              <a:t>colonial Vietnam</a:t>
            </a:r>
            <a:r>
              <a:rPr lang="en-US" sz="2000" b="0" i="0" dirty="0">
                <a:solidFill>
                  <a:srgbClr val="202122"/>
                </a:solidFill>
                <a:effectLst/>
                <a:latin typeface="Arial" panose="020B0604020202020204" pitchFamily="34" charset="0"/>
              </a:rPr>
              <a:t> Tagore was a guide for the restless spirit of the radical writer and publicist </a:t>
            </a:r>
            <a:r>
              <a:rPr lang="en-US" sz="2000" b="0" i="0" u="none" strike="noStrike" dirty="0">
                <a:effectLst/>
                <a:latin typeface="Arial" panose="020B0604020202020204" pitchFamily="34" charset="0"/>
                <a:hlinkClick r:id="rId12" tooltip="Nguyen An Ninh"/>
              </a:rPr>
              <a:t>Nguyen An Ninh</a:t>
            </a:r>
            <a:r>
              <a:rPr lang="en-US" sz="2000" b="0" i="0" u="none" strike="noStrike" baseline="30000" dirty="0">
                <a:solidFill>
                  <a:srgbClr val="202122"/>
                </a:solidFill>
                <a:effectLst/>
                <a:latin typeface="Arial" panose="020B0604020202020204" pitchFamily="34" charset="0"/>
                <a:hlinkClick r:id="rId13"/>
              </a:rPr>
              <a:t>[172]</a:t>
            </a:r>
            <a:r>
              <a:rPr lang="en-US" sz="2000" b="0" i="0" dirty="0">
                <a:solidFill>
                  <a:srgbClr val="202122"/>
                </a:solidFill>
                <a:effectLst/>
                <a:latin typeface="Arial" panose="020B0604020202020204" pitchFamily="34" charset="0"/>
              </a:rPr>
              <a:t> Tagore's works were widely translated into English, Dutch, German, Spanish, and other European languages by Czech Indologist </a:t>
            </a:r>
            <a:r>
              <a:rPr lang="en-US" sz="2000" b="0" i="0" u="none" strike="noStrike" dirty="0" err="1">
                <a:effectLst/>
                <a:latin typeface="Arial" panose="020B0604020202020204" pitchFamily="34" charset="0"/>
                <a:hlinkClick r:id="rId14" tooltip="Vincenc Lesný"/>
              </a:rPr>
              <a:t>Vincenc</a:t>
            </a:r>
            <a:r>
              <a:rPr lang="en-US" sz="2000" b="0" i="0" u="none" strike="noStrike" dirty="0">
                <a:effectLst/>
                <a:latin typeface="Arial" panose="020B0604020202020204" pitchFamily="34" charset="0"/>
                <a:hlinkClick r:id="rId14" tooltip="Vincenc Lesný"/>
              </a:rPr>
              <a:t> </a:t>
            </a:r>
            <a:r>
              <a:rPr lang="en-US" sz="2000" b="0" i="0" u="none" strike="noStrike" dirty="0" err="1">
                <a:effectLst/>
                <a:latin typeface="Arial" panose="020B0604020202020204" pitchFamily="34" charset="0"/>
                <a:hlinkClick r:id="rId14" tooltip="Vincenc Lesný"/>
              </a:rPr>
              <a:t>Lesný</a:t>
            </a:r>
            <a:r>
              <a:rPr lang="en-US" sz="2000" b="0" i="0" dirty="0">
                <a:solidFill>
                  <a:srgbClr val="202122"/>
                </a:solidFill>
                <a:effectLst/>
                <a:latin typeface="Arial" panose="020B0604020202020204" pitchFamily="34" charset="0"/>
              </a:rPr>
              <a:t>,</a:t>
            </a:r>
            <a:r>
              <a:rPr lang="en-US" sz="2000" b="0" i="0" u="none" strike="noStrike" baseline="30000" dirty="0">
                <a:solidFill>
                  <a:srgbClr val="202122"/>
                </a:solidFill>
                <a:effectLst/>
                <a:latin typeface="Arial" panose="020B0604020202020204" pitchFamily="34" charset="0"/>
                <a:hlinkClick r:id="rId15"/>
              </a:rPr>
              <a:t>[173]</a:t>
            </a:r>
            <a:r>
              <a:rPr lang="en-US" sz="2000" b="0" i="0" dirty="0">
                <a:solidFill>
                  <a:srgbClr val="202122"/>
                </a:solidFill>
                <a:effectLst/>
                <a:latin typeface="Arial" panose="020B0604020202020204" pitchFamily="34" charset="0"/>
              </a:rPr>
              <a:t> French Nobel laureate </a:t>
            </a:r>
            <a:r>
              <a:rPr lang="en-US" sz="2000" b="0" i="0" u="none" strike="noStrike" dirty="0">
                <a:effectLst/>
                <a:latin typeface="Arial" panose="020B0604020202020204" pitchFamily="34" charset="0"/>
                <a:hlinkClick r:id="rId16" tooltip="André Gide"/>
              </a:rPr>
              <a:t>André Gide</a:t>
            </a:r>
            <a:r>
              <a:rPr lang="en-US" sz="2000" b="0" i="0" dirty="0">
                <a:solidFill>
                  <a:srgbClr val="202122"/>
                </a:solidFill>
                <a:effectLst/>
                <a:latin typeface="Arial" panose="020B0604020202020204" pitchFamily="34" charset="0"/>
              </a:rPr>
              <a:t>, Russian poet </a:t>
            </a:r>
            <a:r>
              <a:rPr lang="en-US" sz="2000" b="0" i="0" u="none" strike="noStrike" dirty="0">
                <a:effectLst/>
                <a:latin typeface="Arial" panose="020B0604020202020204" pitchFamily="34" charset="0"/>
                <a:hlinkClick r:id="rId17" tooltip="Anna Akhmatova"/>
              </a:rPr>
              <a:t>Anna Akhmatova</a:t>
            </a:r>
            <a:r>
              <a:rPr lang="en-US" sz="2000" b="0" i="0" dirty="0">
                <a:solidFill>
                  <a:srgbClr val="202122"/>
                </a:solidFill>
                <a:effectLst/>
                <a:latin typeface="Arial" panose="020B0604020202020204" pitchFamily="34" charset="0"/>
              </a:rPr>
              <a:t>,</a:t>
            </a:r>
            <a:r>
              <a:rPr lang="en-US" sz="2000" b="0" i="0" u="none" strike="noStrike" baseline="30000" dirty="0">
                <a:solidFill>
                  <a:srgbClr val="202122"/>
                </a:solidFill>
                <a:effectLst/>
                <a:latin typeface="Arial" panose="020B0604020202020204" pitchFamily="34" charset="0"/>
                <a:hlinkClick r:id="rId18"/>
              </a:rPr>
              <a:t>[174]</a:t>
            </a:r>
            <a:r>
              <a:rPr lang="en-US" sz="2000" b="0" i="0" dirty="0">
                <a:solidFill>
                  <a:srgbClr val="202122"/>
                </a:solidFill>
                <a:effectLst/>
                <a:latin typeface="Arial" panose="020B0604020202020204" pitchFamily="34" charset="0"/>
              </a:rPr>
              <a:t> former Turkish Prime Minister </a:t>
            </a:r>
            <a:r>
              <a:rPr lang="en-US" sz="2000" b="0" i="0" u="none" strike="noStrike" dirty="0">
                <a:effectLst/>
                <a:latin typeface="Arial" panose="020B0604020202020204" pitchFamily="34" charset="0"/>
                <a:hlinkClick r:id="rId19" tooltip="Bülent Ecevit"/>
              </a:rPr>
              <a:t>Bülent Ecevit</a:t>
            </a:r>
            <a:r>
              <a:rPr lang="en-US" sz="2000" b="0" i="0" dirty="0">
                <a:solidFill>
                  <a:srgbClr val="202122"/>
                </a:solidFill>
                <a:effectLst/>
                <a:latin typeface="Arial" panose="020B0604020202020204" pitchFamily="34" charset="0"/>
              </a:rPr>
              <a:t>,</a:t>
            </a:r>
            <a:r>
              <a:rPr lang="en-US" sz="2000" b="0" i="0" u="none" strike="noStrike" baseline="30000" dirty="0">
                <a:solidFill>
                  <a:srgbClr val="202122"/>
                </a:solidFill>
                <a:effectLst/>
                <a:latin typeface="Arial" panose="020B0604020202020204" pitchFamily="34" charset="0"/>
                <a:hlinkClick r:id="rId20"/>
              </a:rPr>
              <a:t>[175]</a:t>
            </a:r>
            <a:r>
              <a:rPr lang="en-US" sz="2000" b="0" i="0" dirty="0">
                <a:solidFill>
                  <a:srgbClr val="202122"/>
                </a:solidFill>
                <a:effectLst/>
                <a:latin typeface="Arial" panose="020B0604020202020204" pitchFamily="34" charset="0"/>
              </a:rPr>
              <a:t> and others.  In the United States, Tagore's lecturing circuits, particularly those of 1916–1917, were widely attended and wildly acclaimed. Some controversies</a:t>
            </a:r>
            <a:r>
              <a:rPr lang="en-US" sz="2000" b="0" i="0" u="none" strike="noStrike" baseline="30000" dirty="0">
                <a:solidFill>
                  <a:srgbClr val="202122"/>
                </a:solidFill>
                <a:effectLst/>
                <a:latin typeface="Arial" panose="020B0604020202020204" pitchFamily="34" charset="0"/>
                <a:hlinkClick r:id="rId21"/>
              </a:rPr>
              <a:t>[e]</a:t>
            </a:r>
            <a:r>
              <a:rPr lang="en-US" sz="2000" b="0" i="0" dirty="0">
                <a:solidFill>
                  <a:srgbClr val="202122"/>
                </a:solidFill>
                <a:effectLst/>
                <a:latin typeface="Arial" panose="020B0604020202020204" pitchFamily="34" charset="0"/>
              </a:rPr>
              <a:t> involving Tagore, possibly fictive, trashed his popularity and sales in Japan and North America after the late 1920s, concluding with his "near total eclipse" outside Bengal.</a:t>
            </a:r>
            <a:r>
              <a:rPr lang="en-US" sz="2000" b="0" i="0" u="none" strike="noStrike" baseline="30000" dirty="0">
                <a:solidFill>
                  <a:srgbClr val="202122"/>
                </a:solidFill>
                <a:effectLst/>
                <a:latin typeface="Arial" panose="020B0604020202020204" pitchFamily="34" charset="0"/>
                <a:hlinkClick r:id="rId22"/>
              </a:rPr>
              <a:t>[9]</a:t>
            </a:r>
            <a:r>
              <a:rPr lang="en-US" sz="2000" b="0" i="0" dirty="0">
                <a:solidFill>
                  <a:srgbClr val="202122"/>
                </a:solidFill>
                <a:effectLst/>
                <a:latin typeface="Arial" panose="020B0604020202020204" pitchFamily="34" charset="0"/>
              </a:rPr>
              <a:t> Yet a latent reverence of Tagore was discovered by an astonished </a:t>
            </a:r>
            <a:r>
              <a:rPr lang="en-US" sz="2000" b="0" i="0" u="none" strike="noStrike" dirty="0">
                <a:effectLst/>
                <a:latin typeface="Arial" panose="020B0604020202020204" pitchFamily="34" charset="0"/>
                <a:hlinkClick r:id="rId23" tooltip="Salman Rushdie"/>
              </a:rPr>
              <a:t>Salman Rushdie</a:t>
            </a:r>
            <a:r>
              <a:rPr lang="en-US" sz="2000" b="0" i="0" dirty="0">
                <a:solidFill>
                  <a:srgbClr val="202122"/>
                </a:solidFill>
                <a:effectLst/>
                <a:latin typeface="Arial" panose="020B0604020202020204" pitchFamily="34" charset="0"/>
              </a:rPr>
              <a:t> during a trip to Nicaragua.</a:t>
            </a:r>
            <a:endParaRPr lang="en-US" sz="2000" dirty="0"/>
          </a:p>
        </p:txBody>
      </p:sp>
    </p:spTree>
    <p:extLst>
      <p:ext uri="{BB962C8B-B14F-4D97-AF65-F5344CB8AC3E}">
        <p14:creationId xmlns:p14="http://schemas.microsoft.com/office/powerpoint/2010/main" val="97953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7E35-A920-EB3C-ACEF-9B61998A4893}"/>
              </a:ext>
            </a:extLst>
          </p:cNvPr>
          <p:cNvSpPr>
            <a:spLocks noGrp="1"/>
          </p:cNvSpPr>
          <p:nvPr>
            <p:ph type="title"/>
          </p:nvPr>
        </p:nvSpPr>
        <p:spPr>
          <a:xfrm>
            <a:off x="677334" y="121186"/>
            <a:ext cx="8596668" cy="695452"/>
          </a:xfrm>
        </p:spPr>
        <p:txBody>
          <a:bodyPr/>
          <a:lstStyle/>
          <a:p>
            <a:pPr algn="ctr"/>
            <a:r>
              <a:rPr lang="en-US" b="0" i="0" dirty="0">
                <a:solidFill>
                  <a:srgbClr val="101418"/>
                </a:solidFill>
                <a:effectLst/>
                <a:latin typeface="Linux Libertine"/>
              </a:rPr>
              <a:t>In popular culture</a:t>
            </a:r>
            <a:endParaRPr lang="en-US" dirty="0"/>
          </a:p>
        </p:txBody>
      </p:sp>
      <p:sp>
        <p:nvSpPr>
          <p:cNvPr id="3" name="Content Placeholder 2">
            <a:extLst>
              <a:ext uri="{FF2B5EF4-FFF2-40B4-BE49-F238E27FC236}">
                <a16:creationId xmlns:a16="http://schemas.microsoft.com/office/drawing/2014/main" id="{8A493EFE-2EA0-44AC-52D5-010C05981AA4}"/>
              </a:ext>
            </a:extLst>
          </p:cNvPr>
          <p:cNvSpPr>
            <a:spLocks noGrp="1"/>
          </p:cNvSpPr>
          <p:nvPr>
            <p:ph idx="1"/>
          </p:nvPr>
        </p:nvSpPr>
        <p:spPr>
          <a:xfrm>
            <a:off x="253389" y="816638"/>
            <a:ext cx="11821098" cy="5224724"/>
          </a:xfrm>
        </p:spPr>
        <p:txBody>
          <a:bodyPr>
            <a:normAutofit fontScale="85000" lnSpcReduction="10000"/>
          </a:bodyPr>
          <a:lstStyle/>
          <a:p>
            <a:pPr algn="l">
              <a:buFont typeface="Arial" panose="020B0604020202020204" pitchFamily="34" charset="0"/>
              <a:buChar char="•"/>
            </a:pPr>
            <a:r>
              <a:rPr lang="en-US" sz="2600" b="0" i="1" u="none" strike="noStrike" dirty="0">
                <a:solidFill>
                  <a:srgbClr val="202122"/>
                </a:solidFill>
                <a:effectLst/>
                <a:latin typeface="Arial" panose="020B0604020202020204" pitchFamily="34" charset="0"/>
                <a:hlinkClick r:id="rId2" tooltip="Rabindranath Tagore (film)"/>
              </a:rPr>
              <a:t>Rabindranath Tagore</a:t>
            </a:r>
            <a:r>
              <a:rPr lang="en-US" sz="2600" b="0" i="0" dirty="0">
                <a:solidFill>
                  <a:srgbClr val="202122"/>
                </a:solidFill>
                <a:effectLst/>
                <a:latin typeface="Arial" panose="020B0604020202020204" pitchFamily="34" charset="0"/>
              </a:rPr>
              <a:t> is a 1961 Indian documentary film written and directed by </a:t>
            </a:r>
            <a:r>
              <a:rPr lang="en-US" sz="2600" b="0" i="0" u="none" strike="noStrike" dirty="0">
                <a:solidFill>
                  <a:srgbClr val="202122"/>
                </a:solidFill>
                <a:effectLst/>
                <a:latin typeface="Arial" panose="020B0604020202020204" pitchFamily="34" charset="0"/>
                <a:hlinkClick r:id="rId3" tooltip="Satyajit Ray"/>
              </a:rPr>
              <a:t>Satyajit Ray</a:t>
            </a:r>
            <a:r>
              <a:rPr lang="en-US" sz="2600" b="0" i="0" dirty="0">
                <a:solidFill>
                  <a:srgbClr val="202122"/>
                </a:solidFill>
                <a:effectLst/>
                <a:latin typeface="Arial" panose="020B0604020202020204" pitchFamily="34" charset="0"/>
              </a:rPr>
              <a:t>, released during the birth centenary of Tagore. It was produced by the </a:t>
            </a:r>
            <a:r>
              <a:rPr lang="en-US" sz="2600" b="0" i="0" u="none" strike="noStrike" dirty="0">
                <a:solidFill>
                  <a:srgbClr val="202122"/>
                </a:solidFill>
                <a:effectLst/>
                <a:latin typeface="Arial" panose="020B0604020202020204" pitchFamily="34" charset="0"/>
                <a:hlinkClick r:id="rId4" tooltip="Government of India"/>
              </a:rPr>
              <a:t>Government of India</a:t>
            </a:r>
            <a:r>
              <a:rPr lang="en-US" sz="2600" b="0" i="0" dirty="0">
                <a:solidFill>
                  <a:srgbClr val="202122"/>
                </a:solidFill>
                <a:effectLst/>
                <a:latin typeface="Arial" panose="020B0604020202020204" pitchFamily="34" charset="0"/>
              </a:rPr>
              <a:t>'s </a:t>
            </a:r>
            <a:r>
              <a:rPr lang="en-US" sz="2600" b="0" i="0" u="none" strike="noStrike" dirty="0">
                <a:solidFill>
                  <a:srgbClr val="202122"/>
                </a:solidFill>
                <a:effectLst/>
                <a:latin typeface="Arial" panose="020B0604020202020204" pitchFamily="34" charset="0"/>
                <a:hlinkClick r:id="rId5" tooltip="Films Division"/>
              </a:rPr>
              <a:t>Films Division</a:t>
            </a:r>
            <a:r>
              <a:rPr lang="en-US" sz="2600" b="0" i="0" dirty="0">
                <a:solidFill>
                  <a:srgbClr val="202122"/>
                </a:solidFill>
                <a:effectLst/>
                <a:latin typeface="Arial" panose="020B0604020202020204" pitchFamily="34" charset="0"/>
              </a:rPr>
              <a:t>.</a:t>
            </a:r>
          </a:p>
          <a:p>
            <a:pPr algn="l">
              <a:buFont typeface="Arial" panose="020B0604020202020204" pitchFamily="34" charset="0"/>
              <a:buChar char="•"/>
            </a:pPr>
            <a:r>
              <a:rPr lang="en-US" sz="2600" b="0" i="0" dirty="0">
                <a:solidFill>
                  <a:srgbClr val="202122"/>
                </a:solidFill>
                <a:effectLst/>
                <a:latin typeface="Arial" panose="020B0604020202020204" pitchFamily="34" charset="0"/>
              </a:rPr>
              <a:t>Serbian composer </a:t>
            </a:r>
            <a:r>
              <a:rPr lang="en-US" sz="2600" b="0" i="0" u="none" strike="noStrike" dirty="0" err="1">
                <a:solidFill>
                  <a:srgbClr val="202122"/>
                </a:solidFill>
                <a:effectLst/>
                <a:latin typeface="Arial" panose="020B0604020202020204" pitchFamily="34" charset="0"/>
                <a:hlinkClick r:id="rId6" tooltip="Darinka Simic-Mitrovic"/>
              </a:rPr>
              <a:t>Darinka</a:t>
            </a:r>
            <a:r>
              <a:rPr lang="en-US" sz="2600" b="0" i="0" u="none" strike="noStrike" dirty="0">
                <a:solidFill>
                  <a:srgbClr val="202122"/>
                </a:solidFill>
                <a:effectLst/>
                <a:latin typeface="Arial" panose="020B0604020202020204" pitchFamily="34" charset="0"/>
                <a:hlinkClick r:id="rId6" tooltip="Darinka Simic-Mitrovic"/>
              </a:rPr>
              <a:t> Simic-Mitrovic</a:t>
            </a:r>
            <a:r>
              <a:rPr lang="en-US" sz="2600" b="0" i="0" dirty="0">
                <a:solidFill>
                  <a:srgbClr val="202122"/>
                </a:solidFill>
                <a:effectLst/>
                <a:latin typeface="Arial" panose="020B0604020202020204" pitchFamily="34" charset="0"/>
              </a:rPr>
              <a:t> used Tagore's text for her song cycle </a:t>
            </a:r>
            <a:r>
              <a:rPr lang="en-US" sz="2600" b="0" i="1" dirty="0" err="1">
                <a:solidFill>
                  <a:srgbClr val="202122"/>
                </a:solidFill>
                <a:effectLst/>
                <a:latin typeface="Arial" panose="020B0604020202020204" pitchFamily="34" charset="0"/>
              </a:rPr>
              <a:t>Gradinar</a:t>
            </a:r>
            <a:r>
              <a:rPr lang="en-US" sz="2600" b="0" i="0" dirty="0">
                <a:solidFill>
                  <a:srgbClr val="202122"/>
                </a:solidFill>
                <a:effectLst/>
                <a:latin typeface="Arial" panose="020B0604020202020204" pitchFamily="34" charset="0"/>
              </a:rPr>
              <a:t> in 1962.</a:t>
            </a:r>
            <a:r>
              <a:rPr lang="en-US" sz="2600" b="0" i="0" u="none" strike="noStrike" baseline="30000" dirty="0">
                <a:solidFill>
                  <a:srgbClr val="202122"/>
                </a:solidFill>
                <a:effectLst/>
                <a:latin typeface="Arial" panose="020B0604020202020204" pitchFamily="34" charset="0"/>
                <a:hlinkClick r:id="rId7"/>
              </a:rPr>
              <a:t>[191]</a:t>
            </a:r>
            <a:endParaRPr lang="en-US" sz="2600" b="0" i="0" dirty="0">
              <a:solidFill>
                <a:srgbClr val="202122"/>
              </a:solidFill>
              <a:effectLst/>
              <a:latin typeface="Arial" panose="020B0604020202020204" pitchFamily="34" charset="0"/>
            </a:endParaRPr>
          </a:p>
          <a:p>
            <a:pPr algn="l">
              <a:buFont typeface="Arial" panose="020B0604020202020204" pitchFamily="34" charset="0"/>
              <a:buChar char="•"/>
            </a:pPr>
            <a:r>
              <a:rPr lang="en-US" sz="2600" b="0" i="0" dirty="0">
                <a:solidFill>
                  <a:srgbClr val="202122"/>
                </a:solidFill>
                <a:effectLst/>
                <a:latin typeface="Arial" panose="020B0604020202020204" pitchFamily="34" charset="0"/>
              </a:rPr>
              <a:t>In 1969, American composer </a:t>
            </a:r>
            <a:r>
              <a:rPr lang="en-US" sz="2600" b="0" i="0" u="none" strike="noStrike" dirty="0">
                <a:solidFill>
                  <a:srgbClr val="202122"/>
                </a:solidFill>
                <a:effectLst/>
                <a:latin typeface="Arial" panose="020B0604020202020204" pitchFamily="34" charset="0"/>
                <a:hlinkClick r:id="rId8" tooltip="E. Anne Schwerdtfeger"/>
              </a:rPr>
              <a:t>E. Anne </a:t>
            </a:r>
            <a:r>
              <a:rPr lang="en-US" sz="2600" b="0" i="0" u="none" strike="noStrike" dirty="0" err="1">
                <a:solidFill>
                  <a:srgbClr val="202122"/>
                </a:solidFill>
                <a:effectLst/>
                <a:latin typeface="Arial" panose="020B0604020202020204" pitchFamily="34" charset="0"/>
                <a:hlinkClick r:id="rId8" tooltip="E. Anne Schwerdtfeger"/>
              </a:rPr>
              <a:t>Schwerdtfeger</a:t>
            </a:r>
            <a:r>
              <a:rPr lang="en-US" sz="2600" b="0" i="0" dirty="0">
                <a:solidFill>
                  <a:srgbClr val="202122"/>
                </a:solidFill>
                <a:effectLst/>
                <a:latin typeface="Arial" panose="020B0604020202020204" pitchFamily="34" charset="0"/>
              </a:rPr>
              <a:t> was commissioned to compose </a:t>
            </a:r>
            <a:r>
              <a:rPr lang="en-US" sz="2600" b="0" i="1" dirty="0">
                <a:solidFill>
                  <a:srgbClr val="202122"/>
                </a:solidFill>
                <a:effectLst/>
                <a:latin typeface="Arial" panose="020B0604020202020204" pitchFamily="34" charset="0"/>
              </a:rPr>
              <a:t>Two Pieces</a:t>
            </a:r>
            <a:r>
              <a:rPr lang="en-US" sz="2600" b="0" i="0" dirty="0">
                <a:solidFill>
                  <a:srgbClr val="202122"/>
                </a:solidFill>
                <a:effectLst/>
                <a:latin typeface="Arial" panose="020B0604020202020204" pitchFamily="34" charset="0"/>
              </a:rPr>
              <a:t>, a work for women's chorus based on text by Tagore.</a:t>
            </a:r>
            <a:r>
              <a:rPr lang="en-US" sz="2600" b="0" i="0" u="none" strike="noStrike" baseline="30000" dirty="0">
                <a:solidFill>
                  <a:srgbClr val="202122"/>
                </a:solidFill>
                <a:effectLst/>
                <a:latin typeface="Arial" panose="020B0604020202020204" pitchFamily="34" charset="0"/>
                <a:hlinkClick r:id="rId9"/>
              </a:rPr>
              <a:t>[192]</a:t>
            </a:r>
            <a:endParaRPr lang="en-US" sz="2600" b="0" i="0" dirty="0">
              <a:solidFill>
                <a:srgbClr val="202122"/>
              </a:solidFill>
              <a:effectLst/>
              <a:latin typeface="Arial" panose="020B0604020202020204" pitchFamily="34" charset="0"/>
            </a:endParaRPr>
          </a:p>
          <a:p>
            <a:pPr algn="l">
              <a:buFont typeface="Arial" panose="020B0604020202020204" pitchFamily="34" charset="0"/>
              <a:buChar char="•"/>
            </a:pPr>
            <a:r>
              <a:rPr lang="en-US" sz="2600" b="0" i="0" dirty="0">
                <a:solidFill>
                  <a:srgbClr val="202122"/>
                </a:solidFill>
                <a:effectLst/>
                <a:latin typeface="Arial" panose="020B0604020202020204" pitchFamily="34" charset="0"/>
              </a:rPr>
              <a:t>In </a:t>
            </a:r>
            <a:r>
              <a:rPr lang="en-US" sz="2600" b="0" i="0" dirty="0" err="1">
                <a:solidFill>
                  <a:srgbClr val="202122"/>
                </a:solidFill>
                <a:effectLst/>
                <a:latin typeface="Arial" panose="020B0604020202020204" pitchFamily="34" charset="0"/>
              </a:rPr>
              <a:t>Sukanta</a:t>
            </a:r>
            <a:r>
              <a:rPr lang="en-US" sz="2600" b="0" i="0" dirty="0">
                <a:solidFill>
                  <a:srgbClr val="202122"/>
                </a:solidFill>
                <a:effectLst/>
                <a:latin typeface="Arial" panose="020B0604020202020204" pitchFamily="34" charset="0"/>
              </a:rPr>
              <a:t> Roy's </a:t>
            </a:r>
            <a:r>
              <a:rPr lang="en-US" sz="2600" b="0" i="0" u="none" strike="noStrike" dirty="0">
                <a:solidFill>
                  <a:srgbClr val="202122"/>
                </a:solidFill>
                <a:effectLst/>
                <a:latin typeface="Arial" panose="020B0604020202020204" pitchFamily="34" charset="0"/>
                <a:hlinkClick r:id="rId10" tooltip="Cinema of West Bengal"/>
              </a:rPr>
              <a:t>Bengali</a:t>
            </a:r>
            <a:r>
              <a:rPr lang="en-US" sz="2600" b="0" i="0" dirty="0">
                <a:solidFill>
                  <a:srgbClr val="202122"/>
                </a:solidFill>
                <a:effectLst/>
                <a:latin typeface="Arial" panose="020B0604020202020204" pitchFamily="34" charset="0"/>
              </a:rPr>
              <a:t> film </a:t>
            </a:r>
            <a:r>
              <a:rPr lang="en-US" sz="2600" b="0" i="1" dirty="0" err="1">
                <a:solidFill>
                  <a:srgbClr val="202122"/>
                </a:solidFill>
                <a:effectLst/>
                <a:latin typeface="Arial" panose="020B0604020202020204" pitchFamily="34" charset="0"/>
              </a:rPr>
              <a:t>Chhelebela</a:t>
            </a:r>
            <a:r>
              <a:rPr lang="en-US" sz="2600" b="0" i="0" dirty="0">
                <a:solidFill>
                  <a:srgbClr val="202122"/>
                </a:solidFill>
                <a:effectLst/>
                <a:latin typeface="Arial" panose="020B0604020202020204" pitchFamily="34" charset="0"/>
              </a:rPr>
              <a:t> (2002) </a:t>
            </a:r>
            <a:r>
              <a:rPr lang="en-US" sz="2600" b="0" i="0" u="none" strike="noStrike" dirty="0" err="1">
                <a:solidFill>
                  <a:srgbClr val="202122"/>
                </a:solidFill>
                <a:effectLst/>
                <a:latin typeface="Arial" panose="020B0604020202020204" pitchFamily="34" charset="0"/>
                <a:hlinkClick r:id="rId11" tooltip="Jisshu Sengupta"/>
              </a:rPr>
              <a:t>Jisshu</a:t>
            </a:r>
            <a:r>
              <a:rPr lang="en-US" sz="2600" b="0" i="0" u="none" strike="noStrike" dirty="0">
                <a:solidFill>
                  <a:srgbClr val="202122"/>
                </a:solidFill>
                <a:effectLst/>
                <a:latin typeface="Arial" panose="020B0604020202020204" pitchFamily="34" charset="0"/>
                <a:hlinkClick r:id="rId11" tooltip="Jisshu Sengupta"/>
              </a:rPr>
              <a:t> Sengupta</a:t>
            </a:r>
            <a:r>
              <a:rPr lang="en-US" sz="2600" b="0" i="0" dirty="0">
                <a:solidFill>
                  <a:srgbClr val="202122"/>
                </a:solidFill>
                <a:effectLst/>
                <a:latin typeface="Arial" panose="020B0604020202020204" pitchFamily="34" charset="0"/>
              </a:rPr>
              <a:t> portrayed Tagore.</a:t>
            </a:r>
            <a:r>
              <a:rPr lang="en-US" sz="2600" b="0" i="0" u="none" strike="noStrike" baseline="30000" dirty="0">
                <a:solidFill>
                  <a:srgbClr val="202122"/>
                </a:solidFill>
                <a:effectLst/>
                <a:latin typeface="Arial" panose="020B0604020202020204" pitchFamily="34" charset="0"/>
                <a:hlinkClick r:id="rId12"/>
              </a:rPr>
              <a:t>[193]</a:t>
            </a:r>
            <a:endParaRPr lang="en-US" sz="2600" b="0" i="0" dirty="0">
              <a:solidFill>
                <a:srgbClr val="202122"/>
              </a:solidFill>
              <a:effectLst/>
              <a:latin typeface="Arial" panose="020B0604020202020204" pitchFamily="34" charset="0"/>
            </a:endParaRPr>
          </a:p>
          <a:p>
            <a:pPr algn="l">
              <a:buFont typeface="Arial" panose="020B0604020202020204" pitchFamily="34" charset="0"/>
              <a:buChar char="•"/>
            </a:pPr>
            <a:r>
              <a:rPr lang="en-US" sz="2600" b="0" i="0" dirty="0">
                <a:solidFill>
                  <a:srgbClr val="202122"/>
                </a:solidFill>
                <a:effectLst/>
                <a:latin typeface="Arial" panose="020B0604020202020204" pitchFamily="34" charset="0"/>
              </a:rPr>
              <a:t>In Bandana Mukhopadhyay's Bengali film </a:t>
            </a:r>
            <a:r>
              <a:rPr lang="en-US" sz="2600" b="0" i="1" dirty="0" err="1">
                <a:solidFill>
                  <a:srgbClr val="202122"/>
                </a:solidFill>
                <a:effectLst/>
                <a:latin typeface="Arial" panose="020B0604020202020204" pitchFamily="34" charset="0"/>
              </a:rPr>
              <a:t>Chirosakha</a:t>
            </a:r>
            <a:r>
              <a:rPr lang="en-US" sz="2600" b="0" i="1" dirty="0">
                <a:solidFill>
                  <a:srgbClr val="202122"/>
                </a:solidFill>
                <a:effectLst/>
                <a:latin typeface="Arial" panose="020B0604020202020204" pitchFamily="34" charset="0"/>
              </a:rPr>
              <a:t> He</a:t>
            </a:r>
            <a:r>
              <a:rPr lang="en-US" sz="2600" b="0" i="0" dirty="0">
                <a:solidFill>
                  <a:srgbClr val="202122"/>
                </a:solidFill>
                <a:effectLst/>
                <a:latin typeface="Arial" panose="020B0604020202020204" pitchFamily="34" charset="0"/>
              </a:rPr>
              <a:t> (2007) </a:t>
            </a:r>
            <a:r>
              <a:rPr lang="en-US" sz="2600" b="0" i="0" dirty="0" err="1">
                <a:solidFill>
                  <a:srgbClr val="202122"/>
                </a:solidFill>
                <a:effectLst/>
                <a:latin typeface="Arial" panose="020B0604020202020204" pitchFamily="34" charset="0"/>
              </a:rPr>
              <a:t>Sayandip</a:t>
            </a:r>
            <a:r>
              <a:rPr lang="en-US" sz="2600" b="0" i="0" dirty="0">
                <a:solidFill>
                  <a:srgbClr val="202122"/>
                </a:solidFill>
                <a:effectLst/>
                <a:latin typeface="Arial" panose="020B0604020202020204" pitchFamily="34" charset="0"/>
              </a:rPr>
              <a:t> Bhattacharya played Tagore.</a:t>
            </a:r>
            <a:r>
              <a:rPr lang="en-US" sz="2600" b="0" i="0" u="none" strike="noStrike" baseline="30000" dirty="0">
                <a:solidFill>
                  <a:srgbClr val="202122"/>
                </a:solidFill>
                <a:effectLst/>
                <a:latin typeface="Arial" panose="020B0604020202020204" pitchFamily="34" charset="0"/>
                <a:hlinkClick r:id="rId13"/>
              </a:rPr>
              <a:t>[194]</a:t>
            </a:r>
            <a:endParaRPr lang="en-US" sz="2600" b="0" i="0" dirty="0">
              <a:solidFill>
                <a:srgbClr val="202122"/>
              </a:solidFill>
              <a:effectLst/>
              <a:latin typeface="Arial" panose="020B0604020202020204" pitchFamily="34" charset="0"/>
            </a:endParaRPr>
          </a:p>
          <a:p>
            <a:pPr algn="l">
              <a:buFont typeface="Arial" panose="020B0604020202020204" pitchFamily="34" charset="0"/>
              <a:buChar char="•"/>
            </a:pPr>
            <a:r>
              <a:rPr lang="en-US" sz="2600" b="0" i="0" dirty="0">
                <a:solidFill>
                  <a:srgbClr val="202122"/>
                </a:solidFill>
                <a:effectLst/>
                <a:latin typeface="Arial" panose="020B0604020202020204" pitchFamily="34" charset="0"/>
              </a:rPr>
              <a:t>In </a:t>
            </a:r>
            <a:r>
              <a:rPr lang="en-US" sz="2600" b="0" i="0" u="none" strike="noStrike" dirty="0" err="1">
                <a:solidFill>
                  <a:srgbClr val="202122"/>
                </a:solidFill>
                <a:effectLst/>
                <a:latin typeface="Arial" panose="020B0604020202020204" pitchFamily="34" charset="0"/>
                <a:hlinkClick r:id="rId14" tooltip="Rituparno Ghosh"/>
              </a:rPr>
              <a:t>Rituparno</a:t>
            </a:r>
            <a:r>
              <a:rPr lang="en-US" sz="2600" b="0" i="0" u="none" strike="noStrike" dirty="0">
                <a:solidFill>
                  <a:srgbClr val="202122"/>
                </a:solidFill>
                <a:effectLst/>
                <a:latin typeface="Arial" panose="020B0604020202020204" pitchFamily="34" charset="0"/>
                <a:hlinkClick r:id="rId14" tooltip="Rituparno Ghosh"/>
              </a:rPr>
              <a:t> Ghosh</a:t>
            </a:r>
            <a:r>
              <a:rPr lang="en-US" sz="2600" b="0" i="0" dirty="0">
                <a:solidFill>
                  <a:srgbClr val="202122"/>
                </a:solidFill>
                <a:effectLst/>
                <a:latin typeface="Arial" panose="020B0604020202020204" pitchFamily="34" charset="0"/>
              </a:rPr>
              <a:t>'s Bengali documentary film </a:t>
            </a:r>
            <a:r>
              <a:rPr lang="en-US" sz="2600" b="0" i="1" dirty="0">
                <a:solidFill>
                  <a:srgbClr val="202122"/>
                </a:solidFill>
                <a:effectLst/>
                <a:latin typeface="Arial" panose="020B0604020202020204" pitchFamily="34" charset="0"/>
              </a:rPr>
              <a:t>Jeevan Smriti</a:t>
            </a:r>
            <a:r>
              <a:rPr lang="en-US" sz="2600" b="0" i="0" dirty="0">
                <a:solidFill>
                  <a:srgbClr val="202122"/>
                </a:solidFill>
                <a:effectLst/>
                <a:latin typeface="Arial" panose="020B0604020202020204" pitchFamily="34" charset="0"/>
              </a:rPr>
              <a:t> (2011) </a:t>
            </a:r>
            <a:r>
              <a:rPr lang="en-US" sz="2600" b="0" i="0" u="none" strike="noStrike" dirty="0" err="1">
                <a:solidFill>
                  <a:srgbClr val="202122"/>
                </a:solidFill>
                <a:effectLst/>
                <a:latin typeface="Arial" panose="020B0604020202020204" pitchFamily="34" charset="0"/>
                <a:hlinkClick r:id="rId15" tooltip="Samadarshi Dutta"/>
              </a:rPr>
              <a:t>Samadarshi</a:t>
            </a:r>
            <a:r>
              <a:rPr lang="en-US" sz="2600" b="0" i="0" u="none" strike="noStrike" dirty="0">
                <a:solidFill>
                  <a:srgbClr val="202122"/>
                </a:solidFill>
                <a:effectLst/>
                <a:latin typeface="Arial" panose="020B0604020202020204" pitchFamily="34" charset="0"/>
                <a:hlinkClick r:id="rId15" tooltip="Samadarshi Dutta"/>
              </a:rPr>
              <a:t> Dutta</a:t>
            </a:r>
            <a:r>
              <a:rPr lang="en-US" sz="2600" b="0" i="0" dirty="0">
                <a:solidFill>
                  <a:srgbClr val="202122"/>
                </a:solidFill>
                <a:effectLst/>
                <a:latin typeface="Arial" panose="020B0604020202020204" pitchFamily="34" charset="0"/>
              </a:rPr>
              <a:t> played Tagore.</a:t>
            </a:r>
            <a:r>
              <a:rPr lang="en-US" sz="2600" b="0" i="0" u="none" strike="noStrike" baseline="30000" dirty="0">
                <a:solidFill>
                  <a:srgbClr val="202122"/>
                </a:solidFill>
                <a:effectLst/>
                <a:latin typeface="Arial" panose="020B0604020202020204" pitchFamily="34" charset="0"/>
                <a:hlinkClick r:id="rId16"/>
              </a:rPr>
              <a:t>[195]</a:t>
            </a:r>
            <a:endParaRPr lang="en-US" sz="2600" b="0" i="0" dirty="0">
              <a:solidFill>
                <a:srgbClr val="202122"/>
              </a:solidFill>
              <a:effectLst/>
              <a:latin typeface="Arial" panose="020B0604020202020204" pitchFamily="34" charset="0"/>
            </a:endParaRPr>
          </a:p>
          <a:p>
            <a:pPr algn="l">
              <a:buFont typeface="Arial" panose="020B0604020202020204" pitchFamily="34" charset="0"/>
              <a:buChar char="•"/>
            </a:pPr>
            <a:r>
              <a:rPr lang="en-US" sz="2600" b="0" i="0" dirty="0">
                <a:solidFill>
                  <a:srgbClr val="202122"/>
                </a:solidFill>
                <a:effectLst/>
                <a:latin typeface="Arial" panose="020B0604020202020204" pitchFamily="34" charset="0"/>
              </a:rPr>
              <a:t>In </a:t>
            </a:r>
            <a:r>
              <a:rPr lang="en-US" sz="2600" b="0" i="0" u="none" strike="noStrike" dirty="0">
                <a:solidFill>
                  <a:srgbClr val="202122"/>
                </a:solidFill>
                <a:effectLst/>
                <a:latin typeface="Arial" panose="020B0604020202020204" pitchFamily="34" charset="0"/>
                <a:hlinkClick r:id="rId17" tooltip="Suman Ghosh (director)"/>
              </a:rPr>
              <a:t>Suman Ghosh</a:t>
            </a:r>
            <a:r>
              <a:rPr lang="en-US" sz="2600" b="0" i="0" dirty="0">
                <a:solidFill>
                  <a:srgbClr val="202122"/>
                </a:solidFill>
                <a:effectLst/>
                <a:latin typeface="Arial" panose="020B0604020202020204" pitchFamily="34" charset="0"/>
              </a:rPr>
              <a:t>'s Bengali film </a:t>
            </a:r>
            <a:r>
              <a:rPr lang="en-US" sz="2600" b="0" i="1" u="none" strike="noStrike" dirty="0">
                <a:solidFill>
                  <a:srgbClr val="202122"/>
                </a:solidFill>
                <a:effectLst/>
                <a:latin typeface="Arial" panose="020B0604020202020204" pitchFamily="34" charset="0"/>
                <a:hlinkClick r:id="rId18" tooltip="Kadambari (2015 film)"/>
              </a:rPr>
              <a:t>Kadambari</a:t>
            </a:r>
            <a:r>
              <a:rPr lang="en-US" sz="2600" b="0" i="0" dirty="0">
                <a:solidFill>
                  <a:srgbClr val="202122"/>
                </a:solidFill>
                <a:effectLst/>
                <a:latin typeface="Arial" panose="020B0604020202020204" pitchFamily="34" charset="0"/>
              </a:rPr>
              <a:t> (2015) </a:t>
            </a:r>
            <a:r>
              <a:rPr lang="en-US" sz="2600" b="0" i="0" u="none" strike="noStrike" dirty="0">
                <a:solidFill>
                  <a:srgbClr val="202122"/>
                </a:solidFill>
                <a:effectLst/>
                <a:latin typeface="Arial" panose="020B0604020202020204" pitchFamily="34" charset="0"/>
                <a:hlinkClick r:id="rId19" tooltip="Parambrata Chatterjee"/>
              </a:rPr>
              <a:t>Parambrata Chatterjee</a:t>
            </a:r>
            <a:r>
              <a:rPr lang="en-US" sz="2600" b="0" i="0" dirty="0">
                <a:solidFill>
                  <a:srgbClr val="202122"/>
                </a:solidFill>
                <a:effectLst/>
                <a:latin typeface="Arial" panose="020B0604020202020204" pitchFamily="34" charset="0"/>
              </a:rPr>
              <a:t> portrayed Tagore.</a:t>
            </a:r>
          </a:p>
          <a:p>
            <a:endParaRPr lang="en-US" dirty="0"/>
          </a:p>
        </p:txBody>
      </p:sp>
    </p:spTree>
    <p:extLst>
      <p:ext uri="{BB962C8B-B14F-4D97-AF65-F5344CB8AC3E}">
        <p14:creationId xmlns:p14="http://schemas.microsoft.com/office/powerpoint/2010/main" val="118987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58EE-AAD8-E12A-550C-D2C0C6438D22}"/>
              </a:ext>
            </a:extLst>
          </p:cNvPr>
          <p:cNvSpPr>
            <a:spLocks noGrp="1"/>
          </p:cNvSpPr>
          <p:nvPr>
            <p:ph type="title"/>
          </p:nvPr>
        </p:nvSpPr>
        <p:spPr>
          <a:xfrm>
            <a:off x="677334" y="154237"/>
            <a:ext cx="8596668" cy="760164"/>
          </a:xfrm>
        </p:spPr>
        <p:txBody>
          <a:bodyPr/>
          <a:lstStyle/>
          <a:p>
            <a:pPr algn="ctr"/>
            <a:r>
              <a:rPr lang="en-US" b="1" i="0" dirty="0">
                <a:solidFill>
                  <a:srgbClr val="101418"/>
                </a:solidFill>
                <a:effectLst/>
                <a:latin typeface="Arial" panose="020B0604020202020204" pitchFamily="34" charset="0"/>
              </a:rPr>
              <a:t>Theft of Nobel Prize</a:t>
            </a:r>
            <a:endParaRPr lang="en-US" dirty="0"/>
          </a:p>
        </p:txBody>
      </p:sp>
      <p:sp>
        <p:nvSpPr>
          <p:cNvPr id="3" name="Content Placeholder 2">
            <a:extLst>
              <a:ext uri="{FF2B5EF4-FFF2-40B4-BE49-F238E27FC236}">
                <a16:creationId xmlns:a16="http://schemas.microsoft.com/office/drawing/2014/main" id="{5651C149-1EB9-F57B-04C0-9B2EA56D8B2C}"/>
              </a:ext>
            </a:extLst>
          </p:cNvPr>
          <p:cNvSpPr>
            <a:spLocks noGrp="1"/>
          </p:cNvSpPr>
          <p:nvPr>
            <p:ph idx="1"/>
          </p:nvPr>
        </p:nvSpPr>
        <p:spPr>
          <a:xfrm>
            <a:off x="176270" y="1509311"/>
            <a:ext cx="12015730" cy="4421883"/>
          </a:xfrm>
        </p:spPr>
        <p:txBody>
          <a:bodyPr>
            <a:normAutofit fontScale="92500"/>
          </a:bodyPr>
          <a:lstStyle/>
          <a:p>
            <a:r>
              <a:rPr lang="en-US" sz="3600" b="0" i="0" dirty="0">
                <a:solidFill>
                  <a:srgbClr val="202122"/>
                </a:solidFill>
                <a:effectLst/>
                <a:latin typeface="Arial" panose="020B0604020202020204" pitchFamily="34" charset="0"/>
              </a:rPr>
              <a:t>On 25 March 2004, Tagore's Nobel Prize was stolen from the safety vault of the Visva-Bharati University, along with several other of his belongings.</a:t>
            </a:r>
            <a:r>
              <a:rPr lang="en-US" sz="3600" b="0" i="0" u="none" strike="noStrike" baseline="30000" dirty="0">
                <a:solidFill>
                  <a:srgbClr val="202122"/>
                </a:solidFill>
                <a:effectLst/>
                <a:latin typeface="Arial" panose="020B0604020202020204" pitchFamily="34" charset="0"/>
                <a:hlinkClick r:id="rId2"/>
              </a:rPr>
              <a:t>[163]</a:t>
            </a:r>
            <a:r>
              <a:rPr lang="en-US" sz="3600" b="0" i="0" dirty="0">
                <a:solidFill>
                  <a:srgbClr val="202122"/>
                </a:solidFill>
                <a:effectLst/>
                <a:latin typeface="Arial" panose="020B0604020202020204" pitchFamily="34" charset="0"/>
              </a:rPr>
              <a:t> On 7 December 2004, the Swedish Academy decided to present two replicas of Tagore's Nobel Prize, one made of gold and the other made of bronze, to the Visva-Bharati University.</a:t>
            </a:r>
            <a:r>
              <a:rPr lang="en-US" sz="3600" b="0" i="0" u="none" strike="noStrike" baseline="30000" dirty="0">
                <a:solidFill>
                  <a:srgbClr val="202122"/>
                </a:solidFill>
                <a:effectLst/>
                <a:latin typeface="Arial" panose="020B0604020202020204" pitchFamily="34" charset="0"/>
                <a:hlinkClick r:id="rId3"/>
              </a:rPr>
              <a:t>[164]</a:t>
            </a:r>
            <a:r>
              <a:rPr lang="en-US" sz="3600" b="0" i="0" dirty="0">
                <a:solidFill>
                  <a:srgbClr val="202122"/>
                </a:solidFill>
                <a:effectLst/>
                <a:latin typeface="Arial" panose="020B0604020202020204" pitchFamily="34" charset="0"/>
              </a:rPr>
              <a:t> It inspired the fictional film </a:t>
            </a:r>
            <a:r>
              <a:rPr lang="en-US" sz="3600" b="0" i="1" u="none" strike="noStrike" dirty="0">
                <a:solidFill>
                  <a:srgbClr val="202122"/>
                </a:solidFill>
                <a:effectLst/>
                <a:latin typeface="Arial" panose="020B0604020202020204" pitchFamily="34" charset="0"/>
                <a:hlinkClick r:id="rId4" tooltip="Nobel Chor"/>
              </a:rPr>
              <a:t>Nobel Chor</a:t>
            </a:r>
            <a:r>
              <a:rPr lang="en-US" sz="3600" b="0" i="0" dirty="0">
                <a:solidFill>
                  <a:srgbClr val="202122"/>
                </a:solidFill>
                <a:effectLst/>
                <a:latin typeface="Arial" panose="020B0604020202020204" pitchFamily="34" charset="0"/>
              </a:rPr>
              <a:t>. In 2016, a </a:t>
            </a:r>
            <a:r>
              <a:rPr lang="en-US" sz="3600" b="0" i="0" dirty="0" err="1">
                <a:solidFill>
                  <a:srgbClr val="202122"/>
                </a:solidFill>
                <a:effectLst/>
                <a:latin typeface="Arial" panose="020B0604020202020204" pitchFamily="34" charset="0"/>
              </a:rPr>
              <a:t>baul</a:t>
            </a:r>
            <a:r>
              <a:rPr lang="en-US" sz="3600" b="0" i="0" dirty="0">
                <a:solidFill>
                  <a:srgbClr val="202122"/>
                </a:solidFill>
                <a:effectLst/>
                <a:latin typeface="Arial" panose="020B0604020202020204" pitchFamily="34" charset="0"/>
              </a:rPr>
              <a:t> singer named Pradip </a:t>
            </a:r>
            <a:r>
              <a:rPr lang="en-US" sz="3600" b="0" i="0" dirty="0" err="1">
                <a:solidFill>
                  <a:srgbClr val="202122"/>
                </a:solidFill>
                <a:effectLst/>
                <a:latin typeface="Arial" panose="020B0604020202020204" pitchFamily="34" charset="0"/>
              </a:rPr>
              <a:t>Bauri</a:t>
            </a:r>
            <a:r>
              <a:rPr lang="en-US" sz="3600" b="0" i="0" dirty="0">
                <a:solidFill>
                  <a:srgbClr val="202122"/>
                </a:solidFill>
                <a:effectLst/>
                <a:latin typeface="Arial" panose="020B0604020202020204" pitchFamily="34" charset="0"/>
              </a:rPr>
              <a:t>, accused of sheltering the thieves, was arrested.</a:t>
            </a:r>
            <a:r>
              <a:rPr lang="en-US" sz="3600" b="0" i="0" u="none" strike="noStrike" baseline="30000" dirty="0">
                <a:solidFill>
                  <a:srgbClr val="202122"/>
                </a:solidFill>
                <a:effectLst/>
                <a:latin typeface="Arial" panose="020B0604020202020204" pitchFamily="34" charset="0"/>
                <a:hlinkClick r:id="rId5"/>
              </a:rPr>
              <a:t>[165]</a:t>
            </a:r>
            <a:r>
              <a:rPr lang="en-US" sz="3600" b="0" i="0" u="none" strike="noStrike" baseline="30000" dirty="0">
                <a:solidFill>
                  <a:srgbClr val="202122"/>
                </a:solidFill>
                <a:effectLst/>
                <a:latin typeface="Arial" panose="020B0604020202020204" pitchFamily="34" charset="0"/>
                <a:hlinkClick r:id="rId6"/>
              </a:rPr>
              <a:t>[166]</a:t>
            </a:r>
            <a:endParaRPr lang="en-US" sz="3600" dirty="0"/>
          </a:p>
        </p:txBody>
      </p:sp>
    </p:spTree>
    <p:extLst>
      <p:ext uri="{BB962C8B-B14F-4D97-AF65-F5344CB8AC3E}">
        <p14:creationId xmlns:p14="http://schemas.microsoft.com/office/powerpoint/2010/main" val="227303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6866-3EB8-AEEA-118E-D4FC9FFA54B4}"/>
              </a:ext>
            </a:extLst>
          </p:cNvPr>
          <p:cNvSpPr>
            <a:spLocks noGrp="1"/>
          </p:cNvSpPr>
          <p:nvPr>
            <p:ph type="title"/>
          </p:nvPr>
        </p:nvSpPr>
        <p:spPr/>
        <p:txBody>
          <a:bodyPr/>
          <a:lstStyle/>
          <a:p>
            <a:r>
              <a:rPr lang="en-US" b="0" i="0" dirty="0">
                <a:solidFill>
                  <a:srgbClr val="1F1F1F"/>
                </a:solidFill>
                <a:effectLst/>
                <a:latin typeface="Google Sans"/>
              </a:rPr>
              <a:t>Which Nobel Prize received by Rabindranath Tagore:-</a:t>
            </a:r>
            <a:endParaRPr lang="en-US" dirty="0"/>
          </a:p>
        </p:txBody>
      </p:sp>
      <p:sp>
        <p:nvSpPr>
          <p:cNvPr id="3" name="Content Placeholder 2">
            <a:extLst>
              <a:ext uri="{FF2B5EF4-FFF2-40B4-BE49-F238E27FC236}">
                <a16:creationId xmlns:a16="http://schemas.microsoft.com/office/drawing/2014/main" id="{D52A7CE5-D3EB-1992-8206-11B199C3E432}"/>
              </a:ext>
            </a:extLst>
          </p:cNvPr>
          <p:cNvSpPr>
            <a:spLocks noGrp="1"/>
          </p:cNvSpPr>
          <p:nvPr>
            <p:ph idx="1"/>
          </p:nvPr>
        </p:nvSpPr>
        <p:spPr/>
        <p:txBody>
          <a:bodyPr>
            <a:normAutofit fontScale="92500"/>
          </a:bodyPr>
          <a:lstStyle/>
          <a:p>
            <a:r>
              <a:rPr lang="en-US" sz="3600" b="0" i="0" dirty="0">
                <a:solidFill>
                  <a:srgbClr val="474747"/>
                </a:solidFill>
                <a:effectLst/>
                <a:latin typeface="Google Sans"/>
              </a:rPr>
              <a:t>Internationally, Gitanjali (Bengali: </a:t>
            </a:r>
            <a:r>
              <a:rPr lang="en-US" sz="3600" b="0" i="0" dirty="0" err="1">
                <a:solidFill>
                  <a:srgbClr val="474747"/>
                </a:solidFill>
                <a:effectLst/>
                <a:latin typeface="Google Sans"/>
              </a:rPr>
              <a:t>গীতাঞ্জলি</a:t>
            </a:r>
            <a:r>
              <a:rPr lang="en-US" sz="3600" b="0" i="0" dirty="0">
                <a:solidFill>
                  <a:srgbClr val="474747"/>
                </a:solidFill>
                <a:effectLst/>
                <a:latin typeface="Google Sans"/>
              </a:rPr>
              <a:t>) is Tagore's best-known collection of poetry, for which he was awarded the Nobel Prize in Literature in 1913. Tagore was the first non-European to receive a Nobel Prize in Literature and the second non-European to receive a Nobel Prize after Theodore Roosevelt.</a:t>
            </a:r>
            <a:endParaRPr lang="en-US" sz="3600" dirty="0"/>
          </a:p>
        </p:txBody>
      </p:sp>
    </p:spTree>
    <p:extLst>
      <p:ext uri="{BB962C8B-B14F-4D97-AF65-F5344CB8AC3E}">
        <p14:creationId xmlns:p14="http://schemas.microsoft.com/office/powerpoint/2010/main" val="43346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6780-237D-9CEA-D3D9-849D267BF9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45C6C2-AF02-F2F9-2504-A0EE6BCEC853}"/>
              </a:ext>
            </a:extLst>
          </p:cNvPr>
          <p:cNvSpPr>
            <a:spLocks noGrp="1"/>
          </p:cNvSpPr>
          <p:nvPr>
            <p:ph idx="1"/>
          </p:nvPr>
        </p:nvSpPr>
        <p:spPr/>
        <p:txBody>
          <a:bodyPr>
            <a:normAutofit lnSpcReduction="10000"/>
          </a:bodyPr>
          <a:lstStyle/>
          <a:p>
            <a:pPr algn="l"/>
            <a:r>
              <a:rPr lang="en-US" sz="1800" b="0" i="0" dirty="0">
                <a:solidFill>
                  <a:srgbClr val="202122"/>
                </a:solidFill>
                <a:effectLst/>
                <a:latin typeface="Arial" panose="020B0604020202020204" pitchFamily="34" charset="0"/>
              </a:rPr>
              <a:t>A </a:t>
            </a:r>
            <a:r>
              <a:rPr lang="en-US" sz="1800" b="0" i="0" u="none" strike="noStrike" dirty="0">
                <a:effectLst/>
                <a:latin typeface="Arial" panose="020B0604020202020204" pitchFamily="34" charset="0"/>
                <a:hlinkClick r:id="rId2" tooltip="Bengali Brahmin"/>
              </a:rPr>
              <a:t>Bengali Brahmin</a:t>
            </a:r>
            <a:r>
              <a:rPr lang="en-US" sz="1800" b="0" i="0" dirty="0">
                <a:solidFill>
                  <a:srgbClr val="202122"/>
                </a:solidFill>
                <a:effectLst/>
                <a:latin typeface="Arial" panose="020B0604020202020204" pitchFamily="34" charset="0"/>
              </a:rPr>
              <a:t> from </a:t>
            </a:r>
            <a:r>
              <a:rPr lang="en-US" sz="1800" b="0" i="0" u="none" strike="noStrike" dirty="0">
                <a:effectLst/>
                <a:latin typeface="Arial" panose="020B0604020202020204" pitchFamily="34" charset="0"/>
                <a:hlinkClick r:id="rId3" tooltip="Calcutta"/>
              </a:rPr>
              <a:t>Calcutta</a:t>
            </a:r>
            <a:r>
              <a:rPr lang="en-US" sz="1800" b="0" i="0" dirty="0">
                <a:solidFill>
                  <a:srgbClr val="202122"/>
                </a:solidFill>
                <a:effectLst/>
                <a:latin typeface="Arial" panose="020B0604020202020204" pitchFamily="34" charset="0"/>
              </a:rPr>
              <a:t> with ancestral </a:t>
            </a:r>
            <a:r>
              <a:rPr lang="en-US" sz="1800" b="0" i="0" u="none" strike="noStrike" dirty="0">
                <a:effectLst/>
                <a:latin typeface="Arial" panose="020B0604020202020204" pitchFamily="34" charset="0"/>
                <a:hlinkClick r:id="rId4" tooltip="Zamindar"/>
              </a:rPr>
              <a:t>gentry</a:t>
            </a:r>
            <a:r>
              <a:rPr lang="en-US" sz="1800" b="0" i="0" dirty="0">
                <a:solidFill>
                  <a:srgbClr val="202122"/>
                </a:solidFill>
                <a:effectLst/>
                <a:latin typeface="Arial" panose="020B0604020202020204" pitchFamily="34" charset="0"/>
              </a:rPr>
              <a:t> roots in </a:t>
            </a:r>
            <a:r>
              <a:rPr lang="en-US" sz="1800" b="0" i="0" u="none" strike="noStrike" dirty="0">
                <a:effectLst/>
                <a:latin typeface="Arial" panose="020B0604020202020204" pitchFamily="34" charset="0"/>
                <a:hlinkClick r:id="rId5" tooltip="Burdwan district"/>
              </a:rPr>
              <a:t>Burdwan district</a:t>
            </a:r>
            <a:r>
              <a:rPr lang="en-US" sz="1800" b="0" i="0" u="none" strike="noStrike" baseline="30000" dirty="0">
                <a:solidFill>
                  <a:srgbClr val="202122"/>
                </a:solidFill>
                <a:effectLst/>
                <a:latin typeface="Arial" panose="020B0604020202020204" pitchFamily="34" charset="0"/>
                <a:hlinkClick r:id="rId6"/>
              </a:rPr>
              <a:t>[12]</a:t>
            </a:r>
            <a:r>
              <a:rPr lang="en-US" sz="1800" b="0" i="0" dirty="0">
                <a:solidFill>
                  <a:srgbClr val="202122"/>
                </a:solidFill>
                <a:effectLst/>
                <a:latin typeface="Arial" panose="020B0604020202020204" pitchFamily="34" charset="0"/>
              </a:rPr>
              <a:t> and </a:t>
            </a:r>
            <a:r>
              <a:rPr lang="en-US" sz="1800" b="0" i="0" u="none" strike="noStrike" dirty="0">
                <a:effectLst/>
                <a:latin typeface="Arial" panose="020B0604020202020204" pitchFamily="34" charset="0"/>
                <a:hlinkClick r:id="rId7" tooltip="Jessore District"/>
              </a:rPr>
              <a:t>Jessore</a:t>
            </a:r>
            <a:r>
              <a:rPr lang="en-US" sz="1800" b="0" i="0" dirty="0">
                <a:solidFill>
                  <a:srgbClr val="202122"/>
                </a:solidFill>
                <a:effectLst/>
                <a:latin typeface="Arial" panose="020B0604020202020204" pitchFamily="34" charset="0"/>
              </a:rPr>
              <a:t>, Tagore wrote poetry as an eight-year-old.</a:t>
            </a:r>
            <a:r>
              <a:rPr lang="en-US" sz="1800" b="0" i="0" u="none" strike="noStrike" baseline="30000" dirty="0">
                <a:solidFill>
                  <a:srgbClr val="202122"/>
                </a:solidFill>
                <a:effectLst/>
                <a:latin typeface="Arial" panose="020B0604020202020204" pitchFamily="34" charset="0"/>
                <a:hlinkClick r:id="rId8"/>
              </a:rPr>
              <a:t>[13]</a:t>
            </a:r>
            <a:r>
              <a:rPr lang="en-US" sz="1800" b="0" i="0" dirty="0">
                <a:solidFill>
                  <a:srgbClr val="202122"/>
                </a:solidFill>
                <a:effectLst/>
                <a:latin typeface="Arial" panose="020B0604020202020204" pitchFamily="34" charset="0"/>
              </a:rPr>
              <a:t> At the age of sixteen, he released </a:t>
            </a:r>
            <a:r>
              <a:rPr lang="en-US" sz="1800" b="0" i="0" u="none" strike="noStrike" dirty="0">
                <a:effectLst/>
                <a:latin typeface="Arial" panose="020B0604020202020204" pitchFamily="34" charset="0"/>
                <a:hlinkClick r:id="rId9" tooltip="Bhānusiṃha Ṭhākurer Paḍāvalī"/>
              </a:rPr>
              <a:t>his first substantial poems</a:t>
            </a:r>
            <a:r>
              <a:rPr lang="en-US" sz="1800" b="0" i="0" dirty="0">
                <a:solidFill>
                  <a:srgbClr val="202122"/>
                </a:solidFill>
                <a:effectLst/>
                <a:latin typeface="Arial" panose="020B0604020202020204" pitchFamily="34" charset="0"/>
              </a:rPr>
              <a:t> under the pseudonym </a:t>
            </a:r>
            <a:r>
              <a:rPr lang="en-US" sz="1800" b="0" i="1" dirty="0" err="1">
                <a:solidFill>
                  <a:srgbClr val="202122"/>
                </a:solidFill>
                <a:effectLst/>
                <a:latin typeface="Arial" panose="020B0604020202020204" pitchFamily="34" charset="0"/>
              </a:rPr>
              <a:t>Bhānusiṃha</a:t>
            </a:r>
            <a:r>
              <a:rPr lang="en-US" sz="1800" b="0" i="0" dirty="0">
                <a:solidFill>
                  <a:srgbClr val="202122"/>
                </a:solidFill>
                <a:effectLst/>
                <a:latin typeface="Arial" panose="020B0604020202020204" pitchFamily="34" charset="0"/>
              </a:rPr>
              <a:t> ("Sun Lion"), which were seized upon by</a:t>
            </a:r>
          </a:p>
          <a:p>
            <a:pPr algn="l"/>
            <a:r>
              <a:rPr lang="en-US" sz="1800" b="0" i="0" dirty="0">
                <a:solidFill>
                  <a:srgbClr val="202122"/>
                </a:solidFill>
                <a:effectLst/>
                <a:latin typeface="Arial" panose="020B0604020202020204" pitchFamily="34" charset="0"/>
              </a:rPr>
              <a:t>literary authorities as long-lost classics.</a:t>
            </a:r>
            <a:r>
              <a:rPr lang="en-US" sz="1800" b="0" i="0" u="none" strike="noStrike" baseline="30000" dirty="0">
                <a:solidFill>
                  <a:srgbClr val="202122"/>
                </a:solidFill>
                <a:effectLst/>
                <a:latin typeface="Arial" panose="020B0604020202020204" pitchFamily="34" charset="0"/>
                <a:hlinkClick r:id="rId10"/>
              </a:rPr>
              <a:t>[14]</a:t>
            </a:r>
            <a:r>
              <a:rPr lang="en-US" sz="1800" b="0" i="0" dirty="0">
                <a:solidFill>
                  <a:srgbClr val="202122"/>
                </a:solidFill>
                <a:effectLst/>
                <a:latin typeface="Arial" panose="020B0604020202020204" pitchFamily="34" charset="0"/>
              </a:rPr>
              <a:t> By 1877 he graduated to his first short stories and dramas, published under his real name. As a </a:t>
            </a:r>
            <a:r>
              <a:rPr lang="en-US" sz="1800" b="0" i="0" u="none" strike="noStrike" dirty="0">
                <a:effectLst/>
                <a:latin typeface="Arial" panose="020B0604020202020204" pitchFamily="34" charset="0"/>
                <a:hlinkClick r:id="rId11" tooltip="Humanist"/>
              </a:rPr>
              <a:t>humanist</a:t>
            </a:r>
            <a:r>
              <a:rPr lang="en-US" sz="1800" b="0" i="0" dirty="0">
                <a:solidFill>
                  <a:srgbClr val="202122"/>
                </a:solidFill>
                <a:effectLst/>
                <a:latin typeface="Arial" panose="020B0604020202020204" pitchFamily="34" charset="0"/>
              </a:rPr>
              <a:t>, </a:t>
            </a:r>
            <a:r>
              <a:rPr lang="en-US" sz="1800" b="0" i="0" u="none" strike="noStrike" dirty="0">
                <a:effectLst/>
                <a:latin typeface="Arial" panose="020B0604020202020204" pitchFamily="34" charset="0"/>
                <a:hlinkClick r:id="rId12" tooltip="Universalist"/>
              </a:rPr>
              <a:t>universalist</a:t>
            </a:r>
            <a:r>
              <a:rPr lang="en-US" sz="1800" b="0" i="0" dirty="0">
                <a:solidFill>
                  <a:srgbClr val="202122"/>
                </a:solidFill>
                <a:effectLst/>
                <a:latin typeface="Arial" panose="020B0604020202020204" pitchFamily="34" charset="0"/>
              </a:rPr>
              <a:t>, </a:t>
            </a:r>
            <a:r>
              <a:rPr lang="en-US" sz="1800" b="0" i="0" u="none" strike="noStrike" dirty="0">
                <a:effectLst/>
                <a:latin typeface="Arial" panose="020B0604020202020204" pitchFamily="34" charset="0"/>
                <a:hlinkClick r:id="rId13" tooltip="Internationalism (politics)"/>
              </a:rPr>
              <a:t>internationalist</a:t>
            </a:r>
            <a:r>
              <a:rPr lang="en-US" sz="1800" b="0" i="0" dirty="0">
                <a:solidFill>
                  <a:srgbClr val="202122"/>
                </a:solidFill>
                <a:effectLst/>
                <a:latin typeface="Arial" panose="020B0604020202020204" pitchFamily="34" charset="0"/>
              </a:rPr>
              <a:t>, and ardent critic of </a:t>
            </a:r>
            <a:r>
              <a:rPr lang="en-US" sz="1800" b="0" i="0" u="none" strike="noStrike" dirty="0">
                <a:effectLst/>
                <a:latin typeface="Arial" panose="020B0604020202020204" pitchFamily="34" charset="0"/>
                <a:hlinkClick r:id="rId14" tooltip="Nationalism"/>
              </a:rPr>
              <a:t>nationalism</a:t>
            </a:r>
            <a:r>
              <a:rPr lang="en-US" sz="1800" b="0" i="0" dirty="0">
                <a:solidFill>
                  <a:srgbClr val="202122"/>
                </a:solidFill>
                <a:effectLst/>
                <a:latin typeface="Arial" panose="020B0604020202020204" pitchFamily="34" charset="0"/>
              </a:rPr>
              <a:t>,</a:t>
            </a:r>
            <a:r>
              <a:rPr lang="en-US" sz="1800" b="0" i="0" u="none" strike="noStrike" baseline="30000" dirty="0">
                <a:solidFill>
                  <a:srgbClr val="202122"/>
                </a:solidFill>
                <a:effectLst/>
                <a:latin typeface="Arial" panose="020B0604020202020204" pitchFamily="34" charset="0"/>
                <a:hlinkClick r:id="rId15"/>
              </a:rPr>
              <a:t>[15]</a:t>
            </a:r>
            <a:r>
              <a:rPr lang="en-US" sz="1800" b="0" i="0" dirty="0">
                <a:solidFill>
                  <a:srgbClr val="202122"/>
                </a:solidFill>
                <a:effectLst/>
                <a:latin typeface="Arial" panose="020B0604020202020204" pitchFamily="34" charset="0"/>
              </a:rPr>
              <a:t> </a:t>
            </a:r>
            <a:r>
              <a:rPr lang="en-US" sz="1800" b="0" i="0" dirty="0" err="1">
                <a:solidFill>
                  <a:srgbClr val="202122"/>
                </a:solidFill>
                <a:effectLst/>
                <a:latin typeface="Arial" panose="020B0604020202020204" pitchFamily="34" charset="0"/>
              </a:rPr>
              <a:t>hedenounced</a:t>
            </a:r>
            <a:r>
              <a:rPr lang="en-US" sz="1800" b="0" i="0" dirty="0">
                <a:solidFill>
                  <a:srgbClr val="202122"/>
                </a:solidFill>
                <a:effectLst/>
                <a:latin typeface="Arial" panose="020B0604020202020204" pitchFamily="34" charset="0"/>
              </a:rPr>
              <a:t> the </a:t>
            </a:r>
            <a:r>
              <a:rPr lang="en-US" sz="1800" b="0" i="0" u="none" strike="noStrike" dirty="0">
                <a:effectLst/>
                <a:latin typeface="Arial" panose="020B0604020202020204" pitchFamily="34" charset="0"/>
                <a:hlinkClick r:id="rId16" tooltip="British Raj"/>
              </a:rPr>
              <a:t>British Raj</a:t>
            </a:r>
            <a:r>
              <a:rPr lang="en-US" sz="1800" b="0" i="0" dirty="0">
                <a:solidFill>
                  <a:srgbClr val="202122"/>
                </a:solidFill>
                <a:effectLst/>
                <a:latin typeface="Arial" panose="020B0604020202020204" pitchFamily="34" charset="0"/>
              </a:rPr>
              <a:t> and advocated independence from Britain. </a:t>
            </a:r>
          </a:p>
          <a:p>
            <a:pPr algn="l"/>
            <a:r>
              <a:rPr lang="en-US" b="0" i="0" dirty="0">
                <a:solidFill>
                  <a:srgbClr val="202122"/>
                </a:solidFill>
                <a:effectLst/>
                <a:latin typeface="Arial" panose="020B0604020202020204" pitchFamily="34" charset="0"/>
              </a:rPr>
              <a:t>As an exponent of the Bengal Renaissance, he advanced a vast canon that comprised paintings, sketches and doodles, hundreds of texts, and some two thousand songs; his legacy also endures in his founding of </a:t>
            </a:r>
            <a:r>
              <a:rPr lang="en-US" b="0" i="0" u="none" strike="noStrike" dirty="0">
                <a:effectLst/>
                <a:latin typeface="Arial" panose="020B0604020202020204" pitchFamily="34" charset="0"/>
                <a:hlinkClick r:id="rId17" tooltip="Visva-Bharati University"/>
              </a:rPr>
              <a:t>Visva-Bharati University</a:t>
            </a:r>
            <a:r>
              <a:rPr lang="en-US" u="none" strike="noStrike" dirty="0">
                <a:solidFill>
                  <a:srgbClr val="202122"/>
                </a:solidFill>
                <a:latin typeface="Arial" panose="020B0604020202020204" pitchFamily="34" charset="0"/>
              </a:rPr>
              <a:t>.</a:t>
            </a:r>
            <a:endParaRPr lang="en-US" sz="1800" b="0" i="0" baseline="30000" dirty="0">
              <a:solidFill>
                <a:srgbClr val="2021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97376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A987-27C5-84F1-3403-26640E11D4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D03926-03AA-ED14-50B5-E319FB06FD4F}"/>
              </a:ext>
            </a:extLst>
          </p:cNvPr>
          <p:cNvSpPr>
            <a:spLocks noGrp="1"/>
          </p:cNvSpPr>
          <p:nvPr>
            <p:ph idx="1"/>
          </p:nvPr>
        </p:nvSpPr>
        <p:spPr/>
        <p:txBody>
          <a:bodyPr/>
          <a:lstStyle/>
          <a:p>
            <a:r>
              <a:rPr lang="en-US" b="0" i="0" dirty="0">
                <a:solidFill>
                  <a:srgbClr val="202122"/>
                </a:solidFill>
                <a:effectLst/>
                <a:latin typeface="Arial" panose="020B0604020202020204" pitchFamily="34" charset="0"/>
              </a:rPr>
              <a:t>Tagore </a:t>
            </a:r>
            <a:r>
              <a:rPr lang="en-US" b="0" i="0" dirty="0" err="1">
                <a:solidFill>
                  <a:srgbClr val="202122"/>
                </a:solidFill>
                <a:effectLst/>
                <a:latin typeface="Arial" panose="020B0604020202020204" pitchFamily="34" charset="0"/>
              </a:rPr>
              <a:t>modernised</a:t>
            </a:r>
            <a:r>
              <a:rPr lang="en-US" b="0" i="0" dirty="0">
                <a:solidFill>
                  <a:srgbClr val="202122"/>
                </a:solidFill>
                <a:effectLst/>
                <a:latin typeface="Arial" panose="020B0604020202020204" pitchFamily="34" charset="0"/>
              </a:rPr>
              <a:t> Bengali art by spurning rigid classical forms and resisting linguistic strictures. His novels, stories, songs, dance dramas, and essays spoke to topics political and personal. </a:t>
            </a:r>
            <a:r>
              <a:rPr lang="en-US" b="0" i="1" u="none" strike="noStrike" dirty="0">
                <a:solidFill>
                  <a:srgbClr val="202122"/>
                </a:solidFill>
                <a:effectLst/>
                <a:latin typeface="Arial" panose="020B0604020202020204" pitchFamily="34" charset="0"/>
                <a:hlinkClick r:id="rId2" tooltip="Gitanjali"/>
              </a:rPr>
              <a:t>Gitanjali</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Song Offerings</a:t>
            </a:r>
            <a:r>
              <a:rPr lang="en-US" b="0" i="0" dirty="0">
                <a:solidFill>
                  <a:srgbClr val="202122"/>
                </a:solidFill>
                <a:effectLst/>
                <a:latin typeface="Arial" panose="020B0604020202020204" pitchFamily="34" charset="0"/>
              </a:rPr>
              <a:t>), </a:t>
            </a:r>
            <a:r>
              <a:rPr lang="en-US" b="0" i="1" u="none" strike="noStrike" dirty="0">
                <a:solidFill>
                  <a:srgbClr val="202122"/>
                </a:solidFill>
                <a:effectLst/>
                <a:latin typeface="Arial" panose="020B0604020202020204" pitchFamily="34" charset="0"/>
                <a:hlinkClick r:id="rId3" tooltip="Gora (novel)"/>
              </a:rPr>
              <a:t>Gora</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Fair-Faced</a:t>
            </a:r>
            <a:r>
              <a:rPr lang="en-US" b="0" i="0" dirty="0">
                <a:solidFill>
                  <a:srgbClr val="202122"/>
                </a:solidFill>
                <a:effectLst/>
                <a:latin typeface="Arial" panose="020B0604020202020204" pitchFamily="34" charset="0"/>
              </a:rPr>
              <a:t>) and </a:t>
            </a:r>
            <a:r>
              <a:rPr lang="en-US" b="0" i="1" dirty="0" err="1">
                <a:solidFill>
                  <a:srgbClr val="202122"/>
                </a:solidFill>
                <a:effectLst/>
                <a:latin typeface="Arial" panose="020B0604020202020204" pitchFamily="34" charset="0"/>
              </a:rPr>
              <a:t>Ghare-Baire</a:t>
            </a:r>
            <a:r>
              <a:rPr lang="en-US" b="0" i="0" dirty="0">
                <a:solidFill>
                  <a:srgbClr val="202122"/>
                </a:solidFill>
                <a:effectLst/>
                <a:latin typeface="Arial" panose="020B0604020202020204" pitchFamily="34" charset="0"/>
              </a:rPr>
              <a:t> (</a:t>
            </a:r>
            <a:r>
              <a:rPr lang="en-US" b="0" i="1" u="none" strike="noStrike" dirty="0">
                <a:solidFill>
                  <a:srgbClr val="202122"/>
                </a:solidFill>
                <a:effectLst/>
                <a:latin typeface="Arial" panose="020B0604020202020204" pitchFamily="34" charset="0"/>
                <a:hlinkClick r:id="rId4" tooltip="The Home and the World"/>
              </a:rPr>
              <a:t>The Home and the World</a:t>
            </a:r>
            <a:r>
              <a:rPr lang="en-US" b="0" i="0" dirty="0">
                <a:solidFill>
                  <a:srgbClr val="202122"/>
                </a:solidFill>
                <a:effectLst/>
                <a:latin typeface="Arial" panose="020B0604020202020204" pitchFamily="34" charset="0"/>
              </a:rPr>
              <a:t>) are his best-known works, and his verse, short stories, and novels were acclaimed—or panned—for their lyricism, colloquialism, naturalism, and unnatural contemplation. His compositions were chosen by two</a:t>
            </a:r>
          </a:p>
          <a:p>
            <a:r>
              <a:rPr lang="en-US" b="0" i="0" dirty="0">
                <a:solidFill>
                  <a:srgbClr val="202122"/>
                </a:solidFill>
                <a:effectLst/>
                <a:latin typeface="Arial" panose="020B0604020202020204" pitchFamily="34" charset="0"/>
              </a:rPr>
              <a:t>nations as national anthems: India's "</a:t>
            </a:r>
            <a:r>
              <a:rPr lang="en-US" b="0" i="0" u="none" strike="noStrike" dirty="0">
                <a:effectLst/>
                <a:latin typeface="Arial" panose="020B0604020202020204" pitchFamily="34" charset="0"/>
                <a:hlinkClick r:id="rId5" tooltip="Jana Gana Mana"/>
              </a:rPr>
              <a:t>Jana Gana Mana</a:t>
            </a:r>
            <a:r>
              <a:rPr lang="en-US" b="0" i="0" dirty="0">
                <a:solidFill>
                  <a:srgbClr val="202122"/>
                </a:solidFill>
                <a:effectLst/>
                <a:latin typeface="Arial" panose="020B0604020202020204" pitchFamily="34" charset="0"/>
              </a:rPr>
              <a:t>" and </a:t>
            </a:r>
            <a:r>
              <a:rPr lang="en-US" b="0" i="0" u="none" strike="noStrike" dirty="0">
                <a:effectLst/>
                <a:latin typeface="Arial" panose="020B0604020202020204" pitchFamily="34" charset="0"/>
                <a:hlinkClick r:id="rId6" tooltip="Bangladesh"/>
              </a:rPr>
              <a:t>Bangladesh</a:t>
            </a:r>
            <a:r>
              <a:rPr lang="en-US" b="0" i="0" dirty="0">
                <a:solidFill>
                  <a:srgbClr val="202122"/>
                </a:solidFill>
                <a:effectLst/>
                <a:latin typeface="Arial" panose="020B0604020202020204" pitchFamily="34" charset="0"/>
              </a:rPr>
              <a:t>'s "</a:t>
            </a:r>
            <a:r>
              <a:rPr lang="en-US" b="0" i="0" u="none" strike="noStrike" dirty="0">
                <a:effectLst/>
                <a:latin typeface="Arial" panose="020B0604020202020204" pitchFamily="34" charset="0"/>
                <a:hlinkClick r:id="rId7" tooltip="Amar Shonar Bangla"/>
              </a:rPr>
              <a:t>Amar </a:t>
            </a:r>
            <a:r>
              <a:rPr lang="en-US" b="0" i="0" u="none" strike="noStrike" dirty="0" err="1">
                <a:effectLst/>
                <a:latin typeface="Arial" panose="020B0604020202020204" pitchFamily="34" charset="0"/>
                <a:hlinkClick r:id="rId7" tooltip="Amar Shonar Bangla"/>
              </a:rPr>
              <a:t>Shonar</a:t>
            </a:r>
            <a:r>
              <a:rPr lang="en-US" b="0" i="0" u="none" strike="noStrike" dirty="0">
                <a:effectLst/>
                <a:latin typeface="Arial" panose="020B0604020202020204" pitchFamily="34" charset="0"/>
                <a:hlinkClick r:id="rId7" tooltip="Amar Shonar Bangla"/>
              </a:rPr>
              <a:t> Bangla</a:t>
            </a:r>
            <a:r>
              <a:rPr lang="en-US" b="0" i="0" dirty="0">
                <a:solidFill>
                  <a:srgbClr val="202122"/>
                </a:solidFill>
                <a:effectLst/>
                <a:latin typeface="Arial" panose="020B0604020202020204" pitchFamily="34" charset="0"/>
              </a:rPr>
              <a:t>" .The </a:t>
            </a:r>
            <a:r>
              <a:rPr lang="en-US" b="0" i="0" u="none" strike="noStrike" dirty="0">
                <a:effectLst/>
                <a:latin typeface="Arial" panose="020B0604020202020204" pitchFamily="34" charset="0"/>
                <a:hlinkClick r:id="rId8" tooltip="Sri Lanka Matha"/>
              </a:rPr>
              <a:t>Sri Lankan national anthem</a:t>
            </a:r>
            <a:r>
              <a:rPr lang="en-US" b="0" i="0" dirty="0">
                <a:solidFill>
                  <a:srgbClr val="202122"/>
                </a:solidFill>
                <a:effectLst/>
                <a:latin typeface="Arial" panose="020B0604020202020204" pitchFamily="34" charset="0"/>
              </a:rPr>
              <a:t> was also inspired by his work.</a:t>
            </a:r>
            <a:r>
              <a:rPr lang="en-US" b="0" i="0" u="none" strike="noStrike" baseline="30000" dirty="0">
                <a:solidFill>
                  <a:srgbClr val="202122"/>
                </a:solidFill>
                <a:effectLst/>
                <a:latin typeface="Arial" panose="020B0604020202020204" pitchFamily="34" charset="0"/>
                <a:hlinkClick r:id="rId9"/>
              </a:rPr>
              <a:t>[18]</a:t>
            </a:r>
            <a:r>
              <a:rPr lang="en-US" b="0" i="0" dirty="0">
                <a:solidFill>
                  <a:srgbClr val="202122"/>
                </a:solidFill>
                <a:effectLst/>
                <a:latin typeface="Arial" panose="020B0604020202020204" pitchFamily="34" charset="0"/>
              </a:rPr>
              <a:t> His song "</a:t>
            </a:r>
            <a:r>
              <a:rPr lang="en-US" b="0" i="0" u="none" strike="noStrike" dirty="0" err="1">
                <a:effectLst/>
                <a:latin typeface="Arial" panose="020B0604020202020204" pitchFamily="34" charset="0"/>
                <a:hlinkClick r:id="rId10" tooltip="Banglar Mati Banglar Jol"/>
              </a:rPr>
              <a:t>Banglar</a:t>
            </a:r>
            <a:r>
              <a:rPr lang="en-US" b="0" i="0" u="none" strike="noStrike" dirty="0">
                <a:effectLst/>
                <a:latin typeface="Arial" panose="020B0604020202020204" pitchFamily="34" charset="0"/>
                <a:hlinkClick r:id="rId10" tooltip="Banglar Mati Banglar Jol"/>
              </a:rPr>
              <a:t> Mati </a:t>
            </a:r>
            <a:r>
              <a:rPr lang="en-US" b="0" i="0" u="none" strike="noStrike" dirty="0" err="1">
                <a:effectLst/>
                <a:latin typeface="Arial" panose="020B0604020202020204" pitchFamily="34" charset="0"/>
                <a:hlinkClick r:id="rId10" tooltip="Banglar Mati Banglar Jol"/>
              </a:rPr>
              <a:t>Banglar</a:t>
            </a:r>
            <a:r>
              <a:rPr lang="en-US" b="0" i="0" u="none" strike="noStrike" dirty="0">
                <a:effectLst/>
                <a:latin typeface="Arial" panose="020B0604020202020204" pitchFamily="34" charset="0"/>
                <a:hlinkClick r:id="rId10" tooltip="Banglar Mati Banglar Jol"/>
              </a:rPr>
              <a:t> Jol</a:t>
            </a:r>
            <a:r>
              <a:rPr lang="en-US" b="0" i="0" dirty="0">
                <a:solidFill>
                  <a:srgbClr val="202122"/>
                </a:solidFill>
                <a:effectLst/>
                <a:latin typeface="Arial" panose="020B0604020202020204" pitchFamily="34" charset="0"/>
              </a:rPr>
              <a:t>" has been adopted as the state anthem of </a:t>
            </a:r>
            <a:r>
              <a:rPr lang="en-US" b="0" i="0" u="none" strike="noStrike" dirty="0">
                <a:effectLst/>
                <a:latin typeface="Arial" panose="020B0604020202020204" pitchFamily="34" charset="0"/>
                <a:hlinkClick r:id="rId11" tooltip="West Bengal"/>
              </a:rPr>
              <a:t>West Bengal</a:t>
            </a:r>
            <a:r>
              <a:rPr lang="en-US" b="0" i="0" dirty="0">
                <a:solidFill>
                  <a:srgbClr val="2021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77836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3D39-AC59-0A48-0ADD-32BA671C9DBB}"/>
              </a:ext>
            </a:extLst>
          </p:cNvPr>
          <p:cNvSpPr>
            <a:spLocks noGrp="1"/>
          </p:cNvSpPr>
          <p:nvPr>
            <p:ph type="title"/>
          </p:nvPr>
        </p:nvSpPr>
        <p:spPr>
          <a:xfrm>
            <a:off x="677334" y="93134"/>
            <a:ext cx="8466666" cy="723504"/>
          </a:xfrm>
        </p:spPr>
        <p:txBody>
          <a:bodyPr>
            <a:normAutofit/>
          </a:bodyPr>
          <a:lstStyle/>
          <a:p>
            <a:pPr algn="ctr"/>
            <a:r>
              <a:rPr lang="en-US" sz="4000" b="0" i="0" dirty="0">
                <a:solidFill>
                  <a:srgbClr val="101418"/>
                </a:solidFill>
                <a:effectLst/>
                <a:latin typeface="Linux Libertine"/>
              </a:rPr>
              <a:t>Family background</a:t>
            </a:r>
            <a:endParaRPr lang="en-US" sz="4000" dirty="0"/>
          </a:p>
        </p:txBody>
      </p:sp>
      <p:sp>
        <p:nvSpPr>
          <p:cNvPr id="3" name="Content Placeholder 2">
            <a:extLst>
              <a:ext uri="{FF2B5EF4-FFF2-40B4-BE49-F238E27FC236}">
                <a16:creationId xmlns:a16="http://schemas.microsoft.com/office/drawing/2014/main" id="{59E63442-5730-D102-B26B-394781F5723F}"/>
              </a:ext>
            </a:extLst>
          </p:cNvPr>
          <p:cNvSpPr>
            <a:spLocks noGrp="1"/>
          </p:cNvSpPr>
          <p:nvPr>
            <p:ph idx="1"/>
          </p:nvPr>
        </p:nvSpPr>
        <p:spPr>
          <a:xfrm>
            <a:off x="677334" y="816639"/>
            <a:ext cx="8596668" cy="5224724"/>
          </a:xfrm>
        </p:spPr>
        <p:txBody>
          <a:bodyPr>
            <a:normAutofit/>
          </a:bodyPr>
          <a:lstStyle/>
          <a:p>
            <a:r>
              <a:rPr lang="en-US" sz="2000" b="0" i="0" dirty="0">
                <a:solidFill>
                  <a:srgbClr val="202122"/>
                </a:solidFill>
                <a:effectLst/>
                <a:latin typeface="Arial" panose="020B0604020202020204" pitchFamily="34" charset="0"/>
              </a:rPr>
              <a:t>The name Tagore is the </a:t>
            </a:r>
            <a:r>
              <a:rPr lang="en-US" sz="2000" b="0" i="0" dirty="0" err="1">
                <a:solidFill>
                  <a:srgbClr val="202122"/>
                </a:solidFill>
                <a:effectLst/>
                <a:latin typeface="Arial" panose="020B0604020202020204" pitchFamily="34" charset="0"/>
              </a:rPr>
              <a:t>anglicised</a:t>
            </a:r>
            <a:r>
              <a:rPr lang="en-US" sz="2000" b="0" i="0" dirty="0">
                <a:solidFill>
                  <a:srgbClr val="202122"/>
                </a:solidFill>
                <a:effectLst/>
                <a:latin typeface="Arial" panose="020B0604020202020204" pitchFamily="34" charset="0"/>
              </a:rPr>
              <a:t> transliteration of </a:t>
            </a:r>
            <a:r>
              <a:rPr lang="en-US" sz="2000" b="0" i="0" u="none" strike="noStrike" dirty="0">
                <a:effectLst/>
                <a:latin typeface="Arial" panose="020B0604020202020204" pitchFamily="34" charset="0"/>
                <a:hlinkClick r:id="rId2" tooltip="Thakur (title)"/>
              </a:rPr>
              <a:t>Thakur</a:t>
            </a:r>
            <a:r>
              <a:rPr lang="en-US" sz="2000" b="0" i="0" dirty="0">
                <a:solidFill>
                  <a:srgbClr val="202122"/>
                </a:solidFill>
                <a:effectLst/>
                <a:latin typeface="Arial" panose="020B0604020202020204" pitchFamily="34" charset="0"/>
              </a:rPr>
              <a:t>.</a:t>
            </a:r>
            <a:r>
              <a:rPr lang="en-US" sz="2000" b="0" i="0" u="none" strike="noStrike" baseline="30000" dirty="0">
                <a:solidFill>
                  <a:srgbClr val="202122"/>
                </a:solidFill>
                <a:effectLst/>
                <a:latin typeface="Arial" panose="020B0604020202020204" pitchFamily="34" charset="0"/>
                <a:hlinkClick r:id="rId3"/>
              </a:rPr>
              <a:t>[19]</a:t>
            </a:r>
            <a:r>
              <a:rPr lang="en-US" sz="2000" b="0" i="0" dirty="0">
                <a:solidFill>
                  <a:srgbClr val="202122"/>
                </a:solidFill>
                <a:effectLst/>
                <a:latin typeface="Arial" panose="020B0604020202020204" pitchFamily="34" charset="0"/>
              </a:rPr>
              <a:t> The original surname of the </a:t>
            </a:r>
            <a:r>
              <a:rPr lang="en-US" sz="2000" b="0" i="0" u="none" strike="noStrike" dirty="0" err="1">
                <a:effectLst/>
                <a:latin typeface="Arial" panose="020B0604020202020204" pitchFamily="34" charset="0"/>
                <a:hlinkClick r:id="rId4" tooltip="Tagore family"/>
              </a:rPr>
              <a:t>Tagores</a:t>
            </a:r>
            <a:r>
              <a:rPr lang="en-US" sz="2000" b="0" i="0" dirty="0">
                <a:solidFill>
                  <a:srgbClr val="202122"/>
                </a:solidFill>
                <a:effectLst/>
                <a:latin typeface="Arial" panose="020B0604020202020204" pitchFamily="34" charset="0"/>
              </a:rPr>
              <a:t> was </a:t>
            </a:r>
            <a:r>
              <a:rPr lang="en-US" sz="2000" b="0" i="0" dirty="0" err="1">
                <a:solidFill>
                  <a:srgbClr val="202122"/>
                </a:solidFill>
                <a:effectLst/>
                <a:latin typeface="Arial" panose="020B0604020202020204" pitchFamily="34" charset="0"/>
              </a:rPr>
              <a:t>Kushari</a:t>
            </a:r>
            <a:r>
              <a:rPr lang="en-US" sz="2000" b="0" i="0" dirty="0">
                <a:solidFill>
                  <a:srgbClr val="202122"/>
                </a:solidFill>
                <a:effectLst/>
                <a:latin typeface="Arial" panose="020B0604020202020204" pitchFamily="34" charset="0"/>
              </a:rPr>
              <a:t>. They were </a:t>
            </a:r>
            <a:r>
              <a:rPr lang="en-US" sz="2000" b="0" i="0" u="none" strike="noStrike" dirty="0" err="1">
                <a:effectLst/>
                <a:latin typeface="Arial" panose="020B0604020202020204" pitchFamily="34" charset="0"/>
                <a:hlinkClick r:id="rId5" tooltip="Pirali Brahmin"/>
              </a:rPr>
              <a:t>Pirali</a:t>
            </a:r>
            <a:r>
              <a:rPr lang="en-US" sz="2000" b="0" i="0" u="none" strike="noStrike" dirty="0">
                <a:effectLst/>
                <a:latin typeface="Arial" panose="020B0604020202020204" pitchFamily="34" charset="0"/>
                <a:hlinkClick r:id="rId5" tooltip="Pirali Brahmin"/>
              </a:rPr>
              <a:t> Brahmin</a:t>
            </a:r>
            <a:r>
              <a:rPr lang="en-US" sz="2000" b="0" i="0" dirty="0">
                <a:solidFill>
                  <a:srgbClr val="202122"/>
                </a:solidFill>
                <a:effectLst/>
                <a:latin typeface="Arial" panose="020B0604020202020204" pitchFamily="34" charset="0"/>
              </a:rPr>
              <a:t> ('</a:t>
            </a:r>
            <a:r>
              <a:rPr lang="en-US" sz="2000" b="0" i="0" dirty="0" err="1">
                <a:solidFill>
                  <a:srgbClr val="202122"/>
                </a:solidFill>
                <a:effectLst/>
                <a:latin typeface="Arial" panose="020B0604020202020204" pitchFamily="34" charset="0"/>
              </a:rPr>
              <a:t>Pirali</a:t>
            </a:r>
            <a:r>
              <a:rPr lang="en-US" sz="2000" b="0" i="0" dirty="0">
                <a:solidFill>
                  <a:srgbClr val="202122"/>
                </a:solidFill>
                <a:effectLst/>
                <a:latin typeface="Arial" panose="020B0604020202020204" pitchFamily="34" charset="0"/>
              </a:rPr>
              <a:t>' historically carried a stigmatized and pejorative connotation)</a:t>
            </a:r>
            <a:r>
              <a:rPr lang="en-US" sz="2000" b="0" i="0" u="none" strike="noStrike" baseline="30000" dirty="0">
                <a:solidFill>
                  <a:srgbClr val="202122"/>
                </a:solidFill>
                <a:effectLst/>
                <a:latin typeface="Arial" panose="020B0604020202020204" pitchFamily="34" charset="0"/>
                <a:hlinkClick r:id="rId6"/>
              </a:rPr>
              <a:t>[20]</a:t>
            </a:r>
            <a:r>
              <a:rPr lang="en-US" sz="2000" b="0" i="0" u="none" strike="noStrike" baseline="30000" dirty="0">
                <a:solidFill>
                  <a:srgbClr val="202122"/>
                </a:solidFill>
                <a:effectLst/>
                <a:latin typeface="Arial" panose="020B0604020202020204" pitchFamily="34" charset="0"/>
                <a:hlinkClick r:id="rId7"/>
              </a:rPr>
              <a:t>[21]</a:t>
            </a:r>
            <a:r>
              <a:rPr lang="en-US" sz="2000" b="0" i="0" dirty="0">
                <a:solidFill>
                  <a:srgbClr val="202122"/>
                </a:solidFill>
                <a:effectLst/>
                <a:latin typeface="Arial" panose="020B0604020202020204" pitchFamily="34" charset="0"/>
              </a:rPr>
              <a:t> who originally belonged to a village named </a:t>
            </a:r>
            <a:r>
              <a:rPr lang="en-US" sz="2000" b="0" i="1" dirty="0">
                <a:solidFill>
                  <a:srgbClr val="202122"/>
                </a:solidFill>
                <a:effectLst/>
                <a:latin typeface="Arial" panose="020B0604020202020204" pitchFamily="34" charset="0"/>
              </a:rPr>
              <a:t>Kush</a:t>
            </a:r>
            <a:r>
              <a:rPr lang="en-US" sz="2000" b="0" i="0" dirty="0">
                <a:solidFill>
                  <a:srgbClr val="202122"/>
                </a:solidFill>
                <a:effectLst/>
                <a:latin typeface="Arial" panose="020B0604020202020204" pitchFamily="34" charset="0"/>
              </a:rPr>
              <a:t> in the district named </a:t>
            </a:r>
            <a:r>
              <a:rPr lang="en-US" sz="2000" b="0" i="0" u="none" strike="noStrike" dirty="0">
                <a:effectLst/>
                <a:latin typeface="Arial" panose="020B0604020202020204" pitchFamily="34" charset="0"/>
                <a:hlinkClick r:id="rId8" tooltip="Bardhaman district"/>
              </a:rPr>
              <a:t>Burdwan</a:t>
            </a:r>
            <a:r>
              <a:rPr lang="en-US" sz="2000" b="0" i="0" dirty="0">
                <a:solidFill>
                  <a:srgbClr val="202122"/>
                </a:solidFill>
                <a:effectLst/>
                <a:latin typeface="Arial" panose="020B0604020202020204" pitchFamily="34" charset="0"/>
              </a:rPr>
              <a:t> in </a:t>
            </a:r>
            <a:r>
              <a:rPr lang="en-US" sz="2000" b="0" i="0" u="none" strike="noStrike" dirty="0">
                <a:effectLst/>
                <a:latin typeface="Arial" panose="020B0604020202020204" pitchFamily="34" charset="0"/>
                <a:hlinkClick r:id="rId9" tooltip="West Bengal"/>
              </a:rPr>
              <a:t>West Bengal</a:t>
            </a:r>
            <a:r>
              <a:rPr lang="en-US" sz="2000" b="0" i="0" dirty="0">
                <a:solidFill>
                  <a:srgbClr val="202122"/>
                </a:solidFill>
                <a:effectLst/>
                <a:latin typeface="Arial" panose="020B0604020202020204" pitchFamily="34" charset="0"/>
              </a:rPr>
              <a:t>. The biographer of Rabindranath Tagore, </a:t>
            </a:r>
            <a:r>
              <a:rPr lang="en-US" sz="2000" b="0" i="0" u="none" strike="noStrike" dirty="0">
                <a:effectLst/>
                <a:latin typeface="Arial" panose="020B0604020202020204" pitchFamily="34" charset="0"/>
                <a:hlinkClick r:id="rId10" tooltip="Prabhat Kumar Mukhopadhyaya"/>
              </a:rPr>
              <a:t>Prabhat Kumar </a:t>
            </a:r>
            <a:r>
              <a:rPr lang="en-US" sz="2000" b="0" i="0" u="none" strike="noStrike" dirty="0" err="1">
                <a:effectLst/>
                <a:latin typeface="Arial" panose="020B0604020202020204" pitchFamily="34" charset="0"/>
                <a:hlinkClick r:id="rId10" tooltip="Prabhat Kumar Mukhopadhyaya"/>
              </a:rPr>
              <a:t>Mukhopadhyaya</a:t>
            </a:r>
            <a:r>
              <a:rPr lang="en-US" sz="2000" b="0" i="0" dirty="0">
                <a:solidFill>
                  <a:srgbClr val="202122"/>
                </a:solidFill>
                <a:effectLst/>
                <a:latin typeface="Arial" panose="020B0604020202020204" pitchFamily="34" charset="0"/>
              </a:rPr>
              <a:t> wrote in the first volume of his book </a:t>
            </a:r>
            <a:r>
              <a:rPr lang="en-US" sz="2000" b="0" i="1" dirty="0" err="1">
                <a:solidFill>
                  <a:srgbClr val="202122"/>
                </a:solidFill>
                <a:effectLst/>
                <a:latin typeface="Arial" panose="020B0604020202020204" pitchFamily="34" charset="0"/>
              </a:rPr>
              <a:t>Rabindrajibani</a:t>
            </a:r>
            <a:r>
              <a:rPr lang="en-US" sz="2000" b="0" i="1" dirty="0">
                <a:solidFill>
                  <a:srgbClr val="202122"/>
                </a:solidFill>
                <a:effectLst/>
                <a:latin typeface="Arial" panose="020B0604020202020204" pitchFamily="34" charset="0"/>
              </a:rPr>
              <a:t> O Rabindra Sahitya </a:t>
            </a:r>
            <a:r>
              <a:rPr lang="en-US" sz="2000" b="0" i="1" dirty="0" err="1">
                <a:solidFill>
                  <a:srgbClr val="202122"/>
                </a:solidFill>
                <a:effectLst/>
                <a:latin typeface="Arial" panose="020B0604020202020204" pitchFamily="34" charset="0"/>
              </a:rPr>
              <a:t>Prabeshak</a:t>
            </a:r>
            <a:r>
              <a:rPr lang="en-US" sz="2000" b="0" i="0" dirty="0">
                <a:solidFill>
                  <a:srgbClr val="202122"/>
                </a:solidFill>
                <a:effectLst/>
                <a:latin typeface="Arial" panose="020B0604020202020204" pitchFamily="34" charset="0"/>
              </a:rPr>
              <a:t> </a:t>
            </a:r>
            <a:r>
              <a:rPr lang="en-US" sz="2000" b="0" i="0" dirty="0" err="1">
                <a:solidFill>
                  <a:srgbClr val="202122"/>
                </a:solidFill>
                <a:effectLst/>
                <a:latin typeface="Arial" panose="020B0604020202020204" pitchFamily="34" charset="0"/>
              </a:rPr>
              <a:t>thatThe</a:t>
            </a:r>
            <a:r>
              <a:rPr lang="en-US" sz="2000" b="0" i="0" dirty="0">
                <a:solidFill>
                  <a:srgbClr val="202122"/>
                </a:solidFill>
                <a:effectLst/>
                <a:latin typeface="Arial" panose="020B0604020202020204" pitchFamily="34" charset="0"/>
              </a:rPr>
              <a:t> </a:t>
            </a:r>
            <a:r>
              <a:rPr lang="en-US" sz="2000" b="0" i="0" dirty="0" err="1">
                <a:solidFill>
                  <a:srgbClr val="202122"/>
                </a:solidFill>
                <a:effectLst/>
                <a:latin typeface="Arial" panose="020B0604020202020204" pitchFamily="34" charset="0"/>
              </a:rPr>
              <a:t>Kusharis</a:t>
            </a:r>
            <a:r>
              <a:rPr lang="en-US" sz="2000" b="0" i="0" dirty="0">
                <a:solidFill>
                  <a:srgbClr val="202122"/>
                </a:solidFill>
                <a:effectLst/>
                <a:latin typeface="Arial" panose="020B0604020202020204" pitchFamily="34" charset="0"/>
              </a:rPr>
              <a:t> were the descendants of Deen </a:t>
            </a:r>
            <a:r>
              <a:rPr lang="en-US" sz="2000" b="0" i="0" dirty="0" err="1">
                <a:solidFill>
                  <a:srgbClr val="202122"/>
                </a:solidFill>
                <a:effectLst/>
                <a:latin typeface="Arial" panose="020B0604020202020204" pitchFamily="34" charset="0"/>
              </a:rPr>
              <a:t>Kushari</a:t>
            </a:r>
            <a:r>
              <a:rPr lang="en-US" sz="2000" b="0" i="0" dirty="0">
                <a:solidFill>
                  <a:srgbClr val="202122"/>
                </a:solidFill>
                <a:effectLst/>
                <a:latin typeface="Arial" panose="020B0604020202020204" pitchFamily="34" charset="0"/>
              </a:rPr>
              <a:t>, the son of </a:t>
            </a:r>
            <a:r>
              <a:rPr lang="en-US" sz="2000" b="0" i="0" u="none" strike="noStrike" dirty="0">
                <a:effectLst/>
                <a:latin typeface="Arial" panose="020B0604020202020204" pitchFamily="34" charset="0"/>
                <a:hlinkClick r:id="rId11" tooltip="Bhatta Narayana"/>
              </a:rPr>
              <a:t>Bhatta Narayana</a:t>
            </a:r>
            <a:r>
              <a:rPr lang="en-US" sz="2000" b="0" i="0" dirty="0">
                <a:solidFill>
                  <a:srgbClr val="202122"/>
                </a:solidFill>
                <a:effectLst/>
                <a:latin typeface="Arial" panose="020B0604020202020204" pitchFamily="34" charset="0"/>
              </a:rPr>
              <a:t>; Deen was granted a village named Kush (in </a:t>
            </a:r>
            <a:r>
              <a:rPr lang="en-US" sz="2000" b="0" i="0" u="none" strike="noStrike" dirty="0">
                <a:effectLst/>
                <a:latin typeface="Arial" panose="020B0604020202020204" pitchFamily="34" charset="0"/>
                <a:hlinkClick r:id="rId8" tooltip="Bardhaman district"/>
              </a:rPr>
              <a:t>Burdwan</a:t>
            </a:r>
            <a:r>
              <a:rPr lang="en-US" sz="2000" b="0" i="0" dirty="0">
                <a:solidFill>
                  <a:srgbClr val="202122"/>
                </a:solidFill>
                <a:effectLst/>
                <a:latin typeface="Arial" panose="020B0604020202020204" pitchFamily="34" charset="0"/>
              </a:rPr>
              <a:t> zilla) by </a:t>
            </a:r>
            <a:r>
              <a:rPr lang="en-US" sz="2000" b="0" i="0" u="none" strike="noStrike" dirty="0">
                <a:effectLst/>
                <a:latin typeface="Arial" panose="020B0604020202020204" pitchFamily="34" charset="0"/>
                <a:hlinkClick r:id="rId12" tooltip="Maharaja"/>
              </a:rPr>
              <a:t>Maharaja</a:t>
            </a:r>
            <a:r>
              <a:rPr lang="en-US" sz="2000" b="0" i="0" dirty="0">
                <a:solidFill>
                  <a:srgbClr val="202122"/>
                </a:solidFill>
                <a:effectLst/>
                <a:latin typeface="Arial" panose="020B0604020202020204" pitchFamily="34" charset="0"/>
              </a:rPr>
              <a:t> </a:t>
            </a:r>
            <a:r>
              <a:rPr lang="en-US" sz="2000" b="0" i="0" dirty="0" err="1">
                <a:solidFill>
                  <a:srgbClr val="202122"/>
                </a:solidFill>
                <a:effectLst/>
                <a:latin typeface="Arial" panose="020B0604020202020204" pitchFamily="34" charset="0"/>
              </a:rPr>
              <a:t>Kshitisura</a:t>
            </a:r>
            <a:r>
              <a:rPr lang="en-US" sz="2000" b="0" i="0" dirty="0">
                <a:solidFill>
                  <a:srgbClr val="202122"/>
                </a:solidFill>
                <a:effectLst/>
                <a:latin typeface="Arial" panose="020B0604020202020204" pitchFamily="34" charset="0"/>
              </a:rPr>
              <a:t>, he became its chief and came to be known as </a:t>
            </a:r>
            <a:r>
              <a:rPr lang="en-US" sz="2000" b="0" i="0" dirty="0" err="1">
                <a:solidFill>
                  <a:srgbClr val="202122"/>
                </a:solidFill>
                <a:effectLst/>
                <a:latin typeface="Arial" panose="020B0604020202020204" pitchFamily="34" charset="0"/>
              </a:rPr>
              <a:t>Kushari</a:t>
            </a:r>
            <a:r>
              <a:rPr lang="en-US" sz="2000" b="0" i="0" dirty="0">
                <a:solidFill>
                  <a:srgbClr val="202122"/>
                </a:solidFill>
                <a:effectLst/>
                <a:latin typeface="Arial" panose="020B0604020202020204" pitchFamily="34" charset="0"/>
              </a:rPr>
              <a:t>.</a:t>
            </a:r>
            <a:endParaRPr lang="en-US" sz="2000" dirty="0"/>
          </a:p>
        </p:txBody>
      </p:sp>
    </p:spTree>
    <p:extLst>
      <p:ext uri="{BB962C8B-B14F-4D97-AF65-F5344CB8AC3E}">
        <p14:creationId xmlns:p14="http://schemas.microsoft.com/office/powerpoint/2010/main" val="327245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F331-8D6B-BC50-67F6-0D86B5B24433}"/>
              </a:ext>
            </a:extLst>
          </p:cNvPr>
          <p:cNvSpPr>
            <a:spLocks noGrp="1"/>
          </p:cNvSpPr>
          <p:nvPr>
            <p:ph type="title"/>
          </p:nvPr>
        </p:nvSpPr>
        <p:spPr>
          <a:xfrm>
            <a:off x="677334" y="609600"/>
            <a:ext cx="8596668" cy="668867"/>
          </a:xfrm>
        </p:spPr>
        <p:txBody>
          <a:bodyPr/>
          <a:lstStyle/>
          <a:p>
            <a:r>
              <a:rPr lang="en-US" b="0" i="0" dirty="0">
                <a:solidFill>
                  <a:srgbClr val="101418"/>
                </a:solidFill>
                <a:effectLst/>
                <a:latin typeface="Linux Libertine"/>
              </a:rPr>
              <a:t>Life and events:-</a:t>
            </a:r>
            <a:r>
              <a:rPr lang="en-US" b="1" i="0" dirty="0">
                <a:solidFill>
                  <a:srgbClr val="101418"/>
                </a:solidFill>
                <a:effectLst/>
                <a:latin typeface="Arial" panose="020B0604020202020204" pitchFamily="34" charset="0"/>
              </a:rPr>
              <a:t>Early life: 1861–1878</a:t>
            </a:r>
            <a:endParaRPr lang="en-US" dirty="0"/>
          </a:p>
        </p:txBody>
      </p:sp>
      <p:sp>
        <p:nvSpPr>
          <p:cNvPr id="3" name="Content Placeholder 2">
            <a:extLst>
              <a:ext uri="{FF2B5EF4-FFF2-40B4-BE49-F238E27FC236}">
                <a16:creationId xmlns:a16="http://schemas.microsoft.com/office/drawing/2014/main" id="{B1971296-AEDE-F7B6-0636-51A1554C1B7A}"/>
              </a:ext>
            </a:extLst>
          </p:cNvPr>
          <p:cNvSpPr>
            <a:spLocks noGrp="1"/>
          </p:cNvSpPr>
          <p:nvPr>
            <p:ph idx="1"/>
          </p:nvPr>
        </p:nvSpPr>
        <p:spPr>
          <a:xfrm>
            <a:off x="677334" y="1278467"/>
            <a:ext cx="8596668" cy="5579533"/>
          </a:xfrm>
        </p:spPr>
        <p:txBody>
          <a:bodyPr>
            <a:noAutofit/>
          </a:bodyPr>
          <a:lstStyle/>
          <a:p>
            <a:r>
              <a:rPr lang="en-US" b="0" i="0" dirty="0">
                <a:solidFill>
                  <a:srgbClr val="202122"/>
                </a:solidFill>
                <a:effectLst/>
                <a:latin typeface="Arial" panose="020B0604020202020204" pitchFamily="34" charset="0"/>
              </a:rPr>
              <a:t>The youngest of 13 surviving children, Tagore (nicknamed "Rabi") was born on 7 May 1861 in the </a:t>
            </a:r>
            <a:r>
              <a:rPr lang="en-US" b="0" i="0" u="none" strike="noStrike" dirty="0" err="1">
                <a:effectLst/>
                <a:latin typeface="Arial" panose="020B0604020202020204" pitchFamily="34" charset="0"/>
                <a:hlinkClick r:id="rId2" tooltip="Jorasanko Thakur Bari"/>
              </a:rPr>
              <a:t>Jorasanko</a:t>
            </a:r>
            <a:r>
              <a:rPr lang="en-US" b="0" i="0" u="none" strike="noStrike" dirty="0">
                <a:effectLst/>
                <a:latin typeface="Arial" panose="020B0604020202020204" pitchFamily="34" charset="0"/>
                <a:hlinkClick r:id="rId2" tooltip="Jorasanko Thakur Bari"/>
              </a:rPr>
              <a:t> mansion</a:t>
            </a:r>
            <a:r>
              <a:rPr lang="en-US" b="0" i="0" dirty="0">
                <a:solidFill>
                  <a:srgbClr val="202122"/>
                </a:solidFill>
                <a:effectLst/>
                <a:latin typeface="Arial" panose="020B0604020202020204" pitchFamily="34" charset="0"/>
              </a:rPr>
              <a:t> in </a:t>
            </a:r>
            <a:r>
              <a:rPr lang="en-US" b="0" i="0" u="none" strike="noStrike" dirty="0">
                <a:effectLst/>
                <a:latin typeface="Arial" panose="020B0604020202020204" pitchFamily="34" charset="0"/>
                <a:hlinkClick r:id="rId3" tooltip="Calcutta"/>
              </a:rPr>
              <a:t>Calcutta</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4"/>
              </a:rPr>
              <a:t>[23]</a:t>
            </a:r>
            <a:r>
              <a:rPr lang="en-US" b="0" i="0" dirty="0">
                <a:solidFill>
                  <a:srgbClr val="202122"/>
                </a:solidFill>
                <a:effectLst/>
                <a:latin typeface="Arial" panose="020B0604020202020204" pitchFamily="34" charset="0"/>
              </a:rPr>
              <a:t> the son of </a:t>
            </a:r>
            <a:r>
              <a:rPr lang="en-US" b="0" i="0" u="none" strike="noStrike" dirty="0">
                <a:effectLst/>
                <a:latin typeface="Arial" panose="020B0604020202020204" pitchFamily="34" charset="0"/>
                <a:hlinkClick r:id="rId5" tooltip="Debendranath Tagore"/>
              </a:rPr>
              <a:t>Debendranath Tagore</a:t>
            </a:r>
            <a:r>
              <a:rPr lang="en-US" b="0" i="0" dirty="0">
                <a:solidFill>
                  <a:srgbClr val="202122"/>
                </a:solidFill>
                <a:effectLst/>
                <a:latin typeface="Arial" panose="020B0604020202020204" pitchFamily="34" charset="0"/>
              </a:rPr>
              <a:t> (1817–1905) and Sarada Devi (1830–1875).</a:t>
            </a:r>
            <a:endParaRPr lang="en-US" b="0" i="0" baseline="3000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Tagore was raised mostly by servants; his mother had died in his early childhood and his father travelled widely.</a:t>
            </a:r>
            <a:r>
              <a:rPr lang="en-US" b="0" i="0" u="none" strike="noStrike" baseline="30000" dirty="0">
                <a:solidFill>
                  <a:srgbClr val="202122"/>
                </a:solidFill>
                <a:effectLst/>
                <a:latin typeface="Arial" panose="020B0604020202020204" pitchFamily="34" charset="0"/>
                <a:hlinkClick r:id="rId6"/>
              </a:rPr>
              <a:t>[29]</a:t>
            </a:r>
            <a:r>
              <a:rPr lang="en-US" b="0" i="0" dirty="0">
                <a:solidFill>
                  <a:srgbClr val="202122"/>
                </a:solidFill>
                <a:effectLst/>
                <a:latin typeface="Arial" panose="020B0604020202020204" pitchFamily="34" charset="0"/>
              </a:rPr>
              <a:t> The </a:t>
            </a:r>
            <a:r>
              <a:rPr lang="en-US" b="0" i="0" u="none" strike="noStrike" dirty="0">
                <a:effectLst/>
                <a:latin typeface="Arial" panose="020B0604020202020204" pitchFamily="34" charset="0"/>
                <a:hlinkClick r:id="rId7" tooltip="Tagore family"/>
              </a:rPr>
              <a:t>Tagore family</a:t>
            </a:r>
            <a:r>
              <a:rPr lang="en-US" b="0" i="0" dirty="0">
                <a:solidFill>
                  <a:srgbClr val="202122"/>
                </a:solidFill>
                <a:effectLst/>
                <a:latin typeface="Arial" panose="020B0604020202020204" pitchFamily="34" charset="0"/>
              </a:rPr>
              <a:t> was at the forefront of the </a:t>
            </a:r>
            <a:r>
              <a:rPr lang="en-US" b="0" i="0" u="none" strike="noStrike" dirty="0">
                <a:effectLst/>
                <a:latin typeface="Arial" panose="020B0604020202020204" pitchFamily="34" charset="0"/>
                <a:hlinkClick r:id="rId8" tooltip="Bengal renaissance"/>
              </a:rPr>
              <a:t>Bengal renaissance</a:t>
            </a:r>
            <a:r>
              <a:rPr lang="en-US" b="0" i="0" dirty="0">
                <a:solidFill>
                  <a:srgbClr val="202122"/>
                </a:solidFill>
                <a:effectLst/>
                <a:latin typeface="Arial" panose="020B0604020202020204" pitchFamily="34" charset="0"/>
              </a:rPr>
              <a:t>. They hosted the publication of literary magazines; theatre and recitals of Bengali and Western classical music featured there regularly. Tagore's father invited several professional </a:t>
            </a:r>
            <a:r>
              <a:rPr lang="en-US" b="0" i="0" u="none" strike="noStrike" dirty="0">
                <a:effectLst/>
                <a:latin typeface="Arial" panose="020B0604020202020204" pitchFamily="34" charset="0"/>
                <a:hlinkClick r:id="rId9" tooltip="Dhrupad"/>
              </a:rPr>
              <a:t>Dhrupad</a:t>
            </a:r>
            <a:r>
              <a:rPr lang="en-US" b="0" i="0" dirty="0">
                <a:solidFill>
                  <a:srgbClr val="202122"/>
                </a:solidFill>
                <a:effectLst/>
                <a:latin typeface="Arial" panose="020B0604020202020204" pitchFamily="34" charset="0"/>
              </a:rPr>
              <a:t> musicians to stay in the house and teach </a:t>
            </a:r>
            <a:r>
              <a:rPr lang="en-US" b="0" i="0" u="none" strike="noStrike" dirty="0">
                <a:effectLst/>
                <a:latin typeface="Arial" panose="020B0604020202020204" pitchFamily="34" charset="0"/>
                <a:hlinkClick r:id="rId10" tooltip="Indian classical music"/>
              </a:rPr>
              <a:t>Indian classical music</a:t>
            </a:r>
            <a:r>
              <a:rPr lang="en-US" b="0" i="0" dirty="0">
                <a:solidFill>
                  <a:srgbClr val="202122"/>
                </a:solidFill>
                <a:effectLst/>
                <a:latin typeface="Arial" panose="020B0604020202020204" pitchFamily="34" charset="0"/>
              </a:rPr>
              <a:t> to the children.</a:t>
            </a:r>
            <a:r>
              <a:rPr lang="en-US" b="0" i="0" u="none" strike="noStrike" baseline="30000" dirty="0">
                <a:solidFill>
                  <a:srgbClr val="202122"/>
                </a:solidFill>
                <a:effectLst/>
                <a:latin typeface="Arial" panose="020B0604020202020204" pitchFamily="34" charset="0"/>
                <a:hlinkClick r:id="rId11"/>
              </a:rPr>
              <a:t>[30]</a:t>
            </a:r>
            <a:r>
              <a:rPr lang="en-US" b="0" i="0" dirty="0">
                <a:solidFill>
                  <a:srgbClr val="202122"/>
                </a:solidFill>
                <a:effectLst/>
                <a:latin typeface="Arial" panose="020B0604020202020204" pitchFamily="34" charset="0"/>
              </a:rPr>
              <a:t> Tagore's oldest</a:t>
            </a:r>
            <a:endParaRPr lang="en-US" baseline="30000"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brother </a:t>
            </a:r>
            <a:r>
              <a:rPr lang="en-US" b="0" i="0" u="none" strike="noStrike" dirty="0">
                <a:effectLst/>
                <a:latin typeface="Arial" panose="020B0604020202020204" pitchFamily="34" charset="0"/>
                <a:hlinkClick r:id="rId12" tooltip="Dwijendranath Tagore"/>
              </a:rPr>
              <a:t>Dwijendranath</a:t>
            </a:r>
            <a:r>
              <a:rPr lang="en-US" b="0" i="0" dirty="0">
                <a:solidFill>
                  <a:srgbClr val="202122"/>
                </a:solidFill>
                <a:effectLst/>
                <a:latin typeface="Arial" panose="020B0604020202020204" pitchFamily="34" charset="0"/>
              </a:rPr>
              <a:t> was a philosopher and poet. Another brother, </a:t>
            </a:r>
            <a:r>
              <a:rPr lang="en-US" b="0" i="0" u="none" strike="noStrike" dirty="0" err="1">
                <a:effectLst/>
                <a:latin typeface="Arial" panose="020B0604020202020204" pitchFamily="34" charset="0"/>
                <a:hlinkClick r:id="rId13" tooltip="Satyendranath Tagore"/>
              </a:rPr>
              <a:t>Satyendranath</a:t>
            </a:r>
            <a:r>
              <a:rPr lang="en-US" b="0" i="0" dirty="0">
                <a:solidFill>
                  <a:srgbClr val="202122"/>
                </a:solidFill>
                <a:effectLst/>
                <a:latin typeface="Arial" panose="020B0604020202020204" pitchFamily="34" charset="0"/>
              </a:rPr>
              <a:t>, was the first Indian appointed to the elite and formerly all-European </a:t>
            </a:r>
            <a:r>
              <a:rPr lang="en-US" b="0" i="0" u="none" strike="noStrike" dirty="0">
                <a:effectLst/>
                <a:latin typeface="Arial" panose="020B0604020202020204" pitchFamily="34" charset="0"/>
                <a:hlinkClick r:id="rId14" tooltip="Indian Civil Service"/>
              </a:rPr>
              <a:t>Indian Civil Service</a:t>
            </a:r>
            <a:r>
              <a:rPr lang="en-US" b="0" i="0" dirty="0">
                <a:solidFill>
                  <a:srgbClr val="202122"/>
                </a:solidFill>
                <a:effectLst/>
                <a:latin typeface="Arial" panose="020B0604020202020204" pitchFamily="34" charset="0"/>
              </a:rPr>
              <a:t>. Yet another brother, </a:t>
            </a:r>
            <a:r>
              <a:rPr lang="en-US" b="0" i="0" u="none" strike="noStrike" dirty="0" err="1">
                <a:effectLst/>
                <a:latin typeface="Arial" panose="020B0604020202020204" pitchFamily="34" charset="0"/>
                <a:hlinkClick r:id="rId15" tooltip="Jyotirindranath Tagore"/>
              </a:rPr>
              <a:t>Jyotirindranath</a:t>
            </a:r>
            <a:r>
              <a:rPr lang="en-US" b="0" i="0" dirty="0">
                <a:solidFill>
                  <a:srgbClr val="202122"/>
                </a:solidFill>
                <a:effectLst/>
                <a:latin typeface="Arial" panose="020B0604020202020204" pitchFamily="34" charset="0"/>
              </a:rPr>
              <a:t>, was a musician, composer, and playwright.</a:t>
            </a:r>
            <a:r>
              <a:rPr lang="en-US" b="0" i="0" u="none" strike="noStrike" baseline="30000" dirty="0">
                <a:solidFill>
                  <a:srgbClr val="202122"/>
                </a:solidFill>
                <a:effectLst/>
                <a:latin typeface="Arial" panose="020B0604020202020204" pitchFamily="34" charset="0"/>
                <a:hlinkClick r:id="rId16"/>
              </a:rPr>
              <a:t>[31]</a:t>
            </a:r>
            <a:r>
              <a:rPr lang="en-US" b="0" i="0" dirty="0">
                <a:solidFill>
                  <a:srgbClr val="202122"/>
                </a:solidFill>
                <a:effectLst/>
                <a:latin typeface="Arial" panose="020B0604020202020204" pitchFamily="34" charset="0"/>
              </a:rPr>
              <a:t> His sister </a:t>
            </a:r>
            <a:r>
              <a:rPr lang="en-US" b="0" i="0" u="none" strike="noStrike" dirty="0" err="1">
                <a:effectLst/>
                <a:latin typeface="Arial" panose="020B0604020202020204" pitchFamily="34" charset="0"/>
                <a:hlinkClick r:id="rId17" tooltip="Swarnakumari Devi"/>
              </a:rPr>
              <a:t>Swarnakumari</a:t>
            </a:r>
            <a:r>
              <a:rPr lang="en-US" b="0" i="0" dirty="0">
                <a:solidFill>
                  <a:srgbClr val="202122"/>
                </a:solidFill>
                <a:effectLst/>
                <a:latin typeface="Arial" panose="020B0604020202020204" pitchFamily="34" charset="0"/>
              </a:rPr>
              <a:t> became a novelist.</a:t>
            </a:r>
            <a:r>
              <a:rPr lang="en-US" b="0" i="0" u="none" strike="noStrike" baseline="30000" dirty="0">
                <a:solidFill>
                  <a:srgbClr val="202122"/>
                </a:solidFill>
                <a:effectLst/>
                <a:latin typeface="Arial" panose="020B0604020202020204" pitchFamily="34" charset="0"/>
                <a:hlinkClick r:id="rId18"/>
              </a:rPr>
              <a:t>[32]</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Jyotirindranath's</a:t>
            </a:r>
            <a:r>
              <a:rPr lang="en-US" b="0" i="0" dirty="0">
                <a:solidFill>
                  <a:srgbClr val="202122"/>
                </a:solidFill>
                <a:effectLst/>
                <a:latin typeface="Arial" panose="020B0604020202020204" pitchFamily="34" charset="0"/>
              </a:rPr>
              <a:t> wife </a:t>
            </a:r>
            <a:r>
              <a:rPr lang="en-US" b="0" i="0" u="none" strike="noStrike" dirty="0">
                <a:effectLst/>
                <a:latin typeface="Arial" panose="020B0604020202020204" pitchFamily="34" charset="0"/>
                <a:hlinkClick r:id="rId19" tooltip="Kadambari Devi"/>
              </a:rPr>
              <a:t>Kadambari Devi</a:t>
            </a:r>
            <a:r>
              <a:rPr lang="en-US" b="0" i="0" dirty="0">
                <a:solidFill>
                  <a:srgbClr val="202122"/>
                </a:solidFill>
                <a:effectLst/>
                <a:latin typeface="Arial" panose="020B0604020202020204" pitchFamily="34" charset="0"/>
              </a:rPr>
              <a:t>, slightly older than Tagore, was a dear friend and powerful influence.</a:t>
            </a:r>
          </a:p>
          <a:p>
            <a:r>
              <a:rPr lang="en-US" b="0" i="0" dirty="0">
                <a:solidFill>
                  <a:srgbClr val="202122"/>
                </a:solidFill>
                <a:effectLst/>
                <a:latin typeface="Arial" panose="020B0604020202020204" pitchFamily="34" charset="0"/>
              </a:rPr>
              <a:t>left him profoundly distraught for years. </a:t>
            </a:r>
            <a:endParaRPr lang="en-US" dirty="0"/>
          </a:p>
        </p:txBody>
      </p:sp>
    </p:spTree>
    <p:extLst>
      <p:ext uri="{BB962C8B-B14F-4D97-AF65-F5344CB8AC3E}">
        <p14:creationId xmlns:p14="http://schemas.microsoft.com/office/powerpoint/2010/main" val="119578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6283-0A96-55AA-EA11-8161AC537A3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BC49F0-FA6C-EEFA-9DC7-7EE68F749458}"/>
              </a:ext>
            </a:extLst>
          </p:cNvPr>
          <p:cNvSpPr>
            <a:spLocks noGrp="1"/>
          </p:cNvSpPr>
          <p:nvPr>
            <p:ph idx="1"/>
          </p:nvPr>
        </p:nvSpPr>
        <p:spPr>
          <a:xfrm>
            <a:off x="677334" y="1134737"/>
            <a:ext cx="8596668" cy="5723263"/>
          </a:xfrm>
        </p:spPr>
        <p:txBody>
          <a:bodyPr>
            <a:normAutofit/>
          </a:bodyPr>
          <a:lstStyle/>
          <a:p>
            <a:r>
              <a:rPr lang="en-US" b="0" i="0" dirty="0">
                <a:solidFill>
                  <a:srgbClr val="202122"/>
                </a:solidFill>
                <a:effectLst/>
                <a:latin typeface="Arial" panose="020B0604020202020204" pitchFamily="34" charset="0"/>
              </a:rPr>
              <a:t>Tagore largely avoided classroom schooling and preferred to roam the manor or nearby </a:t>
            </a:r>
            <a:r>
              <a:rPr lang="en-US" b="0" i="0" u="none" strike="noStrike" dirty="0" err="1">
                <a:effectLst/>
                <a:latin typeface="Arial" panose="020B0604020202020204" pitchFamily="34" charset="0"/>
                <a:hlinkClick r:id="rId2" tooltip="Bolpur"/>
              </a:rPr>
              <a:t>Bolpur</a:t>
            </a:r>
            <a:r>
              <a:rPr lang="en-US" b="0" i="0" dirty="0">
                <a:solidFill>
                  <a:srgbClr val="202122"/>
                </a:solidFill>
                <a:effectLst/>
                <a:latin typeface="Arial" panose="020B0604020202020204" pitchFamily="34" charset="0"/>
              </a:rPr>
              <a:t> and </a:t>
            </a:r>
            <a:r>
              <a:rPr lang="en-US" b="0" i="0" u="none" strike="noStrike" dirty="0" err="1">
                <a:effectLst/>
                <a:latin typeface="Arial" panose="020B0604020202020204" pitchFamily="34" charset="0"/>
                <a:hlinkClick r:id="rId3" tooltip="Panihati"/>
              </a:rPr>
              <a:t>Panihati</a:t>
            </a:r>
            <a:r>
              <a:rPr lang="en-US" b="0" i="0" dirty="0">
                <a:solidFill>
                  <a:srgbClr val="202122"/>
                </a:solidFill>
                <a:effectLst/>
                <a:latin typeface="Arial" panose="020B0604020202020204" pitchFamily="34" charset="0"/>
              </a:rPr>
              <a:t>, which the family visited.</a:t>
            </a:r>
            <a:r>
              <a:rPr lang="en-US" b="0" i="0" u="none" strike="noStrike" baseline="30000" dirty="0">
                <a:solidFill>
                  <a:srgbClr val="202122"/>
                </a:solidFill>
                <a:effectLst/>
                <a:latin typeface="Arial" panose="020B0604020202020204" pitchFamily="34" charset="0"/>
                <a:hlinkClick r:id="rId4"/>
              </a:rPr>
              <a:t>[34]</a:t>
            </a:r>
            <a:r>
              <a:rPr lang="en-US" b="0" i="0" u="none" strike="noStrike" baseline="30000" dirty="0">
                <a:solidFill>
                  <a:srgbClr val="202122"/>
                </a:solidFill>
                <a:effectLst/>
                <a:latin typeface="Arial" panose="020B0604020202020204" pitchFamily="34" charset="0"/>
                <a:hlinkClick r:id="rId5"/>
              </a:rPr>
              <a:t>[35]</a:t>
            </a:r>
            <a:r>
              <a:rPr lang="en-US" b="0" i="0" dirty="0">
                <a:solidFill>
                  <a:srgbClr val="202122"/>
                </a:solidFill>
                <a:effectLst/>
                <a:latin typeface="Arial" panose="020B0604020202020204" pitchFamily="34" charset="0"/>
              </a:rPr>
              <a:t> His brother </a:t>
            </a:r>
            <a:r>
              <a:rPr lang="en-US" b="0" i="0" u="none" strike="noStrike" dirty="0" err="1">
                <a:effectLst/>
                <a:latin typeface="Arial" panose="020B0604020202020204" pitchFamily="34" charset="0"/>
                <a:hlinkClick r:id="rId6" tooltip="Hemendranath Tagore"/>
              </a:rPr>
              <a:t>Hemendranath</a:t>
            </a:r>
            <a:r>
              <a:rPr lang="en-US" b="0" i="0" dirty="0">
                <a:solidFill>
                  <a:srgbClr val="202122"/>
                </a:solidFill>
                <a:effectLst/>
                <a:latin typeface="Arial" panose="020B0604020202020204" pitchFamily="34" charset="0"/>
              </a:rPr>
              <a:t> tutored and physically conditioned him—by having him swim the Ganges or trek through hills, by gymnastics, and by </a:t>
            </a:r>
            <a:r>
              <a:rPr lang="en-US" b="0" i="0" dirty="0" err="1">
                <a:solidFill>
                  <a:srgbClr val="202122"/>
                </a:solidFill>
                <a:effectLst/>
                <a:latin typeface="Arial" panose="020B0604020202020204" pitchFamily="34" charset="0"/>
              </a:rPr>
              <a:t>practising</a:t>
            </a:r>
            <a:r>
              <a:rPr lang="en-US" b="0" i="0" dirty="0">
                <a:solidFill>
                  <a:srgbClr val="202122"/>
                </a:solidFill>
                <a:effectLst/>
                <a:latin typeface="Arial" panose="020B0604020202020204" pitchFamily="34" charset="0"/>
              </a:rPr>
              <a:t> judo and wrestling. He learned drawing, anatomy, geography and history, literature, mathematics, Sanskrit, and English—his least </a:t>
            </a:r>
            <a:r>
              <a:rPr lang="en-US" b="0" i="0" dirty="0" err="1">
                <a:solidFill>
                  <a:srgbClr val="202122"/>
                </a:solidFill>
                <a:effectLst/>
                <a:latin typeface="Arial" panose="020B0604020202020204" pitchFamily="34" charset="0"/>
              </a:rPr>
              <a:t>favourite</a:t>
            </a:r>
            <a:r>
              <a:rPr lang="en-US" b="0" i="0" dirty="0">
                <a:solidFill>
                  <a:srgbClr val="202122"/>
                </a:solidFill>
                <a:effectLst/>
                <a:latin typeface="Arial" panose="020B0604020202020204" pitchFamily="34" charset="0"/>
              </a:rPr>
              <a:t> subject.</a:t>
            </a:r>
            <a:r>
              <a:rPr lang="en-US" b="0" i="0" u="none" strike="noStrike" baseline="30000" dirty="0">
                <a:solidFill>
                  <a:srgbClr val="202122"/>
                </a:solidFill>
                <a:effectLst/>
                <a:latin typeface="Arial" panose="020B0604020202020204" pitchFamily="34" charset="0"/>
                <a:hlinkClick r:id="rId7"/>
              </a:rPr>
              <a:t>[36]</a:t>
            </a:r>
            <a:r>
              <a:rPr lang="en-US" b="0" i="0" dirty="0">
                <a:solidFill>
                  <a:srgbClr val="202122"/>
                </a:solidFill>
                <a:effectLst/>
                <a:latin typeface="Arial" panose="020B0604020202020204" pitchFamily="34" charset="0"/>
              </a:rPr>
              <a:t> Tagore loathed formal education—his scholarly travails at the local </a:t>
            </a:r>
            <a:r>
              <a:rPr lang="en-US" b="0" i="0" u="none" strike="noStrike" dirty="0">
                <a:effectLst/>
                <a:latin typeface="Arial" panose="020B0604020202020204" pitchFamily="34" charset="0"/>
                <a:hlinkClick r:id="rId8" tooltip="Presidency University, Kolkata"/>
              </a:rPr>
              <a:t>Presidency</a:t>
            </a:r>
            <a:endParaRPr lang="en-US" b="0" i="0" u="none" strike="noStrike" dirty="0">
              <a:effectLst/>
              <a:latin typeface="Arial" panose="020B0604020202020204" pitchFamily="34" charset="0"/>
            </a:endParaRPr>
          </a:p>
          <a:p>
            <a:r>
              <a:rPr lang="en-US" b="0" i="0" u="none" strike="noStrike" dirty="0">
                <a:effectLst/>
                <a:latin typeface="Arial" panose="020B0604020202020204" pitchFamily="34" charset="0"/>
                <a:hlinkClick r:id="rId8" tooltip="Presidency University, Kolkata"/>
              </a:rPr>
              <a:t>College</a:t>
            </a:r>
            <a:r>
              <a:rPr lang="en-US" b="0" i="0" dirty="0">
                <a:solidFill>
                  <a:srgbClr val="202122"/>
                </a:solidFill>
                <a:effectLst/>
                <a:latin typeface="Arial" panose="020B0604020202020204" pitchFamily="34" charset="0"/>
              </a:rPr>
              <a:t> spanned a single day. Years later he held that proper teaching does not explain things; proper teaching stokes curiosity. After his </a:t>
            </a:r>
            <a:r>
              <a:rPr lang="en-US" b="0" i="1" u="none" strike="noStrike" dirty="0" err="1">
                <a:solidFill>
                  <a:srgbClr val="202122"/>
                </a:solidFill>
                <a:effectLst/>
                <a:latin typeface="Arial" panose="020B0604020202020204" pitchFamily="34" charset="0"/>
                <a:hlinkClick r:id="rId9" tooltip="Upanayan"/>
              </a:rPr>
              <a:t>upanayan</a:t>
            </a:r>
            <a:r>
              <a:rPr lang="en-US" b="0" i="0" dirty="0">
                <a:solidFill>
                  <a:srgbClr val="202122"/>
                </a:solidFill>
                <a:effectLst/>
                <a:latin typeface="Arial" panose="020B0604020202020204" pitchFamily="34" charset="0"/>
              </a:rPr>
              <a:t> (coming-of-age rite) at age eleven, Tagore and his father left Calcutta in February 1873 to tour India for several months, visiting his father's </a:t>
            </a:r>
            <a:r>
              <a:rPr lang="en-US" b="0" i="0" u="none" strike="noStrike" dirty="0">
                <a:effectLst/>
                <a:latin typeface="Arial" panose="020B0604020202020204" pitchFamily="34" charset="0"/>
                <a:hlinkClick r:id="rId10" tooltip="Santiniketan"/>
              </a:rPr>
              <a:t>Santiniketan</a:t>
            </a:r>
            <a:r>
              <a:rPr lang="en-US" b="0" i="0" dirty="0">
                <a:solidFill>
                  <a:srgbClr val="202122"/>
                </a:solidFill>
                <a:effectLst/>
                <a:latin typeface="Arial" panose="020B0604020202020204" pitchFamily="34" charset="0"/>
              </a:rPr>
              <a:t> estate and </a:t>
            </a:r>
            <a:r>
              <a:rPr lang="en-US" b="0" i="0" u="none" strike="noStrike" dirty="0">
                <a:effectLst/>
                <a:latin typeface="Arial" panose="020B0604020202020204" pitchFamily="34" charset="0"/>
                <a:hlinkClick r:id="rId11" tooltip="Amritsar"/>
              </a:rPr>
              <a:t>Amritsar</a:t>
            </a:r>
            <a:r>
              <a:rPr lang="en-US" b="0" i="0" dirty="0">
                <a:solidFill>
                  <a:srgbClr val="202122"/>
                </a:solidFill>
                <a:effectLst/>
                <a:latin typeface="Arial" panose="020B0604020202020204" pitchFamily="34" charset="0"/>
              </a:rPr>
              <a:t> before reaching the </a:t>
            </a:r>
            <a:r>
              <a:rPr lang="en-US" b="0" i="0" u="none" strike="noStrike" dirty="0">
                <a:effectLst/>
                <a:latin typeface="Arial" panose="020B0604020202020204" pitchFamily="34" charset="0"/>
                <a:hlinkClick r:id="rId12" tooltip="Himalayas"/>
              </a:rPr>
              <a:t>Himalayan</a:t>
            </a:r>
            <a:r>
              <a:rPr lang="en-US" b="0" i="0" dirty="0">
                <a:solidFill>
                  <a:srgbClr val="202122"/>
                </a:solidFill>
                <a:effectLst/>
                <a:latin typeface="Arial" panose="020B0604020202020204" pitchFamily="34" charset="0"/>
              </a:rPr>
              <a:t> </a:t>
            </a:r>
            <a:r>
              <a:rPr lang="en-US" b="0" i="0" u="none" strike="noStrike" dirty="0">
                <a:effectLst/>
                <a:latin typeface="Arial" panose="020B0604020202020204" pitchFamily="34" charset="0"/>
                <a:hlinkClick r:id="rId13" tooltip="Hill station"/>
              </a:rPr>
              <a:t>hill station</a:t>
            </a:r>
            <a:r>
              <a:rPr lang="en-US" b="0" i="0" dirty="0">
                <a:solidFill>
                  <a:srgbClr val="202122"/>
                </a:solidFill>
                <a:effectLst/>
                <a:latin typeface="Arial" panose="020B0604020202020204" pitchFamily="34" charset="0"/>
              </a:rPr>
              <a:t> of </a:t>
            </a:r>
            <a:r>
              <a:rPr lang="en-US" b="0" i="0" u="none" strike="noStrike" dirty="0">
                <a:effectLst/>
                <a:latin typeface="Arial" panose="020B0604020202020204" pitchFamily="34" charset="0"/>
                <a:hlinkClick r:id="rId14" tooltip="Dalhousie, India"/>
              </a:rPr>
              <a:t>Dalhousie</a:t>
            </a:r>
            <a:r>
              <a:rPr lang="en-US" b="0" i="0" dirty="0">
                <a:solidFill>
                  <a:srgbClr val="202122"/>
                </a:solidFill>
                <a:effectLst/>
                <a:latin typeface="Arial" panose="020B0604020202020204" pitchFamily="34" charset="0"/>
              </a:rPr>
              <a:t>. There Tagore read biographies, studied history, astronomy, modern science, and </a:t>
            </a:r>
            <a:r>
              <a:rPr lang="en-US" b="0" i="0" u="none" strike="noStrike" dirty="0">
                <a:effectLst/>
                <a:latin typeface="Arial" panose="020B0604020202020204" pitchFamily="34" charset="0"/>
                <a:hlinkClick r:id="rId15" tooltip="Sanskrit"/>
              </a:rPr>
              <a:t>Sanskrit</a:t>
            </a:r>
            <a:r>
              <a:rPr lang="en-US" b="0" i="0" dirty="0">
                <a:solidFill>
                  <a:srgbClr val="202122"/>
                </a:solidFill>
                <a:effectLst/>
                <a:latin typeface="Arial" panose="020B0604020202020204" pitchFamily="34" charset="0"/>
              </a:rPr>
              <a:t>, and examined the classical poetry of </a:t>
            </a:r>
            <a:r>
              <a:rPr lang="en-US" b="0" i="0" u="none" strike="noStrike" dirty="0" err="1">
                <a:effectLst/>
                <a:latin typeface="Arial" panose="020B0604020202020204" pitchFamily="34" charset="0"/>
                <a:hlinkClick r:id="rId16" tooltip="Kālidāsa"/>
              </a:rPr>
              <a:t>Kālidāsa</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17"/>
              </a:rPr>
              <a:t>[38]</a:t>
            </a:r>
            <a:r>
              <a:rPr lang="en-US" b="0" i="0" u="none" strike="noStrike" baseline="30000" dirty="0">
                <a:solidFill>
                  <a:srgbClr val="202122"/>
                </a:solidFill>
                <a:effectLst/>
                <a:latin typeface="Arial" panose="020B0604020202020204" pitchFamily="34" charset="0"/>
                <a:hlinkClick r:id="rId18"/>
              </a:rPr>
              <a:t>[39]</a:t>
            </a:r>
            <a:r>
              <a:rPr lang="en-US" b="0" i="0" dirty="0">
                <a:solidFill>
                  <a:srgbClr val="202122"/>
                </a:solidFill>
                <a:effectLst/>
                <a:latin typeface="Arial" panose="020B0604020202020204" pitchFamily="34" charset="0"/>
              </a:rPr>
              <a:t> During his 1-month stay at Amritsar in 1873 he was greatly influenced by melodious </a:t>
            </a:r>
            <a:r>
              <a:rPr lang="en-US" b="0" i="0" u="none" strike="noStrike" dirty="0" err="1">
                <a:effectLst/>
                <a:latin typeface="Arial" panose="020B0604020202020204" pitchFamily="34" charset="0"/>
                <a:hlinkClick r:id="rId19" tooltip="Gurbani"/>
              </a:rPr>
              <a:t>gurbani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andNanak</a:t>
            </a:r>
            <a:r>
              <a:rPr lang="en-US" b="0" i="0" dirty="0">
                <a:solidFill>
                  <a:srgbClr val="202122"/>
                </a:solidFill>
                <a:effectLst/>
                <a:latin typeface="Arial" panose="020B0604020202020204" pitchFamily="34" charset="0"/>
              </a:rPr>
              <a:t> bani being sung at Golden Temple for which both father and son were regular visitors. He writes in his </a:t>
            </a:r>
            <a:r>
              <a:rPr lang="en-US" b="0" i="1" dirty="0">
                <a:solidFill>
                  <a:srgbClr val="202122"/>
                </a:solidFill>
                <a:effectLst/>
                <a:latin typeface="Arial" panose="020B0604020202020204" pitchFamily="34" charset="0"/>
              </a:rPr>
              <a:t>My Reminiscences</a:t>
            </a:r>
            <a:r>
              <a:rPr lang="en-US" b="0" i="0" dirty="0">
                <a:solidFill>
                  <a:srgbClr val="202122"/>
                </a:solidFill>
                <a:effectLst/>
                <a:latin typeface="Arial" panose="020B0604020202020204" pitchFamily="34" charset="0"/>
              </a:rPr>
              <a:t> (1912):</a:t>
            </a:r>
            <a:endParaRPr lang="en-US" dirty="0"/>
          </a:p>
        </p:txBody>
      </p:sp>
    </p:spTree>
    <p:extLst>
      <p:ext uri="{BB962C8B-B14F-4D97-AF65-F5344CB8AC3E}">
        <p14:creationId xmlns:p14="http://schemas.microsoft.com/office/powerpoint/2010/main" val="332911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FFA8-A285-BDE9-947B-B504534081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E4E48D-9A23-81DD-CC7B-063F410F9D2F}"/>
              </a:ext>
            </a:extLst>
          </p:cNvPr>
          <p:cNvSpPr>
            <a:spLocks noGrp="1"/>
          </p:cNvSpPr>
          <p:nvPr>
            <p:ph idx="1"/>
          </p:nvPr>
        </p:nvSpPr>
        <p:spPr>
          <a:xfrm>
            <a:off x="677334" y="1288973"/>
            <a:ext cx="8596668" cy="5420299"/>
          </a:xfrm>
        </p:spPr>
        <p:txBody>
          <a:bodyPr>
            <a:normAutofit fontScale="92500"/>
          </a:bodyPr>
          <a:lstStyle/>
          <a:p>
            <a:r>
              <a:rPr lang="en-US" sz="2800" b="0" i="0" dirty="0">
                <a:solidFill>
                  <a:srgbClr val="202122"/>
                </a:solidFill>
                <a:effectLst/>
                <a:latin typeface="Arial" panose="020B0604020202020204" pitchFamily="34" charset="0"/>
              </a:rPr>
              <a:t>The golden temple of Amritsar comes back to me like a dream. Many a morning have I accompanied my father to this </a:t>
            </a:r>
            <a:r>
              <a:rPr lang="en-US" sz="2800" b="0" i="0" dirty="0" err="1">
                <a:solidFill>
                  <a:srgbClr val="202122"/>
                </a:solidFill>
                <a:effectLst/>
                <a:latin typeface="Arial" panose="020B0604020202020204" pitchFamily="34" charset="0"/>
              </a:rPr>
              <a:t>Gurudarbar</a:t>
            </a:r>
            <a:r>
              <a:rPr lang="en-US" sz="2800" b="0" i="0" dirty="0">
                <a:solidFill>
                  <a:srgbClr val="202122"/>
                </a:solidFill>
                <a:effectLst/>
                <a:latin typeface="Arial" panose="020B0604020202020204" pitchFamily="34" charset="0"/>
              </a:rPr>
              <a:t> of the Sikhs in the middle of the lake. There the sacred chanting resounds continually. My father, seated amidst the throng of worshippers, would sometimes add his voice to the hymn of praise, and finding a stranger joining in their devotions they would wax enthusiastically cordial, and we would return loaded with the sanctified offerings of sugar crystals and other sweets.</a:t>
            </a:r>
            <a:endParaRPr lang="en-US" sz="2800" b="0" i="0" baseline="30000" dirty="0">
              <a:solidFill>
                <a:srgbClr val="202122"/>
              </a:solidFill>
              <a:effectLst/>
              <a:latin typeface="Arial" panose="020B0604020202020204" pitchFamily="34" charset="0"/>
            </a:endParaRPr>
          </a:p>
          <a:p>
            <a:r>
              <a:rPr lang="en-US" sz="2800" b="0" i="0" dirty="0">
                <a:solidFill>
                  <a:srgbClr val="202122"/>
                </a:solidFill>
                <a:effectLst/>
                <a:latin typeface="Arial" panose="020B0604020202020204" pitchFamily="34" charset="0"/>
              </a:rPr>
              <a:t>He wrote 6 poems relating to Sikhism and several articles in Bengali children's magazine about Sikhism.</a:t>
            </a:r>
            <a:endParaRPr lang="en-US" sz="2800" dirty="0"/>
          </a:p>
        </p:txBody>
      </p:sp>
    </p:spTree>
    <p:extLst>
      <p:ext uri="{BB962C8B-B14F-4D97-AF65-F5344CB8AC3E}">
        <p14:creationId xmlns:p14="http://schemas.microsoft.com/office/powerpoint/2010/main" val="346743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F085-569E-92FC-780D-67B37D68A4A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8E09F4-925A-6218-34EB-08BA5A0263FF}"/>
              </a:ext>
            </a:extLst>
          </p:cNvPr>
          <p:cNvSpPr>
            <a:spLocks noGrp="1"/>
          </p:cNvSpPr>
          <p:nvPr>
            <p:ph idx="1"/>
          </p:nvPr>
        </p:nvSpPr>
        <p:spPr>
          <a:xfrm>
            <a:off x="677334" y="1333041"/>
            <a:ext cx="8596668" cy="4708321"/>
          </a:xfrm>
        </p:spPr>
        <p:txBody>
          <a:bodyPr>
            <a:normAutofit fontScale="92500" lnSpcReduction="10000"/>
          </a:bodyPr>
          <a:lstStyle/>
          <a:p>
            <a:r>
              <a:rPr lang="en-US" sz="2800" b="1" i="0" dirty="0">
                <a:solidFill>
                  <a:srgbClr val="202122"/>
                </a:solidFill>
                <a:effectLst/>
                <a:latin typeface="Arial" panose="020B0604020202020204" pitchFamily="34" charset="0"/>
              </a:rPr>
              <a:t>Poems on Guru Gobind Singh:</a:t>
            </a:r>
            <a:r>
              <a:rPr lang="as-IN" sz="2800" b="0" i="0" dirty="0">
                <a:solidFill>
                  <a:srgbClr val="202122"/>
                </a:solidFill>
                <a:effectLst/>
                <a:latin typeface="Arial" panose="020B0604020202020204" pitchFamily="34" charset="0"/>
              </a:rPr>
              <a:t>নিষ্ফল উপহার </a:t>
            </a:r>
            <a:r>
              <a:rPr lang="en-US" sz="2800" b="0" i="0" dirty="0" err="1">
                <a:solidFill>
                  <a:srgbClr val="202122"/>
                </a:solidFill>
                <a:effectLst/>
                <a:latin typeface="Arial" panose="020B0604020202020204" pitchFamily="34" charset="0"/>
              </a:rPr>
              <a:t>Nishfal-upahaar</a:t>
            </a:r>
            <a:r>
              <a:rPr lang="en-US" sz="2800" b="0" i="0" dirty="0">
                <a:solidFill>
                  <a:srgbClr val="202122"/>
                </a:solidFill>
                <a:effectLst/>
                <a:latin typeface="Arial" panose="020B0604020202020204" pitchFamily="34" charset="0"/>
              </a:rPr>
              <a:t> (1888, translated as "Futile Gift"), </a:t>
            </a:r>
            <a:r>
              <a:rPr lang="as-IN" sz="2800" b="0" i="0" dirty="0">
                <a:solidFill>
                  <a:srgbClr val="202122"/>
                </a:solidFill>
                <a:effectLst/>
                <a:latin typeface="Arial" panose="020B0604020202020204" pitchFamily="34" charset="0"/>
              </a:rPr>
              <a:t>গুরু গোবিন্দ </a:t>
            </a:r>
            <a:r>
              <a:rPr lang="en-US" sz="2800" b="0" i="0" dirty="0">
                <a:solidFill>
                  <a:srgbClr val="202122"/>
                </a:solidFill>
                <a:effectLst/>
                <a:latin typeface="Arial" panose="020B0604020202020204" pitchFamily="34" charset="0"/>
              </a:rPr>
              <a:t>Guru Gobinda (1899) and </a:t>
            </a:r>
            <a:r>
              <a:rPr lang="as-IN" sz="2800" b="0" i="0" dirty="0">
                <a:solidFill>
                  <a:srgbClr val="202122"/>
                </a:solidFill>
                <a:effectLst/>
                <a:latin typeface="Arial" panose="020B0604020202020204" pitchFamily="34" charset="0"/>
              </a:rPr>
              <a:t>শেষ শিক্ষা </a:t>
            </a:r>
            <a:r>
              <a:rPr lang="en-US" sz="2800" b="0" i="0" dirty="0" err="1">
                <a:solidFill>
                  <a:srgbClr val="202122"/>
                </a:solidFill>
                <a:effectLst/>
                <a:latin typeface="Arial" panose="020B0604020202020204" pitchFamily="34" charset="0"/>
              </a:rPr>
              <a:t>Shesh</a:t>
            </a:r>
            <a:r>
              <a:rPr lang="en-US" sz="2800" b="0" i="0" dirty="0">
                <a:solidFill>
                  <a:srgbClr val="202122"/>
                </a:solidFill>
                <a:effectLst/>
                <a:latin typeface="Arial" panose="020B0604020202020204" pitchFamily="34" charset="0"/>
              </a:rPr>
              <a:t> Shiksha (1899, translated as "Last Teachings")</a:t>
            </a:r>
          </a:p>
          <a:p>
            <a:r>
              <a:rPr lang="en-US" sz="2800" b="1" i="0" dirty="0">
                <a:solidFill>
                  <a:srgbClr val="202122"/>
                </a:solidFill>
                <a:effectLst/>
                <a:latin typeface="Arial" panose="020B0604020202020204" pitchFamily="34" charset="0"/>
              </a:rPr>
              <a:t>Poem on Banda Bahadur:</a:t>
            </a:r>
            <a:r>
              <a:rPr lang="en-US" sz="2800" b="0" i="0" dirty="0">
                <a:solidFill>
                  <a:srgbClr val="202122"/>
                </a:solidFill>
                <a:effectLst/>
                <a:latin typeface="Arial" panose="020B0604020202020204" pitchFamily="34" charset="0"/>
              </a:rPr>
              <a:t> </a:t>
            </a:r>
            <a:r>
              <a:rPr lang="en-US" sz="2800" b="0" i="0" dirty="0" err="1">
                <a:solidFill>
                  <a:srgbClr val="202122"/>
                </a:solidFill>
                <a:effectLst/>
                <a:latin typeface="Arial" panose="020B0604020202020204" pitchFamily="34" charset="0"/>
              </a:rPr>
              <a:t>বন্দী</a:t>
            </a:r>
            <a:r>
              <a:rPr lang="en-US" sz="2800" b="0" i="0" dirty="0">
                <a:solidFill>
                  <a:srgbClr val="202122"/>
                </a:solidFill>
                <a:effectLst/>
                <a:latin typeface="Arial" panose="020B0604020202020204" pitchFamily="34" charset="0"/>
              </a:rPr>
              <a:t> </a:t>
            </a:r>
            <a:r>
              <a:rPr lang="en-US" sz="2800" b="0" i="0" dirty="0" err="1">
                <a:solidFill>
                  <a:srgbClr val="202122"/>
                </a:solidFill>
                <a:effectLst/>
                <a:latin typeface="Arial" panose="020B0604020202020204" pitchFamily="34" charset="0"/>
              </a:rPr>
              <a:t>বীর</a:t>
            </a:r>
            <a:r>
              <a:rPr lang="en-US" sz="2800" b="0" i="0" dirty="0">
                <a:solidFill>
                  <a:srgbClr val="202122"/>
                </a:solidFill>
                <a:effectLst/>
                <a:latin typeface="Arial" panose="020B0604020202020204" pitchFamily="34" charset="0"/>
              </a:rPr>
              <a:t> Bandi-</a:t>
            </a:r>
            <a:r>
              <a:rPr lang="en-US" sz="2800" b="0" i="0" dirty="0" err="1">
                <a:solidFill>
                  <a:srgbClr val="202122"/>
                </a:solidFill>
                <a:effectLst/>
                <a:latin typeface="Arial" panose="020B0604020202020204" pitchFamily="34" charset="0"/>
              </a:rPr>
              <a:t>bir</a:t>
            </a:r>
            <a:r>
              <a:rPr lang="en-US" sz="2800" b="0" i="0" dirty="0">
                <a:solidFill>
                  <a:srgbClr val="202122"/>
                </a:solidFill>
                <a:effectLst/>
                <a:latin typeface="Arial" panose="020B0604020202020204" pitchFamily="34" charset="0"/>
              </a:rPr>
              <a:t> (The Prisoner Warrior written in 1888 or 1898)</a:t>
            </a:r>
            <a:r>
              <a:rPr lang="en-US" sz="2800" b="0" i="0" u="none" strike="noStrike" baseline="30000" dirty="0">
                <a:solidFill>
                  <a:srgbClr val="202122"/>
                </a:solidFill>
                <a:effectLst/>
                <a:latin typeface="Arial" panose="020B0604020202020204" pitchFamily="34" charset="0"/>
                <a:hlinkClick r:id="rId2"/>
              </a:rPr>
              <a:t>[41]</a:t>
            </a:r>
            <a:endParaRPr lang="en-US" sz="2800" b="0" i="0" dirty="0">
              <a:solidFill>
                <a:srgbClr val="202122"/>
              </a:solidFill>
              <a:effectLst/>
              <a:latin typeface="Arial" panose="020B0604020202020204" pitchFamily="34" charset="0"/>
            </a:endParaRPr>
          </a:p>
          <a:p>
            <a:r>
              <a:rPr lang="en-US" sz="2800" b="1" i="0" dirty="0">
                <a:solidFill>
                  <a:srgbClr val="202122"/>
                </a:solidFill>
                <a:effectLst/>
                <a:latin typeface="Arial" panose="020B0604020202020204" pitchFamily="34" charset="0"/>
              </a:rPr>
              <a:t>Poem on Bhai </a:t>
            </a:r>
            <a:r>
              <a:rPr lang="en-US" sz="2800" b="1" i="0" dirty="0" err="1">
                <a:solidFill>
                  <a:srgbClr val="202122"/>
                </a:solidFill>
                <a:effectLst/>
                <a:latin typeface="Arial" panose="020B0604020202020204" pitchFamily="34" charset="0"/>
              </a:rPr>
              <a:t>Torusingh</a:t>
            </a:r>
            <a:r>
              <a:rPr lang="en-US" sz="2800" b="1" i="0" dirty="0">
                <a:solidFill>
                  <a:srgbClr val="202122"/>
                </a:solidFill>
                <a:effectLst/>
                <a:latin typeface="Arial" panose="020B0604020202020204" pitchFamily="34" charset="0"/>
              </a:rPr>
              <a:t>:</a:t>
            </a:r>
            <a:r>
              <a:rPr lang="en-US" sz="2800" b="0" i="0" dirty="0">
                <a:solidFill>
                  <a:srgbClr val="202122"/>
                </a:solidFill>
                <a:effectLst/>
                <a:latin typeface="Arial" panose="020B0604020202020204" pitchFamily="34" charset="0"/>
              </a:rPr>
              <a:t> </a:t>
            </a:r>
            <a:r>
              <a:rPr lang="as-IN" sz="2800" b="0" i="0" dirty="0">
                <a:solidFill>
                  <a:srgbClr val="202122"/>
                </a:solidFill>
                <a:effectLst/>
                <a:latin typeface="Arial" panose="020B0604020202020204" pitchFamily="34" charset="0"/>
              </a:rPr>
              <a:t>প্রার্থনাতীত দান (</a:t>
            </a:r>
            <a:r>
              <a:rPr lang="en-US" sz="2800" b="0" i="0" dirty="0" err="1">
                <a:solidFill>
                  <a:srgbClr val="202122"/>
                </a:solidFill>
                <a:effectLst/>
                <a:latin typeface="Arial" panose="020B0604020202020204" pitchFamily="34" charset="0"/>
              </a:rPr>
              <a:t>prarthonatit</a:t>
            </a:r>
            <a:r>
              <a:rPr lang="en-US" sz="2800" b="0" i="0" dirty="0">
                <a:solidFill>
                  <a:srgbClr val="202122"/>
                </a:solidFill>
                <a:effectLst/>
                <a:latin typeface="Arial" panose="020B0604020202020204" pitchFamily="34" charset="0"/>
              </a:rPr>
              <a:t> dan – Unsolicited gift) written in 1888 or 1898</a:t>
            </a:r>
            <a:r>
              <a:rPr lang="en-US" sz="2800" b="0" i="0" u="none" strike="noStrike" baseline="30000" dirty="0">
                <a:solidFill>
                  <a:srgbClr val="202122"/>
                </a:solidFill>
                <a:effectLst/>
                <a:latin typeface="Arial" panose="020B0604020202020204" pitchFamily="34" charset="0"/>
                <a:hlinkClick r:id="rId2"/>
              </a:rPr>
              <a:t>[41]</a:t>
            </a:r>
            <a:endParaRPr lang="en-US" sz="2800" b="0" i="0" dirty="0">
              <a:solidFill>
                <a:srgbClr val="202122"/>
              </a:solidFill>
              <a:effectLst/>
              <a:latin typeface="Arial" panose="020B0604020202020204" pitchFamily="34" charset="0"/>
            </a:endParaRPr>
          </a:p>
          <a:p>
            <a:r>
              <a:rPr lang="en-US" sz="2800" b="1" i="0" dirty="0">
                <a:solidFill>
                  <a:srgbClr val="202122"/>
                </a:solidFill>
                <a:effectLst/>
                <a:latin typeface="Arial" panose="020B0604020202020204" pitchFamily="34" charset="0"/>
              </a:rPr>
              <a:t>Poem on Nehal Singh:</a:t>
            </a:r>
            <a:r>
              <a:rPr lang="en-US" sz="2800" b="0" i="0" dirty="0">
                <a:solidFill>
                  <a:srgbClr val="202122"/>
                </a:solidFill>
                <a:effectLst/>
                <a:latin typeface="Arial" panose="020B0604020202020204" pitchFamily="34" charset="0"/>
              </a:rPr>
              <a:t> </a:t>
            </a:r>
            <a:r>
              <a:rPr lang="as-IN" sz="2800" b="0" i="0" dirty="0">
                <a:solidFill>
                  <a:srgbClr val="202122"/>
                </a:solidFill>
                <a:effectLst/>
                <a:latin typeface="Arial" panose="020B0604020202020204" pitchFamily="34" charset="0"/>
              </a:rPr>
              <a:t>নীহাল সিংহ (</a:t>
            </a:r>
            <a:r>
              <a:rPr lang="en-US" sz="2800" b="0" i="0" dirty="0">
                <a:solidFill>
                  <a:srgbClr val="202122"/>
                </a:solidFill>
                <a:effectLst/>
                <a:latin typeface="Arial" panose="020B0604020202020204" pitchFamily="34" charset="0"/>
              </a:rPr>
              <a:t>Nihal Singh) written in 1935.</a:t>
            </a:r>
          </a:p>
          <a:p>
            <a:endParaRPr lang="en-US" dirty="0"/>
          </a:p>
        </p:txBody>
      </p:sp>
    </p:spTree>
    <p:extLst>
      <p:ext uri="{BB962C8B-B14F-4D97-AF65-F5344CB8AC3E}">
        <p14:creationId xmlns:p14="http://schemas.microsoft.com/office/powerpoint/2010/main" val="386864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2507-849F-CFD6-FD9A-85A6E42745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479D1E-3854-1BA1-1B81-9EB1F4E80230}"/>
              </a:ext>
            </a:extLst>
          </p:cNvPr>
          <p:cNvSpPr>
            <a:spLocks noGrp="1"/>
          </p:cNvSpPr>
          <p:nvPr>
            <p:ph idx="1"/>
          </p:nvPr>
        </p:nvSpPr>
        <p:spPr/>
        <p:txBody>
          <a:bodyPr>
            <a:normAutofit fontScale="92500" lnSpcReduction="20000"/>
          </a:bodyPr>
          <a:lstStyle/>
          <a:p>
            <a:r>
              <a:rPr lang="en-US" sz="2800" b="0" i="0" dirty="0">
                <a:solidFill>
                  <a:srgbClr val="202122"/>
                </a:solidFill>
                <a:effectLst/>
                <a:latin typeface="Arial" panose="020B0604020202020204" pitchFamily="34" charset="0"/>
              </a:rPr>
              <a:t>Tagore returned to </a:t>
            </a:r>
            <a:r>
              <a:rPr lang="en-US" sz="2800" b="0" i="0" dirty="0" err="1">
                <a:solidFill>
                  <a:srgbClr val="202122"/>
                </a:solidFill>
                <a:effectLst/>
                <a:latin typeface="Arial" panose="020B0604020202020204" pitchFamily="34" charset="0"/>
              </a:rPr>
              <a:t>Jorosanko</a:t>
            </a:r>
            <a:r>
              <a:rPr lang="en-US" sz="2800" b="0" i="0" dirty="0">
                <a:solidFill>
                  <a:srgbClr val="202122"/>
                </a:solidFill>
                <a:effectLst/>
                <a:latin typeface="Arial" panose="020B0604020202020204" pitchFamily="34" charset="0"/>
              </a:rPr>
              <a:t> and completed a set of major works by 1877, one of them a long poem in the </a:t>
            </a:r>
            <a:r>
              <a:rPr lang="en-US" sz="2800" b="0" i="0" u="none" strike="noStrike" dirty="0">
                <a:effectLst/>
                <a:latin typeface="Arial" panose="020B0604020202020204" pitchFamily="34" charset="0"/>
                <a:hlinkClick r:id="rId2" tooltip="Maithili language"/>
              </a:rPr>
              <a:t>Maithili</a:t>
            </a:r>
            <a:r>
              <a:rPr lang="en-US" sz="2800" b="0" i="0" dirty="0">
                <a:solidFill>
                  <a:srgbClr val="202122"/>
                </a:solidFill>
                <a:effectLst/>
                <a:latin typeface="Arial" panose="020B0604020202020204" pitchFamily="34" charset="0"/>
              </a:rPr>
              <a:t> style of </a:t>
            </a:r>
            <a:r>
              <a:rPr lang="en-US" sz="2800" b="0" i="0" u="none" strike="noStrike" dirty="0">
                <a:effectLst/>
                <a:latin typeface="Arial" panose="020B0604020202020204" pitchFamily="34" charset="0"/>
                <a:hlinkClick r:id="rId3" tooltip="Vidyapati"/>
              </a:rPr>
              <a:t>Vidyapati</a:t>
            </a:r>
            <a:r>
              <a:rPr lang="en-US" sz="2800" b="0" i="0" dirty="0">
                <a:solidFill>
                  <a:srgbClr val="202122"/>
                </a:solidFill>
                <a:effectLst/>
                <a:latin typeface="Arial" panose="020B0604020202020204" pitchFamily="34" charset="0"/>
              </a:rPr>
              <a:t>. As a joke, he claimed that these were the lost works of newly discovered 17th-century </a:t>
            </a:r>
            <a:r>
              <a:rPr lang="en-US" sz="2800" b="0" i="0" u="none" strike="noStrike" dirty="0" err="1">
                <a:effectLst/>
                <a:latin typeface="Arial" panose="020B0604020202020204" pitchFamily="34" charset="0"/>
                <a:hlinkClick r:id="rId4" tooltip="Vaishnavism"/>
              </a:rPr>
              <a:t>Vaiṣṇava</a:t>
            </a:r>
            <a:r>
              <a:rPr lang="en-US" sz="2800" b="0" i="0" dirty="0">
                <a:solidFill>
                  <a:srgbClr val="202122"/>
                </a:solidFill>
                <a:effectLst/>
                <a:latin typeface="Arial" panose="020B0604020202020204" pitchFamily="34" charset="0"/>
              </a:rPr>
              <a:t> poet </a:t>
            </a:r>
            <a:r>
              <a:rPr lang="en-US" sz="2800" b="0" i="0" dirty="0" err="1">
                <a:solidFill>
                  <a:srgbClr val="202122"/>
                </a:solidFill>
                <a:effectLst/>
                <a:latin typeface="Arial" panose="020B0604020202020204" pitchFamily="34" charset="0"/>
              </a:rPr>
              <a:t>Bhānusiṃha</a:t>
            </a:r>
            <a:r>
              <a:rPr lang="en-US" sz="2800" b="0" i="0" dirty="0">
                <a:solidFill>
                  <a:srgbClr val="202122"/>
                </a:solidFill>
                <a:effectLst/>
                <a:latin typeface="Arial" panose="020B0604020202020204" pitchFamily="34" charset="0"/>
              </a:rPr>
              <a:t>.</a:t>
            </a:r>
            <a:r>
              <a:rPr lang="en-US" sz="2800" b="0" i="0" u="none" strike="noStrike" baseline="30000" dirty="0">
                <a:solidFill>
                  <a:srgbClr val="202122"/>
                </a:solidFill>
                <a:effectLst/>
                <a:latin typeface="Arial" panose="020B0604020202020204" pitchFamily="34" charset="0"/>
                <a:hlinkClick r:id="rId5"/>
              </a:rPr>
              <a:t>[42]</a:t>
            </a:r>
            <a:r>
              <a:rPr lang="en-US" sz="2800" b="0" i="0" dirty="0">
                <a:solidFill>
                  <a:srgbClr val="202122"/>
                </a:solidFill>
                <a:effectLst/>
                <a:latin typeface="Arial" panose="020B0604020202020204" pitchFamily="34" charset="0"/>
              </a:rPr>
              <a:t> Regional experts accepted them as the lost works of the fictitious poet.</a:t>
            </a:r>
            <a:r>
              <a:rPr lang="en-US" sz="2800" b="0" i="0" u="none" strike="noStrike" baseline="30000" dirty="0">
                <a:solidFill>
                  <a:srgbClr val="202122"/>
                </a:solidFill>
                <a:effectLst/>
                <a:latin typeface="Arial" panose="020B0604020202020204" pitchFamily="34" charset="0"/>
                <a:hlinkClick r:id="rId6"/>
              </a:rPr>
              <a:t>[43]</a:t>
            </a:r>
            <a:r>
              <a:rPr lang="en-US" sz="2800" b="0" i="0" dirty="0">
                <a:solidFill>
                  <a:srgbClr val="202122"/>
                </a:solidFill>
                <a:effectLst/>
                <a:latin typeface="Arial" panose="020B0604020202020204" pitchFamily="34" charset="0"/>
              </a:rPr>
              <a:t> He debuted in the short-story genre in Bengali with "</a:t>
            </a:r>
            <a:r>
              <a:rPr lang="en-US" sz="2800" b="0" i="0" u="none" strike="noStrike" dirty="0" err="1">
                <a:effectLst/>
                <a:latin typeface="Arial" panose="020B0604020202020204" pitchFamily="34" charset="0"/>
                <a:hlinkClick r:id="rId7" tooltip="Bhikharini"/>
              </a:rPr>
              <a:t>Bhikharini</a:t>
            </a:r>
            <a:r>
              <a:rPr lang="en-US" sz="2800" b="0" i="0" dirty="0">
                <a:solidFill>
                  <a:srgbClr val="202122"/>
                </a:solidFill>
                <a:effectLst/>
                <a:latin typeface="Arial" panose="020B0604020202020204" pitchFamily="34" charset="0"/>
              </a:rPr>
              <a:t>" ("The Beggar Woman").</a:t>
            </a:r>
            <a:r>
              <a:rPr lang="en-US" sz="2800" b="0" i="0" u="none" strike="noStrike" baseline="30000" dirty="0">
                <a:solidFill>
                  <a:srgbClr val="202122"/>
                </a:solidFill>
                <a:effectLst/>
                <a:latin typeface="Arial" panose="020B0604020202020204" pitchFamily="34" charset="0"/>
                <a:hlinkClick r:id="rId8"/>
              </a:rPr>
              <a:t>[44]</a:t>
            </a:r>
            <a:r>
              <a:rPr lang="en-US" sz="2800" b="0" i="0" u="none" strike="noStrike" baseline="30000" dirty="0">
                <a:solidFill>
                  <a:srgbClr val="202122"/>
                </a:solidFill>
                <a:effectLst/>
                <a:latin typeface="Arial" panose="020B0604020202020204" pitchFamily="34" charset="0"/>
                <a:hlinkClick r:id="rId9"/>
              </a:rPr>
              <a:t>[45]</a:t>
            </a:r>
            <a:r>
              <a:rPr lang="en-US" sz="2800" b="0" i="0" dirty="0">
                <a:solidFill>
                  <a:srgbClr val="202122"/>
                </a:solidFill>
                <a:effectLst/>
                <a:latin typeface="Arial" panose="020B0604020202020204" pitchFamily="34" charset="0"/>
              </a:rPr>
              <a:t> Published in the same year, </a:t>
            </a:r>
            <a:r>
              <a:rPr lang="en-US" sz="2800" b="0" i="1" dirty="0">
                <a:solidFill>
                  <a:srgbClr val="202122"/>
                </a:solidFill>
                <a:effectLst/>
                <a:latin typeface="Arial" panose="020B0604020202020204" pitchFamily="34" charset="0"/>
              </a:rPr>
              <a:t>Sandhya Sangit</a:t>
            </a:r>
            <a:r>
              <a:rPr lang="en-US" sz="2800" b="0" i="0" dirty="0">
                <a:solidFill>
                  <a:srgbClr val="202122"/>
                </a:solidFill>
                <a:effectLst/>
                <a:latin typeface="Arial" panose="020B0604020202020204" pitchFamily="34" charset="0"/>
              </a:rPr>
              <a:t> (1882) includes the poem "</a:t>
            </a:r>
            <a:r>
              <a:rPr lang="en-US" sz="2800" b="0" i="0" dirty="0" err="1">
                <a:solidFill>
                  <a:srgbClr val="202122"/>
                </a:solidFill>
                <a:effectLst/>
                <a:latin typeface="Arial" panose="020B0604020202020204" pitchFamily="34" charset="0"/>
              </a:rPr>
              <a:t>Nirjharer</a:t>
            </a:r>
            <a:r>
              <a:rPr lang="en-US" sz="2800" b="0" i="0" dirty="0">
                <a:solidFill>
                  <a:srgbClr val="202122"/>
                </a:solidFill>
                <a:effectLst/>
                <a:latin typeface="Arial" panose="020B0604020202020204" pitchFamily="34" charset="0"/>
              </a:rPr>
              <a:t> </a:t>
            </a:r>
            <a:r>
              <a:rPr lang="en-US" sz="2800" b="0" i="0" dirty="0" err="1">
                <a:solidFill>
                  <a:srgbClr val="202122"/>
                </a:solidFill>
                <a:effectLst/>
                <a:latin typeface="Arial" panose="020B0604020202020204" pitchFamily="34" charset="0"/>
              </a:rPr>
              <a:t>Swapnabhanga</a:t>
            </a:r>
            <a:r>
              <a:rPr lang="en-US" sz="2800" b="0" i="0" dirty="0">
                <a:solidFill>
                  <a:srgbClr val="202122"/>
                </a:solidFill>
                <a:effectLst/>
                <a:latin typeface="Arial" panose="020B0604020202020204" pitchFamily="34" charset="0"/>
              </a:rPr>
              <a:t>" ("The Rousing of the Waterfall").</a:t>
            </a:r>
          </a:p>
          <a:p>
            <a:endParaRPr lang="en-US" dirty="0"/>
          </a:p>
        </p:txBody>
      </p:sp>
    </p:spTree>
    <p:extLst>
      <p:ext uri="{BB962C8B-B14F-4D97-AF65-F5344CB8AC3E}">
        <p14:creationId xmlns:p14="http://schemas.microsoft.com/office/powerpoint/2010/main" val="8135975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58</TotalTime>
  <Words>1976</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Google Sans</vt:lpstr>
      <vt:lpstr>Linux Libertine</vt:lpstr>
      <vt:lpstr>Trebuchet MS</vt:lpstr>
      <vt:lpstr>Wingdings 3</vt:lpstr>
      <vt:lpstr>Facet</vt:lpstr>
      <vt:lpstr>Rabindranath Tagore </vt:lpstr>
      <vt:lpstr>PowerPoint Presentation</vt:lpstr>
      <vt:lpstr>PowerPoint Presentation</vt:lpstr>
      <vt:lpstr>Family background</vt:lpstr>
      <vt:lpstr>Life and events:-Early life: 1861–1878</vt:lpstr>
      <vt:lpstr>PowerPoint Presentation</vt:lpstr>
      <vt:lpstr>PowerPoint Presentation</vt:lpstr>
      <vt:lpstr>PowerPoint Presentation</vt:lpstr>
      <vt:lpstr>PowerPoint Presentation</vt:lpstr>
      <vt:lpstr>Impact and legacy</vt:lpstr>
      <vt:lpstr>In popular culture</vt:lpstr>
      <vt:lpstr>Theft of Nobel Prize</vt:lpstr>
      <vt:lpstr>Which Nobel Prize received by Rabindranath Tagore:-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BIJWASAN4</dc:creator>
  <cp:lastModifiedBy>BIJWASAN4</cp:lastModifiedBy>
  <cp:revision>1</cp:revision>
  <dcterms:created xsi:type="dcterms:W3CDTF">2024-12-16T04:45:02Z</dcterms:created>
  <dcterms:modified xsi:type="dcterms:W3CDTF">2024-12-16T05:43:14Z</dcterms:modified>
</cp:coreProperties>
</file>