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aWeIUnKBAWJ9a8oS3Ni24aV+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98194f84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998194f84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998194f84d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09e1b51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af09e1b51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af09e1b51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050887a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b1050887a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b1050887a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1050887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b1050887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b1050887a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1050887a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b1050887a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b1050887a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f09e1b5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af09e1b5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af09e1b51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>
  <p:cSld name="Címdi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cxnSp>
        <p:nvCxnSpPr>
          <p:cNvPr id="19" name="Google Shape;19;p11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7" name="Google Shape;27;p12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0" sz="7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43" name="Google Shape;43;p14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hyperlink" Target="https://github.com/neuralinterfacinglab/SingleWordProductionDutch" TargetMode="External"/><Relationship Id="rId5" Type="http://schemas.openxmlformats.org/officeDocument/2006/relationships/hyperlink" Target="https://github.com/neuralinterfacinglab/SingleWordProductionDut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4294967295" type="ctrTitle"/>
          </p:nvPr>
        </p:nvSpPr>
        <p:spPr>
          <a:xfrm>
            <a:off x="1112550" y="1945625"/>
            <a:ext cx="99669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750"/>
              <a:t>BRAIN</a:t>
            </a:r>
            <a:r>
              <a:rPr lang="hu-HU" sz="5150"/>
              <a:t>2</a:t>
            </a:r>
            <a:r>
              <a:rPr lang="hu-HU" sz="3750"/>
              <a:t>SPEECH: A Deep Learning Homework</a:t>
            </a:r>
            <a:endParaRPr b="1" i="0" sz="3750" u="none" cap="none" strike="noStrike">
              <a:solidFill>
                <a:srgbClr val="8C26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709525" y="3776000"/>
            <a:ext cx="87678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/>
              <a:t>Team: Me, Myself and (A)I</a:t>
            </a:r>
            <a:br>
              <a:rPr lang="hu-HU"/>
            </a:br>
            <a:r>
              <a:rPr lang="hu-HU"/>
              <a:t>– Katica Bozsó –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0769575" y="6312575"/>
            <a:ext cx="353700" cy="23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900" y="5585550"/>
            <a:ext cx="1723050" cy="5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1235363" y="2613891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Thank you for your attention!</a:t>
            </a:r>
            <a:endParaRPr/>
          </a:p>
        </p:txBody>
      </p:sp>
      <p:sp>
        <p:nvSpPr>
          <p:cNvPr id="183" name="Google Shape;183;p9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84" name="Google Shape;184;p9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Introduction, goal, motivation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/10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143000" y="2057400"/>
            <a:ext cx="102318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6800" lIns="91425" spcFirstLastPara="1" rIns="91425" wrap="square" tIns="828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Speech </a:t>
            </a:r>
            <a:r>
              <a:rPr lang="hu-HU"/>
              <a:t>synthesis from  brain activity is an intriguing field</a:t>
            </a:r>
            <a:br>
              <a:rPr lang="hu-HU"/>
            </a:br>
            <a:r>
              <a:rPr lang="hu-HU"/>
              <a:t>⇒ help people with disabilities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Turn neural features (using iEEG</a:t>
            </a:r>
            <a:r>
              <a:rPr baseline="30000" lang="hu-HU"/>
              <a:t>1</a:t>
            </a:r>
            <a:r>
              <a:rPr lang="hu-HU"/>
              <a:t> data)  to speech 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Pave the path to Brain-Computer interfaces (BCIs)</a:t>
            </a:r>
            <a:endParaRPr baseline="30000"/>
          </a:p>
        </p:txBody>
      </p:sp>
      <p:sp>
        <p:nvSpPr>
          <p:cNvPr id="107" name="Google Shape;107;p2"/>
          <p:cNvSpPr txBox="1"/>
          <p:nvPr/>
        </p:nvSpPr>
        <p:spPr>
          <a:xfrm>
            <a:off x="1143000" y="5386003"/>
            <a:ext cx="10802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hu-HU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b="0" i="0" lang="hu-HU" sz="1200" u="none" cap="none" strike="noStrike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hu-HU" sz="1200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intracranial Electroencephalography</a:t>
            </a:r>
            <a:endParaRPr b="0" i="0" sz="1200" u="none" cap="none" strike="noStrike">
              <a:solidFill>
                <a:srgbClr val="E6913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98194f84d_0_51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Previous solutions</a:t>
            </a:r>
            <a:endParaRPr/>
          </a:p>
        </p:txBody>
      </p:sp>
      <p:sp>
        <p:nvSpPr>
          <p:cNvPr id="114" name="Google Shape;114;g2998194f84d_0_51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pic>
        <p:nvPicPr>
          <p:cNvPr id="115" name="Google Shape;115;g2998194f84d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998194f84d_0_51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sp>
        <p:nvSpPr>
          <p:cNvPr id="117" name="Google Shape;117;g2998194f84d_0_51"/>
          <p:cNvSpPr txBox="1"/>
          <p:nvPr/>
        </p:nvSpPr>
        <p:spPr>
          <a:xfrm>
            <a:off x="1143000" y="5386003"/>
            <a:ext cx="10802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hu-HU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b="0" i="0" lang="hu-HU" sz="1200" u="none" cap="none" strike="noStrike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hu-HU" sz="1200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Verwoert, M., Ottenhoff, M.C., Goulis, S. et al. Dataset of Speech Production in intracranial Electroencephalography. Sci Data 9, 434 (2022).https://doi.org/10.1038/s41597-022-01542-9</a:t>
            </a:r>
            <a:endParaRPr sz="1200">
              <a:solidFill>
                <a:srgbClr val="FF99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99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g2998194f84d_0_51"/>
          <p:cNvSpPr txBox="1"/>
          <p:nvPr>
            <p:ph idx="1" type="body"/>
          </p:nvPr>
        </p:nvSpPr>
        <p:spPr>
          <a:xfrm>
            <a:off x="1143000" y="2057400"/>
            <a:ext cx="1024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Dataset of Speech Production in intracranial Electroencephalography [1]</a:t>
            </a:r>
            <a:br>
              <a:rPr lang="hu-HU"/>
            </a:br>
            <a:r>
              <a:rPr lang="hu-HU"/>
              <a:t>⇒ repository: </a:t>
            </a:r>
            <a:r>
              <a:rPr lang="hu-HU" u="sng">
                <a:solidFill>
                  <a:schemeClr val="hlink"/>
                </a:solidFill>
                <a:hlinkClick r:id="rId4"/>
              </a:rPr>
              <a:t>h</a:t>
            </a:r>
            <a:r>
              <a:rPr lang="hu-HU" u="sng">
                <a:solidFill>
                  <a:schemeClr val="hlink"/>
                </a:solidFill>
                <a:hlinkClick r:id="rId5"/>
              </a:rPr>
              <a:t>ttps://github.com/neuralinterfacinglab/SingleWordProductionDutch</a:t>
            </a:r>
            <a:br>
              <a:rPr lang="hu-HU">
                <a:solidFill>
                  <a:schemeClr val="accent3"/>
                </a:solidFill>
              </a:rPr>
            </a:br>
            <a:r>
              <a:rPr lang="hu-HU"/>
              <a:t>(more info on slide 4)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Scripts to work with the intracranial EEG data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Simple linear regression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09e1b51a_0_7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 Dataset</a:t>
            </a:r>
            <a:endParaRPr/>
          </a:p>
        </p:txBody>
      </p:sp>
      <p:sp>
        <p:nvSpPr>
          <p:cNvPr id="125" name="Google Shape;125;g2af09e1b51a_0_7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pic>
        <p:nvPicPr>
          <p:cNvPr id="126" name="Google Shape;126;g2af09e1b51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af09e1b51a_0_7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pic>
        <p:nvPicPr>
          <p:cNvPr id="128" name="Google Shape;128;g2af09e1b51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075" y="282125"/>
            <a:ext cx="5763726" cy="3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af09e1b51a_0_7"/>
          <p:cNvSpPr txBox="1"/>
          <p:nvPr>
            <p:ph idx="1" type="body"/>
          </p:nvPr>
        </p:nvSpPr>
        <p:spPr>
          <a:xfrm>
            <a:off x="1143000" y="1743275"/>
            <a:ext cx="10213200" cy="4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‘</a:t>
            </a:r>
            <a:r>
              <a:rPr lang="hu-HU" sz="2000"/>
              <a:t>SingleWordProductionDutch’:  </a:t>
            </a:r>
            <a:endParaRPr sz="2000"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10 participants reading out individual words in Dutch  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intracranial EEG measured from a total of 1103 electrodes</a:t>
            </a:r>
            <a:endParaRPr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from each participant's iEEG measurement: </a:t>
            </a:r>
            <a:endParaRPr sz="2000"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electrode details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features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audio file of words read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wordlist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spectrogram</a:t>
            </a:r>
            <a:endParaRPr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features: multi-step feature extraction process provided by authors - filters, windowing, normalization</a:t>
            </a:r>
            <a:endParaRPr sz="2000"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spectrogram: compression into a log-mel spectrogram </a:t>
            </a:r>
            <a:r>
              <a:rPr lang="hu-HU"/>
              <a:t>⇒ </a:t>
            </a:r>
            <a:r>
              <a:rPr lang="hu-HU" sz="2000"/>
              <a:t>correspondence between audio and neural feature vectors, but the log-mel spectrogram loses the phase information</a:t>
            </a:r>
            <a:endParaRPr sz="20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050887a7_0_9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System design, architecture design</a:t>
            </a:r>
            <a:endParaRPr/>
          </a:p>
        </p:txBody>
      </p:sp>
      <p:sp>
        <p:nvSpPr>
          <p:cNvPr id="136" name="Google Shape;136;g2b1050887a7_0_9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37" name="Google Shape;137;g2b1050887a7_0_9"/>
          <p:cNvSpPr txBox="1"/>
          <p:nvPr>
            <p:ph idx="1" type="body"/>
          </p:nvPr>
        </p:nvSpPr>
        <p:spPr>
          <a:xfrm>
            <a:off x="1143000" y="2057400"/>
            <a:ext cx="9993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Use: corresponding neural feature - spectrogram pairs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Input: neural feature, Output: predicted spectrogram (</a:t>
            </a:r>
            <a:r>
              <a:rPr lang="hu-HU"/>
              <a:t>⇒ spect2voice)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Loss: MSE between original and predicted spectrograms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Simple CNN - 1D convolutional, linear, pooling and activation layer</a:t>
            </a:r>
            <a:r>
              <a:rPr lang="hu-HU"/>
              <a:t>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Technologies: Pytorch Lightning framework, Tensorboard logging, Dockeri</a:t>
            </a:r>
            <a:r>
              <a:rPr lang="hu-HU"/>
              <a:t>z</a:t>
            </a:r>
            <a:r>
              <a:rPr lang="hu-HU"/>
              <a:t>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38" name="Google Shape;138;g2b1050887a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b1050887a7_0_9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050887a7_0_0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Training and evaluation</a:t>
            </a:r>
            <a:endParaRPr/>
          </a:p>
        </p:txBody>
      </p:sp>
      <p:sp>
        <p:nvSpPr>
          <p:cNvPr id="146" name="Google Shape;146;g2b1050887a7_0_0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47" name="Google Shape;147;g2b1050887a7_0_0"/>
          <p:cNvSpPr txBox="1"/>
          <p:nvPr>
            <p:ph idx="1" type="body"/>
          </p:nvPr>
        </p:nvSpPr>
        <p:spPr>
          <a:xfrm>
            <a:off x="1143000" y="2057400"/>
            <a:ext cx="9706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PyTorch Lightning implementation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50 epochs with EarlyStopping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optimizer: Adam, lr: 0.001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MSE was measured - train,val,test 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48" name="Google Shape;148;g2b1050887a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b1050887a7_0_0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1050887a7_0_18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DEMO</a:t>
            </a:r>
            <a:endParaRPr/>
          </a:p>
        </p:txBody>
      </p:sp>
      <p:sp>
        <p:nvSpPr>
          <p:cNvPr id="156" name="Google Shape;156;g2b1050887a7_0_18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57" name="Google Shape;157;g2b1050887a7_0_18"/>
          <p:cNvSpPr txBox="1"/>
          <p:nvPr>
            <p:ph idx="1" type="body"/>
          </p:nvPr>
        </p:nvSpPr>
        <p:spPr>
          <a:xfrm>
            <a:off x="1143000" y="2057400"/>
            <a:ext cx="99801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MSE values indicated that the model was learning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However, spectrogram2voice component was not working correctly, only noise :(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Tested the authors ‘reconstruction_minimal.py’ script, but same result, just noise</a:t>
            </a:r>
            <a:endParaRPr/>
          </a:p>
        </p:txBody>
      </p:sp>
      <p:pic>
        <p:nvPicPr>
          <p:cNvPr id="158" name="Google Shape;158;g2b1050887a7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1050887a7_0_18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f09e1b51a_0_25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Results</a:t>
            </a:r>
            <a:endParaRPr/>
          </a:p>
        </p:txBody>
      </p:sp>
      <p:sp>
        <p:nvSpPr>
          <p:cNvPr id="166" name="Google Shape;166;g2af09e1b51a_0_25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67" name="Google Shape;167;g2af09e1b51a_0_25"/>
          <p:cNvSpPr txBox="1"/>
          <p:nvPr>
            <p:ph idx="1" type="body"/>
          </p:nvPr>
        </p:nvSpPr>
        <p:spPr>
          <a:xfrm>
            <a:off x="1143000" y="2057400"/>
            <a:ext cx="9706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Data downloading, feature extraction was reproduced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CNN Model was implemented, losses indicated successful learning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spectrogram2voice component was the point of failure, needs further refinement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68" name="Google Shape;168;g2af09e1b51a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af09e1b51a_0_25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Summary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1143000" y="2057400"/>
            <a:ext cx="10877100" cy="4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Brain2Speech terminology, existing data sources and code bases were overviewed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A compact, modular Pytorch Lightning </a:t>
            </a:r>
            <a:r>
              <a:rPr lang="hu-HU"/>
              <a:t>based repository was prepared - </a:t>
            </a:r>
            <a:r>
              <a:rPr lang="hu-HU"/>
              <a:t>aids efficient future development on this domain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Spectrogram prediction from neural features was achieved, but voice reconstruction failed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Next steps: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hu-HU"/>
              <a:t>- MultiTask model could be an interesting approach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hu-HU"/>
              <a:t>- spectrogram2voice component needs to be fixed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/10</a:t>
            </a:r>
            <a:endParaRPr/>
          </a:p>
        </p:txBody>
      </p:sp>
      <p:sp>
        <p:nvSpPr>
          <p:cNvPr id="177" name="Google Shape;177;p8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áz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2022-06-13T21:44:17Z</dcterms:created>
  <dc:creator>Microsoft-fiók</dc:creator>
</cp:coreProperties>
</file>