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435" r:id="rId2"/>
    <p:sldId id="455" r:id="rId3"/>
    <p:sldId id="458" r:id="rId4"/>
    <p:sldId id="480" r:id="rId5"/>
    <p:sldId id="474" r:id="rId6"/>
    <p:sldId id="461" r:id="rId7"/>
    <p:sldId id="462" r:id="rId8"/>
    <p:sldId id="477" r:id="rId9"/>
    <p:sldId id="463" r:id="rId10"/>
    <p:sldId id="472" r:id="rId11"/>
    <p:sldId id="471" r:id="rId12"/>
    <p:sldId id="466" r:id="rId13"/>
    <p:sldId id="467" r:id="rId14"/>
    <p:sldId id="456" r:id="rId15"/>
    <p:sldId id="469" r:id="rId16"/>
    <p:sldId id="476" r:id="rId17"/>
    <p:sldId id="475" r:id="rId18"/>
    <p:sldId id="460" r:id="rId19"/>
    <p:sldId id="4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  <a:srgbClr val="826983"/>
    <a:srgbClr val="8FA0A7"/>
    <a:srgbClr val="F1597D"/>
    <a:srgbClr val="020296"/>
    <a:srgbClr val="0A00DA"/>
    <a:srgbClr val="3C4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69094" autoAdjust="0"/>
  </p:normalViewPr>
  <p:slideViewPr>
    <p:cSldViewPr snapToGrid="0" showGuides="1">
      <p:cViewPr varScale="1">
        <p:scale>
          <a:sx n="120" d="100"/>
          <a:sy n="120" d="100"/>
        </p:scale>
        <p:origin x="-128" y="-68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54975-61E1-4663-AE1E-EA2AA35284B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1D21-1826-4374-A368-B2C406B0B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1D21-1826-4374-A368-B2C406B0BF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99451"/>
            <a:ext cx="9144000" cy="1768619"/>
          </a:xfrm>
        </p:spPr>
        <p:txBody>
          <a:bodyPr anchor="ctr">
            <a:normAutofit/>
          </a:bodyPr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324944"/>
            <a:ext cx="9144000" cy="4619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33777" y="4998694"/>
            <a:ext cx="432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4190.309A: Hardware System Design</a:t>
            </a:r>
          </a:p>
          <a:p>
            <a:pPr algn="ctr"/>
            <a:r>
              <a:rPr lang="en-US" altLang="ko-KR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(Spring</a:t>
            </a:r>
            <a:r>
              <a:rPr lang="en-US" altLang="ko-KR" sz="1800" baseline="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2018)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573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4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7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38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14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2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0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7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5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436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6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8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8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0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2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7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7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4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1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2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339436" y="1364307"/>
            <a:ext cx="11014364" cy="45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61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8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1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1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0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2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4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339436" y="1364307"/>
            <a:ext cx="11014364" cy="45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3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339436" y="1364307"/>
            <a:ext cx="11014364" cy="45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0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90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5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42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33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4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97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55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82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98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5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85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52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49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86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17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424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12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47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52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82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7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90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01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72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59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9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 있는 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99" y="327600"/>
            <a:ext cx="7405200" cy="7668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989" y="1357745"/>
            <a:ext cx="4321029" cy="443345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58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51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65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89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39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6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25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51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49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02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39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254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4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89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5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7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1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3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74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00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04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689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68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9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57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1850" y="1708515"/>
            <a:ext cx="10521950" cy="2853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3499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88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있는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9436" y="1392382"/>
            <a:ext cx="4888346" cy="3811588"/>
          </a:xfrm>
        </p:spPr>
        <p:txBody>
          <a:bodyPr/>
          <a:lstStyle>
            <a:lvl1pPr marL="285750" indent="-285750">
              <a:buClr>
                <a:srgbClr val="826983"/>
              </a:buClr>
              <a:buFont typeface="Wingdings" panose="05000000000000000000" pitchFamily="2" charset="2"/>
              <a:buChar char="§"/>
              <a:defRPr sz="1600"/>
            </a:lvl1pPr>
            <a:lvl2pPr marL="742950" indent="-285750">
              <a:buClr>
                <a:srgbClr val="826983"/>
              </a:buClr>
              <a:buFont typeface="맑은 고딕" panose="020B0503020000020004" pitchFamily="50" charset="-127"/>
              <a:buChar char="-"/>
              <a:defRPr sz="1200"/>
            </a:lvl2pPr>
            <a:lvl3pPr marL="1085850" indent="-171450">
              <a:buFont typeface="맑은 고딕" panose="020B0503020000020004" pitchFamily="50" charset="-127"/>
              <a:buChar char="-"/>
              <a:defRPr sz="1200"/>
            </a:lvl3pPr>
            <a:lvl4pPr marL="1543050" indent="-171450">
              <a:buFont typeface="맑은 고딕" panose="020B0503020000020004" pitchFamily="50" charset="-127"/>
              <a:buChar char="-"/>
              <a:defRPr sz="1000"/>
            </a:lvl4pPr>
            <a:lvl5pPr marL="2000250" indent="-171450">
              <a:buFont typeface="맑은 고딕" panose="020B0503020000020004" pitchFamily="50" charset="-127"/>
              <a:buChar char="-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-65903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332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92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5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4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2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759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9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9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8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8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2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2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0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1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6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3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03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1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1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3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39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1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8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9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9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90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079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1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1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09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6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7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5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4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8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1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20" Type="http://schemas.openxmlformats.org/officeDocument/2006/relationships/slideLayout" Target="../slideLayouts/slideLayout120.xml"/><Relationship Id="rId121" Type="http://schemas.openxmlformats.org/officeDocument/2006/relationships/slideLayout" Target="../slideLayouts/slideLayout121.xml"/><Relationship Id="rId122" Type="http://schemas.openxmlformats.org/officeDocument/2006/relationships/slideLayout" Target="../slideLayouts/slideLayout122.xml"/><Relationship Id="rId123" Type="http://schemas.openxmlformats.org/officeDocument/2006/relationships/slideLayout" Target="../slideLayouts/slideLayout123.xml"/><Relationship Id="rId124" Type="http://schemas.openxmlformats.org/officeDocument/2006/relationships/slideLayout" Target="../slideLayouts/slideLayout124.xml"/><Relationship Id="rId125" Type="http://schemas.openxmlformats.org/officeDocument/2006/relationships/slideLayout" Target="../slideLayouts/slideLayout125.xml"/><Relationship Id="rId126" Type="http://schemas.openxmlformats.org/officeDocument/2006/relationships/slideLayout" Target="../slideLayouts/slideLayout126.xml"/><Relationship Id="rId127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00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slideLayout" Target="../slideLayouts/slideLayout1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8400" y="327600"/>
            <a:ext cx="7405200" cy="7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8400" y="1364400"/>
            <a:ext cx="11016000" cy="45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t>3/28/18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  <p:sldLayoutId id="2147483779" r:id="rId119"/>
    <p:sldLayoutId id="2147483780" r:id="rId120"/>
    <p:sldLayoutId id="2147483781" r:id="rId121"/>
    <p:sldLayoutId id="2147483782" r:id="rId122"/>
    <p:sldLayoutId id="2147483783" r:id="rId123"/>
    <p:sldLayoutId id="2147483784" r:id="rId124"/>
    <p:sldLayoutId id="2147483785" r:id="rId125"/>
    <p:sldLayoutId id="2147483786" r:id="rId1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826983"/>
        </a:buClr>
        <a:buFont typeface="Wingdings" panose="05000000000000000000" pitchFamily="2" charset="2"/>
        <a:buChar char="§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26983"/>
        </a:buClr>
        <a:buFont typeface="맑은 고딕" panose="020B0503020000020004" pitchFamily="50" charset="-127"/>
        <a:buChar char="-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Lab #4: PE controller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- Make a controller for the PE from Lab #3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173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400" y="1364400"/>
            <a:ext cx="11016000" cy="1628182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Request data to test bench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Set ‘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rdaddr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’ to the address of the data you request.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Requested data will be fetched to ‘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rddata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’ at next rising edge of the clock.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8718" y="3225011"/>
            <a:ext cx="1587732" cy="881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 bench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75952" y="4106160"/>
            <a:ext cx="0" cy="1197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573338" y="4106160"/>
            <a:ext cx="0" cy="1172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12625" y="45200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xxxx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88718" y="5303193"/>
            <a:ext cx="1587732" cy="8811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</a:t>
            </a:r>
          </a:p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5008" y="45915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0x13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1589461" y="6290416"/>
            <a:ext cx="7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Cycle 0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flipH="1">
            <a:off x="798895" y="4331614"/>
            <a:ext cx="7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rdaddr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829789" y="3225011"/>
            <a:ext cx="1587732" cy="881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 bench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25825" y="459157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Data[0x13]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8829789" y="5303193"/>
            <a:ext cx="1587732" cy="8811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</a:t>
            </a:r>
          </a:p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9164001" y="6290416"/>
            <a:ext cx="91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Cycle +2</a:t>
            </a:r>
            <a:endParaRPr lang="ko-KR" altLang="en-US" sz="1400" dirty="0"/>
          </a:p>
        </p:txBody>
      </p:sp>
      <p:sp>
        <p:nvSpPr>
          <p:cNvPr id="50" name="오른쪽 화살표 49"/>
          <p:cNvSpPr/>
          <p:nvPr/>
        </p:nvSpPr>
        <p:spPr>
          <a:xfrm>
            <a:off x="7254396" y="5499774"/>
            <a:ext cx="978408" cy="4846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 flipH="1">
            <a:off x="6131571" y="4348922"/>
            <a:ext cx="74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rddata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4804046" y="3225010"/>
            <a:ext cx="1587732" cy="881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 bench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791280" y="4106159"/>
            <a:ext cx="0" cy="1197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188666" y="4106159"/>
            <a:ext cx="0" cy="1172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04046" y="5303192"/>
            <a:ext cx="1587732" cy="8811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</a:t>
            </a:r>
          </a:p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60336" y="45915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0x18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 flipH="1">
            <a:off x="5149085" y="6290415"/>
            <a:ext cx="89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Cycle +1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 flipH="1">
            <a:off x="4414223" y="4331613"/>
            <a:ext cx="7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rdaddr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9932220" y="46043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Data[0x18]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10237966" y="4361646"/>
            <a:ext cx="74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rddata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9897675" y="4118883"/>
            <a:ext cx="0" cy="1197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9295061" y="4118883"/>
            <a:ext cx="0" cy="1172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566731" y="46043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0x16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 flipH="1">
            <a:off x="8520618" y="4344337"/>
            <a:ext cx="7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rdaddr</a:t>
            </a:r>
            <a:endParaRPr lang="ko-KR" altLang="en-US" sz="1400" dirty="0"/>
          </a:p>
        </p:txBody>
      </p:sp>
      <p:sp>
        <p:nvSpPr>
          <p:cNvPr id="63" name="오른쪽 화살표 62"/>
          <p:cNvSpPr/>
          <p:nvPr/>
        </p:nvSpPr>
        <p:spPr>
          <a:xfrm>
            <a:off x="3180465" y="5499774"/>
            <a:ext cx="978408" cy="4846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 flipH="1">
            <a:off x="2175952" y="4331613"/>
            <a:ext cx="74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rddata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213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32909" y="3449782"/>
            <a:ext cx="7639395" cy="31255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25983" y="3882043"/>
            <a:ext cx="4333701" cy="24435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400" y="1364399"/>
            <a:ext cx="11016000" cy="202719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Store data to PE’s memory and controller’s memory.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vector 0 (at mem[0]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mem[15]) to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PE’s memory.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vector 1 (at mem[16]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mem[31]) to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controller’s memory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Move to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state if all the vectors are stored.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17819" y="4671753"/>
            <a:ext cx="2086495" cy="14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5709" y="4671753"/>
            <a:ext cx="2086495" cy="14131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PE Memory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3873" y="41536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PE(given)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꺾인 연결선 11"/>
          <p:cNvCxnSpPr>
            <a:stCxn id="19" idx="3"/>
            <a:endCxn id="4" idx="0"/>
          </p:cNvCxnSpPr>
          <p:nvPr/>
        </p:nvCxnSpPr>
        <p:spPr>
          <a:xfrm>
            <a:off x="3382061" y="4374281"/>
            <a:ext cx="1679006" cy="2974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8" idx="3"/>
            <a:endCxn id="5" idx="0"/>
          </p:cNvCxnSpPr>
          <p:nvPr/>
        </p:nvCxnSpPr>
        <p:spPr>
          <a:xfrm>
            <a:off x="3178261" y="4004949"/>
            <a:ext cx="4750696" cy="6668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6966" y="3820283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(mem[0 …15])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8406" y="4189615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(mem[16 … 31])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4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Calc</a:t>
            </a:r>
            <a:r>
              <a:rPr lang="en-US" altLang="ko-KR" dirty="0" smtClean="0"/>
              <a:t>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dot product of vectors (from controller and PE memory).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Wait until </a:t>
            </a:r>
            <a:r>
              <a:rPr lang="en-US" altLang="ko-K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dvalid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is set (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CAUTION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Don’t use wait()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in module)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If calculation is done, move to ‘done’ state.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with given PE module.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5063" y="3793324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{a0, a1, a2, …., a15}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5063" y="4162656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{b0, b1, b2, …., b15}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5063" y="4531988"/>
            <a:ext cx="7372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 · (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 = {a0 * b0 + a1 * b1 + a2 * b2 + … + a15 * b15}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akes 16 cycles with floating-point IP (Lab #2, Lab #3)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2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Done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Assign output to ‘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wrdata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’ port.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Turn ‘done’ bit on.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This state lasts for 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cycles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Shift to ‘idle’ state after 5 cycles.</a:t>
            </a:r>
          </a:p>
          <a:p>
            <a:pPr lvl="1"/>
            <a:r>
              <a:rPr lang="en-US" altLang="ko-K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Turn off ‘done’ bit and set ’</a:t>
            </a:r>
            <a:r>
              <a:rPr lang="en-US" altLang="ko-KR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wrdata</a:t>
            </a:r>
            <a:r>
              <a:rPr lang="en-US" altLang="ko-K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’ to zero.</a:t>
            </a:r>
            <a:endParaRPr lang="ko-KR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2340" y="3789051"/>
            <a:ext cx="1587732" cy="881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Test bench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161309" y="4723237"/>
            <a:ext cx="2770" cy="758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7874" y="4761975"/>
            <a:ext cx="107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Wrdata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2340" y="5506625"/>
            <a:ext cx="1587732" cy="8811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473083" y="6493848"/>
            <a:ext cx="7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Cycle 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245129" y="4881385"/>
            <a:ext cx="109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Done : 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551709" y="4723237"/>
            <a:ext cx="0" cy="758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801711" y="3789051"/>
            <a:ext cx="1587732" cy="881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Test bench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5890680" y="4723237"/>
            <a:ext cx="2770" cy="758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7245" y="4761975"/>
            <a:ext cx="107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Wrdata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01711" y="5506625"/>
            <a:ext cx="1587732" cy="8811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5051122" y="6486093"/>
            <a:ext cx="1088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Cycle 1 - 5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974500" y="4881385"/>
            <a:ext cx="109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Done : 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281080" y="4723237"/>
            <a:ext cx="0" cy="758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594679" y="3789051"/>
            <a:ext cx="1587732" cy="881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Test bench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9683648" y="4723237"/>
            <a:ext cx="2770" cy="758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10213" y="4761975"/>
            <a:ext cx="107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Wrdata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94679" y="5506625"/>
            <a:ext cx="1587732" cy="8811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8995422" y="6493848"/>
            <a:ext cx="7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Cycle 6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9767468" y="4881385"/>
            <a:ext cx="109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Done : 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9074048" y="4723237"/>
            <a:ext cx="0" cy="758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화살표 38"/>
          <p:cNvSpPr/>
          <p:nvPr/>
        </p:nvSpPr>
        <p:spPr>
          <a:xfrm>
            <a:off x="3241687" y="5754044"/>
            <a:ext cx="978408" cy="4846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7002857" y="5704883"/>
            <a:ext cx="978408" cy="4846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7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with given inputs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400" y="1364400"/>
            <a:ext cx="11674060" cy="4582800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Given test bench loads and tests your controller with specified inputs.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pe_controller_tb.v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for input file specifications.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Change the paths to your input files and run.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Test bench will automatically score your implementation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865553"/>
            <a:ext cx="11271301" cy="2447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 flipV="1">
            <a:off x="4499235" y="4662187"/>
            <a:ext cx="5749446" cy="1352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6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3" t="4938" r="261" b="88401"/>
          <a:stretch/>
        </p:blipFill>
        <p:spPr>
          <a:xfrm>
            <a:off x="6492239" y="4833586"/>
            <a:ext cx="5322977" cy="9105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 test bench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38400" y="1364400"/>
            <a:ext cx="11016000" cy="45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82698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26983"/>
              </a:buClr>
              <a:buFont typeface="맑은 고딕" panose="020B0503020000020004" pitchFamily="50" charset="-127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FA0A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FA0A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FA0A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“Run all” to run whole test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bench will automatically score your implementation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your score is 100, you can go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home NOW! 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Check TCL console output)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 flipV="1">
            <a:off x="7373390" y="4954385"/>
            <a:ext cx="739832" cy="598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2" y="2702061"/>
            <a:ext cx="5215648" cy="3245139"/>
          </a:xfrm>
        </p:spPr>
      </p:pic>
      <p:cxnSp>
        <p:nvCxnSpPr>
          <p:cNvPr id="10" name="직선 연결선 9"/>
          <p:cNvCxnSpPr/>
          <p:nvPr/>
        </p:nvCxnSpPr>
        <p:spPr>
          <a:xfrm>
            <a:off x="4638502" y="3034145"/>
            <a:ext cx="1853737" cy="2709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46400" y="3017520"/>
            <a:ext cx="5968816" cy="1816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 flipV="1">
            <a:off x="4595332" y="2847667"/>
            <a:ext cx="1251067" cy="203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7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 test bench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48"/>
          <a:stretch/>
        </p:blipFill>
        <p:spPr>
          <a:xfrm>
            <a:off x="1122218" y="2691867"/>
            <a:ext cx="8470119" cy="3832904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38400" y="1364400"/>
            <a:ext cx="11016000" cy="45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82698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26983"/>
              </a:buClr>
              <a:buFont typeface="맑은 고딕" panose="020B0503020000020004" pitchFamily="50" charset="-127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FA0A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FA0A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FA0A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“Run all” to run whole test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bench will automatically score your implementation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your score is 100, you can go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home NOW! 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Check TCL console output)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 flipV="1">
            <a:off x="2188297" y="4429431"/>
            <a:ext cx="5451099" cy="283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4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Grading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400" y="1364400"/>
            <a:ext cx="11016000" cy="510922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Check lists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Correct calculation result. (8 points)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‘done’ bit should turned on for 5 cycles (1 point per cycle(2~5 cycle only))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After 5 cycles, ‘done’ bit should be set to zero. (8 points)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This score will not be given if you set ‘done’ bit to zero earlier.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Also, result should be set to zero too.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Submit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pe_controller.v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” on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Due : 4/3 (Tue) PM 11:59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Late submission will result in penalty</a:t>
            </a:r>
          </a:p>
        </p:txBody>
      </p:sp>
    </p:spTree>
    <p:extLst>
      <p:ext uri="{BB962C8B-B14F-4D97-AF65-F5344CB8AC3E}">
        <p14:creationId xmlns:p14="http://schemas.microsoft.com/office/powerpoint/2010/main" val="291343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99" y="327600"/>
            <a:ext cx="10310719" cy="7668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Appendix</a:t>
            </a:r>
            <a:r>
              <a:rPr lang="en-US" altLang="ko-KR" dirty="0" smtClean="0"/>
              <a:t>: Test with more cases (optional)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400" y="1364400"/>
            <a:ext cx="11360910" cy="4582800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Test file generator(written in C) is uploaded at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You can generate random input vector. (32 floating-point numbers)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You can also convert your own input to hexadecimal form.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more details, please refer to enclosed readme.txt.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Please use with caution.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Some generated values may be differ from Xilinx IP result by precision loss.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 that case, please re-generate numbers.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TA has verified that given inputs work correctly with Xilinx IP.</a:t>
            </a:r>
          </a:p>
        </p:txBody>
      </p:sp>
    </p:spTree>
    <p:extLst>
      <p:ext uri="{BB962C8B-B14F-4D97-AF65-F5344CB8AC3E}">
        <p14:creationId xmlns:p14="http://schemas.microsoft.com/office/powerpoint/2010/main" val="59627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99" y="327600"/>
            <a:ext cx="8895601" cy="7668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Appendix</a:t>
            </a:r>
            <a:r>
              <a:rPr lang="en-US" altLang="ko-KR" dirty="0" smtClean="0"/>
              <a:t>: Detailed description of TB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989664" y="1970116"/>
            <a:ext cx="1546168" cy="15461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</a:rPr>
              <a:t>tart = 0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</a:rPr>
              <a:t>eset = 0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026232" y="1970116"/>
            <a:ext cx="1546168" cy="15461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start</a:t>
            </a:r>
            <a:endParaRPr lang="en-US" altLang="ko-KR" sz="4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start </a:t>
            </a:r>
            <a:r>
              <a:rPr lang="en-US" altLang="ko-KR" sz="1600" dirty="0">
                <a:solidFill>
                  <a:schemeClr val="tx1"/>
                </a:solidFill>
              </a:rPr>
              <a:t>=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reset = 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5" idx="2"/>
            <a:endCxn id="5" idx="0"/>
          </p:cNvCxnSpPr>
          <p:nvPr/>
        </p:nvCxnSpPr>
        <p:spPr>
          <a:xfrm rot="10800000" flipH="1">
            <a:off x="4989664" y="1970116"/>
            <a:ext cx="773084" cy="773084"/>
          </a:xfrm>
          <a:prstGeom prst="curvedConnector4">
            <a:avLst>
              <a:gd name="adj1" fmla="val -29570"/>
              <a:gd name="adj2" fmla="val 1295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6"/>
            <a:endCxn id="6" idx="2"/>
          </p:cNvCxnSpPr>
          <p:nvPr/>
        </p:nvCxnSpPr>
        <p:spPr>
          <a:xfrm>
            <a:off x="6535832" y="2743200"/>
            <a:ext cx="149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989663" y="4624756"/>
            <a:ext cx="1546168" cy="15461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Done</a:t>
            </a:r>
            <a:r>
              <a:rPr lang="en-US" altLang="ko-KR" sz="1600" dirty="0" err="1">
                <a:solidFill>
                  <a:schemeClr val="bg1"/>
                </a:solidFill>
              </a:rPr>
              <a:t>start</a:t>
            </a:r>
            <a:r>
              <a:rPr lang="en-US" altLang="ko-KR" sz="1600" dirty="0">
                <a:solidFill>
                  <a:schemeClr val="bg1"/>
                </a:solidFill>
              </a:rPr>
              <a:t> = 0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reset =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026231" y="4624756"/>
            <a:ext cx="1546168" cy="15461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Proc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start = 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reset = 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4"/>
            <a:endCxn id="14" idx="0"/>
          </p:cNvCxnSpPr>
          <p:nvPr/>
        </p:nvCxnSpPr>
        <p:spPr>
          <a:xfrm flipH="1">
            <a:off x="8799315" y="3516284"/>
            <a:ext cx="1" cy="1108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</p:cNvCxnSpPr>
          <p:nvPr/>
        </p:nvCxnSpPr>
        <p:spPr>
          <a:xfrm flipH="1" flipV="1">
            <a:off x="6535668" y="5397839"/>
            <a:ext cx="14905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0"/>
            <a:endCxn id="5" idx="4"/>
          </p:cNvCxnSpPr>
          <p:nvPr/>
        </p:nvCxnSpPr>
        <p:spPr>
          <a:xfrm flipV="1">
            <a:off x="5762747" y="3516284"/>
            <a:ext cx="1" cy="1108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3" idx="4"/>
            <a:endCxn id="13" idx="2"/>
          </p:cNvCxnSpPr>
          <p:nvPr/>
        </p:nvCxnSpPr>
        <p:spPr>
          <a:xfrm rot="5400000" flipH="1">
            <a:off x="4989663" y="5397840"/>
            <a:ext cx="773084" cy="773084"/>
          </a:xfrm>
          <a:prstGeom prst="curvedConnector4">
            <a:avLst>
              <a:gd name="adj1" fmla="val -29570"/>
              <a:gd name="adj2" fmla="val 1295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30048" y="3740418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Unconditional</a:t>
            </a:r>
          </a:p>
          <a:p>
            <a:pPr algn="ctr"/>
            <a:r>
              <a:rPr lang="en-US" altLang="ko-KR" sz="1600" dirty="0" smtClean="0"/>
              <a:t>shift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737370" y="5016147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Done = 1</a:t>
            </a:r>
            <a:endParaRPr lang="ko-KR" altLang="en-US" sz="1600" dirty="0"/>
          </a:p>
        </p:txBody>
      </p:sp>
      <p:cxnSp>
        <p:nvCxnSpPr>
          <p:cNvPr id="33" name="구부러진 연결선 32"/>
          <p:cNvCxnSpPr>
            <a:stCxn id="14" idx="6"/>
            <a:endCxn id="14" idx="4"/>
          </p:cNvCxnSpPr>
          <p:nvPr/>
        </p:nvCxnSpPr>
        <p:spPr>
          <a:xfrm flipH="1">
            <a:off x="8799315" y="5397840"/>
            <a:ext cx="773084" cy="773084"/>
          </a:xfrm>
          <a:prstGeom prst="curvedConnector4">
            <a:avLst>
              <a:gd name="adj1" fmla="val -29570"/>
              <a:gd name="adj2" fmla="val 1295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91600" y="5744422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Done = 0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061054" y="3901243"/>
            <a:ext cx="162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 cycles passed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335598" y="5945223"/>
            <a:ext cx="1626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Less than</a:t>
            </a:r>
          </a:p>
          <a:p>
            <a:pPr algn="ctr"/>
            <a:r>
              <a:rPr lang="en-US" altLang="ko-KR" sz="1600" dirty="0" smtClean="0"/>
              <a:t>5 cycles passed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227700" y="1541841"/>
            <a:ext cx="1626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Less than</a:t>
            </a:r>
          </a:p>
          <a:p>
            <a:pPr algn="ctr"/>
            <a:r>
              <a:rPr lang="en-US" altLang="ko-KR" sz="1600" dirty="0" smtClean="0"/>
              <a:t>5 cycles passed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95614" y="2332557"/>
            <a:ext cx="162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 cycles passed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00530" y="4895551"/>
            <a:ext cx="163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All test finished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643447" y="5284989"/>
            <a:ext cx="234621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112330" y="4511905"/>
            <a:ext cx="1546168" cy="15461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Finish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Print your score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97279" y="2079803"/>
            <a:ext cx="1546168" cy="15461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Start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643447" y="2867891"/>
            <a:ext cx="23462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형 설명선 35"/>
          <p:cNvSpPr/>
          <p:nvPr/>
        </p:nvSpPr>
        <p:spPr>
          <a:xfrm>
            <a:off x="9234000" y="586747"/>
            <a:ext cx="2062996" cy="1658266"/>
          </a:xfrm>
          <a:prstGeom prst="wedgeEllipseCallout">
            <a:avLst>
              <a:gd name="adj1" fmla="val -41219"/>
              <a:gd name="adj2" fmla="val 5247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Load input</a:t>
            </a:r>
          </a:p>
          <a:p>
            <a:pPr algn="ctr"/>
            <a:r>
              <a:rPr lang="en-US" altLang="ko-KR" dirty="0" smtClean="0"/>
              <a:t>To TB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22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99" y="327600"/>
            <a:ext cx="10697839" cy="766800"/>
          </a:xfrm>
        </p:spPr>
        <p:txBody>
          <a:bodyPr/>
          <a:lstStyle/>
          <a:p>
            <a:r>
              <a:rPr lang="en-US" altLang="ko-KR" dirty="0" smtClean="0"/>
              <a:t>FAQ: Print log to console 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Try using </a:t>
            </a:r>
            <a:r>
              <a:rPr lang="en-US" altLang="ko-KR" dirty="0" smtClean="0">
                <a:latin typeface="Consolas" panose="020B0609020204030204" pitchFamily="49" charset="0"/>
                <a:cs typeface="Arial" panose="020B0604020202020204" pitchFamily="34" charset="0"/>
              </a:rPr>
              <a:t>$display(“output string”, ...);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Works like </a:t>
            </a:r>
            <a:r>
              <a:rPr lang="en-US" altLang="ko-KR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in C.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prints output to TCL console.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1" y="2860056"/>
            <a:ext cx="10379678" cy="1386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 flipV="1">
            <a:off x="3056352" y="3156558"/>
            <a:ext cx="7853818" cy="363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2" y="4428880"/>
            <a:ext cx="4906937" cy="22376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V="1">
            <a:off x="3358381" y="5366079"/>
            <a:ext cx="2660034" cy="245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Practice: PE controller implementation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8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8400" y="327600"/>
            <a:ext cx="10919408" cy="766800"/>
          </a:xfrm>
        </p:spPr>
        <p:txBody>
          <a:bodyPr>
            <a:normAutofit fontScale="90000"/>
          </a:bodyPr>
          <a:lstStyle/>
          <a:p>
            <a:r>
              <a:rPr lang="en-US" altLang="ko-KR" spc="-150" dirty="0"/>
              <a:t>Custom HW Example: Matrix Multiplication IP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37132" y="1544747"/>
            <a:ext cx="11509445" cy="5050129"/>
            <a:chOff x="437132" y="1544747"/>
            <a:chExt cx="11509445" cy="5050129"/>
          </a:xfrm>
        </p:grpSpPr>
        <p:sp>
          <p:nvSpPr>
            <p:cNvPr id="7" name="직사각형 6"/>
            <p:cNvSpPr/>
            <p:nvPr/>
          </p:nvSpPr>
          <p:spPr>
            <a:xfrm>
              <a:off x="2436776" y="1544747"/>
              <a:ext cx="9509801" cy="50460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MY_IP</a:t>
              </a: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51615" y="1882968"/>
              <a:ext cx="5605154" cy="4529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 smtClean="0"/>
                <a:t>Processing Element (PE)</a:t>
              </a: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54095" y="3126954"/>
              <a:ext cx="1755569" cy="16550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Float32 MUL+ACC</a:t>
              </a:r>
            </a:p>
          </p:txBody>
        </p:sp>
        <p:cxnSp>
          <p:nvCxnSpPr>
            <p:cNvPr id="10" name="직선 연결선 9"/>
            <p:cNvCxnSpPr>
              <a:stCxn id="9" idx="3"/>
              <a:endCxn id="11" idx="0"/>
            </p:cNvCxnSpPr>
            <p:nvPr/>
          </p:nvCxnSpPr>
          <p:spPr>
            <a:xfrm flipV="1">
              <a:off x="10509664" y="3954484"/>
              <a:ext cx="13854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사다리꼴 10"/>
            <p:cNvSpPr/>
            <p:nvPr/>
          </p:nvSpPr>
          <p:spPr>
            <a:xfrm rot="16200000">
              <a:off x="10452265" y="3811980"/>
              <a:ext cx="676894" cy="28500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933216" y="4096989"/>
              <a:ext cx="2058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1139054" y="4096989"/>
              <a:ext cx="0" cy="11637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137467" y="5260771"/>
              <a:ext cx="30015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137467" y="4488875"/>
              <a:ext cx="0" cy="7718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5944457" y="5612837"/>
              <a:ext cx="2110836" cy="663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[32:0] REG[0:127] (BRAM inference)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449986" y="5769429"/>
              <a:ext cx="14944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528859" y="5420487"/>
              <a:ext cx="8724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ADDR</a:t>
              </a: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449986" y="6170654"/>
              <a:ext cx="14944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785761" y="5821712"/>
              <a:ext cx="6155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DIN</a:t>
              </a:r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7444047" y="4096989"/>
              <a:ext cx="0" cy="1508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78388" y="5259061"/>
              <a:ext cx="8213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DOUT</a:t>
              </a:r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444047" y="4096989"/>
              <a:ext cx="1310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137467" y="4488875"/>
              <a:ext cx="616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6256914" y="2457814"/>
              <a:ext cx="1100938" cy="72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CTRL</a:t>
              </a:r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7357852" y="2976650"/>
              <a:ext cx="1066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434647" y="2988347"/>
              <a:ext cx="0" cy="387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446088" y="4384118"/>
              <a:ext cx="1231707" cy="22107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TRUE DP</a:t>
              </a:r>
            </a:p>
            <a:p>
              <a:pPr algn="ctr"/>
              <a:r>
                <a:rPr lang="en-US" altLang="ko-KR" dirty="0" smtClean="0"/>
                <a:t>BRAM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0933216" y="3798126"/>
              <a:ext cx="5987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484921" y="4151702"/>
              <a:ext cx="33251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96701" y="3733644"/>
              <a:ext cx="33251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5995059" y="3699165"/>
              <a:ext cx="27590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8306694" y="3375761"/>
              <a:ext cx="255218" cy="1316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94618" y="3349818"/>
              <a:ext cx="33251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995059" y="2908046"/>
              <a:ext cx="0" cy="811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011985" y="3080515"/>
              <a:ext cx="2905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24034" y="2364993"/>
              <a:ext cx="8213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DOUT</a:t>
              </a:r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7378981" y="2624150"/>
              <a:ext cx="33919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0770919" y="2631771"/>
              <a:ext cx="0" cy="984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16200000">
              <a:off x="3329458" y="3906388"/>
              <a:ext cx="82296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ADDR</a:t>
              </a:r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49048" y="4767942"/>
              <a:ext cx="1100938" cy="1582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FSM</a:t>
              </a:r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91154" y="2753166"/>
              <a:ext cx="2110836" cy="663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[32:0] REG[0:127] (BRAM inference)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3580463" y="3414168"/>
              <a:ext cx="0" cy="13513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왼쪽/오른쪽 화살표 43"/>
            <p:cNvSpPr/>
            <p:nvPr/>
          </p:nvSpPr>
          <p:spPr>
            <a:xfrm>
              <a:off x="1691045" y="5323059"/>
              <a:ext cx="1633551" cy="399029"/>
            </a:xfrm>
            <a:prstGeom prst="leftRightArrow">
              <a:avLst>
                <a:gd name="adj1" fmla="val 38005"/>
                <a:gd name="adj2" fmla="val 5442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7003" y="4858346"/>
              <a:ext cx="134422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BRAM</a:t>
              </a:r>
            </a:p>
            <a:p>
              <a:pPr algn="ctr"/>
              <a:r>
                <a:rPr lang="en-US" altLang="ko-KR" dirty="0" smtClean="0"/>
                <a:t>INTERFACE</a:t>
              </a: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760475" y="5082523"/>
              <a:ext cx="1755569" cy="3291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Shift(16)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7132" y="1882968"/>
              <a:ext cx="1231707" cy="22107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PS</a:t>
              </a:r>
            </a:p>
          </p:txBody>
        </p:sp>
        <p:sp>
          <p:nvSpPr>
            <p:cNvPr id="48" name="왼쪽/오른쪽 화살표 47"/>
            <p:cNvSpPr/>
            <p:nvPr/>
          </p:nvSpPr>
          <p:spPr>
            <a:xfrm rot="2075500">
              <a:off x="1526249" y="4198801"/>
              <a:ext cx="1978923" cy="399029"/>
            </a:xfrm>
            <a:prstGeom prst="leftRightArrow">
              <a:avLst>
                <a:gd name="adj1" fmla="val 38005"/>
                <a:gd name="adj2" fmla="val 5442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 rot="2024485">
              <a:off x="2067094" y="3729385"/>
              <a:ext cx="134422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AXI_SLAVE INTERFACE</a:t>
              </a:r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136624" y="4208655"/>
              <a:ext cx="0" cy="553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사다리꼴 50"/>
            <p:cNvSpPr/>
            <p:nvPr/>
          </p:nvSpPr>
          <p:spPr>
            <a:xfrm>
              <a:off x="3967723" y="3909153"/>
              <a:ext cx="676894" cy="28500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4446725" y="4208655"/>
              <a:ext cx="0" cy="2938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446725" y="4498579"/>
              <a:ext cx="3390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781424" y="4217706"/>
              <a:ext cx="331619" cy="648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 smtClean="0"/>
                <a:t>OUT</a:t>
              </a:r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497195" y="3503381"/>
              <a:ext cx="331619" cy="648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 smtClean="0"/>
                <a:t>OUT</a:t>
              </a:r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4306170" y="3434826"/>
              <a:ext cx="0" cy="4508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16200000">
              <a:off x="4142622" y="3478229"/>
              <a:ext cx="6147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DIN</a:t>
              </a:r>
              <a:endParaRPr lang="ko-KR" altLang="en-US"/>
            </a:p>
          </p:txBody>
        </p:sp>
        <p:sp>
          <p:nvSpPr>
            <p:cNvPr id="58" name="사다리꼴 57"/>
            <p:cNvSpPr/>
            <p:nvPr/>
          </p:nvSpPr>
          <p:spPr>
            <a:xfrm rot="16200000">
              <a:off x="4916636" y="2941977"/>
              <a:ext cx="676894" cy="285008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5397587" y="2908046"/>
              <a:ext cx="5974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5407483" y="3250451"/>
              <a:ext cx="1601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5567678" y="3266778"/>
              <a:ext cx="0" cy="17665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465134" y="5033321"/>
              <a:ext cx="11025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4450718" y="5247076"/>
              <a:ext cx="2009459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2550350" y="6006378"/>
              <a:ext cx="1443500" cy="5157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COUNTER</a:t>
              </a:r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33704" y="4608430"/>
              <a:ext cx="84592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2-cyc</a:t>
              </a:r>
            </a:p>
            <a:p>
              <a:pPr algn="ctr"/>
              <a:r>
                <a:rPr lang="en-US" altLang="ko-KR" dirty="0" smtClean="0"/>
                <a:t>RESET</a:t>
              </a:r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382179" y="1486401"/>
            <a:ext cx="9589114" cy="52068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1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399" y="1364400"/>
            <a:ext cx="11705434" cy="4582800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Fetches 2 vectors from memory and calculate inner product.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Each v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ector contains 16 floating-point numbers.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Calculation is invoked by 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single command (setting ‘start’ bit to 1).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When done, ‘done’ bit and ‘result’ are set by the controller.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Similar to (but not same with) FSM Example #2 in Lecture 3 (Verilog III)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9710" y="4827530"/>
            <a:ext cx="2502132" cy="1005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Vector 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 0 - 15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9710" y="5832649"/>
            <a:ext cx="2502132" cy="1005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Vector 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 16 - 31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2247" y="3878437"/>
            <a:ext cx="3466408" cy="2959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PE Controller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026847" y="4262264"/>
            <a:ext cx="180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62051" y="407759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‘start’ bit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298655" y="4705610"/>
            <a:ext cx="180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298655" y="5780003"/>
            <a:ext cx="180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04055" y="4520944"/>
            <a:ext cx="116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‘done’ bit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148812" y="5595337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9096612" y="5642843"/>
            <a:ext cx="274319" cy="274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15725" y="53824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32</a:t>
            </a:r>
            <a:endParaRPr lang="ko-KR" altLang="en-US" sz="1400" dirty="0"/>
          </a:p>
        </p:txBody>
      </p:sp>
      <p:sp>
        <p:nvSpPr>
          <p:cNvPr id="19" name="위쪽/아래쪽 화살표 18"/>
          <p:cNvSpPr/>
          <p:nvPr/>
        </p:nvSpPr>
        <p:spPr>
          <a:xfrm rot="16200000">
            <a:off x="3780350" y="5200700"/>
            <a:ext cx="498764" cy="1317299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86537" y="5226005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 I/O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57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 of PE controller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2806" y="2774963"/>
            <a:ext cx="2335876" cy="354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 from lab #3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(given)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1257" y="2435630"/>
            <a:ext cx="6708370" cy="4164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40231" y="3111732"/>
            <a:ext cx="15461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76230" y="2957843"/>
            <a:ext cx="55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start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940231" y="3521827"/>
            <a:ext cx="15461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40863" y="336793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</a:t>
            </a:r>
            <a:r>
              <a:rPr lang="en-US" altLang="ko-KR" sz="1400" dirty="0" err="1" smtClean="0"/>
              <a:t>lk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940231" y="3931923"/>
            <a:ext cx="15461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76230" y="3778034"/>
            <a:ext cx="579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</a:t>
            </a:r>
            <a:r>
              <a:rPr lang="en-US" altLang="ko-KR" sz="1400" dirty="0" smtClean="0"/>
              <a:t>eset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940232" y="4324547"/>
            <a:ext cx="15461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6230" y="4178970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en-US" altLang="ko-KR" sz="1400" dirty="0" smtClean="0"/>
              <a:t>one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486398" y="2774963"/>
            <a:ext cx="3466408" cy="3542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Your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940230" y="5253645"/>
            <a:ext cx="15461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3940231" y="6056365"/>
            <a:ext cx="15461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4354" y="5099756"/>
            <a:ext cx="2366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rddata</a:t>
            </a:r>
            <a:r>
              <a:rPr lang="en-US" altLang="ko-KR" sz="1400" dirty="0" smtClean="0"/>
              <a:t>[WORD_SIZE – 1 : 0]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92269" y="5918426"/>
            <a:ext cx="239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wrdata</a:t>
            </a:r>
            <a:r>
              <a:rPr lang="en-US" altLang="ko-KR" sz="1400" dirty="0" smtClean="0"/>
              <a:t>[WORD_SIZE – 1 : 0]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0735" y="5509852"/>
            <a:ext cx="224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rdaddr</a:t>
            </a:r>
            <a:r>
              <a:rPr lang="en-US" altLang="ko-KR" sz="1400" dirty="0" smtClean="0"/>
              <a:t>[ADDR_BW - 1 : 0]</a:t>
            </a:r>
            <a:endParaRPr lang="ko-KR" altLang="en-US" sz="1400" dirty="0"/>
          </a:p>
        </p:txBody>
      </p:sp>
      <p:sp>
        <p:nvSpPr>
          <p:cNvPr id="35" name="왼쪽 대괄호 34"/>
          <p:cNvSpPr/>
          <p:nvPr/>
        </p:nvSpPr>
        <p:spPr>
          <a:xfrm>
            <a:off x="3239704" y="2820684"/>
            <a:ext cx="564000" cy="1772099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대괄호 35"/>
          <p:cNvSpPr/>
          <p:nvPr/>
        </p:nvSpPr>
        <p:spPr>
          <a:xfrm>
            <a:off x="1585219" y="5004262"/>
            <a:ext cx="376584" cy="131341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467872" y="3523316"/>
            <a:ext cx="17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 signals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2455" y="5476301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ports</a:t>
            </a:r>
            <a:endParaRPr lang="ko-KR" altLang="en-US" dirty="0"/>
          </a:p>
        </p:txBody>
      </p:sp>
      <p:sp>
        <p:nvSpPr>
          <p:cNvPr id="39" name="내용 개체 틀 2"/>
          <p:cNvSpPr>
            <a:spLocks noGrp="1"/>
          </p:cNvSpPr>
          <p:nvPr>
            <p:ph idx="1"/>
          </p:nvPr>
        </p:nvSpPr>
        <p:spPr>
          <a:xfrm>
            <a:off x="338400" y="1364400"/>
            <a:ext cx="11016000" cy="118334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Given parameters</a:t>
            </a:r>
          </a:p>
          <a:p>
            <a:pPr lvl="1"/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WORD_SIZE : 32</a:t>
            </a:r>
          </a:p>
          <a:p>
            <a:pPr lvl="1"/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ADDR_BW :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940230" y="5660125"/>
            <a:ext cx="15461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 controller FSM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How it work?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 states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idle, load,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done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Idle: wait for ‘start’ signal. If it is on, it moves to ‘load’ stage.</a:t>
            </a:r>
          </a:p>
          <a:p>
            <a:pPr lvl="2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Load: Load inputs to PE and controller’s memory.</a:t>
            </a:r>
          </a:p>
          <a:p>
            <a:pPr lvl="2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calculate input vectors. If it is done, moves to ‘done’ stage.</a:t>
            </a:r>
          </a:p>
          <a:p>
            <a:pPr lvl="2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Done: assign result to ‘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wrdata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’ port and turn ‘done’ bit on.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‘Done’ state lasts for 5 cycles. Turn ‘done’ off and shift to ‘idle’ state after 5 cycles.</a:t>
            </a:r>
          </a:p>
        </p:txBody>
      </p:sp>
    </p:spTree>
    <p:extLst>
      <p:ext uri="{BB962C8B-B14F-4D97-AF65-F5344CB8AC3E}">
        <p14:creationId xmlns:p14="http://schemas.microsoft.com/office/powerpoint/2010/main" val="389217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 controller states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92879" y="1820487"/>
            <a:ext cx="1546168" cy="15461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Done = 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29447" y="1820487"/>
            <a:ext cx="1546168" cy="15461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Load</a:t>
            </a:r>
            <a:endParaRPr lang="en-US" altLang="ko-KR" sz="4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Done =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5" idx="2"/>
            <a:endCxn id="5" idx="0"/>
          </p:cNvCxnSpPr>
          <p:nvPr/>
        </p:nvCxnSpPr>
        <p:spPr>
          <a:xfrm rot="10800000" flipH="1">
            <a:off x="3692879" y="1820487"/>
            <a:ext cx="773084" cy="773084"/>
          </a:xfrm>
          <a:prstGeom prst="curvedConnector4">
            <a:avLst>
              <a:gd name="adj1" fmla="val -29570"/>
              <a:gd name="adj2" fmla="val 1295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6"/>
            <a:endCxn id="6" idx="2"/>
          </p:cNvCxnSpPr>
          <p:nvPr/>
        </p:nvCxnSpPr>
        <p:spPr>
          <a:xfrm>
            <a:off x="5239047" y="2593571"/>
            <a:ext cx="149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0232" y="1820486"/>
            <a:ext cx="1019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Start = 0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91122" y="2230589"/>
            <a:ext cx="1019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Start = 1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3692878" y="4475127"/>
            <a:ext cx="1546168" cy="154616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Done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Done =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729446" y="4475127"/>
            <a:ext cx="1546168" cy="15461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Calc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Done = 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4"/>
            <a:endCxn id="14" idx="0"/>
          </p:cNvCxnSpPr>
          <p:nvPr/>
        </p:nvCxnSpPr>
        <p:spPr>
          <a:xfrm flipH="1">
            <a:off x="7502530" y="3366655"/>
            <a:ext cx="1" cy="1108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</p:cNvCxnSpPr>
          <p:nvPr/>
        </p:nvCxnSpPr>
        <p:spPr>
          <a:xfrm flipH="1" flipV="1">
            <a:off x="5238883" y="5248210"/>
            <a:ext cx="14905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0"/>
            <a:endCxn id="5" idx="4"/>
          </p:cNvCxnSpPr>
          <p:nvPr/>
        </p:nvCxnSpPr>
        <p:spPr>
          <a:xfrm flipV="1">
            <a:off x="4465962" y="3366655"/>
            <a:ext cx="1" cy="1108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3" idx="4"/>
            <a:endCxn id="13" idx="2"/>
          </p:cNvCxnSpPr>
          <p:nvPr/>
        </p:nvCxnSpPr>
        <p:spPr>
          <a:xfrm rot="5400000" flipH="1">
            <a:off x="3692878" y="5248211"/>
            <a:ext cx="773084" cy="773084"/>
          </a:xfrm>
          <a:prstGeom prst="curvedConnector4">
            <a:avLst>
              <a:gd name="adj1" fmla="val -29570"/>
              <a:gd name="adj2" fmla="val 1295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6" idx="0"/>
            <a:endCxn id="6" idx="6"/>
          </p:cNvCxnSpPr>
          <p:nvPr/>
        </p:nvCxnSpPr>
        <p:spPr>
          <a:xfrm rot="16200000" flipH="1">
            <a:off x="7502531" y="1820487"/>
            <a:ext cx="773084" cy="773084"/>
          </a:xfrm>
          <a:prstGeom prst="curvedConnector4">
            <a:avLst>
              <a:gd name="adj1" fmla="val -29570"/>
              <a:gd name="adj2" fmla="val 1295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94815" y="1820486"/>
            <a:ext cx="124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Not loaded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588599" y="3702043"/>
            <a:ext cx="169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Load completed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388465" y="4663435"/>
            <a:ext cx="124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Calculation</a:t>
            </a:r>
          </a:p>
          <a:p>
            <a:pPr algn="ctr"/>
            <a:r>
              <a:rPr lang="en-US" altLang="ko-KR" sz="1600" dirty="0" smtClean="0"/>
              <a:t>completed</a:t>
            </a:r>
            <a:endParaRPr lang="ko-KR" altLang="en-US" sz="1600" dirty="0"/>
          </a:p>
        </p:txBody>
      </p:sp>
      <p:cxnSp>
        <p:nvCxnSpPr>
          <p:cNvPr id="33" name="구부러진 연결선 32"/>
          <p:cNvCxnSpPr>
            <a:stCxn id="14" idx="6"/>
            <a:endCxn id="14" idx="4"/>
          </p:cNvCxnSpPr>
          <p:nvPr/>
        </p:nvCxnSpPr>
        <p:spPr>
          <a:xfrm flipH="1">
            <a:off x="7502530" y="5248211"/>
            <a:ext cx="773084" cy="773084"/>
          </a:xfrm>
          <a:prstGeom prst="curvedConnector4">
            <a:avLst>
              <a:gd name="adj1" fmla="val -29570"/>
              <a:gd name="adj2" fmla="val 1295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94815" y="5594793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Calculating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4269" y="3751614"/>
            <a:ext cx="1626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 cycles passed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786728" y="5471682"/>
            <a:ext cx="1626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Less than</a:t>
            </a:r>
          </a:p>
          <a:p>
            <a:pPr algn="ctr"/>
            <a:r>
              <a:rPr lang="en-US" altLang="ko-KR" sz="1600" dirty="0" smtClean="0"/>
              <a:t>5 cycles passed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29901" y="6342834"/>
            <a:ext cx="656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Reset signal (omitted) unconditionally shifts your PE controller into Idle 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647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Wait for ‘start’ signal.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If it is on, shift to ‘load’ stage.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‘done’ bit must be turned off in this state.</a:t>
            </a:r>
          </a:p>
        </p:txBody>
      </p:sp>
      <p:sp>
        <p:nvSpPr>
          <p:cNvPr id="4" name="타원 3"/>
          <p:cNvSpPr/>
          <p:nvPr/>
        </p:nvSpPr>
        <p:spPr>
          <a:xfrm>
            <a:off x="3416531" y="3798916"/>
            <a:ext cx="1546168" cy="15461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Idle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453099" y="3798916"/>
            <a:ext cx="1546168" cy="15461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Load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4" idx="3"/>
            <a:endCxn id="4" idx="1"/>
          </p:cNvCxnSpPr>
          <p:nvPr/>
        </p:nvCxnSpPr>
        <p:spPr>
          <a:xfrm rot="5400000" flipH="1">
            <a:off x="3096309" y="4572000"/>
            <a:ext cx="1093306" cy="12700"/>
          </a:xfrm>
          <a:prstGeom prst="curvedConnector5">
            <a:avLst>
              <a:gd name="adj1" fmla="val -20909"/>
              <a:gd name="adj2" fmla="val 8460717"/>
              <a:gd name="adj3" fmla="val 1209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6"/>
            <a:endCxn id="5" idx="2"/>
          </p:cNvCxnSpPr>
          <p:nvPr/>
        </p:nvCxnSpPr>
        <p:spPr>
          <a:xfrm>
            <a:off x="4962699" y="4572000"/>
            <a:ext cx="149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3356" y="3429584"/>
            <a:ext cx="1019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Start = 0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14774" y="4209018"/>
            <a:ext cx="1019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Start = 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707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테마1" id="{438E2E0D-734F-4930-8B15-ACB92809B9F4}" vid="{00F0D65F-4041-4E67-B318-B1540A08318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3639</TotalTime>
  <Words>1264</Words>
  <Application>Microsoft Macintosh PowerPoint</Application>
  <PresentationFormat>Custom</PresentationFormat>
  <Paragraphs>246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테마1</vt:lpstr>
      <vt:lpstr>Lab #4: PE controller</vt:lpstr>
      <vt:lpstr>FAQ: Print log to console output</vt:lpstr>
      <vt:lpstr>Practice: PE controller implementation</vt:lpstr>
      <vt:lpstr>Custom HW Example: Matrix Multiplication IP</vt:lpstr>
      <vt:lpstr>PE controller</vt:lpstr>
      <vt:lpstr>Overview of PE controller</vt:lpstr>
      <vt:lpstr>PE controller FSM</vt:lpstr>
      <vt:lpstr>PE controller states</vt:lpstr>
      <vt:lpstr>Idle state</vt:lpstr>
      <vt:lpstr>Load state</vt:lpstr>
      <vt:lpstr>Load state</vt:lpstr>
      <vt:lpstr>Calc state</vt:lpstr>
      <vt:lpstr>Done state</vt:lpstr>
      <vt:lpstr>Test with given inputs</vt:lpstr>
      <vt:lpstr>Run test bench</vt:lpstr>
      <vt:lpstr>Run test bench</vt:lpstr>
      <vt:lpstr>Grading policy</vt:lpstr>
      <vt:lpstr>Appendix: Test with more cases (optional)</vt:lpstr>
      <vt:lpstr>Appendix: Detailed description of TB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Bennie park</dc:creator>
  <cp:keywords/>
  <dc:description/>
  <cp:lastModifiedBy>Jae W. Lee</cp:lastModifiedBy>
  <cp:revision>565</cp:revision>
  <cp:lastPrinted>2018-03-28T06:10:32Z</cp:lastPrinted>
  <dcterms:created xsi:type="dcterms:W3CDTF">2014-11-18T04:46:38Z</dcterms:created>
  <dcterms:modified xsi:type="dcterms:W3CDTF">2018-03-28T06:41:39Z</dcterms:modified>
  <cp:category/>
</cp:coreProperties>
</file>