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2" r:id="rId2"/>
    <p:sldId id="329" r:id="rId3"/>
    <p:sldId id="330" r:id="rId4"/>
    <p:sldId id="331" r:id="rId5"/>
    <p:sldId id="332" r:id="rId6"/>
  </p:sldIdLst>
  <p:sldSz cx="12192000" cy="6858000"/>
  <p:notesSz cx="6724650" cy="9866313"/>
  <p:embeddedFontLst>
    <p:embeddedFont>
      <p:font typeface="맑은 고딕" panose="020B0503020000020004" pitchFamily="50" charset="-127"/>
      <p:regular r:id="rId9"/>
      <p:bold r:id="rId10"/>
    </p:embeddedFont>
    <p:embeddedFont>
      <p:font typeface="HY견고딕" panose="02030600000101010101" pitchFamily="18" charset="-127"/>
      <p:regular r:id="rId11"/>
    </p:embeddedFont>
    <p:embeddedFont>
      <p:font typeface="Arial Black" panose="020B0A04020102020204" pitchFamily="34" charset="0"/>
      <p:bold r:id="rId1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794"/>
    <a:srgbClr val="366B86"/>
    <a:srgbClr val="234657"/>
    <a:srgbClr val="DDDDDD"/>
    <a:srgbClr val="B2B2B2"/>
    <a:srgbClr val="264D60"/>
    <a:srgbClr val="FFFFFF"/>
    <a:srgbClr val="3B6C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0" autoAdjust="0"/>
  </p:normalViewPr>
  <p:slideViewPr>
    <p:cSldViewPr>
      <p:cViewPr varScale="1">
        <p:scale>
          <a:sx n="69" d="100"/>
          <a:sy n="69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38" y="-96"/>
      </p:cViewPr>
      <p:guideLst>
        <p:guide orient="horz" pos="3107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8413" y="0"/>
            <a:ext cx="291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46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8413" y="9371013"/>
            <a:ext cx="29146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E0757BD-168C-4015-9DCE-4A76F30294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2906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65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08413" y="0"/>
            <a:ext cx="291465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AEFDCD7-3C7F-4F82-B2E6-7AEB51C3F1AA}" type="datetimeFigureOut">
              <a:rPr lang="ko-KR" altLang="en-US"/>
              <a:pPr>
                <a:defRPr/>
              </a:pPr>
              <a:t>2018-09-03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39775"/>
            <a:ext cx="657860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78450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46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08413" y="9371013"/>
            <a:ext cx="29146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34A2EC5-9F09-40D0-A465-10B53D24E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5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39775"/>
            <a:ext cx="6578600" cy="37004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39775"/>
            <a:ext cx="6578600" cy="37004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62131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39775"/>
            <a:ext cx="6578600" cy="37004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96748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39775"/>
            <a:ext cx="6578600" cy="37004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3490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340786" y="1268416"/>
            <a:ext cx="11516783" cy="4751387"/>
          </a:xfrm>
          <a:prstGeom prst="rect">
            <a:avLst/>
          </a:prstGeom>
          <a:solidFill>
            <a:schemeClr val="bg1"/>
          </a:solidFill>
          <a:ln w="635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rot="5400000">
            <a:off x="-246325" y="3644107"/>
            <a:ext cx="473868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 userDrawn="1"/>
        </p:nvSpPr>
        <p:spPr bwMode="auto">
          <a:xfrm>
            <a:off x="4655841" y="849852"/>
            <a:ext cx="5856651" cy="350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defRPr/>
            </a:pPr>
            <a:r>
              <a:rPr lang="en-US" altLang="ko-KR" sz="1600" i="1" dirty="0" smtClean="0">
                <a:solidFill>
                  <a:schemeClr val="bg1">
                    <a:lumMod val="8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Industrial Engineering - Systems Approach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34434" y="692699"/>
            <a:ext cx="5953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i="1" dirty="0" smtClean="0">
                <a:solidFill>
                  <a:schemeClr val="bg1"/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산업공학 </a:t>
            </a:r>
            <a:r>
              <a:rPr lang="en-US" altLang="ko-KR" sz="2400" b="1" i="1" dirty="0" smtClean="0">
                <a:solidFill>
                  <a:schemeClr val="bg1"/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- </a:t>
            </a:r>
            <a:r>
              <a:rPr lang="ko-KR" altLang="en-US" sz="2400" b="1" i="1" dirty="0" smtClean="0">
                <a:solidFill>
                  <a:schemeClr val="bg1"/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시스템 접근</a:t>
            </a:r>
          </a:p>
        </p:txBody>
      </p:sp>
      <p:sp>
        <p:nvSpPr>
          <p:cNvPr id="19" name="Line 26"/>
          <p:cNvSpPr>
            <a:spLocks noChangeShapeType="1"/>
          </p:cNvSpPr>
          <p:nvPr userDrawn="1"/>
        </p:nvSpPr>
        <p:spPr bwMode="auto">
          <a:xfrm>
            <a:off x="349252" y="2481263"/>
            <a:ext cx="1152313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0" name="Line 27"/>
          <p:cNvSpPr>
            <a:spLocks noChangeShapeType="1"/>
          </p:cNvSpPr>
          <p:nvPr userDrawn="1"/>
        </p:nvSpPr>
        <p:spPr bwMode="auto">
          <a:xfrm>
            <a:off x="370419" y="3656013"/>
            <a:ext cx="1152313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pic>
        <p:nvPicPr>
          <p:cNvPr id="10" name="Picture 35" descr="표지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73325"/>
            <a:ext cx="17526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36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736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51192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54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0884" y="274641"/>
            <a:ext cx="2808816" cy="58181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34433" y="274641"/>
            <a:ext cx="8223251" cy="58181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340786" y="1268416"/>
            <a:ext cx="11516783" cy="4751387"/>
          </a:xfrm>
          <a:prstGeom prst="rect">
            <a:avLst/>
          </a:prstGeom>
          <a:solidFill>
            <a:schemeClr val="bg1"/>
          </a:solidFill>
          <a:ln w="635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9" name="Line 29"/>
          <p:cNvSpPr>
            <a:spLocks noChangeShapeType="1"/>
          </p:cNvSpPr>
          <p:nvPr userDrawn="1"/>
        </p:nvSpPr>
        <p:spPr bwMode="auto">
          <a:xfrm rot="5400000">
            <a:off x="-246325" y="3644107"/>
            <a:ext cx="473868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0" name="Line 18"/>
          <p:cNvSpPr>
            <a:spLocks noChangeShapeType="1"/>
          </p:cNvSpPr>
          <p:nvPr userDrawn="1"/>
        </p:nvSpPr>
        <p:spPr bwMode="auto">
          <a:xfrm rot="5400000">
            <a:off x="1508389" y="3652044"/>
            <a:ext cx="47386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1" name="Line 27"/>
          <p:cNvSpPr>
            <a:spLocks noChangeShapeType="1"/>
          </p:cNvSpPr>
          <p:nvPr userDrawn="1"/>
        </p:nvSpPr>
        <p:spPr bwMode="auto">
          <a:xfrm>
            <a:off x="370419" y="3656013"/>
            <a:ext cx="1152313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2" name="Line 26"/>
          <p:cNvSpPr>
            <a:spLocks noChangeShapeType="1"/>
          </p:cNvSpPr>
          <p:nvPr userDrawn="1"/>
        </p:nvSpPr>
        <p:spPr bwMode="auto">
          <a:xfrm>
            <a:off x="349252" y="2481263"/>
            <a:ext cx="1152313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59" y="2643265"/>
            <a:ext cx="1701412" cy="84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33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24580" name="Picture 4" descr="http://www.powerpatterns.com/i/sites/1/bridge-the-gap-man-jumping-across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419" y="1316569"/>
            <a:ext cx="1729316" cy="113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96" name="Picture 20" descr="http://www.jobmail.co.za/blog/wp-content/uploads/2014/12/Industrial-Engineering-Jobs.jpg"/>
          <p:cNvPicPr preferRelativeResize="0"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8" y="4857349"/>
            <a:ext cx="1728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98" name="Picture 22" descr="http://www.atitan.com/uploads/Image/Engineering%20Solutions.jpg"/>
          <p:cNvPicPr preferRelativeResize="0"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575" y="3683124"/>
            <a:ext cx="1728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22"/>
          <p:cNvSpPr txBox="1">
            <a:spLocks noChangeArrowheads="1"/>
          </p:cNvSpPr>
          <p:nvPr userDrawn="1"/>
        </p:nvSpPr>
        <p:spPr bwMode="auto">
          <a:xfrm>
            <a:off x="4655841" y="849852"/>
            <a:ext cx="5856651" cy="350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defRPr/>
            </a:pPr>
            <a:r>
              <a:rPr lang="en-US" altLang="ko-KR" sz="1600" i="1" dirty="0" smtClean="0">
                <a:solidFill>
                  <a:schemeClr val="bg1">
                    <a:lumMod val="8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Industrial Engineering - Systems Approach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334434" y="692699"/>
            <a:ext cx="5953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i="1" dirty="0" smtClean="0">
                <a:solidFill>
                  <a:schemeClr val="bg1"/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산업공학 </a:t>
            </a:r>
            <a:r>
              <a:rPr lang="en-US" altLang="ko-KR" sz="2400" b="1" i="1" dirty="0" smtClean="0">
                <a:solidFill>
                  <a:schemeClr val="bg1"/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- </a:t>
            </a:r>
            <a:r>
              <a:rPr lang="ko-KR" altLang="en-US" sz="2400" b="1" i="1" dirty="0" smtClean="0">
                <a:solidFill>
                  <a:schemeClr val="bg1"/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시스템 접근</a:t>
            </a:r>
          </a:p>
        </p:txBody>
      </p:sp>
      <p:pic>
        <p:nvPicPr>
          <p:cNvPr id="30" name="Picture 35" descr="표지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73325"/>
            <a:ext cx="17526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68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5" descr="표지1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79" y="2892080"/>
            <a:ext cx="2568000" cy="15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그룹 26"/>
          <p:cNvGrpSpPr/>
          <p:nvPr userDrawn="1"/>
        </p:nvGrpSpPr>
        <p:grpSpPr>
          <a:xfrm>
            <a:off x="618204" y="2902471"/>
            <a:ext cx="5189765" cy="3071192"/>
            <a:chOff x="751684" y="2878088"/>
            <a:chExt cx="2620100" cy="2324274"/>
          </a:xfrm>
        </p:grpSpPr>
        <p:pic>
          <p:nvPicPr>
            <p:cNvPr id="24" name="Picture 4" descr="http://www.powerpatterns.com/i/sites/1/bridge-the-gap-man-jumping-across.jp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97" y="2878088"/>
              <a:ext cx="1296987" cy="1138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0" descr="http://www.jobmail.co.za/blog/wp-content/uploads/2014/12/Industrial-Engineering-Jobs.jpg"/>
            <p:cNvPicPr preferRelativeResize="0">
              <a:picLocks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684" y="4050362"/>
              <a:ext cx="1296000" cy="11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2" descr="http://www.atitan.com/uploads/Image/Engineering%20Solutions.jpg"/>
            <p:cNvPicPr preferRelativeResize="0">
              <a:picLocks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5784" y="4050362"/>
              <a:ext cx="1296000" cy="11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직사각형 8"/>
          <p:cNvSpPr/>
          <p:nvPr userDrawn="1"/>
        </p:nvSpPr>
        <p:spPr bwMode="auto">
          <a:xfrm>
            <a:off x="506999" y="1268414"/>
            <a:ext cx="11178005" cy="1404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506999" y="2808636"/>
            <a:ext cx="11178005" cy="3276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Text Box 22"/>
          <p:cNvSpPr txBox="1">
            <a:spLocks noChangeArrowheads="1"/>
          </p:cNvSpPr>
          <p:nvPr userDrawn="1"/>
        </p:nvSpPr>
        <p:spPr bwMode="auto">
          <a:xfrm>
            <a:off x="4492626" y="849852"/>
            <a:ext cx="5856651" cy="350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defRPr/>
            </a:pPr>
            <a:r>
              <a:rPr lang="en-US" altLang="ko-KR" sz="1600" i="1" dirty="0" smtClean="0">
                <a:solidFill>
                  <a:schemeClr val="bg1">
                    <a:lumMod val="8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Industrial Engineering - Systems Approach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67408" y="692699"/>
            <a:ext cx="5953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i="1" dirty="0" smtClean="0">
                <a:solidFill>
                  <a:schemeClr val="accent5"/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산업공학 </a:t>
            </a:r>
            <a:r>
              <a:rPr lang="en-US" altLang="ko-KR" sz="2400" b="1" i="1" dirty="0" smtClean="0">
                <a:solidFill>
                  <a:schemeClr val="accent5"/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- </a:t>
            </a:r>
            <a:r>
              <a:rPr lang="ko-KR" altLang="en-US" sz="2400" b="1" i="1" dirty="0" smtClean="0">
                <a:solidFill>
                  <a:schemeClr val="accent5"/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시스템 접근</a:t>
            </a:r>
          </a:p>
        </p:txBody>
      </p:sp>
    </p:spTree>
    <p:extLst>
      <p:ext uri="{BB962C8B-B14F-4D97-AF65-F5344CB8AC3E}">
        <p14:creationId xmlns:p14="http://schemas.microsoft.com/office/powerpoint/2010/main" val="1661018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623" y="196077"/>
            <a:ext cx="9505949" cy="490537"/>
          </a:xfrm>
        </p:spPr>
        <p:txBody>
          <a:bodyPr/>
          <a:lstStyle>
            <a:lvl1pPr>
              <a:defRPr>
                <a:latin typeface="THE정고딕140" panose="02020603020101020101" pitchFamily="18" charset="-127"/>
                <a:ea typeface="THE정고딕140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7084" y="908050"/>
            <a:ext cx="11235267" cy="5184775"/>
          </a:xfrm>
        </p:spPr>
        <p:txBody>
          <a:bodyPr/>
          <a:lstStyle>
            <a:lvl1pPr>
              <a:lnSpc>
                <a:spcPct val="120000"/>
              </a:lnSpc>
              <a:defRPr>
                <a:latin typeface="THE정고딕140" panose="02020603020101020101" pitchFamily="18" charset="-127"/>
                <a:ea typeface="THE정고딕140" panose="02020603020101020101" pitchFamily="18" charset="-127"/>
              </a:defRPr>
            </a:lvl1pPr>
            <a:lvl2pPr>
              <a:lnSpc>
                <a:spcPct val="120000"/>
              </a:lnSpc>
              <a:defRPr>
                <a:latin typeface="THE정고딕140" panose="02020603020101020101" pitchFamily="18" charset="-127"/>
                <a:ea typeface="THE정고딕140" panose="02020603020101020101" pitchFamily="18" charset="-127"/>
              </a:defRPr>
            </a:lvl2pPr>
            <a:lvl3pPr>
              <a:lnSpc>
                <a:spcPct val="120000"/>
              </a:lnSpc>
              <a:defRPr>
                <a:latin typeface="THE정고딕140" panose="02020603020101020101" pitchFamily="18" charset="-127"/>
                <a:ea typeface="THE정고딕140" panose="02020603020101020101" pitchFamily="18" charset="-127"/>
              </a:defRPr>
            </a:lvl3pPr>
            <a:lvl4pPr>
              <a:lnSpc>
                <a:spcPct val="120000"/>
              </a:lnSpc>
              <a:defRPr>
                <a:latin typeface="THE정고딕140" panose="02020603020101020101" pitchFamily="18" charset="-127"/>
                <a:ea typeface="THE정고딕140" panose="02020603020101020101" pitchFamily="18" charset="-127"/>
              </a:defRPr>
            </a:lvl4pPr>
            <a:lvl5pPr>
              <a:lnSpc>
                <a:spcPct val="120000"/>
              </a:lnSpc>
              <a:defRPr>
                <a:latin typeface="THE정고딕140" panose="02020603020101020101" pitchFamily="18" charset="-127"/>
                <a:ea typeface="THE정고딕140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766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24793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435" y="908050"/>
            <a:ext cx="551603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53669" y="908050"/>
            <a:ext cx="551603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6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94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3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47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8733" y="908050"/>
            <a:ext cx="1123526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51" name="Rectangle 27"/>
          <p:cNvSpPr>
            <a:spLocks noChangeArrowheads="1"/>
          </p:cNvSpPr>
          <p:nvPr userDrawn="1"/>
        </p:nvSpPr>
        <p:spPr bwMode="auto">
          <a:xfrm>
            <a:off x="103717" y="66678"/>
            <a:ext cx="11997267" cy="6729413"/>
          </a:xfrm>
          <a:prstGeom prst="rect">
            <a:avLst/>
          </a:prstGeom>
          <a:noFill/>
          <a:ln w="8890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028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429684" y="196077"/>
            <a:ext cx="9505949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>
            <a:off x="431802" y="765175"/>
            <a:ext cx="11233151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068" name="Rectangle 44"/>
          <p:cNvSpPr>
            <a:spLocks noChangeArrowheads="1"/>
          </p:cNvSpPr>
          <p:nvPr userDrawn="1"/>
        </p:nvSpPr>
        <p:spPr bwMode="auto">
          <a:xfrm>
            <a:off x="5807298" y="6308728"/>
            <a:ext cx="5822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latinLnBrk="0" hangingPunct="0">
              <a:defRPr/>
            </a:pPr>
            <a:fld id="{57A3FC1E-1843-43EB-8B99-BF40D8C57C4D}" type="slidenum">
              <a:rPr lang="en-US" altLang="ko-KR" sz="120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pPr algn="r" eaLnBrk="0" latinLnBrk="0" hangingPunct="0">
                <a:defRPr/>
              </a:pPr>
              <a:t>‹#›</a:t>
            </a:fld>
            <a:r>
              <a:rPr lang="en-US" altLang="ko-KR" sz="12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/5</a:t>
            </a:r>
            <a:endParaRPr lang="en-US" altLang="ko-KR" sz="12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HE정고딕140" panose="02020603020101020101" pitchFamily="18" charset="-127"/>
          <a:ea typeface="THE정고딕140" panose="02020603020101020101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Arial Black" pitchFamily="34" charset="0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Arial Black" pitchFamily="34" charset="0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Arial Black" pitchFamily="34" charset="0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Arial Black" pitchFamily="34" charset="0"/>
          <a:ea typeface="HY견고딕" pitchFamily="18" charset="-127"/>
        </a:defRPr>
      </a:lvl9pPr>
    </p:titleStyle>
    <p:bodyStyle>
      <a:lvl1pPr marL="265113" indent="-265113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6">
            <a:lumMod val="75000"/>
          </a:schemeClr>
        </a:buClr>
        <a:buFont typeface="Wingdings" panose="05000000000000000000" pitchFamily="2" charset="2"/>
        <a:buChar char="§"/>
        <a:tabLst>
          <a:tab pos="2332038" algn="l"/>
        </a:tabLst>
        <a:defRPr kumimoji="1" sz="2000">
          <a:solidFill>
            <a:schemeClr val="tx1"/>
          </a:solidFill>
          <a:latin typeface="THE정고딕140" panose="02020603020101020101" pitchFamily="18" charset="-127"/>
          <a:ea typeface="THE정고딕140" panose="02020603020101020101" pitchFamily="18" charset="-127"/>
          <a:cs typeface="+mn-cs"/>
        </a:defRPr>
      </a:lvl1pPr>
      <a:lvl2pPr marL="712788" indent="-255588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6">
            <a:lumMod val="75000"/>
          </a:schemeClr>
        </a:buClr>
        <a:buFont typeface="Arial" panose="020B0604020202020204" pitchFamily="34" charset="0"/>
        <a:buChar char="•"/>
        <a:tabLst>
          <a:tab pos="2332038" algn="l"/>
        </a:tabLst>
        <a:defRPr kumimoji="1">
          <a:solidFill>
            <a:schemeClr val="tx1"/>
          </a:solidFill>
          <a:latin typeface="THE정고딕140" panose="02020603020101020101" pitchFamily="18" charset="-127"/>
          <a:ea typeface="THE정고딕140" panose="02020603020101020101" pitchFamily="18" charset="-127"/>
        </a:defRPr>
      </a:lvl2pPr>
      <a:lvl3pPr marL="1168400" indent="-2540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6">
            <a:lumMod val="75000"/>
          </a:schemeClr>
        </a:buClr>
        <a:buFont typeface="Wingdings" panose="05000000000000000000" pitchFamily="2" charset="2"/>
        <a:buChar char="v"/>
        <a:tabLst>
          <a:tab pos="2332038" algn="l"/>
        </a:tabLst>
        <a:defRPr kumimoji="1" sz="1600">
          <a:solidFill>
            <a:schemeClr val="tx1"/>
          </a:solidFill>
          <a:latin typeface="THE정고딕140" panose="02020603020101020101" pitchFamily="18" charset="-127"/>
          <a:ea typeface="THE정고딕140" panose="02020603020101020101" pitchFamily="18" charset="-127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6">
            <a:lumMod val="75000"/>
          </a:schemeClr>
        </a:buClr>
        <a:buFont typeface="Wingdings" panose="05000000000000000000" pitchFamily="2" charset="2"/>
        <a:buChar char="ü"/>
        <a:tabLst>
          <a:tab pos="2332038" algn="l"/>
        </a:tabLst>
        <a:defRPr kumimoji="1" sz="1400">
          <a:solidFill>
            <a:schemeClr val="tx1"/>
          </a:solidFill>
          <a:latin typeface="THE정고딕140" panose="02020603020101020101" pitchFamily="18" charset="-127"/>
          <a:ea typeface="THE정고딕140" panose="02020603020101020101" pitchFamily="18" charset="-127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6">
            <a:lumMod val="75000"/>
          </a:schemeClr>
        </a:buClr>
        <a:buFont typeface="THE정고딕140" panose="02020603020101020101" pitchFamily="18" charset="-127"/>
        <a:buChar char="-"/>
        <a:tabLst>
          <a:tab pos="2332038" algn="l"/>
        </a:tabLst>
        <a:defRPr kumimoji="1" sz="1400">
          <a:solidFill>
            <a:schemeClr val="tx1"/>
          </a:solidFill>
          <a:latin typeface="THE정고딕140" panose="02020603020101020101" pitchFamily="18" charset="-127"/>
          <a:ea typeface="THE정고딕140" panose="02020603020101020101" pitchFamily="18" charset="-127"/>
        </a:defRPr>
      </a:lvl5pPr>
      <a:lvl6pPr marL="2514600" indent="-228600" algn="l" rtl="0" fontAlgn="base" latinLnBrk="1">
        <a:lnSpc>
          <a:spcPct val="11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1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1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1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lsxkr77@snu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772561" y="1700811"/>
            <a:ext cx="2646878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오리엔테이션</a:t>
            </a:r>
            <a:endParaRPr lang="ko-KR" altLang="en-US" sz="3200" dirty="0">
              <a:solidFill>
                <a:schemeClr val="bg1"/>
              </a:solidFill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54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6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강의 소개 </a:t>
            </a:r>
            <a:r>
              <a:rPr lang="en-US" altLang="ko-KR" sz="26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[1/3]</a:t>
            </a:r>
            <a:endParaRPr lang="en-US" altLang="ko-KR" sz="26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34433" y="908050"/>
            <a:ext cx="11235267" cy="5617294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과목</a:t>
            </a:r>
            <a:r>
              <a:rPr lang="en-US" altLang="ko-KR" dirty="0"/>
              <a:t>(Course)</a:t>
            </a:r>
          </a:p>
          <a:p>
            <a:pPr lvl="1" eaLnBrk="1" hangingPunct="1">
              <a:defRPr/>
            </a:pPr>
            <a:r>
              <a:rPr lang="en-US" altLang="ko-KR" dirty="0"/>
              <a:t>400.015 </a:t>
            </a:r>
            <a:r>
              <a:rPr lang="ko-KR" altLang="en-US" dirty="0"/>
              <a:t>산업공학개론</a:t>
            </a:r>
            <a:r>
              <a:rPr lang="en-US" altLang="ko-KR" dirty="0"/>
              <a:t>(Introduction to Industrial Engineering)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 smtClean="0"/>
              <a:t>강사</a:t>
            </a:r>
            <a:r>
              <a:rPr lang="en-US" altLang="ko-KR" dirty="0" smtClean="0"/>
              <a:t>(</a:t>
            </a:r>
            <a:r>
              <a:rPr lang="en-US" altLang="ko-KR" dirty="0"/>
              <a:t>Instructor)</a:t>
            </a:r>
          </a:p>
          <a:p>
            <a:pPr lvl="1" eaLnBrk="1" hangingPunct="1">
              <a:defRPr/>
            </a:pPr>
            <a:r>
              <a:rPr lang="ko-KR" altLang="en-US" dirty="0"/>
              <a:t>서울대학교 산업공학과 </a:t>
            </a:r>
            <a:r>
              <a:rPr lang="ko-KR" altLang="en-US" dirty="0" err="1"/>
              <a:t>한민탁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Laboratory: 39</a:t>
            </a:r>
            <a:r>
              <a:rPr lang="ko-KR" altLang="en-US" dirty="0"/>
              <a:t>동 </a:t>
            </a:r>
            <a:r>
              <a:rPr lang="en-US" altLang="ko-KR" dirty="0"/>
              <a:t>336</a:t>
            </a:r>
            <a:r>
              <a:rPr lang="ko-KR" altLang="en-US" dirty="0"/>
              <a:t>호 산업공학과 기술경영연구실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TEL: 02) 878-3511</a:t>
            </a:r>
          </a:p>
          <a:p>
            <a:pPr lvl="1" eaLnBrk="1" hangingPunct="1">
              <a:defRPr/>
            </a:pPr>
            <a:r>
              <a:rPr lang="en-US" altLang="ko-KR" dirty="0"/>
              <a:t>E-mail: </a:t>
            </a:r>
            <a:r>
              <a:rPr lang="en-US" altLang="ko-KR" dirty="0">
                <a:hlinkClick r:id="rId3"/>
              </a:rPr>
              <a:t>alsxkr77@snu.ac.kr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면담</a:t>
            </a:r>
            <a:r>
              <a:rPr lang="en-US" altLang="ko-KR" dirty="0"/>
              <a:t>: </a:t>
            </a:r>
            <a:r>
              <a:rPr lang="ko-KR" altLang="en-US" dirty="0"/>
              <a:t>이메일을 통한 사전 </a:t>
            </a:r>
            <a:r>
              <a:rPr lang="ko-KR" altLang="en-US" dirty="0" smtClean="0"/>
              <a:t>약속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전공 진입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전과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복수전공 등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강의시간 및 강의실</a:t>
            </a:r>
            <a:r>
              <a:rPr lang="en-US" altLang="ko-KR" dirty="0"/>
              <a:t>(Lecture Time &amp; Place)</a:t>
            </a:r>
          </a:p>
          <a:p>
            <a:pPr lvl="1" eaLnBrk="1" hangingPunct="1">
              <a:defRPr/>
            </a:pPr>
            <a:r>
              <a:rPr lang="ko-KR" altLang="en-US" dirty="0"/>
              <a:t>화</a:t>
            </a:r>
            <a:r>
              <a:rPr lang="ko-KR" altLang="en-US" dirty="0" smtClean="0"/>
              <a:t>요일 </a:t>
            </a:r>
            <a:r>
              <a:rPr lang="en-US" altLang="ko-KR" dirty="0"/>
              <a:t>&amp; </a:t>
            </a:r>
            <a:r>
              <a:rPr lang="ko-KR" altLang="en-US" dirty="0" smtClean="0"/>
              <a:t>목요일 </a:t>
            </a:r>
            <a:r>
              <a:rPr lang="ko-KR" altLang="en-US" dirty="0"/>
              <a:t>오전 </a:t>
            </a:r>
            <a:r>
              <a:rPr lang="en-US" altLang="ko-KR" dirty="0"/>
              <a:t>9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 </a:t>
            </a:r>
            <a:r>
              <a:rPr lang="en-US" altLang="ko-KR" dirty="0"/>
              <a:t>– 10</a:t>
            </a:r>
            <a:r>
              <a:rPr lang="ko-KR" altLang="en-US" dirty="0"/>
              <a:t>시 </a:t>
            </a:r>
            <a:r>
              <a:rPr lang="en-US" altLang="ko-KR" dirty="0"/>
              <a:t>45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smtClean="0"/>
              <a:t>43-1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401</a:t>
            </a:r>
            <a:r>
              <a:rPr lang="ko-KR" altLang="en-US" dirty="0" smtClean="0"/>
              <a:t>호 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강의 인원</a:t>
            </a:r>
            <a:r>
              <a:rPr lang="en-US" altLang="ko-KR" dirty="0"/>
              <a:t> –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99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6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강의 소개 </a:t>
            </a:r>
            <a:r>
              <a:rPr lang="en-US" altLang="ko-KR" sz="26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[2/3]</a:t>
            </a:r>
            <a:endParaRPr lang="en-US" altLang="ko-KR" sz="26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34433" y="908050"/>
            <a:ext cx="11235267" cy="5617294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과목의 목적</a:t>
            </a:r>
            <a:r>
              <a:rPr lang="en-US" altLang="ko-KR" dirty="0" smtClean="0"/>
              <a:t>(Course Objectives)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smtClean="0"/>
              <a:t>수강 대상 및 주요 강의 내용 키워드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산업공학 </a:t>
            </a:r>
            <a:r>
              <a:rPr lang="ko-KR" altLang="en-US" u="sng" dirty="0" smtClean="0"/>
              <a:t>비전공자</a:t>
            </a:r>
            <a:endParaRPr lang="en-US" altLang="ko-KR" u="sng" dirty="0" smtClean="0"/>
          </a:p>
          <a:p>
            <a:pPr lvl="2" eaLnBrk="1" hangingPunct="1">
              <a:defRPr/>
            </a:pPr>
            <a:r>
              <a:rPr lang="ko-KR" altLang="en-US" dirty="0" smtClean="0"/>
              <a:t>경영관리 조직 및 생산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연구개발 현장에서 출발하여 미래에 </a:t>
            </a:r>
            <a:r>
              <a:rPr lang="en-US" altLang="ko-KR" dirty="0" smtClean="0"/>
              <a:t>CTO/CEO</a:t>
            </a:r>
            <a:r>
              <a:rPr lang="ko-KR" altLang="en-US" dirty="0" smtClean="0"/>
              <a:t>로 성장할 공학도를 대상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넓은 개념으로서 </a:t>
            </a:r>
            <a:r>
              <a:rPr lang="en-US" altLang="ko-KR" dirty="0" smtClean="0"/>
              <a:t>‘</a:t>
            </a:r>
            <a:r>
              <a:rPr lang="ko-KR" altLang="en-US" u="sng" dirty="0" smtClean="0"/>
              <a:t>시스템 마인드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좁은 개념으로서 </a:t>
            </a:r>
            <a:r>
              <a:rPr lang="en-US" altLang="ko-KR" dirty="0" smtClean="0"/>
              <a:t>‘</a:t>
            </a:r>
            <a:r>
              <a:rPr lang="ko-KR" altLang="en-US" u="sng" dirty="0" smtClean="0"/>
              <a:t>기업 조직의 관리</a:t>
            </a:r>
            <a:r>
              <a:rPr lang="en-US" altLang="ko-KR" dirty="0" smtClean="0"/>
              <a:t>＇</a:t>
            </a:r>
            <a:r>
              <a:rPr lang="ko-KR" altLang="en-US" dirty="0" smtClean="0"/>
              <a:t>가 주요 강의 내용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세부 목적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시스템적 시각과 공학기술</a:t>
            </a:r>
            <a:r>
              <a:rPr lang="en-US" altLang="ko-KR" dirty="0" smtClean="0"/>
              <a:t>-</a:t>
            </a:r>
            <a:r>
              <a:rPr lang="ko-KR" altLang="en-US" dirty="0" smtClean="0"/>
              <a:t>기업경영간의 상호관계와 합목적성을 종합적으로 이해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기업시스템에서 수행되는 제반 </a:t>
            </a:r>
            <a:r>
              <a:rPr lang="ko-KR" altLang="en-US" u="sng" dirty="0" smtClean="0"/>
              <a:t>활동의 내용과 범위 및 절차를 파악</a:t>
            </a:r>
            <a:endParaRPr lang="en-US" altLang="ko-KR" u="sng" dirty="0" smtClean="0"/>
          </a:p>
          <a:p>
            <a:pPr lvl="3" eaLnBrk="1" hangingPunct="1">
              <a:defRPr/>
            </a:pPr>
            <a:r>
              <a:rPr lang="ko-KR" altLang="en-US" dirty="0" smtClean="0"/>
              <a:t>이러한 과정에서 사용될 수 있는 </a:t>
            </a:r>
            <a:r>
              <a:rPr lang="ko-KR" altLang="en-US" u="sng" dirty="0" smtClean="0"/>
              <a:t>구체적인 분석 및 관리기법과 방법론을 이해</a:t>
            </a:r>
            <a:endParaRPr lang="en-US" altLang="ko-KR" u="sng" dirty="0" smtClean="0"/>
          </a:p>
          <a:p>
            <a:pPr lvl="2" eaLnBrk="1" hangingPunct="1">
              <a:defRPr/>
            </a:pPr>
            <a:r>
              <a:rPr lang="ko-KR" altLang="en-US" dirty="0" smtClean="0"/>
              <a:t>미래의 관리자로서 필요한 기본지식과 전략적 사고를 배양</a:t>
            </a: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 smtClean="0"/>
              <a:t>교재</a:t>
            </a:r>
            <a:r>
              <a:rPr lang="en-US" altLang="ko-KR" dirty="0" smtClean="0"/>
              <a:t>(Textbook)</a:t>
            </a:r>
          </a:p>
          <a:p>
            <a:pPr lvl="1" eaLnBrk="1" hangingPunct="1">
              <a:defRPr/>
            </a:pPr>
            <a:r>
              <a:rPr lang="ko-KR" altLang="en-US" dirty="0" err="1" smtClean="0"/>
              <a:t>기본교재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산업경영공학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시스템 접근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박용태</a:t>
            </a:r>
            <a:r>
              <a:rPr lang="ko-KR" altLang="en-US" dirty="0" smtClean="0"/>
              <a:t> 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생능출판사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22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6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강의 소개 </a:t>
            </a:r>
            <a:r>
              <a:rPr lang="en-US" altLang="ko-KR" sz="26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[3/3]</a:t>
            </a:r>
            <a:endParaRPr lang="en-US" altLang="ko-KR" sz="26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34433" y="908050"/>
            <a:ext cx="11235267" cy="5617294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평가</a:t>
            </a:r>
            <a:r>
              <a:rPr lang="en-US" altLang="ko-KR" dirty="0" smtClean="0"/>
              <a:t>(Evaluation)</a:t>
            </a:r>
          </a:p>
          <a:p>
            <a:pPr lvl="1" eaLnBrk="1" hangingPunct="1">
              <a:defRPr/>
            </a:pPr>
            <a:r>
              <a:rPr lang="ko-KR" altLang="en-US" dirty="0" smtClean="0"/>
              <a:t>중간고사</a:t>
            </a:r>
            <a:r>
              <a:rPr lang="en-US" altLang="ko-KR" dirty="0" smtClean="0"/>
              <a:t>(mid-term exam) - </a:t>
            </a:r>
            <a:r>
              <a:rPr lang="en-US" altLang="ko-KR" u="sng" dirty="0" smtClean="0">
                <a:solidFill>
                  <a:srgbClr val="FF0000"/>
                </a:solidFill>
              </a:rPr>
              <a:t>45</a:t>
            </a:r>
            <a:r>
              <a:rPr lang="ko-KR" altLang="en-US" u="sng" dirty="0" smtClean="0"/>
              <a:t>점 만점</a:t>
            </a:r>
            <a:endParaRPr lang="en-US" altLang="ko-KR" u="sng" dirty="0" smtClean="0"/>
          </a:p>
          <a:p>
            <a:pPr lvl="2" eaLnBrk="1" hangingPunct="1">
              <a:defRPr/>
            </a:pPr>
            <a:r>
              <a:rPr lang="ko-KR" altLang="en-US" dirty="0" smtClean="0"/>
              <a:t>예정 일정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협의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기말고사</a:t>
            </a:r>
            <a:r>
              <a:rPr lang="en-US" altLang="ko-KR" dirty="0" smtClean="0"/>
              <a:t>(final exam) – </a:t>
            </a:r>
            <a:r>
              <a:rPr lang="en-US" altLang="ko-KR" u="sng" dirty="0" smtClean="0">
                <a:solidFill>
                  <a:srgbClr val="FF0000"/>
                </a:solidFill>
              </a:rPr>
              <a:t>45</a:t>
            </a:r>
            <a:r>
              <a:rPr lang="ko-KR" altLang="en-US" u="sng" dirty="0" smtClean="0"/>
              <a:t>점 만점</a:t>
            </a:r>
            <a:endParaRPr lang="en-US" altLang="ko-KR" u="sng" dirty="0" smtClean="0"/>
          </a:p>
          <a:p>
            <a:pPr lvl="2" eaLnBrk="1" hangingPunct="1">
              <a:defRPr/>
            </a:pPr>
            <a:r>
              <a:rPr lang="ko-KR" altLang="en-US" dirty="0" smtClean="0"/>
              <a:t>예정 일정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협의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Term Project – </a:t>
            </a:r>
            <a:r>
              <a:rPr lang="en-US" altLang="ko-KR" u="sng" dirty="0" smtClean="0">
                <a:solidFill>
                  <a:srgbClr val="FF0000"/>
                </a:solidFill>
              </a:rPr>
              <a:t>10</a:t>
            </a:r>
            <a:r>
              <a:rPr lang="ko-KR" altLang="en-US" u="sng" dirty="0" smtClean="0"/>
              <a:t>점 만점</a:t>
            </a:r>
            <a:endParaRPr lang="en-US" altLang="ko-KR" u="sng" dirty="0" smtClean="0"/>
          </a:p>
          <a:p>
            <a:pPr lvl="2" eaLnBrk="1" hangingPunct="1">
              <a:defRPr/>
            </a:pPr>
            <a:r>
              <a:rPr lang="ko-KR" altLang="en-US" dirty="0" smtClean="0"/>
              <a:t>기말고사 당일 답안지와 함께 제출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개인별 </a:t>
            </a:r>
            <a:r>
              <a:rPr lang="en-US" altLang="ko-KR" dirty="0" smtClean="0"/>
              <a:t>Report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주의사항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u="sng" dirty="0" smtClean="0"/>
              <a:t>출결 사항은 감점 요인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Random sample check </a:t>
            </a:r>
          </a:p>
          <a:p>
            <a:pPr lvl="3" eaLnBrk="1" hangingPunct="1">
              <a:defRPr/>
            </a:pPr>
            <a:r>
              <a:rPr lang="ko-KR" altLang="en-US" dirty="0" smtClean="0"/>
              <a:t>매 수업시간 마다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명만 출석체크 </a:t>
            </a:r>
            <a:r>
              <a:rPr lang="en-US" altLang="ko-KR" dirty="0" smtClean="0"/>
              <a:t>– 4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학기</a:t>
            </a:r>
            <a:endParaRPr lang="en-US" altLang="ko-KR" dirty="0" smtClean="0"/>
          </a:p>
          <a:p>
            <a:pPr lvl="3" eaLnBrk="1" hangingPunct="1"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회 결석 시 총점에서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/>
              <a:t>점 감점</a:t>
            </a:r>
            <a:r>
              <a:rPr lang="en-US" altLang="ko-KR" dirty="0" smtClean="0"/>
              <a:t>/ 3</a:t>
            </a:r>
            <a:r>
              <a:rPr lang="ko-KR" altLang="en-US" dirty="0" smtClean="0"/>
              <a:t>회 결석 시 총점에서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/>
              <a:t>점 감점</a:t>
            </a:r>
            <a:r>
              <a:rPr lang="en-US" altLang="ko-KR" dirty="0" smtClean="0"/>
              <a:t>/ 4</a:t>
            </a:r>
            <a:r>
              <a:rPr lang="ko-KR" altLang="en-US" dirty="0" smtClean="0"/>
              <a:t>회 결석 시 총점에서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/>
              <a:t>점 감점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스마트폰 사용 자제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강의 자료는 강의 시작 전에 업로드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eTL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확인하세요 </a:t>
            </a:r>
            <a:r>
              <a:rPr lang="en-US" altLang="ko-KR" dirty="0" smtClean="0">
                <a:sym typeface="Wingdings" panose="05000000000000000000" pitchFamily="2" charset="2"/>
              </a:rPr>
              <a:t></a:t>
            </a:r>
          </a:p>
          <a:p>
            <a:pPr lvl="2" eaLnBrk="1" hangingPunct="1"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830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TERM PROJECT - Guideline</a:t>
            </a:r>
            <a:endParaRPr lang="en-US" altLang="ko-KR" sz="26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34433" y="908050"/>
            <a:ext cx="11235267" cy="5617294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마감 기한</a:t>
            </a:r>
            <a:r>
              <a:rPr lang="en-US" altLang="ko-KR" dirty="0" smtClean="0"/>
              <a:t>(Due date)</a:t>
            </a:r>
          </a:p>
          <a:p>
            <a:pPr lvl="1" eaLnBrk="1" hangingPunct="1">
              <a:defRPr/>
            </a:pPr>
            <a:r>
              <a:rPr lang="ko-KR" altLang="en-US" dirty="0" smtClean="0"/>
              <a:t>예정 일정</a:t>
            </a:r>
            <a:r>
              <a:rPr lang="en-US" altLang="ko-KR" dirty="0" smtClean="0"/>
              <a:t>: </a:t>
            </a:r>
            <a:r>
              <a:rPr lang="ko-KR" altLang="en-US" u="sng" dirty="0" smtClean="0"/>
              <a:t>기말고사 당일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형식</a:t>
            </a:r>
            <a:r>
              <a:rPr lang="en-US" altLang="ko-KR" dirty="0" smtClean="0"/>
              <a:t>(Format) – </a:t>
            </a:r>
            <a:r>
              <a:rPr lang="ko-KR" altLang="en-US" dirty="0" smtClean="0"/>
              <a:t>정해진 분량 내에서 자유 형식으로 </a:t>
            </a:r>
            <a:r>
              <a:rPr lang="ko-KR" altLang="en-US" u="sng" dirty="0" err="1" smtClean="0">
                <a:solidFill>
                  <a:srgbClr val="FF0000"/>
                </a:solidFill>
              </a:rPr>
              <a:t>하드카피</a:t>
            </a:r>
            <a:r>
              <a:rPr lang="ko-KR" altLang="en-US" dirty="0" smtClean="0"/>
              <a:t> 제출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PPT Slide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매 내외 정도의 보고서 </a:t>
            </a:r>
            <a:r>
              <a:rPr lang="en-US" altLang="ko-KR" dirty="0" smtClean="0"/>
              <a:t>(Presentation </a:t>
            </a:r>
            <a:r>
              <a:rPr lang="ko-KR" altLang="en-US" dirty="0" smtClean="0"/>
              <a:t>양식</a:t>
            </a:r>
            <a:r>
              <a:rPr lang="en-US" altLang="ko-KR" dirty="0" smtClean="0"/>
              <a:t>)</a:t>
            </a:r>
          </a:p>
          <a:p>
            <a:pPr lvl="1" eaLnBrk="1" hangingPunct="1">
              <a:defRPr/>
            </a:pPr>
            <a:r>
              <a:rPr lang="en-US" altLang="ko-KR" dirty="0" smtClean="0"/>
              <a:t>A4 </a:t>
            </a:r>
            <a:r>
              <a:rPr lang="ko-KR" altLang="en-US" dirty="0" smtClean="0"/>
              <a:t>기준으로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 정도의 보고서 </a:t>
            </a:r>
            <a:r>
              <a:rPr lang="en-US" altLang="ko-KR" dirty="0" smtClean="0"/>
              <a:t>(Word </a:t>
            </a:r>
            <a:r>
              <a:rPr lang="ko-KR" altLang="en-US" dirty="0" smtClean="0"/>
              <a:t>양식</a:t>
            </a:r>
            <a:r>
              <a:rPr lang="en-US" altLang="ko-KR" dirty="0" smtClean="0"/>
              <a:t>)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 smtClean="0"/>
              <a:t>가이드라인</a:t>
            </a:r>
            <a:r>
              <a:rPr lang="en-US" altLang="ko-KR" dirty="0" smtClean="0"/>
              <a:t>(Guideline) – </a:t>
            </a:r>
            <a:r>
              <a:rPr lang="ko-KR" altLang="en-US" dirty="0" smtClean="0"/>
              <a:t>추후 </a:t>
            </a:r>
            <a:r>
              <a:rPr lang="en-US" altLang="ko-KR" dirty="0" err="1" smtClean="0"/>
              <a:t>eTL</a:t>
            </a:r>
            <a:r>
              <a:rPr lang="ko-KR" altLang="en-US" dirty="0" smtClean="0"/>
              <a:t>을 통해 견본 업로드 예정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시스템 특성을 지니는 대상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연구조직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개발조직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생산조직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마케팅조직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선정하여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u="sng" dirty="0" smtClean="0"/>
              <a:t>시스템의 문제점을 분석</a:t>
            </a:r>
            <a:r>
              <a:rPr lang="ko-KR" altLang="en-US" dirty="0" smtClean="0"/>
              <a:t>하고 해결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방안을 제시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u="sng" dirty="0" smtClean="0"/>
              <a:t>다양한 방법론</a:t>
            </a:r>
            <a:r>
              <a:rPr lang="ko-KR" altLang="en-US" dirty="0" smtClean="0"/>
              <a:t>을 사용할수록 더 많은 </a:t>
            </a:r>
            <a:r>
              <a:rPr lang="en-US" altLang="ko-KR" dirty="0" smtClean="0"/>
              <a:t>credit</a:t>
            </a:r>
            <a:r>
              <a:rPr lang="ko-KR" altLang="en-US" dirty="0" smtClean="0"/>
              <a:t>을 부여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실질적인 </a:t>
            </a:r>
            <a:r>
              <a:rPr lang="en-US" altLang="ko-KR" u="sng" dirty="0" smtClean="0"/>
              <a:t>data</a:t>
            </a:r>
            <a:r>
              <a:rPr lang="ko-KR" altLang="en-US" dirty="0" smtClean="0"/>
              <a:t>를 이용하여 분석하는 것을 권장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분석결과의 </a:t>
            </a:r>
            <a:r>
              <a:rPr lang="ko-KR" altLang="en-US" u="sng" dirty="0" smtClean="0"/>
              <a:t>의미와 시사점을 본인 스스로</a:t>
            </a:r>
            <a:r>
              <a:rPr lang="ko-KR" altLang="en-US" dirty="0" smtClean="0"/>
              <a:t> 제시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반드시 </a:t>
            </a:r>
            <a:r>
              <a:rPr lang="ko-KR" altLang="en-US" u="sng" dirty="0" smtClean="0"/>
              <a:t>개인 단위</a:t>
            </a:r>
            <a:r>
              <a:rPr lang="ko-KR" altLang="en-US" dirty="0" smtClean="0"/>
              <a:t>로 수행</a:t>
            </a:r>
            <a:endParaRPr lang="en-US" altLang="ko-KR" dirty="0" smtClean="0"/>
          </a:p>
          <a:p>
            <a:pPr marL="457200" lvl="1" indent="0" eaLnBrk="1" hangingPunct="1">
              <a:buNone/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9737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2" grpId="0" build="p"/>
    </p:bldLst>
  </p:timing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Arial Black"/>
        <a:ea typeface="HY견고딕"/>
        <a:cs typeface=""/>
      </a:majorFont>
      <a:minorFont>
        <a:latin typeface="Tahoma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11795</TotalTime>
  <Words>379</Words>
  <Application>Microsoft Office PowerPoint</Application>
  <PresentationFormat>와이드스크린</PresentationFormat>
  <Paragraphs>60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Wingdings</vt:lpstr>
      <vt:lpstr>Arial</vt:lpstr>
      <vt:lpstr>굴림</vt:lpstr>
      <vt:lpstr>맑은 고딕</vt:lpstr>
      <vt:lpstr>THE정고딕140</vt:lpstr>
      <vt:lpstr>HY견고딕</vt:lpstr>
      <vt:lpstr>Arial Black</vt:lpstr>
      <vt:lpstr>가는각진제목체</vt:lpstr>
      <vt:lpstr>기본 디자인</vt:lpstr>
      <vt:lpstr>PowerPoint 프레젠테이션</vt:lpstr>
      <vt:lpstr>강의 소개 [1/3]</vt:lpstr>
      <vt:lpstr>강의 소개 [2/3]</vt:lpstr>
      <vt:lpstr>강의 소개 [3/3]</vt:lpstr>
      <vt:lpstr>TERM PROJECT - Guideline</vt:lpstr>
    </vt:vector>
  </TitlesOfParts>
  <Company>서울대학교 산업공학과 기술경영연구실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Yongtae Park</dc:creator>
  <cp:lastModifiedBy>TM_LAB</cp:lastModifiedBy>
  <cp:revision>36</cp:revision>
  <dcterms:created xsi:type="dcterms:W3CDTF">2005-05-24T09:42:27Z</dcterms:created>
  <dcterms:modified xsi:type="dcterms:W3CDTF">2018-09-03T05:21:26Z</dcterms:modified>
</cp:coreProperties>
</file>