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400" r:id="rId2"/>
    <p:sldId id="396" r:id="rId3"/>
    <p:sldId id="313" r:id="rId4"/>
    <p:sldId id="317" r:id="rId5"/>
    <p:sldId id="316" r:id="rId6"/>
    <p:sldId id="257" r:id="rId7"/>
    <p:sldId id="260" r:id="rId8"/>
    <p:sldId id="382" r:id="rId9"/>
    <p:sldId id="383" r:id="rId10"/>
    <p:sldId id="384" r:id="rId11"/>
    <p:sldId id="385" r:id="rId12"/>
    <p:sldId id="387" r:id="rId13"/>
    <p:sldId id="388" r:id="rId14"/>
    <p:sldId id="389" r:id="rId15"/>
    <p:sldId id="315" r:id="rId16"/>
    <p:sldId id="390" r:id="rId17"/>
    <p:sldId id="391" r:id="rId18"/>
    <p:sldId id="322" r:id="rId19"/>
    <p:sldId id="321" r:id="rId20"/>
    <p:sldId id="324" r:id="rId21"/>
    <p:sldId id="325" r:id="rId22"/>
    <p:sldId id="326" r:id="rId23"/>
    <p:sldId id="328" r:id="rId24"/>
    <p:sldId id="329" r:id="rId25"/>
    <p:sldId id="330" r:id="rId26"/>
    <p:sldId id="401" r:id="rId27"/>
    <p:sldId id="402" r:id="rId28"/>
    <p:sldId id="331" r:id="rId29"/>
    <p:sldId id="332" r:id="rId30"/>
    <p:sldId id="333" r:id="rId31"/>
    <p:sldId id="334" r:id="rId32"/>
    <p:sldId id="284" r:id="rId33"/>
  </p:sldIdLst>
  <p:sldSz cx="9144000" cy="6858000" type="screen4x3"/>
  <p:notesSz cx="10063163" cy="68738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경희" initials="유경희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6E402C"/>
    <a:srgbClr val="438273"/>
    <a:srgbClr val="498C7D"/>
    <a:srgbClr val="4C9282"/>
    <a:srgbClr val="333399"/>
    <a:srgbClr val="669900"/>
    <a:srgbClr val="91C400"/>
    <a:srgbClr val="99CC00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54" d="100"/>
          <a:sy n="154" d="100"/>
        </p:scale>
        <p:origin x="6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2300" y="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6937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1438" y="3265488"/>
            <a:ext cx="7380287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0975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2300" y="6530975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 b="0" i="0"/>
            </a:lvl1pPr>
          </a:lstStyle>
          <a:p>
            <a:fld id="{ED077453-A064-4205-B6EE-502B48E233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693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65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176881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929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6751099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9841818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4900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3" r:id="rId2"/>
    <p:sldLayoutId id="2147483662" r:id="rId3"/>
    <p:sldLayoutId id="2147483675" r:id="rId4"/>
    <p:sldLayoutId id="2147483676" r:id="rId5"/>
    <p:sldLayoutId id="2147483667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알고리즘 설계와 분석의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20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sample2(A[ ],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        sum ← 0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for 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 ← 1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                sum← sum+ A[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] ;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2400" dirty="0" smtClean="0"/>
              <a:t> sum ;    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} </a:t>
            </a:r>
            <a:endParaRPr lang="ko-KR" altLang="en-US" sz="2400" dirty="0" smtClean="0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682625" y="5670550"/>
            <a:ext cx="5541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b="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비례하는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sample3(A[ ],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sum ← 0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2400" dirty="0" smtClean="0"/>
              <a:t> 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 ← 1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j</a:t>
            </a:r>
            <a:r>
              <a:rPr lang="en-US" altLang="ko-KR" sz="2400" dirty="0" smtClean="0"/>
              <a:t> ← 1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                sum← sum+ A[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]*A[</a:t>
            </a:r>
            <a:r>
              <a:rPr lang="en-US" altLang="ko-KR" sz="2400" i="1" dirty="0" smtClean="0"/>
              <a:t>j</a:t>
            </a:r>
            <a:r>
              <a:rPr lang="en-US" altLang="ko-KR" sz="2400" dirty="0" smtClean="0"/>
              <a:t>]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2400" dirty="0" smtClean="0"/>
              <a:t> sum ;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} </a:t>
            </a:r>
            <a:endParaRPr lang="ko-KR" altLang="en-US" sz="2400" dirty="0" smtClean="0"/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682625" y="5665788"/>
            <a:ext cx="56749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b="0" i="0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비례하는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sample4(A[ ],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sum ← 0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</a:t>
            </a:r>
            <a:r>
              <a:rPr lang="en-US" altLang="ko-KR" sz="18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1800" dirty="0" smtClean="0"/>
              <a:t> </a:t>
            </a:r>
            <a:r>
              <a:rPr lang="en-US" altLang="ko-KR" sz="1800" i="1" dirty="0" err="1" smtClean="0"/>
              <a:t>i</a:t>
            </a:r>
            <a:r>
              <a:rPr lang="en-US" altLang="ko-KR" sz="1800" dirty="0" smtClean="0"/>
              <a:t> ← 1 </a:t>
            </a:r>
            <a:r>
              <a:rPr lang="en-US" altLang="ko-KR" sz="18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        </a:t>
            </a:r>
            <a:r>
              <a:rPr lang="en-US" altLang="ko-KR" sz="18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j</a:t>
            </a:r>
            <a:r>
              <a:rPr lang="en-US" altLang="ko-KR" sz="1800" dirty="0" smtClean="0"/>
              <a:t> ← 1 </a:t>
            </a:r>
            <a:r>
              <a:rPr lang="en-US" altLang="ko-KR" sz="18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                </a:t>
            </a:r>
            <a:r>
              <a:rPr lang="en-US" altLang="ko-KR" sz="1800" i="1" dirty="0" smtClean="0"/>
              <a:t>k</a:t>
            </a:r>
            <a:r>
              <a:rPr lang="en-US" altLang="ko-KR" sz="1800" dirty="0" smtClean="0"/>
              <a:t> ← A[1 ...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]</a:t>
            </a:r>
            <a:r>
              <a:rPr lang="ko-KR" altLang="en-US" sz="1800" dirty="0" smtClean="0"/>
              <a:t>에서 임의로         개를 뽑을 때 이들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중 최댓값 </a:t>
            </a:r>
            <a:r>
              <a:rPr lang="en-US" altLang="ko-KR" sz="1800" dirty="0" smtClean="0"/>
              <a:t>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                sum ← sum + </a:t>
            </a:r>
            <a:r>
              <a:rPr lang="en-US" altLang="ko-KR" sz="1800" i="1" dirty="0" smtClean="0"/>
              <a:t>k</a:t>
            </a:r>
            <a:r>
              <a:rPr lang="en-US" altLang="ko-KR" sz="1800" dirty="0" smtClean="0"/>
              <a:t>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        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       </a:t>
            </a:r>
            <a:r>
              <a:rPr lang="en-US" altLang="ko-KR" sz="18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1800" dirty="0" smtClean="0"/>
              <a:t> sum ;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} </a:t>
            </a:r>
            <a:endParaRPr lang="ko-KR" altLang="en-US" sz="1800" dirty="0" smtClean="0"/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682625" y="5614988"/>
            <a:ext cx="56749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b="0" i="0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비례하는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10838"/>
              </p:ext>
            </p:extLst>
          </p:nvPr>
        </p:nvGraphicFramePr>
        <p:xfrm>
          <a:off x="4660361" y="3317082"/>
          <a:ext cx="533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380880" imgH="228600" progId="Equation.3">
                  <p:embed/>
                </p:oleObj>
              </mc:Choice>
              <mc:Fallback>
                <p:oleObj name="Equation" r:id="rId3" imgW="3808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361" y="3317082"/>
                        <a:ext cx="5334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sample5(A[ ],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sum ← 0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2400" dirty="0" smtClean="0"/>
              <a:t>  </a:t>
            </a:r>
            <a:r>
              <a:rPr lang="en-US" altLang="ko-KR" sz="2400" i="1" dirty="0" err="1" smtClean="0"/>
              <a:t>i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← 1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b="1" dirty="0" smtClean="0"/>
              <a:t>-</a:t>
            </a:r>
            <a:r>
              <a:rPr lang="en-US" altLang="ko-KR" sz="2400" dirty="0" smtClean="0"/>
              <a:t>1                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       </a:t>
            </a:r>
            <a:r>
              <a:rPr lang="en-US" altLang="ko-KR" sz="2400" dirty="0" smtClean="0">
                <a:solidFill>
                  <a:srgbClr val="0066CC"/>
                </a:solidFill>
              </a:rPr>
              <a:t>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for</a:t>
            </a:r>
            <a:r>
              <a:rPr lang="en-US" altLang="ko-KR" sz="2400" dirty="0" smtClean="0"/>
              <a:t>  </a:t>
            </a:r>
            <a:r>
              <a:rPr lang="en-US" altLang="ko-KR" sz="2400" i="1" dirty="0" smtClean="0"/>
              <a:t>j</a:t>
            </a:r>
            <a:r>
              <a:rPr lang="en-US" altLang="ko-KR" sz="2400" dirty="0" smtClean="0"/>
              <a:t> ←  </a:t>
            </a:r>
            <a:r>
              <a:rPr lang="en-US" altLang="ko-KR" sz="2400" i="1" dirty="0" smtClean="0"/>
              <a:t>i</a:t>
            </a:r>
            <a:r>
              <a:rPr lang="en-US" altLang="ko-KR" sz="2400" dirty="0" smtClean="0"/>
              <a:t>+1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to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                sum← sum+ A[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]*A[</a:t>
            </a:r>
            <a:r>
              <a:rPr lang="en-US" altLang="ko-KR" sz="2400" i="1" dirty="0" smtClean="0"/>
              <a:t>j</a:t>
            </a:r>
            <a:r>
              <a:rPr lang="en-US" altLang="ko-KR" sz="2400" dirty="0" smtClean="0"/>
              <a:t>] ;      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       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2400" dirty="0" smtClean="0"/>
              <a:t> sum ;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} </a:t>
            </a:r>
            <a:endParaRPr lang="ko-KR" altLang="en-US" sz="2400" dirty="0" smtClean="0"/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682625" y="5619750"/>
            <a:ext cx="55723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b="0" i="0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비례하는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factorial(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if</a:t>
            </a:r>
            <a:r>
              <a:rPr lang="en-US" altLang="ko-KR" sz="2400" dirty="0" smtClean="0"/>
              <a:t> 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=1) 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2400" dirty="0" smtClean="0"/>
              <a:t> 1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        </a:t>
            </a:r>
            <a:r>
              <a:rPr lang="en-US" altLang="ko-KR" sz="2400" b="1" dirty="0" smtClean="0">
                <a:solidFill>
                  <a:srgbClr val="0066CC"/>
                </a:solidFill>
              </a:rPr>
              <a:t>return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*factorial(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-1) ;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} </a:t>
            </a:r>
            <a:endParaRPr lang="ko-KR" altLang="en-US" sz="2400" dirty="0" smtClean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682625" y="5614988"/>
            <a:ext cx="5541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b="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비례하는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재귀와 귀납적 사고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재귀</a:t>
            </a:r>
            <a:r>
              <a:rPr lang="en-US" altLang="ko-KR" sz="2800" dirty="0" smtClean="0"/>
              <a:t>=</a:t>
            </a:r>
            <a:r>
              <a:rPr lang="ko-KR" altLang="en-US" sz="2800" dirty="0" smtClean="0"/>
              <a:t>자기호출</a:t>
            </a:r>
            <a:r>
              <a:rPr lang="en-US" altLang="ko-KR" sz="2800" dirty="0" smtClean="0"/>
              <a:t>(recursion)</a:t>
            </a:r>
          </a:p>
          <a:p>
            <a:r>
              <a:rPr lang="ko-KR" altLang="en-US" sz="2800" dirty="0" smtClean="0"/>
              <a:t>재귀적 구조</a:t>
            </a:r>
          </a:p>
          <a:p>
            <a:pPr lvl="1"/>
            <a:r>
              <a:rPr lang="ko-KR" altLang="en-US" sz="2400" dirty="0" smtClean="0"/>
              <a:t>어떤 문제 안에 크기만 다를 뿐 성격이 똑같은 작은 문제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포함되어 있는 것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1:  factorial</a:t>
            </a:r>
          </a:p>
          <a:p>
            <a:pPr lvl="2"/>
            <a:r>
              <a:rPr lang="en-US" altLang="ko-KR" sz="2000" i="1" dirty="0" smtClean="0"/>
              <a:t>N</a:t>
            </a:r>
            <a:r>
              <a:rPr lang="en-US" altLang="ko-KR" sz="2000" dirty="0" smtClean="0"/>
              <a:t>! =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×(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-1)!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2: </a:t>
            </a:r>
            <a:r>
              <a:rPr lang="ko-KR" altLang="en-US" sz="2400" dirty="0" smtClean="0"/>
              <a:t>수열의 </a:t>
            </a:r>
            <a:r>
              <a:rPr lang="ko-KR" altLang="en-US" sz="2400" dirty="0" err="1" smtClean="0"/>
              <a:t>점화식</a:t>
            </a:r>
            <a:endParaRPr lang="ko-KR" altLang="en-US" sz="2400" dirty="0" smtClean="0"/>
          </a:p>
          <a:p>
            <a:pPr lvl="2"/>
            <a:r>
              <a:rPr lang="en-US" altLang="ko-KR" sz="2000" dirty="0" smtClean="0"/>
              <a:t>a</a:t>
            </a:r>
            <a:r>
              <a:rPr lang="en-US" altLang="ko-KR" sz="2000" i="1" baseline="-25000" dirty="0" smtClean="0"/>
              <a:t>n</a:t>
            </a:r>
            <a:r>
              <a:rPr lang="en-US" altLang="ko-KR" sz="2000" dirty="0" smtClean="0"/>
              <a:t> = a</a:t>
            </a:r>
            <a:r>
              <a:rPr lang="en-US" altLang="ko-KR" sz="2000" i="1" baseline="-25000" dirty="0" smtClean="0"/>
              <a:t>n</a:t>
            </a:r>
            <a:r>
              <a:rPr lang="en-US" altLang="ko-KR" sz="2000" baseline="-25000" dirty="0" smtClean="0"/>
              <a:t>-1</a:t>
            </a:r>
            <a:r>
              <a:rPr lang="en-US" altLang="ko-KR" sz="2000" dirty="0" smtClean="0"/>
              <a:t> + 2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9" y="4143115"/>
            <a:ext cx="4334531" cy="16607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재귀의 예</a:t>
            </a:r>
            <a:r>
              <a:rPr lang="en-US" altLang="ko-KR" sz="3200" smtClean="0"/>
              <a:t>: </a:t>
            </a:r>
            <a:r>
              <a:rPr lang="ko-KR" altLang="en-US" sz="3200" smtClean="0"/>
              <a:t>병합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mergeSort(A[ ], </a:t>
                </a:r>
                <a:r>
                  <a:rPr lang="en-US" altLang="ko-KR" sz="2000" i="1" dirty="0" smtClean="0"/>
                  <a:t>p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r</a:t>
                </a:r>
                <a:r>
                  <a:rPr lang="en-US" altLang="ko-KR" sz="2000" dirty="0" smtClean="0"/>
                  <a:t>)      </a:t>
                </a:r>
                <a:r>
                  <a:rPr lang="en-US" altLang="ko-KR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▷ A[</a:t>
                </a:r>
                <a:r>
                  <a:rPr lang="en-US" altLang="ko-KR" sz="2000" i="1" dirty="0" smtClean="0">
                    <a:solidFill>
                      <a:schemeClr val="bg2">
                        <a:lumMod val="75000"/>
                      </a:schemeClr>
                    </a:solidFill>
                  </a:rPr>
                  <a:t>p</a:t>
                </a:r>
                <a:r>
                  <a:rPr lang="en-US" altLang="ko-KR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 ... </a:t>
                </a:r>
                <a:r>
                  <a:rPr lang="en-US" altLang="ko-KR" sz="2000" i="1" dirty="0" smtClean="0">
                    <a:solidFill>
                      <a:schemeClr val="bg2">
                        <a:lumMod val="75000"/>
                      </a:schemeClr>
                    </a:solidFill>
                  </a:rPr>
                  <a:t>r</a:t>
                </a:r>
                <a:r>
                  <a:rPr lang="en-US" altLang="ko-KR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  <a:r>
                  <a:rPr lang="ko-KR" altLang="en-US" sz="1800" dirty="0" smtClean="0">
                    <a:solidFill>
                      <a:schemeClr val="bg2">
                        <a:lumMod val="75000"/>
                      </a:schemeClr>
                    </a:solidFill>
                  </a:rPr>
                  <a:t>을 정렬한다</a:t>
                </a:r>
                <a:r>
                  <a:rPr lang="en-US" altLang="ko-KR" sz="1800" dirty="0" smtClean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  <a:r>
                  <a:rPr lang="ko-KR" altLang="en-US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        </a:t>
                </a:r>
                <a:r>
                  <a:rPr lang="en-US" altLang="ko-KR" sz="2000" b="1" dirty="0" smtClean="0">
                    <a:solidFill>
                      <a:schemeClr val="accent2"/>
                    </a:solidFill>
                  </a:rPr>
                  <a:t>if 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p</a:t>
                </a:r>
                <a:r>
                  <a:rPr lang="en-US" altLang="ko-KR" sz="2000" dirty="0" smtClean="0"/>
                  <a:t> &lt; </a:t>
                </a:r>
                <a:r>
                  <a:rPr lang="en-US" altLang="ko-KR" sz="2000" i="1" dirty="0" smtClean="0"/>
                  <a:t>r</a:t>
                </a:r>
                <a:r>
                  <a:rPr lang="en-US" altLang="ko-KR" sz="2000" dirty="0" smtClean="0"/>
                  <a:t>) </a:t>
                </a:r>
                <a:r>
                  <a:rPr lang="en-US" altLang="ko-KR" sz="2000" b="1" dirty="0" smtClean="0">
                    <a:solidFill>
                      <a:schemeClr val="accent2"/>
                    </a:solidFill>
                  </a:rPr>
                  <a:t>then</a:t>
                </a:r>
                <a:r>
                  <a:rPr lang="en-US" altLang="ko-KR" sz="2000" dirty="0" smtClean="0"/>
                  <a:t> 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                </a:t>
                </a:r>
                <a:r>
                  <a:rPr lang="en-US" altLang="ko-KR" sz="2000" i="1" dirty="0" smtClean="0"/>
                  <a:t>q</a:t>
                </a:r>
                <a:r>
                  <a:rPr lang="en-US" altLang="ko-KR" sz="2000" dirty="0" smtClean="0"/>
                  <a:t> 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r>
                  <a:rPr lang="en-US" altLang="ko-KR" sz="2000" dirty="0" smtClean="0"/>
                  <a:t>;   -----------------  ①   </a:t>
                </a:r>
                <a:r>
                  <a:rPr lang="en-US" altLang="ko-KR" sz="1800" dirty="0" smtClean="0">
                    <a:solidFill>
                      <a:schemeClr val="bg2">
                        <a:lumMod val="75000"/>
                      </a:schemeClr>
                    </a:solidFill>
                  </a:rPr>
                  <a:t>▷ p, q</a:t>
                </a:r>
                <a:r>
                  <a:rPr lang="ko-KR" altLang="en-US" sz="1800" dirty="0" smtClean="0">
                    <a:solidFill>
                      <a:schemeClr val="bg2">
                        <a:lumMod val="75000"/>
                      </a:schemeClr>
                    </a:solidFill>
                  </a:rPr>
                  <a:t>의 중간 지점 계산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 smtClean="0"/>
                  <a:t>                </a:t>
                </a:r>
                <a:r>
                  <a:rPr lang="en-US" altLang="ko-KR" sz="2000" dirty="0" err="1" smtClean="0"/>
                  <a:t>mergeSort</a:t>
                </a:r>
                <a:r>
                  <a:rPr lang="en-US" altLang="ko-KR" sz="2000" dirty="0" smtClean="0"/>
                  <a:t>(A, </a:t>
                </a:r>
                <a:r>
                  <a:rPr lang="en-US" altLang="ko-KR" sz="2000" i="1" dirty="0" smtClean="0"/>
                  <a:t>p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q</a:t>
                </a:r>
                <a:r>
                  <a:rPr lang="en-US" altLang="ko-KR" sz="2000" dirty="0" smtClean="0"/>
                  <a:t>);  ----------------  ②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 smtClean="0"/>
                  <a:t>                </a:t>
                </a:r>
                <a:r>
                  <a:rPr lang="en-US" altLang="ko-KR" sz="2000" dirty="0" err="1" smtClean="0"/>
                  <a:t>mergeSort</a:t>
                </a:r>
                <a:r>
                  <a:rPr lang="en-US" altLang="ko-KR" sz="2000" dirty="0" smtClean="0"/>
                  <a:t>(A, </a:t>
                </a:r>
                <a:r>
                  <a:rPr lang="en-US" altLang="ko-KR" sz="2000" i="1" dirty="0" smtClean="0"/>
                  <a:t>q</a:t>
                </a:r>
                <a:r>
                  <a:rPr lang="en-US" altLang="ko-KR" sz="2000" dirty="0" smtClean="0"/>
                  <a:t>+1, </a:t>
                </a:r>
                <a:r>
                  <a:rPr lang="en-US" altLang="ko-KR" sz="2000" i="1" dirty="0" smtClean="0"/>
                  <a:t>r</a:t>
                </a:r>
                <a:r>
                  <a:rPr lang="en-US" altLang="ko-KR" sz="2000" dirty="0" smtClean="0"/>
                  <a:t>); --------------  ③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 smtClean="0"/>
                  <a:t>                </a:t>
                </a:r>
                <a:r>
                  <a:rPr lang="en-US" altLang="ko-KR" sz="2000" dirty="0" smtClean="0"/>
                  <a:t>merge(A, </a:t>
                </a:r>
                <a:r>
                  <a:rPr lang="en-US" altLang="ko-KR" sz="2000" i="1" dirty="0" smtClean="0"/>
                  <a:t>p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q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r</a:t>
                </a:r>
                <a:r>
                  <a:rPr lang="en-US" altLang="ko-KR" sz="2000" dirty="0" smtClean="0"/>
                  <a:t>);   ------------------  ④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병합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 smtClean="0"/>
                  <a:t>        </a:t>
                </a:r>
                <a:r>
                  <a:rPr lang="en-US" altLang="ko-KR" sz="2000" dirty="0" smtClean="0"/>
                  <a:t>}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}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endParaRPr lang="en-US" altLang="ko-KR" sz="2000" dirty="0" smtClean="0"/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/>
                  <a:t>merge(A[ ], </a:t>
                </a:r>
                <a:r>
                  <a:rPr lang="en-US" altLang="ko-KR" sz="2000" i="1" dirty="0" smtClean="0"/>
                  <a:t>p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q</a:t>
                </a:r>
                <a:r>
                  <a:rPr lang="en-US" altLang="ko-KR" sz="2000" dirty="0" smtClean="0"/>
                  <a:t>, </a:t>
                </a:r>
                <a:r>
                  <a:rPr lang="en-US" altLang="ko-KR" sz="2000" i="1" dirty="0" smtClean="0"/>
                  <a:t>r</a:t>
                </a:r>
                <a:r>
                  <a:rPr lang="en-US" altLang="ko-KR" sz="2000" dirty="0" smtClean="0"/>
                  <a:t>)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800" dirty="0" smtClean="0"/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800" dirty="0" smtClean="0"/>
                  <a:t>        </a:t>
                </a:r>
                <a:r>
                  <a:rPr lang="ko-KR" altLang="en-US" sz="1800" dirty="0" smtClean="0"/>
                  <a:t>정렬되어 있는 두 배열 </a:t>
                </a:r>
                <a:r>
                  <a:rPr lang="en-US" altLang="ko-KR" sz="1800" dirty="0" smtClean="0"/>
                  <a:t>A[</a:t>
                </a:r>
                <a:r>
                  <a:rPr lang="en-US" altLang="ko-KR" sz="1800" i="1" dirty="0" smtClean="0"/>
                  <a:t>p</a:t>
                </a:r>
                <a:r>
                  <a:rPr lang="en-US" altLang="ko-KR" sz="1800" dirty="0" smtClean="0"/>
                  <a:t> ... </a:t>
                </a:r>
                <a:r>
                  <a:rPr lang="en-US" altLang="ko-KR" sz="1800" i="1" dirty="0" smtClean="0"/>
                  <a:t>q</a:t>
                </a:r>
                <a:r>
                  <a:rPr lang="en-US" altLang="ko-KR" sz="1800" dirty="0" smtClean="0"/>
                  <a:t>]</a:t>
                </a:r>
                <a:r>
                  <a:rPr lang="ko-KR" altLang="en-US" sz="1800" dirty="0" smtClean="0"/>
                  <a:t>와 </a:t>
                </a:r>
                <a:r>
                  <a:rPr lang="en-US" altLang="ko-KR" sz="1800" dirty="0" smtClean="0"/>
                  <a:t>A[</a:t>
                </a:r>
                <a:r>
                  <a:rPr lang="en-US" altLang="ko-KR" sz="1800" i="1" dirty="0" smtClean="0"/>
                  <a:t>q</a:t>
                </a:r>
                <a:r>
                  <a:rPr lang="en-US" altLang="ko-KR" sz="1800" dirty="0" smtClean="0"/>
                  <a:t>+1 ... </a:t>
                </a:r>
                <a:r>
                  <a:rPr lang="en-US" altLang="ko-KR" sz="1800" i="1" dirty="0" smtClean="0"/>
                  <a:t>r</a:t>
                </a:r>
                <a:r>
                  <a:rPr lang="en-US" altLang="ko-KR" sz="1800" dirty="0" smtClean="0"/>
                  <a:t>]</a:t>
                </a:r>
                <a:r>
                  <a:rPr lang="ko-KR" altLang="en-US" sz="1800" dirty="0" smtClean="0"/>
                  <a:t>을 합쳐</a:t>
                </a:r>
                <a:r>
                  <a:rPr lang="en-US" altLang="ko-KR" sz="1800" dirty="0" smtClean="0"/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1800" dirty="0" smtClean="0"/>
                  <a:t>        정렬된 하나의 배열 </a:t>
                </a:r>
                <a:r>
                  <a:rPr lang="en-US" altLang="ko-KR" sz="1800" dirty="0" smtClean="0"/>
                  <a:t>A[</a:t>
                </a:r>
                <a:r>
                  <a:rPr lang="en-US" altLang="ko-KR" sz="1800" i="1" dirty="0" smtClean="0"/>
                  <a:t>p</a:t>
                </a:r>
                <a:r>
                  <a:rPr lang="en-US" altLang="ko-KR" sz="1800" dirty="0" smtClean="0"/>
                  <a:t> ... </a:t>
                </a:r>
                <a:r>
                  <a:rPr lang="en-US" altLang="ko-KR" sz="1800" i="1" dirty="0" smtClean="0"/>
                  <a:t>r</a:t>
                </a:r>
                <a:r>
                  <a:rPr lang="en-US" altLang="ko-KR" sz="1800" dirty="0" smtClean="0"/>
                  <a:t>]</a:t>
                </a:r>
                <a:r>
                  <a:rPr lang="ko-KR" altLang="en-US" sz="1800" dirty="0" smtClean="0"/>
                  <a:t>을 만든다</a:t>
                </a:r>
                <a:r>
                  <a:rPr lang="en-US" altLang="ko-KR" sz="1800" dirty="0" smtClean="0"/>
                  <a:t>.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1800" dirty="0" smtClean="0"/>
                  <a:t>} </a:t>
                </a:r>
                <a:endParaRPr lang="ko-KR" altLang="en-US" sz="1800" dirty="0" smtClean="0"/>
              </a:p>
            </p:txBody>
          </p:sp>
        </mc:Choice>
        <mc:Fallback xmlns="">
          <p:sp>
            <p:nvSpPr>
              <p:cNvPr id="30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3" t="-2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mergeSort(A[ ], 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      </a:t>
                </a:r>
                <a:r>
                  <a:rPr lang="en-US" altLang="ko-KR" sz="2000" dirty="0">
                    <a:solidFill>
                      <a:schemeClr val="bg2">
                        <a:lumMod val="75000"/>
                      </a:schemeClr>
                    </a:solidFill>
                  </a:rPr>
                  <a:t>▷ A[</a:t>
                </a:r>
                <a:r>
                  <a:rPr lang="en-US" altLang="ko-KR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</a:t>
                </a:r>
                <a:r>
                  <a:rPr lang="en-US" altLang="ko-KR" sz="2000" dirty="0">
                    <a:solidFill>
                      <a:schemeClr val="bg2">
                        <a:lumMod val="75000"/>
                      </a:schemeClr>
                    </a:solidFill>
                  </a:rPr>
                  <a:t> ... </a:t>
                </a:r>
                <a:r>
                  <a:rPr lang="en-US" altLang="ko-KR" sz="2000" i="1" dirty="0">
                    <a:solidFill>
                      <a:schemeClr val="bg2">
                        <a:lumMod val="75000"/>
                      </a:schemeClr>
                    </a:solidFill>
                  </a:rPr>
                  <a:t>r</a:t>
                </a:r>
                <a:r>
                  <a:rPr lang="en-US" altLang="ko-KR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을 정렬한다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  <a:r>
                  <a:rPr lang="ko-KR" alt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        </a:t>
                </a:r>
                <a:r>
                  <a:rPr lang="en-US" altLang="ko-KR" sz="2000" b="1" dirty="0">
                    <a:solidFill>
                      <a:schemeClr val="accent2"/>
                    </a:solidFill>
                  </a:rPr>
                  <a:t>if </a:t>
                </a:r>
                <a:r>
                  <a:rPr lang="en-US" altLang="ko-KR" sz="2000" dirty="0"/>
                  <a:t>(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 &lt;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 </a:t>
                </a:r>
                <a:r>
                  <a:rPr lang="en-US" altLang="ko-KR" sz="2000" b="1" dirty="0">
                    <a:solidFill>
                      <a:schemeClr val="accent2"/>
                    </a:solidFill>
                  </a:rPr>
                  <a:t>then</a:t>
                </a:r>
                <a:r>
                  <a:rPr lang="en-US" altLang="ko-KR" sz="2000" dirty="0"/>
                  <a:t> 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                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 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r>
                  <a:rPr lang="en-US" altLang="ko-KR" sz="2000" dirty="0"/>
                  <a:t>;   -----------------  ①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p, q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의 중간 지점 계산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        </a:t>
                </a:r>
                <a:r>
                  <a:rPr lang="en-US" altLang="ko-KR" sz="2000" dirty="0" err="1"/>
                  <a:t>mergeSort</a:t>
                </a:r>
                <a:r>
                  <a:rPr lang="en-US" altLang="ko-KR" sz="2000" dirty="0"/>
                  <a:t>(A, 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);  ----------------  ②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        </a:t>
                </a:r>
                <a:r>
                  <a:rPr lang="en-US" altLang="ko-KR" sz="2000" dirty="0" err="1"/>
                  <a:t>mergeSort</a:t>
                </a:r>
                <a:r>
                  <a:rPr lang="en-US" altLang="ko-KR" sz="2000" dirty="0"/>
                  <a:t>(A, 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+1,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); --------------  ③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        </a:t>
                </a:r>
                <a:r>
                  <a:rPr lang="en-US" altLang="ko-KR" sz="2000" dirty="0"/>
                  <a:t>merge(A, 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);   ------------------  ④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병합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</a:t>
                </a:r>
                <a:r>
                  <a:rPr lang="en-US" altLang="ko-KR" sz="2000" dirty="0"/>
                  <a:t>}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}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3" t="-2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644525" y="4852988"/>
            <a:ext cx="6888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sz="24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sz="2400" b="0" i="0">
                <a:latin typeface="Arial" charset="0"/>
              </a:rPr>
              <a:t>②</a:t>
            </a:r>
            <a:r>
              <a:rPr lang="en-US" altLang="ko-KR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</a:t>
            </a:r>
            <a:r>
              <a:rPr lang="en-US" altLang="ko-KR" sz="2400" b="0" i="0">
                <a:latin typeface="Arial" charset="0"/>
              </a:rPr>
              <a:t>③</a:t>
            </a:r>
            <a:r>
              <a:rPr lang="ko-KR" altLang="en-US" sz="2400" b="0" i="0">
                <a:latin typeface="Arial" charset="0"/>
              </a:rPr>
              <a:t>은 재귀호출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sz="2400" b="0" i="0">
                <a:latin typeface="Arial" charset="0"/>
              </a:rPr>
              <a:t>①, ④</a:t>
            </a:r>
            <a:r>
              <a:rPr lang="ko-KR" altLang="en-US" sz="2400" b="0" i="0">
                <a:latin typeface="Arial" charset="0"/>
              </a:rPr>
              <a:t>는 재귀적 관계를 드러내기 위한 오버헤드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다양한 알고리즘의 적용 주제들</a:t>
            </a:r>
            <a:endParaRPr lang="en-US" altLang="ko-KR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400" smtClean="0"/>
              <a:t>카 네비게이션</a:t>
            </a:r>
          </a:p>
          <a:p>
            <a:pPr>
              <a:lnSpc>
                <a:spcPct val="80000"/>
              </a:lnSpc>
            </a:pPr>
            <a:r>
              <a:rPr lang="ko-KR" altLang="en-US" sz="2400" smtClean="0"/>
              <a:t>스케쥴링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/>
              <a:t>TSP, </a:t>
            </a:r>
            <a:r>
              <a:rPr lang="ko-KR" altLang="en-US" sz="2000" smtClean="0"/>
              <a:t>차량 라우팅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작업공정</a:t>
            </a:r>
            <a:r>
              <a:rPr lang="en-US" altLang="ko-KR" sz="2000" smtClean="0"/>
              <a:t>, …</a:t>
            </a:r>
          </a:p>
          <a:p>
            <a:pPr>
              <a:lnSpc>
                <a:spcPct val="80000"/>
              </a:lnSpc>
            </a:pPr>
            <a:r>
              <a:rPr lang="en-US" altLang="ko-KR" sz="2400" smtClean="0"/>
              <a:t>Human Genome Project</a:t>
            </a:r>
          </a:p>
          <a:p>
            <a:pPr lvl="1">
              <a:lnSpc>
                <a:spcPct val="80000"/>
              </a:lnSpc>
            </a:pPr>
            <a:r>
              <a:rPr lang="ko-KR" altLang="en-US" sz="2000" smtClean="0"/>
              <a:t>매칭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계통도</a:t>
            </a:r>
            <a:r>
              <a:rPr lang="en-US" altLang="ko-KR" sz="2000" smtClean="0"/>
              <a:t>, functional analyses, …</a:t>
            </a:r>
          </a:p>
          <a:p>
            <a:pPr>
              <a:lnSpc>
                <a:spcPct val="80000"/>
              </a:lnSpc>
            </a:pPr>
            <a:r>
              <a:rPr lang="ko-KR" altLang="en-US" sz="2400" smtClean="0"/>
              <a:t>검색 </a:t>
            </a:r>
          </a:p>
          <a:p>
            <a:pPr lvl="1">
              <a:lnSpc>
                <a:spcPct val="80000"/>
              </a:lnSpc>
            </a:pPr>
            <a:r>
              <a:rPr lang="ko-KR" altLang="en-US" sz="2000" smtClean="0"/>
              <a:t>데이터베이스</a:t>
            </a:r>
            <a:r>
              <a:rPr lang="en-US" altLang="ko-KR" sz="2000" smtClean="0"/>
              <a:t>, </a:t>
            </a:r>
            <a:r>
              <a:rPr lang="ko-KR" altLang="en-US" sz="2000" smtClean="0"/>
              <a:t>웹페이지들</a:t>
            </a:r>
            <a:r>
              <a:rPr lang="en-US" altLang="ko-KR" sz="2000" smtClean="0"/>
              <a:t>, …</a:t>
            </a:r>
          </a:p>
          <a:p>
            <a:pPr>
              <a:lnSpc>
                <a:spcPct val="80000"/>
              </a:lnSpc>
            </a:pPr>
            <a:r>
              <a:rPr lang="ko-KR" altLang="en-US" sz="2400" smtClean="0"/>
              <a:t>자원의 배치</a:t>
            </a:r>
          </a:p>
          <a:p>
            <a:pPr>
              <a:lnSpc>
                <a:spcPct val="80000"/>
              </a:lnSpc>
            </a:pPr>
            <a:r>
              <a:rPr lang="ko-KR" altLang="en-US" sz="2400" smtClean="0"/>
              <a:t>반도체 설계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/>
              <a:t>Partitioning, placement, routing, …</a:t>
            </a:r>
          </a:p>
          <a:p>
            <a:pPr>
              <a:lnSpc>
                <a:spcPct val="80000"/>
              </a:lnSpc>
            </a:pPr>
            <a:r>
              <a:rPr lang="en-US" altLang="ko-KR" sz="2400" smtClean="0"/>
              <a:t>…</a:t>
            </a:r>
            <a:endParaRPr lang="ko-KR" alt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알고리즘을 왜 분석하는가</a:t>
            </a:r>
            <a:endParaRPr lang="en-US" altLang="ko-KR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무결성 확인</a:t>
            </a:r>
          </a:p>
          <a:p>
            <a:r>
              <a:rPr lang="ko-KR" altLang="en-US" sz="2800" smtClean="0"/>
              <a:t>자원 사용의 효율성 파악</a:t>
            </a:r>
          </a:p>
          <a:p>
            <a:pPr lvl="1"/>
            <a:r>
              <a:rPr lang="ko-KR" altLang="en-US" sz="2400" smtClean="0"/>
              <a:t>자원</a:t>
            </a:r>
          </a:p>
          <a:p>
            <a:pPr lvl="2"/>
            <a:r>
              <a:rPr lang="ko-KR" altLang="en-US" sz="2000" b="1" smtClean="0">
                <a:solidFill>
                  <a:srgbClr val="FF3300"/>
                </a:solidFill>
              </a:rPr>
              <a:t>시간</a:t>
            </a:r>
          </a:p>
          <a:p>
            <a:pPr lvl="2"/>
            <a:r>
              <a:rPr lang="ko-KR" altLang="en-US" sz="2000" smtClean="0"/>
              <a:t>메모리</a:t>
            </a:r>
            <a:r>
              <a:rPr lang="en-US" altLang="ko-KR" sz="2000" smtClean="0"/>
              <a:t>, </a:t>
            </a:r>
            <a:r>
              <a:rPr lang="ko-KR" altLang="en-US" sz="2000" smtClean="0"/>
              <a:t>통신대역</a:t>
            </a:r>
            <a:r>
              <a:rPr lang="en-US" altLang="ko-KR" sz="2000" smtClean="0"/>
              <a:t>, …</a:t>
            </a:r>
            <a:endParaRPr lang="ko-KR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55093" y="1455153"/>
            <a:ext cx="7839620" cy="136207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알고리즘 설계와 </a:t>
            </a:r>
            <a:r>
              <a:rPr lang="ko-KR" altLang="en-US" dirty="0"/>
              <a:t>분석의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286704"/>
            <a:ext cx="7772400" cy="2802946"/>
          </a:xfr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</a:rPr>
              <a:t>전혀 새로운 아이디어를 갑자기 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</a:rPr>
              <a:t>착상하는 </a:t>
            </a:r>
            <a:r>
              <a:rPr lang="ko-KR" altLang="en-US" dirty="0">
                <a:latin typeface="굴림" panose="020B0600000101010101" pitchFamily="50" charset="-127"/>
              </a:rPr>
              <a:t>일이 자주 있다</a:t>
            </a:r>
            <a:r>
              <a:rPr lang="en-US" altLang="ko-KR" dirty="0">
                <a:latin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</a:rPr>
              <a:t>하지만 그것을 착상하기까지 오랫동안 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</a:rPr>
              <a:t>끊임없이 </a:t>
            </a:r>
            <a:r>
              <a:rPr lang="ko-KR" altLang="en-US" dirty="0">
                <a:latin typeface="굴림" panose="020B0600000101010101" pitchFamily="50" charset="-127"/>
              </a:rPr>
              <a:t>문제를 생각한다</a:t>
            </a:r>
            <a:r>
              <a:rPr lang="en-US" altLang="ko-KR" dirty="0">
                <a:latin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</a:rPr>
              <a:t>오랫동안 생각한 끝에 갑자기 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</a:rPr>
              <a:t>답을 </a:t>
            </a:r>
            <a:r>
              <a:rPr lang="ko-KR" altLang="en-US" dirty="0">
                <a:latin typeface="굴림" panose="020B0600000101010101" pitchFamily="50" charset="-127"/>
              </a:rPr>
              <a:t>착상하게 되는 것이다</a:t>
            </a:r>
            <a:r>
              <a:rPr lang="en-US" altLang="ko-KR" dirty="0">
                <a:latin typeface="굴림" panose="020B0600000101010101" pitchFamily="50" charset="-127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</a:rPr>
              <a:t>- </a:t>
            </a:r>
            <a:r>
              <a:rPr lang="ko-KR" altLang="en-US" dirty="0" err="1" smtClean="0">
                <a:latin typeface="굴림" panose="020B0600000101010101" pitchFamily="50" charset="-127"/>
              </a:rPr>
              <a:t>라이너스</a:t>
            </a:r>
            <a:r>
              <a:rPr lang="ko-KR" altLang="en-US" dirty="0" smtClean="0">
                <a:latin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</a:rPr>
              <a:t>폴링</a:t>
            </a:r>
            <a:endParaRPr lang="ko-KR" altLang="en-US" dirty="0">
              <a:latin typeface="굴림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18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분석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smtClean="0"/>
              <a:t>크기가 작은 문제</a:t>
            </a:r>
          </a:p>
          <a:p>
            <a:pPr lvl="1">
              <a:lnSpc>
                <a:spcPct val="90000"/>
              </a:lnSpc>
            </a:pPr>
            <a:r>
              <a:rPr lang="ko-KR" altLang="en-US" sz="2400" smtClean="0"/>
              <a:t>알고리즘의 효율성이 중요하지 않다</a:t>
            </a:r>
          </a:p>
          <a:p>
            <a:pPr lvl="1">
              <a:lnSpc>
                <a:spcPct val="90000"/>
              </a:lnSpc>
            </a:pPr>
            <a:r>
              <a:rPr lang="ko-KR" altLang="en-US" sz="2400" smtClean="0"/>
              <a:t>비효율적인 알고리즘도 무방</a:t>
            </a:r>
          </a:p>
          <a:p>
            <a:pPr>
              <a:lnSpc>
                <a:spcPct val="90000"/>
              </a:lnSpc>
            </a:pPr>
            <a:r>
              <a:rPr lang="ko-KR" altLang="en-US" sz="2800" smtClean="0"/>
              <a:t>크기가 충분히 큰 문제</a:t>
            </a:r>
          </a:p>
          <a:p>
            <a:pPr lvl="1">
              <a:lnSpc>
                <a:spcPct val="90000"/>
              </a:lnSpc>
            </a:pPr>
            <a:r>
              <a:rPr lang="ko-KR" altLang="en-US" sz="2400" smtClean="0"/>
              <a:t>알고리즘의 효율성이 중요하다</a:t>
            </a:r>
          </a:p>
          <a:p>
            <a:pPr lvl="1">
              <a:lnSpc>
                <a:spcPct val="90000"/>
              </a:lnSpc>
            </a:pPr>
            <a:r>
              <a:rPr lang="ko-KR" altLang="en-US" sz="2400" smtClean="0"/>
              <a:t>비효율적인 알고리즘은 치명적</a:t>
            </a:r>
          </a:p>
          <a:p>
            <a:pPr>
              <a:lnSpc>
                <a:spcPct val="90000"/>
              </a:lnSpc>
            </a:pPr>
            <a:r>
              <a:rPr lang="ko-KR" altLang="en-US" sz="2800" smtClean="0"/>
              <a:t>입력의 크기가 충분히 큰 경우에 대한 분석을 </a:t>
            </a:r>
            <a:r>
              <a:rPr lang="ko-KR" altLang="en-US" sz="2800" smtClean="0">
                <a:solidFill>
                  <a:srgbClr val="FF3300"/>
                </a:solidFill>
              </a:rPr>
              <a:t>점근적 분석</a:t>
            </a:r>
            <a:r>
              <a:rPr lang="ko-KR" altLang="en-US" sz="2800" smtClean="0"/>
              <a:t>이라 한다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점근적 분석</a:t>
            </a:r>
            <a:r>
              <a:rPr lang="en-US" altLang="ko-KR" sz="2000" smtClean="0"/>
              <a:t>Asymptotic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입력의 크기가 충분히 큰 경우에 대한 분석</a:t>
            </a:r>
          </a:p>
          <a:p>
            <a:r>
              <a:rPr lang="ko-KR" altLang="en-US" sz="2800" smtClean="0"/>
              <a:t>이미 알고있는 점근적 개념의 예</a:t>
            </a:r>
          </a:p>
          <a:p>
            <a:endParaRPr lang="ko-KR" altLang="en-US" sz="2800" smtClean="0"/>
          </a:p>
          <a:p>
            <a:endParaRPr lang="en-US" altLang="ko-KR" sz="2800" i="1" smtClean="0"/>
          </a:p>
          <a:p>
            <a:pPr>
              <a:buClr>
                <a:schemeClr val="tx1"/>
              </a:buClr>
            </a:pPr>
            <a:r>
              <a:rPr lang="el-GR" altLang="ko-KR" sz="2800" smtClean="0">
                <a:solidFill>
                  <a:srgbClr val="FF3300"/>
                </a:solidFill>
              </a:rPr>
              <a:t>Ο</a:t>
            </a:r>
            <a:r>
              <a:rPr lang="en-US" altLang="ko-KR" sz="2800" smtClean="0"/>
              <a:t>, </a:t>
            </a:r>
            <a:r>
              <a:rPr lang="el-GR" altLang="ko-KR" sz="2800" smtClean="0"/>
              <a:t>Ω</a:t>
            </a:r>
            <a:r>
              <a:rPr lang="en-US" altLang="ko-KR" sz="2800" smtClean="0"/>
              <a:t>, </a:t>
            </a:r>
            <a:r>
              <a:rPr lang="el-GR" altLang="ko-KR" sz="2800" smtClean="0"/>
              <a:t>Θ</a:t>
            </a:r>
            <a:r>
              <a:rPr lang="en-US" altLang="ko-KR" sz="2800" smtClean="0"/>
              <a:t>, </a:t>
            </a:r>
            <a:r>
              <a:rPr lang="el-GR" altLang="ko-KR" sz="2800" smtClean="0"/>
              <a:t>ω</a:t>
            </a:r>
            <a:r>
              <a:rPr lang="en-US" altLang="ko-KR" sz="2800" smtClean="0"/>
              <a:t>, </a:t>
            </a:r>
            <a:r>
              <a:rPr lang="el-GR" altLang="ko-KR" sz="2800" smtClean="0"/>
              <a:t>ο</a:t>
            </a:r>
            <a:r>
              <a:rPr lang="en-US" altLang="ko-KR" sz="2800" smtClean="0"/>
              <a:t> </a:t>
            </a:r>
            <a:r>
              <a:rPr lang="ko-KR" altLang="en-US" sz="2800" smtClean="0"/>
              <a:t>표기법 </a:t>
            </a:r>
            <a:endParaRPr lang="ko-KR" altLang="el-GR" sz="280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114917"/>
              </p:ext>
            </p:extLst>
          </p:nvPr>
        </p:nvGraphicFramePr>
        <p:xfrm>
          <a:off x="3046563" y="3070615"/>
          <a:ext cx="1935970" cy="96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558720" imgH="279360" progId="Equation.DSMT4">
                  <p:embed/>
                </p:oleObj>
              </mc:Choice>
              <mc:Fallback>
                <p:oleObj name="Equation" r:id="rId3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6563" y="3070615"/>
                        <a:ext cx="1935970" cy="96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점근법 표기법</a:t>
            </a:r>
            <a:r>
              <a:rPr lang="en-US" altLang="ko-KR" sz="2400" smtClean="0">
                <a:solidFill>
                  <a:srgbClr val="FF0000"/>
                </a:solidFill>
              </a:rPr>
              <a:t>Asymptotic Notations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i="1" dirty="0" smtClean="0"/>
              <a:t>O</a:t>
            </a:r>
            <a:r>
              <a:rPr lang="en-US" altLang="ko-KR" sz="2400" dirty="0" smtClean="0"/>
              <a:t>( </a:t>
            </a:r>
            <a:r>
              <a:rPr lang="en-US" altLang="ko-KR" sz="2400" i="1" dirty="0" smtClean="0"/>
              <a:t>g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)</a:t>
            </a:r>
          </a:p>
          <a:p>
            <a:pPr lvl="1"/>
            <a:r>
              <a:rPr lang="ko-KR" altLang="en-US" sz="2000" dirty="0" smtClean="0"/>
              <a:t>기껏해야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비율로 증가하는 함수</a:t>
            </a:r>
          </a:p>
          <a:p>
            <a:pPr lvl="1"/>
            <a:r>
              <a:rPr lang="en-US" altLang="ko-KR" sz="2000" dirty="0" smtClean="0"/>
              <a:t>e.g.,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),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900" i="1" dirty="0" smtClean="0"/>
              <a:t> </a:t>
            </a:r>
            <a:r>
              <a:rPr lang="en-US" altLang="ko-KR" sz="2000" dirty="0" smtClean="0"/>
              <a:t>log</a:t>
            </a:r>
            <a:r>
              <a:rPr lang="en-US" altLang="ko-KR" sz="12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),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baseline="30000" dirty="0" smtClean="0"/>
              <a:t>2</a:t>
            </a:r>
            <a:r>
              <a:rPr lang="en-US" altLang="ko-KR" sz="2000" dirty="0" smtClean="0"/>
              <a:t>),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(2</a:t>
            </a:r>
            <a:r>
              <a:rPr lang="en-US" altLang="ko-KR" sz="2000" i="1" baseline="30000" dirty="0" smtClean="0"/>
              <a:t>n</a:t>
            </a:r>
            <a:r>
              <a:rPr lang="en-US" altLang="ko-KR" sz="2000" dirty="0" smtClean="0"/>
              <a:t>), …</a:t>
            </a:r>
          </a:p>
          <a:p>
            <a:r>
              <a:rPr lang="en-US" altLang="ko-KR" sz="2400" dirty="0" smtClean="0"/>
              <a:t>Formal definition</a:t>
            </a:r>
          </a:p>
          <a:p>
            <a:pPr lvl="1">
              <a:lnSpc>
                <a:spcPct val="120000"/>
              </a:lnSpc>
            </a:pP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 = {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| ∃c &gt; 0, </a:t>
            </a:r>
            <a:r>
              <a:rPr lang="en-US" altLang="ko-KR" sz="2000" i="1" dirty="0" smtClean="0"/>
              <a:t>n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 ≥ 0 </a:t>
            </a:r>
            <a:r>
              <a:rPr lang="en-US" altLang="ko-KR" sz="2000" dirty="0" err="1" smtClean="0"/>
              <a:t>s.t.∀</a:t>
            </a:r>
            <a:r>
              <a:rPr lang="en-US" altLang="ko-KR" sz="2000" i="1" dirty="0" err="1" smtClean="0"/>
              <a:t>n</a:t>
            </a:r>
            <a:r>
              <a:rPr lang="en-US" altLang="ko-KR" sz="2000" dirty="0" smtClean="0"/>
              <a:t> ≥ </a:t>
            </a:r>
            <a:r>
              <a:rPr lang="en-US" altLang="ko-KR" sz="2000" i="1" dirty="0" smtClean="0"/>
              <a:t>n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, c</a:t>
            </a:r>
            <a:r>
              <a:rPr lang="en-US" altLang="ko-KR" sz="2000" b="1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≥ </a:t>
            </a:r>
            <a:r>
              <a:rPr lang="en-US" altLang="ko-KR" sz="2000" b="1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}</a:t>
            </a:r>
          </a:p>
          <a:p>
            <a:pPr lvl="1">
              <a:lnSpc>
                <a:spcPct val="120000"/>
              </a:lnSpc>
            </a:pP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∈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관행적으로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</a:t>
            </a:r>
            <a:r>
              <a:rPr lang="ko-KR" altLang="en-US" sz="2000" dirty="0" smtClean="0"/>
              <a:t>이라고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쓴다.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ko-KR" altLang="en-US" sz="2400" dirty="0" smtClean="0"/>
              <a:t>직관적 의미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ko-KR" altLang="en-US" sz="2000" dirty="0" smtClean="0"/>
              <a:t> </a:t>
            </a:r>
            <a:r>
              <a:rPr lang="en-US" altLang="ko-KR" sz="2000" b="1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b="1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 </a:t>
            </a:r>
            <a:r>
              <a:rPr lang="en-US" altLang="ko-KR" sz="2000" dirty="0" smtClean="0">
                <a:cs typeface="Arial" panose="020B0604020202020204" pitchFamily="34" charset="0"/>
              </a:rPr>
              <a:t>⇒ </a:t>
            </a:r>
            <a:r>
              <a:rPr lang="en-US" altLang="ko-KR" sz="2000" b="1" i="1" dirty="0" smtClean="0">
                <a:cs typeface="Arial" panose="020B0604020202020204" pitchFamily="34" charset="0"/>
              </a:rPr>
              <a:t>f</a:t>
            </a:r>
            <a:r>
              <a:rPr lang="en-US" altLang="ko-KR" sz="2000" dirty="0" smtClean="0"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cs typeface="Arial" panose="020B0604020202020204" pitchFamily="34" charset="0"/>
              </a:rPr>
              <a:t>는 </a:t>
            </a:r>
            <a:r>
              <a:rPr lang="en-US" altLang="ko-KR" sz="2000" b="1" i="1" dirty="0" smtClean="0">
                <a:cs typeface="Arial" panose="020B0604020202020204" pitchFamily="34" charset="0"/>
              </a:rPr>
              <a:t>g</a:t>
            </a:r>
            <a:r>
              <a:rPr lang="ko-KR" altLang="en-US" sz="2000" dirty="0" smtClean="0">
                <a:cs typeface="Arial" panose="020B0604020202020204" pitchFamily="34" charset="0"/>
              </a:rPr>
              <a:t>보다 빠르게 증가하지 않는다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ko-KR" altLang="en-US" sz="2000" dirty="0" smtClean="0">
                <a:cs typeface="Arial" panose="020B0604020202020204" pitchFamily="34" charset="0"/>
              </a:rPr>
              <a:t>상수 비율의 차이는 무시</a:t>
            </a:r>
            <a:endParaRPr lang="ko-KR" altLang="en-US" sz="2000" dirty="0" smtClean="0"/>
          </a:p>
          <a:p>
            <a:pPr lvl="1">
              <a:lnSpc>
                <a:spcPct val="80000"/>
              </a:lnSpc>
            </a:pPr>
            <a:endParaRPr lang="ko-KR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점근적 표기법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/>
              <a:t>예</a:t>
            </a:r>
            <a:r>
              <a:rPr lang="en-US" altLang="ko-KR" sz="2800" dirty="0" smtClean="0"/>
              <a:t>,</a:t>
            </a:r>
            <a:r>
              <a:rPr lang="en-US" altLang="ko-KR" sz="2800" i="1" dirty="0" smtClean="0"/>
              <a:t> O</a:t>
            </a:r>
            <a:r>
              <a:rPr lang="en-US" altLang="ko-KR" sz="2800" dirty="0" smtClean="0"/>
              <a:t>( </a:t>
            </a:r>
            <a:r>
              <a:rPr lang="en-US" altLang="ko-KR" sz="2800" i="1" dirty="0" smtClean="0"/>
              <a:t>n</a:t>
            </a:r>
            <a:r>
              <a:rPr lang="en-US" altLang="ko-KR" sz="2800" baseline="30000" dirty="0" smtClean="0"/>
              <a:t>2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3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 + 2</a:t>
            </a:r>
            <a:r>
              <a:rPr lang="en-US" altLang="ko-KR" sz="2400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7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 – 100</a:t>
            </a:r>
            <a:r>
              <a:rPr lang="en-US" altLang="ko-KR" sz="2400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err="1" smtClean="0"/>
              <a:t>n</a:t>
            </a:r>
            <a:r>
              <a:rPr lang="en-US" altLang="ko-KR" sz="2400" dirty="0" err="1" smtClean="0"/>
              <a:t>log</a:t>
            </a:r>
            <a:r>
              <a:rPr lang="en-US" altLang="ko-KR" sz="2400" i="1" dirty="0" err="1" smtClean="0"/>
              <a:t>n</a:t>
            </a:r>
            <a:r>
              <a:rPr lang="en-US" altLang="ko-KR" sz="2400" dirty="0" smtClean="0"/>
              <a:t> + 5</a:t>
            </a:r>
            <a:r>
              <a:rPr lang="en-US" altLang="ko-KR" sz="2400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/>
              <a:t>3n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알 수 있는 한 최대한 </a:t>
            </a:r>
            <a:r>
              <a:rPr lang="en-US" altLang="ko-KR" sz="2800" dirty="0" smtClean="0"/>
              <a:t>tight </a:t>
            </a:r>
            <a:r>
              <a:rPr lang="ko-KR" altLang="en-US" sz="2800" dirty="0" smtClean="0"/>
              <a:t>하게</a:t>
            </a:r>
            <a:r>
              <a:rPr lang="en-US" altLang="ko-KR" sz="2800" i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err="1" smtClean="0"/>
              <a:t>n</a:t>
            </a:r>
            <a:r>
              <a:rPr lang="en-US" altLang="ko-KR" sz="2400" dirty="0" err="1" smtClean="0"/>
              <a:t>log</a:t>
            </a:r>
            <a:r>
              <a:rPr lang="en-US" altLang="ko-KR" sz="2400" i="1" dirty="0" err="1" smtClean="0"/>
              <a:t>n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+ 5</a:t>
            </a:r>
            <a:r>
              <a:rPr lang="en-US" altLang="ko-KR" sz="2400" i="1" dirty="0" smtClean="0"/>
              <a:t>n = O</a:t>
            </a:r>
            <a:r>
              <a:rPr lang="en-US" altLang="ko-KR" sz="2400" dirty="0" smtClean="0"/>
              <a:t>(</a:t>
            </a:r>
            <a:r>
              <a:rPr lang="en-US" altLang="ko-KR" sz="2400" i="1" dirty="0" err="1" smtClean="0"/>
              <a:t>n</a:t>
            </a:r>
            <a:r>
              <a:rPr lang="en-US" altLang="ko-KR" sz="2400" dirty="0" err="1" smtClean="0"/>
              <a:t>log</a:t>
            </a:r>
            <a:r>
              <a:rPr lang="en-US" altLang="ko-KR" sz="2400" i="1" dirty="0" err="1" smtClean="0"/>
              <a:t>n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인데 굳이 </a:t>
            </a:r>
            <a:r>
              <a:rPr lang="en-US" altLang="ko-KR" sz="2400" i="1" dirty="0" smtClean="0"/>
              <a:t>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으로 쓸 </a:t>
            </a:r>
            <a:r>
              <a:rPr lang="ko-KR" altLang="en-US" sz="2400" dirty="0" err="1" smtClean="0"/>
              <a:t>필요없다</a:t>
            </a:r>
            <a:endParaRPr lang="ko-KR" altLang="en-US" sz="2400" dirty="0" smtClean="0"/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엄밀하지 않은 만큼 정보의 손실이 일어난다</a:t>
            </a:r>
            <a:endParaRPr lang="ko-KR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점근적 표기법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l-GR" altLang="ko-KR" sz="2400" i="1" dirty="0" smtClean="0"/>
              <a:t>Ω</a:t>
            </a:r>
            <a:r>
              <a:rPr lang="en-US" altLang="ko-KR" sz="2400" dirty="0" smtClean="0"/>
              <a:t>( </a:t>
            </a:r>
            <a:r>
              <a:rPr lang="en-US" altLang="ko-KR" sz="2400" i="1" dirty="0" smtClean="0"/>
              <a:t>g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적어도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비율로 증가하는 함수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)</a:t>
            </a:r>
            <a:r>
              <a:rPr lang="ko-KR" altLang="en-US" sz="2000" dirty="0" smtClean="0"/>
              <a:t>과 대칭적</a:t>
            </a:r>
            <a:endParaRPr lang="en-US" altLang="ko-KR" sz="20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ko-KR" altLang="en-US" sz="2000" dirty="0" smtClean="0"/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Formal definition</a:t>
            </a:r>
          </a:p>
          <a:p>
            <a:pPr lvl="1">
              <a:lnSpc>
                <a:spcPct val="90000"/>
              </a:lnSpc>
            </a:pPr>
            <a:r>
              <a:rPr lang="el-GR" altLang="ko-KR" sz="2000" i="1" dirty="0"/>
              <a:t>Ω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 = {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| ∃c &gt; 0, </a:t>
            </a:r>
            <a:r>
              <a:rPr lang="en-US" altLang="ko-KR" sz="2000" i="1" dirty="0" smtClean="0"/>
              <a:t>n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 ≥ 0 </a:t>
            </a:r>
            <a:r>
              <a:rPr lang="en-US" altLang="ko-KR" sz="2000" dirty="0" err="1" smtClean="0"/>
              <a:t>s.t.∀</a:t>
            </a:r>
            <a:r>
              <a:rPr lang="en-US" altLang="ko-KR" sz="2000" i="1" dirty="0" err="1" smtClean="0"/>
              <a:t>n</a:t>
            </a:r>
            <a:r>
              <a:rPr lang="en-US" altLang="ko-KR" sz="2000" dirty="0" smtClean="0"/>
              <a:t> ≥ </a:t>
            </a:r>
            <a:r>
              <a:rPr lang="en-US" altLang="ko-KR" sz="2000" i="1" dirty="0" smtClean="0"/>
              <a:t>n</a:t>
            </a:r>
            <a:r>
              <a:rPr lang="en-US" altLang="ko-KR" sz="2000" baseline="-25000" dirty="0" smtClean="0"/>
              <a:t>0</a:t>
            </a:r>
            <a:r>
              <a:rPr lang="en-US" altLang="ko-KR" sz="2000" dirty="0" smtClean="0"/>
              <a:t>, c</a:t>
            </a:r>
            <a:r>
              <a:rPr lang="en-US" altLang="ko-KR" sz="2000" b="1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)≤</a:t>
            </a:r>
            <a:r>
              <a:rPr lang="en-US" altLang="ko-KR" sz="2000" b="1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}</a:t>
            </a:r>
          </a:p>
          <a:p>
            <a:pPr lvl="1">
              <a:lnSpc>
                <a:spcPct val="90000"/>
              </a:lnSpc>
            </a:pPr>
            <a:endParaRPr lang="ko-KR" altLang="en-US" sz="2000" dirty="0" smtClean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직관적 의미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 </a:t>
            </a:r>
            <a:r>
              <a:rPr lang="en-US" altLang="ko-KR" sz="2000" b="1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l-GR" altLang="ko-KR" sz="2000" i="1" dirty="0"/>
              <a:t>Ω</a:t>
            </a:r>
            <a:r>
              <a:rPr lang="en-US" altLang="ko-KR" sz="2000" dirty="0" smtClean="0"/>
              <a:t>(</a:t>
            </a:r>
            <a:r>
              <a:rPr lang="en-US" altLang="ko-KR" sz="2000" b="1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 ⇒ </a:t>
            </a:r>
            <a:r>
              <a:rPr lang="en-US" altLang="ko-KR" sz="2000" b="1" i="1" dirty="0" smtClean="0"/>
              <a:t>f</a:t>
            </a:r>
            <a:r>
              <a:rPr lang="ko-KR" altLang="en-US" sz="2000" dirty="0" smtClean="0"/>
              <a:t>는 </a:t>
            </a:r>
            <a:r>
              <a:rPr lang="en-US" altLang="ko-KR" sz="2000" b="1" i="1" dirty="0" smtClean="0"/>
              <a:t>g</a:t>
            </a:r>
            <a:r>
              <a:rPr lang="ko-KR" altLang="en-US" sz="2000" dirty="0" smtClean="0"/>
              <a:t>보다 느리게 증가하지 않는다</a:t>
            </a:r>
            <a:endParaRPr lang="ko-KR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점근적 표기법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l-GR" altLang="ko-KR" sz="2400" i="1" dirty="0" smtClean="0"/>
              <a:t>Θ</a:t>
            </a:r>
            <a:r>
              <a:rPr lang="en-US" altLang="ko-KR" sz="2400" dirty="0" smtClean="0"/>
              <a:t>( </a:t>
            </a:r>
            <a:r>
              <a:rPr lang="en-US" altLang="ko-KR" sz="2400" i="1" dirty="0" smtClean="0"/>
              <a:t>g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)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비율로 증가하는 함수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Formal definition</a:t>
            </a:r>
          </a:p>
          <a:p>
            <a:pPr lvl="1">
              <a:lnSpc>
                <a:spcPct val="90000"/>
              </a:lnSpc>
            </a:pP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) =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) ∩ </a:t>
            </a:r>
            <a:r>
              <a:rPr lang="el-GR" altLang="ko-KR" sz="2000" i="1" dirty="0" smtClean="0"/>
              <a:t>Ω</a:t>
            </a:r>
            <a:r>
              <a:rPr lang="en-US" altLang="ko-KR" sz="2000" dirty="0" smtClean="0"/>
              <a:t>( </a:t>
            </a:r>
            <a:r>
              <a:rPr lang="en-US" altLang="ko-KR" sz="2000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)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직관적 의미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 </a:t>
            </a:r>
            <a:r>
              <a:rPr lang="en-US" altLang="ko-KR" sz="2000" b="1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</a:t>
            </a:r>
            <a:r>
              <a:rPr lang="en-US" altLang="ko-KR" sz="2000" b="1" i="1" dirty="0" smtClean="0"/>
              <a:t>g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)) ⇒ </a:t>
            </a:r>
            <a:r>
              <a:rPr lang="en-US" altLang="ko-KR" sz="2000" b="1" i="1" dirty="0" smtClean="0"/>
              <a:t>f</a:t>
            </a:r>
            <a:r>
              <a:rPr lang="ko-KR" altLang="en-US" sz="2000" dirty="0" smtClean="0"/>
              <a:t>는 </a:t>
            </a:r>
            <a:r>
              <a:rPr lang="en-US" altLang="ko-KR" sz="2000" b="1" i="1" dirty="0" smtClean="0"/>
              <a:t>g</a:t>
            </a:r>
            <a:r>
              <a:rPr lang="ko-KR" altLang="en-US" sz="2000" dirty="0" smtClean="0"/>
              <a:t>와 같은 정도로 증가한다</a:t>
            </a:r>
            <a:endParaRPr lang="ko-KR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점근적 표기법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Rectangle 4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ko-KR" sz="2400" i="1" dirty="0" smtClean="0"/>
                  <a:t>o</a:t>
                </a:r>
                <a:r>
                  <a:rPr lang="en-US" altLang="ko-KR" sz="2400" dirty="0" smtClean="0"/>
                  <a:t>( </a:t>
                </a:r>
                <a:r>
                  <a:rPr lang="en-US" altLang="ko-KR" sz="2400" i="1" dirty="0" smtClean="0"/>
                  <a:t>g</a:t>
                </a:r>
                <a:r>
                  <a:rPr lang="en-US" altLang="ko-KR" sz="2400" dirty="0" smtClean="0"/>
                  <a:t>(</a:t>
                </a: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) 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보다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느린 비율로 증가하는 함수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ko-KR" alt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ko-KR" sz="2400" dirty="0" smtClean="0"/>
                  <a:t>Formal definition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i="1" dirty="0" smtClean="0"/>
                  <a:t>o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b="1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)) = { </a:t>
                </a:r>
                <a:r>
                  <a:rPr lang="en-US" altLang="ko-KR" sz="2000" b="1" i="1" dirty="0" smtClean="0"/>
                  <a:t>f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 |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ko-KR" sz="2000" dirty="0" smtClean="0"/>
                  <a:t>}</a:t>
                </a:r>
              </a:p>
              <a:p>
                <a:pPr lvl="1">
                  <a:lnSpc>
                    <a:spcPct val="90000"/>
                  </a:lnSpc>
                </a:pPr>
                <a:endParaRPr lang="ko-KR" alt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ko-KR" altLang="en-US" sz="2400" dirty="0" smtClean="0"/>
                  <a:t>직관적 의미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ko-KR" altLang="en-US" sz="2000" dirty="0" smtClean="0"/>
                  <a:t> </a:t>
                </a:r>
                <a:r>
                  <a:rPr lang="en-US" altLang="ko-KR" sz="2000" b="1" i="1" dirty="0" smtClean="0"/>
                  <a:t>f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 = </a:t>
                </a:r>
                <a:r>
                  <a:rPr lang="el-GR" altLang="ko-KR" sz="2000" i="1" dirty="0"/>
                  <a:t>Ω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b="1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)) ⇒ </a:t>
                </a:r>
                <a:r>
                  <a:rPr lang="en-US" altLang="ko-KR" sz="2000" b="1" i="1" dirty="0" smtClean="0"/>
                  <a:t>f</a:t>
                </a:r>
                <a:r>
                  <a:rPr lang="ko-KR" altLang="en-US" sz="2000" dirty="0" smtClean="0"/>
                  <a:t>는 </a:t>
                </a:r>
                <a:r>
                  <a:rPr lang="en-US" altLang="ko-KR" sz="2000" b="1" i="1" dirty="0" smtClean="0"/>
                  <a:t>g</a:t>
                </a:r>
                <a:r>
                  <a:rPr lang="ko-KR" altLang="en-US" sz="2000" dirty="0" smtClean="0"/>
                  <a:t>보다 느리게 증가한다</a:t>
                </a:r>
                <a:endParaRPr lang="ko-KR" altLang="en-US" sz="1800" dirty="0" smtClean="0"/>
              </a:p>
            </p:txBody>
          </p:sp>
        </mc:Choice>
        <mc:Fallback xmlns="">
          <p:sp>
            <p:nvSpPr>
              <p:cNvPr id="3072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2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98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점근적 표기법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Rectangle 4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 smtClean="0"/>
                  <a:t>( </a:t>
                </a:r>
                <a:r>
                  <a:rPr lang="en-US" altLang="ko-KR" sz="2400" i="1" dirty="0" smtClean="0"/>
                  <a:t>g</a:t>
                </a:r>
                <a:r>
                  <a:rPr lang="en-US" altLang="ko-KR" sz="2400" dirty="0" smtClean="0"/>
                  <a:t>(</a:t>
                </a: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) 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보다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빠른 비율로 증가하는 함수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ko-KR" alt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ko-KR" sz="2400" dirty="0" smtClean="0"/>
                  <a:t>Formal definition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)) = { </a:t>
                </a:r>
                <a:r>
                  <a:rPr lang="en-US" altLang="ko-KR" sz="2000" i="1" dirty="0" smtClean="0"/>
                  <a:t>f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 |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r>
                  <a:rPr lang="en-US" altLang="ko-KR" sz="2000" dirty="0" smtClean="0"/>
                  <a:t>}</a:t>
                </a:r>
              </a:p>
              <a:p>
                <a:pPr lvl="1">
                  <a:lnSpc>
                    <a:spcPct val="90000"/>
                  </a:lnSpc>
                </a:pPr>
                <a:endParaRPr lang="ko-KR" alt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ko-KR" altLang="en-US" sz="2400" dirty="0" smtClean="0"/>
                  <a:t>직관적 의미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ko-KR" altLang="en-US" sz="2000" dirty="0" smtClean="0"/>
                  <a:t> </a:t>
                </a:r>
                <a:r>
                  <a:rPr lang="en-US" altLang="ko-KR" sz="2000" b="1" i="1" dirty="0" smtClean="0"/>
                  <a:t>f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 = </a:t>
                </a:r>
                <a:r>
                  <a:rPr lang="el-GR" altLang="ko-KR" sz="2000" i="1" dirty="0"/>
                  <a:t>Ω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b="1" i="1" dirty="0" smtClean="0"/>
                  <a:t>g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i="1" dirty="0" smtClean="0"/>
                  <a:t>n</a:t>
                </a:r>
                <a:r>
                  <a:rPr lang="en-US" altLang="ko-KR" sz="2000" dirty="0" smtClean="0"/>
                  <a:t>)) ⇒ </a:t>
                </a:r>
                <a:r>
                  <a:rPr lang="en-US" altLang="ko-KR" sz="2000" b="1" i="1" dirty="0" smtClean="0"/>
                  <a:t>f</a:t>
                </a:r>
                <a:r>
                  <a:rPr lang="ko-KR" altLang="en-US" sz="2000" dirty="0" smtClean="0"/>
                  <a:t>는 </a:t>
                </a:r>
                <a:r>
                  <a:rPr lang="en-US" altLang="ko-KR" sz="2000" b="1" i="1" dirty="0" smtClean="0"/>
                  <a:t>g</a:t>
                </a:r>
                <a:r>
                  <a:rPr lang="ko-KR" altLang="en-US" sz="2000" dirty="0" smtClean="0"/>
                  <a:t>보다 빠르게 증가한다</a:t>
                </a:r>
                <a:endParaRPr lang="ko-KR" altLang="en-US" sz="1800" dirty="0" smtClean="0"/>
              </a:p>
            </p:txBody>
          </p:sp>
        </mc:Choice>
        <mc:Fallback xmlns="">
          <p:sp>
            <p:nvSpPr>
              <p:cNvPr id="3072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2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0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각 점근적 표기법의 직관적 의미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46100" y="1587500"/>
                <a:ext cx="7772400" cy="4114800"/>
              </a:xfrm>
            </p:spPr>
            <p:txBody>
              <a:bodyPr/>
              <a:lstStyle/>
              <a:p>
                <a:r>
                  <a:rPr lang="en-US" altLang="ko-KR" sz="2400" i="1" dirty="0" smtClean="0"/>
                  <a:t>O</a:t>
                </a:r>
                <a:r>
                  <a:rPr lang="en-US" altLang="ko-KR" sz="2400" dirty="0" smtClean="0"/>
                  <a:t>( </a:t>
                </a:r>
                <a:r>
                  <a:rPr lang="en-US" altLang="ko-KR" sz="2400" i="1" dirty="0" smtClean="0"/>
                  <a:t>g</a:t>
                </a:r>
                <a:r>
                  <a:rPr lang="en-US" altLang="ko-KR" sz="2400" dirty="0" smtClean="0"/>
                  <a:t>(</a:t>
                </a: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) ) </a:t>
                </a:r>
              </a:p>
              <a:p>
                <a:pPr lvl="1"/>
                <a:r>
                  <a:rPr lang="en-US" altLang="ko-KR" sz="2000" dirty="0" smtClean="0">
                    <a:solidFill>
                      <a:srgbClr val="FF3300"/>
                    </a:solidFill>
                  </a:rPr>
                  <a:t>Tight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i="1" dirty="0" smtClean="0"/>
                  <a:t>or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 smtClean="0">
                    <a:solidFill>
                      <a:srgbClr val="FF3300"/>
                    </a:solidFill>
                  </a:rPr>
                  <a:t>loose</a:t>
                </a:r>
                <a:r>
                  <a:rPr lang="en-US" altLang="ko-KR" sz="2000" dirty="0" smtClean="0"/>
                  <a:t> upper bound</a:t>
                </a:r>
              </a:p>
              <a:p>
                <a:r>
                  <a:rPr lang="el-GR" altLang="ko-KR" sz="2400" i="1" dirty="0" smtClean="0"/>
                  <a:t>Ω</a:t>
                </a:r>
                <a:r>
                  <a:rPr lang="en-US" altLang="ko-KR" sz="2400" dirty="0" smtClean="0"/>
                  <a:t>( </a:t>
                </a:r>
                <a:r>
                  <a:rPr lang="en-US" altLang="ko-KR" sz="2400" i="1" dirty="0" smtClean="0"/>
                  <a:t>g</a:t>
                </a:r>
                <a:r>
                  <a:rPr lang="en-US" altLang="ko-KR" sz="2400" dirty="0" smtClean="0"/>
                  <a:t>(</a:t>
                </a: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) )</a:t>
                </a:r>
                <a:r>
                  <a:rPr lang="el-GR" altLang="ko-KR" sz="2400" i="1" dirty="0" smtClean="0"/>
                  <a:t> </a:t>
                </a:r>
                <a:endParaRPr lang="en-US" altLang="ko-KR" sz="2400" i="1" dirty="0" smtClean="0"/>
              </a:p>
              <a:p>
                <a:pPr lvl="1"/>
                <a:r>
                  <a:rPr lang="en-US" altLang="ko-KR" sz="2000" dirty="0" smtClean="0">
                    <a:solidFill>
                      <a:srgbClr val="FF3300"/>
                    </a:solidFill>
                  </a:rPr>
                  <a:t>Tight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i="1" dirty="0" smtClean="0"/>
                  <a:t>or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 smtClean="0">
                    <a:solidFill>
                      <a:srgbClr val="FF3300"/>
                    </a:solidFill>
                  </a:rPr>
                  <a:t>loose</a:t>
                </a:r>
                <a:r>
                  <a:rPr lang="en-US" altLang="ko-KR" sz="2000" dirty="0" smtClean="0"/>
                  <a:t> lower bound</a:t>
                </a:r>
              </a:p>
              <a:p>
                <a:r>
                  <a:rPr lang="el-GR" altLang="ko-KR" sz="2400" i="1" dirty="0" smtClean="0"/>
                  <a:t>Θ</a:t>
                </a:r>
                <a:r>
                  <a:rPr lang="en-US" altLang="ko-KR" sz="2400" dirty="0" smtClean="0"/>
                  <a:t>( </a:t>
                </a:r>
                <a:r>
                  <a:rPr lang="en-US" altLang="ko-KR" sz="2400" i="1" dirty="0" smtClean="0"/>
                  <a:t>g</a:t>
                </a:r>
                <a:r>
                  <a:rPr lang="en-US" altLang="ko-KR" sz="2400" dirty="0" smtClean="0"/>
                  <a:t>(</a:t>
                </a:r>
                <a:r>
                  <a:rPr lang="en-US" altLang="ko-KR" sz="2400" i="1" dirty="0" smtClean="0"/>
                  <a:t>n</a:t>
                </a:r>
                <a:r>
                  <a:rPr lang="en-US" altLang="ko-KR" sz="2400" dirty="0" smtClean="0"/>
                  <a:t>) )</a:t>
                </a:r>
              </a:p>
              <a:p>
                <a:pPr lvl="1"/>
                <a:r>
                  <a:rPr lang="en-US" altLang="ko-KR" sz="2000" dirty="0" smtClean="0">
                    <a:solidFill>
                      <a:srgbClr val="FF3300"/>
                    </a:solidFill>
                  </a:rPr>
                  <a:t>Tight</a:t>
                </a:r>
                <a:r>
                  <a:rPr lang="en-US" altLang="ko-KR" sz="2000" dirty="0" smtClean="0"/>
                  <a:t> bound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i="1" dirty="0"/>
                      <m:t>o</m:t>
                    </m:r>
                    <m:r>
                      <m:rPr>
                        <m:nor/>
                      </m:rPr>
                      <a:rPr lang="en-US" altLang="ko-KR" sz="2400" dirty="0"/>
                      <m:t>( </m:t>
                    </m:r>
                    <m:r>
                      <m:rPr>
                        <m:nor/>
                      </m:rPr>
                      <a:rPr lang="en-US" altLang="ko-KR" sz="2400" i="1" dirty="0"/>
                      <m:t>g</m:t>
                    </m:r>
                    <m:r>
                      <m:rPr>
                        <m:nor/>
                      </m:rPr>
                      <a:rPr lang="en-US" altLang="ko-KR" sz="2400" dirty="0"/>
                      <m:t>(</m:t>
                    </m:r>
                    <m:r>
                      <m:rPr>
                        <m:nor/>
                      </m:rPr>
                      <a:rPr lang="en-US" altLang="ko-KR" sz="2400" dirty="0"/>
                      <m:t>n</m:t>
                    </m:r>
                    <m:r>
                      <m:rPr>
                        <m:nor/>
                      </m:rPr>
                      <a:rPr lang="en-US" altLang="ko-KR" sz="2400" dirty="0"/>
                      <m:t>) )</m:t>
                    </m:r>
                  </m:oMath>
                </a14:m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</a:rPr>
                      <m:t>Loose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upper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dirty="0"/>
                      <m:t>bound</m:t>
                    </m:r>
                  </m:oMath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/>
                  <a:t>( </a:t>
                </a:r>
                <a:r>
                  <a:rPr lang="en-US" altLang="ko-KR" sz="2400" i="1" dirty="0"/>
                  <a:t>g</a:t>
                </a:r>
                <a:r>
                  <a:rPr lang="en-US" altLang="ko-KR" sz="2400" dirty="0"/>
                  <a:t>(</a:t>
                </a:r>
                <a:r>
                  <a:rPr lang="en-US" altLang="ko-KR" sz="2400" i="1" dirty="0"/>
                  <a:t>n</a:t>
                </a:r>
                <a:r>
                  <a:rPr lang="en-US" altLang="ko-KR" sz="2400" dirty="0"/>
                  <a:t>) </a:t>
                </a:r>
                <a:r>
                  <a:rPr lang="en-US" altLang="ko-KR" sz="2400" dirty="0" smtClean="0"/>
                  <a:t>)</a:t>
                </a:r>
              </a:p>
              <a:p>
                <a:pPr lvl="1"/>
                <a:r>
                  <a:rPr lang="en-US" altLang="ko-KR" sz="2000" dirty="0" smtClean="0">
                    <a:solidFill>
                      <a:srgbClr val="FF0000"/>
                    </a:solidFill>
                  </a:rPr>
                  <a:t>Loose</a:t>
                </a:r>
                <a:r>
                  <a:rPr lang="en-US" altLang="ko-KR" sz="2000" dirty="0" smtClean="0"/>
                  <a:t> lower bound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27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587500"/>
                <a:ext cx="7772400" cy="4114800"/>
              </a:xfrm>
              <a:blipFill rotWithShape="0">
                <a:blip r:embed="rId2"/>
                <a:stretch>
                  <a:fillRect l="-1176" t="-1185" b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3338443"/>
            <a:ext cx="5664200" cy="34477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점근적 복잡도의 예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정렬 알고리즘들의 복잡도 표현 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(4</a:t>
            </a:r>
            <a:r>
              <a:rPr lang="ko-KR" altLang="en-US" dirty="0" smtClean="0"/>
              <a:t>장에서 공부함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선택정렬</a:t>
            </a:r>
          </a:p>
          <a:p>
            <a:pPr lvl="2">
              <a:lnSpc>
                <a:spcPct val="90000"/>
              </a:lnSpc>
            </a:pPr>
            <a:r>
              <a:rPr lang="el-GR" altLang="ko-KR" i="1" dirty="0" smtClean="0"/>
              <a:t>Θ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err="1" smtClean="0"/>
              <a:t>힙정렬</a:t>
            </a:r>
            <a:endParaRPr lang="ko-KR" altLang="en-US" dirty="0" smtClean="0"/>
          </a:p>
          <a:p>
            <a:pPr lvl="2">
              <a:lnSpc>
                <a:spcPct val="90000"/>
              </a:lnSpc>
            </a:pPr>
            <a:r>
              <a:rPr lang="en-US" altLang="ko-KR" i="1" dirty="0" smtClean="0"/>
              <a:t>O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n</a:t>
            </a:r>
            <a:r>
              <a:rPr lang="en-US" altLang="ko-KR" dirty="0" err="1" smtClean="0"/>
              <a:t>log</a:t>
            </a:r>
            <a:r>
              <a:rPr lang="en-US" altLang="ko-KR" i="1" dirty="0" err="1" smtClean="0"/>
              <a:t>n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err="1" smtClean="0"/>
              <a:t>퀵정렬</a:t>
            </a:r>
            <a:endParaRPr lang="ko-KR" altLang="en-US" dirty="0" smtClean="0"/>
          </a:p>
          <a:p>
            <a:pPr lvl="2">
              <a:lnSpc>
                <a:spcPct val="90000"/>
              </a:lnSpc>
            </a:pPr>
            <a:r>
              <a:rPr lang="en-US" altLang="ko-KR" i="1" dirty="0" smtClean="0"/>
              <a:t>O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평균 </a:t>
            </a:r>
            <a:r>
              <a:rPr lang="el-GR" altLang="ko-KR" i="1" dirty="0" smtClean="0"/>
              <a:t>Θ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n</a:t>
            </a:r>
            <a:r>
              <a:rPr lang="en-US" altLang="ko-KR" dirty="0" err="1" smtClean="0"/>
              <a:t>log</a:t>
            </a:r>
            <a:r>
              <a:rPr lang="en-US" altLang="ko-KR" i="1" dirty="0" err="1" smtClean="0"/>
              <a:t>n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lnSpc>
                <a:spcPct val="90000"/>
              </a:lnSpc>
            </a:pPr>
            <a:endParaRPr lang="ko-KR" altLang="en-US" dirty="0" smtClean="0"/>
          </a:p>
          <a:p>
            <a:pPr lvl="1">
              <a:lnSpc>
                <a:spcPct val="90000"/>
              </a:lnSpc>
            </a:pP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알고리즘이란 무엇인가</a:t>
            </a:r>
            <a:r>
              <a:rPr lang="en-US" altLang="ko-KR" smtClean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문제 해결 절차를 체계적으로 기술한 것</a:t>
            </a:r>
          </a:p>
          <a:p>
            <a:r>
              <a:rPr lang="ko-KR" altLang="en-US" sz="2800" smtClean="0"/>
              <a:t>문제의 요구조건</a:t>
            </a:r>
          </a:p>
          <a:p>
            <a:pPr lvl="1"/>
            <a:r>
              <a:rPr lang="ko-KR" altLang="en-US" sz="2400" smtClean="0"/>
              <a:t>입력과 출력으로 명시할 수 있다</a:t>
            </a:r>
          </a:p>
          <a:p>
            <a:pPr lvl="1"/>
            <a:r>
              <a:rPr lang="ko-KR" altLang="en-US" sz="2400" smtClean="0"/>
              <a:t>알고리즘은 입력으로부터 출력을 만드는 과정을 기술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시간 복잡도 분석의 종류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smtClean="0">
                <a:solidFill>
                  <a:srgbClr val="FF3300"/>
                </a:solidFill>
              </a:rPr>
              <a:t>Worst-case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/>
              <a:t>Analysis for the worst-case input(s)</a:t>
            </a:r>
          </a:p>
          <a:p>
            <a:pPr>
              <a:lnSpc>
                <a:spcPct val="90000"/>
              </a:lnSpc>
            </a:pPr>
            <a:r>
              <a:rPr lang="en-US" altLang="ko-KR" sz="2800" smtClean="0">
                <a:solidFill>
                  <a:srgbClr val="FF3300"/>
                </a:solidFill>
              </a:rPr>
              <a:t>Average-case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/>
              <a:t>Analysis for all inputs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/>
              <a:t>More difficult to analyze</a:t>
            </a:r>
          </a:p>
          <a:p>
            <a:pPr>
              <a:lnSpc>
                <a:spcPct val="90000"/>
              </a:lnSpc>
            </a:pPr>
            <a:r>
              <a:rPr lang="en-US" altLang="ko-KR" sz="2800" smtClean="0"/>
              <a:t>Best-case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/>
              <a:t>Analysis for the best-case input(s)</a:t>
            </a:r>
          </a:p>
          <a:p>
            <a:pPr lvl="1">
              <a:lnSpc>
                <a:spcPct val="90000"/>
              </a:lnSpc>
            </a:pPr>
            <a:r>
              <a:rPr lang="ko-KR" altLang="en-US" sz="2400" smtClean="0"/>
              <a:t>별로 유용하지 않음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저장</a:t>
            </a:r>
            <a:r>
              <a:rPr lang="en-US" altLang="ko-KR" sz="3200" smtClean="0"/>
              <a:t>/</a:t>
            </a:r>
            <a:r>
              <a:rPr lang="ko-KR" altLang="en-US" sz="3200" smtClean="0"/>
              <a:t>검색의 복잡도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배열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Binary search trees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최악의 경우</a:t>
            </a:r>
            <a:r>
              <a:rPr lang="ko-KR" altLang="en-US" sz="2000" i="1" dirty="0" smtClean="0"/>
              <a:t>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평균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(log</a:t>
            </a:r>
            <a:r>
              <a:rPr lang="en-US" altLang="ko-KR" sz="8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Balanced binary search trees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최악의 경우</a:t>
            </a:r>
            <a:r>
              <a:rPr lang="ko-KR" altLang="en-US" sz="2000" i="1" dirty="0" smtClean="0"/>
              <a:t>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(log</a:t>
            </a:r>
            <a:r>
              <a:rPr lang="en-US" altLang="ko-KR" sz="8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B-trees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최악의 경우</a:t>
            </a:r>
            <a:r>
              <a:rPr lang="ko-KR" altLang="en-US" sz="2000" i="1" dirty="0" smtClean="0"/>
              <a:t>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(log</a:t>
            </a:r>
            <a:r>
              <a:rPr lang="en-US" altLang="ko-KR" sz="8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/>
              <a:t>Hash table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평균 </a:t>
            </a:r>
            <a:r>
              <a:rPr lang="el-GR" altLang="ko-KR" sz="2000" i="1" dirty="0" smtClean="0"/>
              <a:t>Θ</a:t>
            </a:r>
            <a:r>
              <a:rPr lang="en-US" altLang="ko-KR" sz="2000" dirty="0" smtClean="0"/>
              <a:t>(1)</a:t>
            </a:r>
            <a:endParaRPr lang="ko-KR" altLang="en-US" sz="2000" dirty="0" smtClean="0"/>
          </a:p>
          <a:p>
            <a:pPr>
              <a:lnSpc>
                <a:spcPct val="90000"/>
              </a:lnSpc>
            </a:pPr>
            <a:endParaRPr lang="en-US" altLang="ko-KR" sz="2400" dirty="0" smtClean="0"/>
          </a:p>
        </p:txBody>
      </p:sp>
      <p:sp>
        <p:nvSpPr>
          <p:cNvPr id="223236" name="Line 4"/>
          <p:cNvSpPr>
            <a:spLocks noChangeShapeType="1"/>
          </p:cNvSpPr>
          <p:nvPr/>
        </p:nvSpPr>
        <p:spPr bwMode="auto">
          <a:xfrm>
            <a:off x="568385" y="2076091"/>
            <a:ext cx="0" cy="3517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크기 </a:t>
            </a:r>
            <a:r>
              <a:rPr lang="en-US" altLang="ko-KR" sz="3200" i="1" smtClean="0"/>
              <a:t>n</a:t>
            </a:r>
            <a:r>
              <a:rPr lang="ko-KR" altLang="en-US" sz="3200" smtClean="0"/>
              <a:t>인 배열에서 원소 찾기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Sequential search </a:t>
            </a:r>
          </a:p>
          <a:p>
            <a:pPr lvl="1"/>
            <a:r>
              <a:rPr lang="ko-KR" altLang="en-US" sz="2400" dirty="0" smtClean="0"/>
              <a:t>배열이 아무렇게나 저장되어 있을 때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Worst case: </a:t>
            </a:r>
            <a:r>
              <a:rPr lang="el-GR" altLang="ko-KR" sz="2400" i="1" dirty="0" smtClean="0"/>
              <a:t>Θ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</a:p>
          <a:p>
            <a:pPr lvl="1"/>
            <a:r>
              <a:rPr lang="en-US" altLang="ko-KR" sz="2400" dirty="0" smtClean="0"/>
              <a:t>Average case: </a:t>
            </a:r>
            <a:r>
              <a:rPr lang="el-GR" altLang="ko-KR" sz="2400" i="1" dirty="0" smtClean="0"/>
              <a:t>Θ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800" dirty="0" smtClean="0"/>
              <a:t>Binary search </a:t>
            </a:r>
          </a:p>
          <a:p>
            <a:pPr lvl="1"/>
            <a:r>
              <a:rPr lang="ko-KR" altLang="en-US" sz="2400" dirty="0" smtClean="0"/>
              <a:t>배열이 정렬되어 있을 때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Worst case: </a:t>
            </a:r>
            <a:r>
              <a:rPr lang="el-GR" altLang="ko-KR" sz="2400" i="1" dirty="0" smtClean="0"/>
              <a:t>Θ</a:t>
            </a:r>
            <a:r>
              <a:rPr lang="en-US" altLang="ko-KR" sz="2400" dirty="0" smtClean="0"/>
              <a:t>(log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smtClean="0"/>
              <a:t>Average case: </a:t>
            </a:r>
            <a:r>
              <a:rPr lang="el-GR" altLang="ko-KR" sz="2400" i="1" dirty="0" smtClean="0"/>
              <a:t>Θ</a:t>
            </a:r>
            <a:r>
              <a:rPr lang="en-US" altLang="ko-KR" sz="2400" dirty="0" smtClean="0"/>
              <a:t>(log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 </a:t>
            </a:r>
            <a:endParaRPr lang="ko-KR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바람직한 알고리즘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/>
              <a:t>명확해야 한다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이해하기 쉽고 가능하면 간명하도록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지나친 기호적 표현은 오히려 명확성을 떨어뜨림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명확성을 해치지 않으면 일반언어의 사용도 무방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효율적이어야 한다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같은 문제를 해결하는 알고리즘들의 수행 시간이 수백만 배 이상 </a:t>
            </a:r>
            <a:r>
              <a:rPr lang="ko-KR" altLang="en-US" sz="2400" dirty="0" err="1" smtClean="0"/>
              <a:t>차이날</a:t>
            </a:r>
            <a:r>
              <a:rPr lang="ko-KR" altLang="en-US" sz="2400" dirty="0" smtClean="0"/>
              <a:t> 수 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알고리즘의 수행 </a:t>
            </a:r>
            <a:r>
              <a:rPr lang="ko-KR" altLang="en-US" smtClean="0"/>
              <a:t>시간</a:t>
            </a:r>
            <a:endParaRPr lang="ko-KR" altLang="en-US"/>
          </a:p>
        </p:txBody>
      </p:sp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b="3438"/>
          <a:stretch>
            <a:fillRect/>
          </a:stretch>
        </p:blipFill>
        <p:spPr bwMode="auto">
          <a:xfrm>
            <a:off x="1225550" y="1870075"/>
            <a:ext cx="605155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7032625" y="5908675"/>
            <a:ext cx="181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문제의 크기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altLang="ko-K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708025" y="1624013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수행 시간</a:t>
            </a:r>
            <a:endParaRPr lang="ko-KR" altLang="en-US" sz="2000" b="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441325" y="1544638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수행 시간</a:t>
            </a:r>
            <a:endParaRPr lang="ko-KR" altLang="en-US" sz="2400" b="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알고리즘의 수행 시간</a:t>
            </a:r>
            <a:endParaRPr lang="ko-KR" altLang="en-US" sz="320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260475" y="1878013"/>
            <a:ext cx="7385050" cy="4586287"/>
            <a:chOff x="1260475" y="1878013"/>
            <a:chExt cx="7385050" cy="4586287"/>
          </a:xfrm>
        </p:grpSpPr>
        <p:pic>
          <p:nvPicPr>
            <p:cNvPr id="1638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75" y="1878013"/>
              <a:ext cx="7385050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 bwMode="auto">
            <a:xfrm>
              <a:off x="3286664" y="6150634"/>
              <a:ext cx="370936" cy="3136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굴림" pitchFamily="50" charset="-127"/>
              </a:endParaRPr>
            </a:p>
          </p:txBody>
        </p:sp>
      </p:grp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21078" y="5658509"/>
            <a:ext cx="181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문제의 크기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altLang="ko-K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9916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1689100"/>
            <a:ext cx="558800" cy="673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알고리즘의 수행 시간을 좌우하는 기준은 다양하게 잡을 수 있다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: for </a:t>
            </a:r>
            <a:r>
              <a:rPr lang="ko-KR" altLang="en-US" smtClean="0"/>
              <a:t>루프의 반복횟수</a:t>
            </a:r>
            <a:r>
              <a:rPr lang="en-US" altLang="ko-KR" smtClean="0"/>
              <a:t>, </a:t>
            </a:r>
            <a:r>
              <a:rPr lang="ko-KR" altLang="en-US" smtClean="0"/>
              <a:t>특정한 행이 수행되는 횟수</a:t>
            </a:r>
            <a:r>
              <a:rPr lang="en-US" altLang="ko-KR" smtClean="0"/>
              <a:t>, </a:t>
            </a:r>
            <a:r>
              <a:rPr lang="ko-KR" altLang="en-US" smtClean="0"/>
              <a:t>함수의 호출횟수</a:t>
            </a:r>
            <a:r>
              <a:rPr lang="en-US" altLang="ko-KR" smtClean="0"/>
              <a:t>, …</a:t>
            </a:r>
          </a:p>
          <a:p>
            <a:r>
              <a:rPr lang="ko-KR" altLang="en-US" smtClean="0"/>
              <a:t>몇 가지 간단한 경우의 예를 통해 알고리즘의 수행 시간을 살펴본다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 smtClean="0"/>
              <a:t>알고리즘의 수행 시간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400" smtClean="0"/>
              <a:t>sample1(A[ ],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) </a:t>
            </a:r>
          </a:p>
          <a:p>
            <a:pPr>
              <a:buFontTx/>
              <a:buNone/>
            </a:pPr>
            <a:r>
              <a:rPr lang="en-US" altLang="ko-KR" sz="2400" smtClean="0"/>
              <a:t>{ </a:t>
            </a:r>
          </a:p>
          <a:p>
            <a:pPr>
              <a:buFontTx/>
              <a:buNone/>
            </a:pPr>
            <a:r>
              <a:rPr lang="en-US" altLang="ko-KR" sz="2400" smtClean="0"/>
              <a:t>        k =          ; </a:t>
            </a:r>
          </a:p>
          <a:p>
            <a:pPr>
              <a:buFontTx/>
              <a:buNone/>
            </a:pPr>
            <a:r>
              <a:rPr lang="en-US" altLang="ko-KR" sz="2400" smtClean="0"/>
              <a:t>        </a:t>
            </a:r>
            <a:r>
              <a:rPr lang="en-US" altLang="ko-KR" sz="2400" b="1" smtClean="0">
                <a:solidFill>
                  <a:srgbClr val="0066CC"/>
                </a:solidFill>
              </a:rPr>
              <a:t>return</a:t>
            </a:r>
            <a:r>
              <a:rPr lang="en-US" altLang="ko-KR" sz="2400" smtClean="0"/>
              <a:t> A[k];     </a:t>
            </a:r>
          </a:p>
          <a:p>
            <a:pPr>
              <a:buFontTx/>
              <a:buNone/>
            </a:pPr>
            <a:r>
              <a:rPr lang="en-US" altLang="ko-KR" sz="2400" smtClean="0"/>
              <a:t>} </a:t>
            </a:r>
            <a:endParaRPr lang="ko-KR" altLang="en-US" sz="2400" smtClean="0"/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657225" y="5146675"/>
            <a:ext cx="621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b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에 관계없이 상수 시간이 소요된다</a:t>
            </a:r>
            <a:r>
              <a:rPr lang="en-US" altLang="ko-KR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793875" y="2887663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380880" imgH="228600" progId="Equation.3">
                  <p:embed/>
                </p:oleObj>
              </mc:Choice>
              <mc:Fallback>
                <p:oleObj name="Equation" r:id="rId3" imgW="3808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2887663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Brain:Documents:Sebasta CPL PowerPoint:chapter_01.tmpl</Template>
  <TotalTime>2715</TotalTime>
  <Words>947</Words>
  <Application>Microsoft Office PowerPoint</Application>
  <PresentationFormat>화면 슬라이드 쇼(4:3)</PresentationFormat>
  <Paragraphs>261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Arial</vt:lpstr>
      <vt:lpstr>Cambria Math</vt:lpstr>
      <vt:lpstr>Times</vt:lpstr>
      <vt:lpstr>Wingdings</vt:lpstr>
      <vt:lpstr>chapter_01.tmpl</vt:lpstr>
      <vt:lpstr>Equation</vt:lpstr>
      <vt:lpstr>PowerPoint 프레젠테이션</vt:lpstr>
      <vt:lpstr>2장.  알고리즘 설계와 분석의 기초</vt:lpstr>
      <vt:lpstr>알고리즘이란 무엇인가?</vt:lpstr>
      <vt:lpstr>바람직한 알고리즘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알고리즘의 수행 시간</vt:lpstr>
      <vt:lpstr>재귀와 귀납적 사고</vt:lpstr>
      <vt:lpstr>재귀의 예: 병합 정렬</vt:lpstr>
      <vt:lpstr>PowerPoint 프레젠테이션</vt:lpstr>
      <vt:lpstr>다양한 알고리즘의 적용 주제들</vt:lpstr>
      <vt:lpstr>알고리즘을 왜 분석하는가</vt:lpstr>
      <vt:lpstr>알고리즘의 분석</vt:lpstr>
      <vt:lpstr>점근적 분석Asymptotic Analysis</vt:lpstr>
      <vt:lpstr>점근법 표기법Asymptotic Notations</vt:lpstr>
      <vt:lpstr>점근적 표기법</vt:lpstr>
      <vt:lpstr>점근적 표기법</vt:lpstr>
      <vt:lpstr>점근적 표기법</vt:lpstr>
      <vt:lpstr>점근적 표기법</vt:lpstr>
      <vt:lpstr>점근적 표기법</vt:lpstr>
      <vt:lpstr>각 점근적 표기법의 직관적 의미</vt:lpstr>
      <vt:lpstr>점근적 복잡도의 예</vt:lpstr>
      <vt:lpstr>시간 복잡도 분석의 종류</vt:lpstr>
      <vt:lpstr>저장/검색의 복잡도</vt:lpstr>
      <vt:lpstr>크기 n인 배열에서 원소 찾기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brmoon</cp:lastModifiedBy>
  <cp:revision>228</cp:revision>
  <cp:lastPrinted>2001-10-01T18:50:52Z</cp:lastPrinted>
  <dcterms:created xsi:type="dcterms:W3CDTF">2001-08-09T11:26:11Z</dcterms:created>
  <dcterms:modified xsi:type="dcterms:W3CDTF">2018-09-04T17:39:21Z</dcterms:modified>
</cp:coreProperties>
</file>