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389" r:id="rId2"/>
    <p:sldId id="390" r:id="rId3"/>
    <p:sldId id="391" r:id="rId4"/>
    <p:sldId id="392" r:id="rId5"/>
    <p:sldId id="395" r:id="rId6"/>
    <p:sldId id="397" r:id="rId7"/>
    <p:sldId id="398" r:id="rId8"/>
    <p:sldId id="40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00099"/>
    <a:srgbClr val="C0504D"/>
    <a:srgbClr val="8064A2"/>
    <a:srgbClr val="009900"/>
    <a:srgbClr val="404040"/>
    <a:srgbClr val="0070C0"/>
    <a:srgbClr val="98D698"/>
    <a:srgbClr val="800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0668" autoAdjust="0"/>
  </p:normalViewPr>
  <p:slideViewPr>
    <p:cSldViewPr>
      <p:cViewPr varScale="1">
        <p:scale>
          <a:sx n="116" d="100"/>
          <a:sy n="116" d="100"/>
        </p:scale>
        <p:origin x="11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noProof="1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61AE63A9-318E-4BDD-821B-0961F486975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860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294526E-F4AA-4B25-BD8B-4F163D9988FE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936681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ko-KR" altLang="ko-KR" sz="1000" noProof="1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297488" y="214313"/>
            <a:ext cx="3681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latin typeface="Trebuchet MS" pitchFamily="34" charset="0"/>
                <a:ea typeface="굴림" pitchFamily="50" charset="-127"/>
              </a:rPr>
              <a:t>Memory &amp; Storage Architecture Lab.</a:t>
            </a:r>
            <a:endParaRPr lang="ko-KR" altLang="en-US" sz="1600" b="1" dirty="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423150" y="444500"/>
            <a:ext cx="149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800" dirty="0" smtClean="0">
                <a:ea typeface="굴림" pitchFamily="50" charset="-127"/>
              </a:rPr>
              <a:t>@ Seoul National University</a:t>
            </a:r>
            <a:endParaRPr lang="ko-KR" altLang="en-US" sz="800" dirty="0" smtClean="0">
              <a:ea typeface="굴림" pitchFamily="50" charset="-127"/>
            </a:endParaRPr>
          </a:p>
        </p:txBody>
      </p:sp>
      <p:sp>
        <p:nvSpPr>
          <p:cNvPr id="3175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9018" y="1184420"/>
            <a:ext cx="7485063" cy="1604962"/>
          </a:xfrm>
          <a:prstGeom prst="rect">
            <a:avLst/>
          </a:prstGeom>
        </p:spPr>
        <p:txBody>
          <a:bodyPr/>
          <a:lstStyle>
            <a:lvl1pPr algn="ctr">
              <a:defRPr sz="4000" smtClean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3175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309092" y="4959927"/>
            <a:ext cx="5199495" cy="1136071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Formatvorlage des Untertitelmasters durch Klicken bearbeiten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28031530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21060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</p:sldLayoutIdLst>
  <p:transition spd="med">
    <p:fade/>
  </p:transition>
  <p:hf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42913" indent="-250825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22555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Char char="-"/>
        <a:defRPr sz="16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4294967295"/>
          </p:nvPr>
        </p:nvSpPr>
        <p:spPr>
          <a:xfrm>
            <a:off x="314325" y="119063"/>
            <a:ext cx="8540750" cy="600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Chapter 1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39125" y="6356350"/>
            <a:ext cx="6000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564E8B-C23D-404A-86DF-64902086413B}" type="slidenum">
              <a:rPr kumimoji="0" lang="ko-KR" altLang="en-US" sz="1200">
                <a:solidFill>
                  <a:srgbClr val="000000"/>
                </a:solidFill>
              </a:rPr>
              <a:pPr eaLnBrk="1" hangingPunct="1"/>
              <a:t>1</a:t>
            </a:fld>
            <a:endParaRPr kumimoji="0"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-18316" y="260648"/>
            <a:ext cx="9144000" cy="647151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 smtClean="0"/>
              <a:t>1. Turing </a:t>
            </a:r>
            <a:r>
              <a:rPr lang="en-US" altLang="ko-KR" sz="1500" dirty="0"/>
              <a:t>proposed in 1937 that all computations could be carried out by a particular kind of machine, which is now called </a:t>
            </a:r>
            <a:r>
              <a:rPr lang="en-US" altLang="ko-KR" sz="1500" dirty="0" smtClean="0"/>
              <a:t>(</a:t>
            </a:r>
            <a:r>
              <a:rPr lang="en-US" altLang="ko-KR" sz="1500" dirty="0" smtClean="0">
                <a:solidFill>
                  <a:srgbClr val="FF0000"/>
                </a:solidFill>
              </a:rPr>
              <a:t>a Turing machine</a:t>
            </a:r>
            <a:r>
              <a:rPr lang="en-US" altLang="ko-KR" sz="1500" dirty="0" smtClean="0"/>
              <a:t>). PAGE 12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/>
              <a:t>2</a:t>
            </a:r>
            <a:r>
              <a:rPr lang="en-US" altLang="ko-KR" sz="1500" dirty="0" smtClean="0"/>
              <a:t>. (</a:t>
            </a:r>
            <a:r>
              <a:rPr lang="en-US" altLang="ko-KR" sz="1500" dirty="0" smtClean="0">
                <a:solidFill>
                  <a:srgbClr val="FF0000"/>
                </a:solidFill>
              </a:rPr>
              <a:t>The instruction set architecture</a:t>
            </a:r>
            <a:r>
              <a:rPr lang="en-US" altLang="ko-KR" sz="1500" dirty="0" smtClean="0"/>
              <a:t>) </a:t>
            </a:r>
            <a:r>
              <a:rPr lang="en-US" altLang="ko-KR" sz="1500" dirty="0"/>
              <a:t>is the complete specification of the interface between </a:t>
            </a:r>
            <a:r>
              <a:rPr lang="en-US" altLang="ko-KR" sz="1500" dirty="0" smtClean="0"/>
              <a:t>programs that </a:t>
            </a:r>
            <a:r>
              <a:rPr lang="en-US" altLang="ko-KR" sz="1500" dirty="0"/>
              <a:t>have been written and the underlying </a:t>
            </a:r>
            <a:r>
              <a:rPr lang="en-US" altLang="ko-KR" sz="1500" dirty="0" smtClean="0"/>
              <a:t>computer hardware </a:t>
            </a:r>
            <a:r>
              <a:rPr lang="en-US" altLang="ko-KR" sz="1500" dirty="0"/>
              <a:t>that must carry out the work of those </a:t>
            </a:r>
            <a:r>
              <a:rPr lang="en-US" altLang="ko-KR" sz="1500" dirty="0" smtClean="0"/>
              <a:t>programs</a:t>
            </a:r>
            <a:r>
              <a:rPr lang="en-US" altLang="ko-KR" sz="1500" dirty="0"/>
              <a:t>. PAGE </a:t>
            </a:r>
            <a:r>
              <a:rPr lang="en-US" altLang="ko-KR" sz="1500" dirty="0" smtClean="0"/>
              <a:t>14</a:t>
            </a:r>
            <a:endParaRPr lang="en-US" altLang="ko-KR" sz="15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 smtClean="0"/>
              <a:t>3. </a:t>
            </a:r>
            <a:r>
              <a:rPr lang="en-US" altLang="ko-KR" sz="1500" dirty="0"/>
              <a:t>suppose we wish to add the number 13 to - 5 , where 13 is represented as 0000000000001101 and -5 is represented as 111011. If we represent the two values with the same number of bits using sign extension, we have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/>
              <a:t>       0 0 0 0 0 0 0 0 0 0 0 0 1 1 0 1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/>
              <a:t>   + (</a:t>
            </a:r>
            <a:r>
              <a:rPr lang="en-US" altLang="ko-KR" sz="1500" dirty="0">
                <a:solidFill>
                  <a:srgbClr val="FF0000"/>
                </a:solidFill>
              </a:rPr>
              <a:t>1 1 1 1 1 1 1 1 1 1 1 1 1 0 1 1</a:t>
            </a:r>
            <a:r>
              <a:rPr lang="en-US" altLang="ko-KR" sz="15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/>
              <a:t>      -------------------------------------------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/>
              <a:t>       0 0 0 0 0 0 0 0 0 0 0 0 1 0 0 0    </a:t>
            </a:r>
            <a:r>
              <a:rPr lang="en-US" altLang="ko-KR" sz="1500" dirty="0" smtClean="0"/>
              <a:t> PAGE31</a:t>
            </a:r>
            <a:endParaRPr lang="en-US" altLang="ko-KR" sz="15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569769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4294967295"/>
          </p:nvPr>
        </p:nvSpPr>
        <p:spPr>
          <a:xfrm>
            <a:off x="314325" y="119063"/>
            <a:ext cx="8540750" cy="600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Chapter 2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39125" y="6356350"/>
            <a:ext cx="6000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564E8B-C23D-404A-86DF-64902086413B}" type="slidenum">
              <a:rPr kumimoji="0" lang="ko-KR" altLang="en-US" sz="1200">
                <a:solidFill>
                  <a:srgbClr val="000000"/>
                </a:solidFill>
              </a:rPr>
              <a:pPr eaLnBrk="1" hangingPunct="1"/>
              <a:t>2</a:t>
            </a:fld>
            <a:endParaRPr kumimoji="0"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14325" y="1090613"/>
            <a:ext cx="8524875" cy="51339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0" y="694463"/>
            <a:ext cx="9144000" cy="602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2508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4A83C2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768350" indent="-2047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88265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15081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19653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4225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28797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200" kern="0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gray">
          <a:xfrm>
            <a:off x="-18316" y="-27384"/>
            <a:ext cx="9144000" cy="566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2508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4A83C2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768350" indent="-2047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88265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15081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19653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4225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28797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500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 smtClean="0"/>
              <a:t>4. a </a:t>
            </a:r>
            <a:r>
              <a:rPr lang="en-US" altLang="ko-KR" sz="1500" kern="0" dirty="0"/>
              <a:t>binary string </a:t>
            </a:r>
            <a:r>
              <a:rPr lang="en-US" altLang="ko-KR" sz="1500" kern="0" dirty="0" smtClean="0"/>
              <a:t>is 0011110101101110.  converted value of its </a:t>
            </a:r>
            <a:r>
              <a:rPr lang="en-US" altLang="ko-KR" sz="1500" kern="0" dirty="0"/>
              <a:t>equivalent hex </a:t>
            </a:r>
            <a:r>
              <a:rPr lang="en-US" altLang="ko-KR" sz="1500" kern="0" dirty="0" smtClean="0"/>
              <a:t>digit is (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3D6E</a:t>
            </a:r>
            <a:r>
              <a:rPr lang="en-US" altLang="ko-KR" sz="1500" kern="0" dirty="0" smtClean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/>
              <a:t> </a:t>
            </a:r>
            <a:r>
              <a:rPr lang="en-US" altLang="ko-KR" sz="1500" kern="0" dirty="0" smtClean="0"/>
              <a:t>   PAGE42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>
                <a:sym typeface="Wingdings" panose="05000000000000000000" pitchFamily="2" charset="2"/>
              </a:rPr>
              <a:t>5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. </a:t>
            </a:r>
            <a:r>
              <a:rPr lang="en-US" altLang="ko-KR" sz="1500" kern="0" dirty="0">
                <a:sym typeface="Wingdings" panose="05000000000000000000" pitchFamily="2" charset="2"/>
              </a:rPr>
              <a:t>The p-type transistor works in exactly the opposite fashion from the n-type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transistor. When </a:t>
            </a:r>
            <a:r>
              <a:rPr lang="en-US" altLang="ko-KR" sz="1500" kern="0" dirty="0">
                <a:sym typeface="Wingdings" panose="05000000000000000000" pitchFamily="2" charset="2"/>
              </a:rPr>
              <a:t>the gate is supplied with 2.9 volts, the p-type transistor acts like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(</a:t>
            </a:r>
            <a:r>
              <a:rPr lang="en-US" altLang="ko-KR" sz="1500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an open(</a:t>
            </a:r>
            <a:r>
              <a:rPr lang="en-US" altLang="ko-KR" sz="1500" kern="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ed</a:t>
            </a:r>
            <a:r>
              <a:rPr lang="en-US" altLang="ko-KR" sz="1500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) circuit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). PAGE53</a:t>
            </a:r>
            <a:endParaRPr lang="en-US" altLang="ko-KR" sz="1500" kern="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/>
              <a:t>6</a:t>
            </a:r>
            <a:r>
              <a:rPr lang="en-US" altLang="ko-KR" sz="1500" kern="0" dirty="0" smtClean="0"/>
              <a:t>. </a:t>
            </a:r>
            <a:r>
              <a:rPr lang="en-US" altLang="ko-KR" sz="1500" kern="0" dirty="0"/>
              <a:t>We say that the set of gates {AND, OR, NOT} is (</a:t>
            </a:r>
            <a:r>
              <a:rPr lang="en-US" altLang="ko-KR" sz="1500" kern="0" dirty="0">
                <a:solidFill>
                  <a:srgbClr val="FF0000"/>
                </a:solidFill>
              </a:rPr>
              <a:t>logically complete</a:t>
            </a:r>
            <a:r>
              <a:rPr lang="en-US" altLang="ko-KR" sz="1500" kern="0" dirty="0"/>
              <a:t>) because we can build a circuit to carry out the specification of any truth table we wish without using any other kind of gate</a:t>
            </a:r>
            <a:r>
              <a:rPr lang="en-US" altLang="ko-KR" sz="1500" kern="0" dirty="0" smtClean="0"/>
              <a:t>. PAGE64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/>
          </a:p>
        </p:txBody>
      </p:sp>
    </p:spTree>
    <p:extLst>
      <p:ext uri="{BB962C8B-B14F-4D97-AF65-F5344CB8AC3E}">
        <p14:creationId xmlns:p14="http://schemas.microsoft.com/office/powerpoint/2010/main" val="34526728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4294967295"/>
          </p:nvPr>
        </p:nvSpPr>
        <p:spPr>
          <a:xfrm>
            <a:off x="314325" y="119063"/>
            <a:ext cx="8540750" cy="600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Chapter 3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39125" y="6356350"/>
            <a:ext cx="6000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564E8B-C23D-404A-86DF-64902086413B}" type="slidenum">
              <a:rPr kumimoji="0" lang="ko-KR" altLang="en-US" sz="1200">
                <a:solidFill>
                  <a:srgbClr val="000000"/>
                </a:solidFill>
              </a:rPr>
              <a:pPr eaLnBrk="1" hangingPunct="1"/>
              <a:t>3</a:t>
            </a:fld>
            <a:endParaRPr kumimoji="0" lang="en-US" altLang="ko-KR" sz="1200">
              <a:solidFill>
                <a:srgbClr val="0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14325" y="1090613"/>
            <a:ext cx="8524875" cy="51339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-18316" y="404665"/>
            <a:ext cx="9144000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2508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4A83C2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768350" indent="-2047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88265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15081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19653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4225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28797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 smtClean="0">
                <a:sym typeface="Wingdings" panose="05000000000000000000" pitchFamily="2" charset="2"/>
              </a:rPr>
              <a:t>7. PAGE57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/>
              <a:t>8</a:t>
            </a:r>
            <a:r>
              <a:rPr lang="en-US" altLang="ko-KR" sz="1500" kern="0" dirty="0" smtClean="0"/>
              <a:t>. </a:t>
            </a:r>
            <a:r>
              <a:rPr lang="en-US" altLang="ko-KR" sz="1500" kern="0" dirty="0"/>
              <a:t>(</a:t>
            </a:r>
            <a:r>
              <a:rPr lang="en-US" altLang="ko-KR" sz="1500" kern="0" dirty="0">
                <a:solidFill>
                  <a:srgbClr val="FF0000"/>
                </a:solidFill>
              </a:rPr>
              <a:t>sequential logic circuits</a:t>
            </a:r>
            <a:r>
              <a:rPr lang="en-US" altLang="ko-KR" sz="1500" kern="0" dirty="0"/>
              <a:t>) are distinguishable from combinational logic circuits because, unlike combinational logic circuits, they contain storage elements that allow them to keep track of prior history information. </a:t>
            </a:r>
            <a:r>
              <a:rPr lang="en-US" altLang="ko-KR" sz="1500" kern="0" dirty="0">
                <a:sym typeface="Wingdings" panose="05000000000000000000" pitchFamily="2" charset="2"/>
              </a:rPr>
              <a:t>PAGE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71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>
                <a:sym typeface="Wingdings" panose="05000000000000000000" pitchFamily="2" charset="2"/>
              </a:rPr>
              <a:t>9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. </a:t>
            </a:r>
            <a:r>
              <a:rPr lang="en-US" altLang="ko-KR" sz="1500" kern="0" dirty="0">
                <a:sym typeface="Wingdings" panose="05000000000000000000" pitchFamily="2" charset="2"/>
              </a:rPr>
              <a:t>16 mega memory corresponds to the number of uniquely identifiable locations that can be specified with (</a:t>
            </a:r>
            <a:r>
              <a:rPr lang="en-US" altLang="ko-KR" sz="1500" kern="0" dirty="0">
                <a:solidFill>
                  <a:srgbClr val="FF0000"/>
                </a:solidFill>
                <a:sym typeface="Wingdings" panose="05000000000000000000" pitchFamily="2" charset="2"/>
              </a:rPr>
              <a:t>24</a:t>
            </a:r>
            <a:r>
              <a:rPr lang="en-US" altLang="ko-KR" sz="1500" kern="0" dirty="0">
                <a:sym typeface="Wingdings" panose="05000000000000000000" pitchFamily="2" charset="2"/>
              </a:rPr>
              <a:t>) address bits.  PAGE68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8410"/>
            <a:ext cx="3585317" cy="33918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1611434" y="3471863"/>
            <a:ext cx="504056" cy="15674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err="1"/>
          </a:p>
        </p:txBody>
      </p:sp>
      <p:sp>
        <p:nvSpPr>
          <p:cNvPr id="15" name="직사각형 14"/>
          <p:cNvSpPr/>
          <p:nvPr/>
        </p:nvSpPr>
        <p:spPr bwMode="auto">
          <a:xfrm>
            <a:off x="863588" y="1108323"/>
            <a:ext cx="504056" cy="15674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A=1</a:t>
            </a:r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863588" y="1772871"/>
            <a:ext cx="504056" cy="15674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B=0</a:t>
            </a:r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551458" y="1797585"/>
            <a:ext cx="504056" cy="15674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</a:rPr>
              <a:t>=(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63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4294967295"/>
          </p:nvPr>
        </p:nvSpPr>
        <p:spPr>
          <a:xfrm>
            <a:off x="314325" y="119063"/>
            <a:ext cx="8540750" cy="600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Chapter 4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39125" y="6356350"/>
            <a:ext cx="6000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564E8B-C23D-404A-86DF-64902086413B}" type="slidenum">
              <a:rPr kumimoji="0" lang="ko-KR" altLang="en-US" sz="1200">
                <a:solidFill>
                  <a:srgbClr val="000000"/>
                </a:solidFill>
              </a:rPr>
              <a:pPr eaLnBrk="1" hangingPunct="1"/>
              <a:t>4</a:t>
            </a:fld>
            <a:endParaRPr kumimoji="0" lang="en-US" altLang="ko-KR" sz="1200">
              <a:solidFill>
                <a:srgbClr val="0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14325" y="1090613"/>
            <a:ext cx="8524875" cy="51339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-18316" y="476672"/>
            <a:ext cx="9144000" cy="625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2508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4A83C2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768350" indent="-2047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88265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15081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19653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4225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28797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 smtClean="0">
                <a:sym typeface="Wingdings" panose="05000000000000000000" pitchFamily="2" charset="2"/>
              </a:rPr>
              <a:t>10. </a:t>
            </a:r>
            <a:r>
              <a:rPr lang="en-US" altLang="ko-KR" sz="1500" kern="0" dirty="0">
                <a:sym typeface="Wingdings" panose="05000000000000000000" pitchFamily="2" charset="2"/>
              </a:rPr>
              <a:t>(</a:t>
            </a:r>
            <a:r>
              <a:rPr lang="en-US" altLang="ko-KR" sz="1500" kern="0" dirty="0">
                <a:solidFill>
                  <a:srgbClr val="FF0000"/>
                </a:solidFill>
                <a:sym typeface="Wingdings" panose="05000000000000000000" pitchFamily="2" charset="2"/>
              </a:rPr>
              <a:t>A state diagram</a:t>
            </a:r>
            <a:r>
              <a:rPr lang="en-US" altLang="ko-KR" sz="1500" kern="0" dirty="0">
                <a:sym typeface="Wingdings" panose="05000000000000000000" pitchFamily="2" charset="2"/>
              </a:rPr>
              <a:t>) is drawn as a set of circles, where each circle corresponds to one state, and a set of connections between some of the states, where each connection is drawn as an arrow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. PAGE74</a:t>
            </a:r>
            <a:endParaRPr lang="en-US" altLang="ko-KR" sz="1500" kern="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 smtClean="0"/>
              <a:t>11. The </a:t>
            </a:r>
            <a:r>
              <a:rPr lang="en-US" altLang="ko-KR" sz="1500" kern="0" dirty="0"/>
              <a:t>FETCH phase obtains the </a:t>
            </a:r>
            <a:r>
              <a:rPr lang="en-US" altLang="ko-KR" sz="1500" kern="0" dirty="0" smtClean="0"/>
              <a:t>next instruction </a:t>
            </a:r>
            <a:r>
              <a:rPr lang="en-US" altLang="ko-KR" sz="1500" kern="0" dirty="0"/>
              <a:t>from memory and loads it </a:t>
            </a:r>
            <a:r>
              <a:rPr lang="en-US" altLang="ko-KR" sz="1500" kern="0" dirty="0" smtClean="0"/>
              <a:t>into (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the </a:t>
            </a:r>
            <a:r>
              <a:rPr lang="en-US" altLang="ko-KR" sz="1500" kern="0" dirty="0">
                <a:solidFill>
                  <a:srgbClr val="FF0000"/>
                </a:solidFill>
              </a:rPr>
              <a:t>instruction register (IR</a:t>
            </a:r>
            <a:r>
              <a:rPr lang="en-US" altLang="ko-KR" sz="1500" kern="0" dirty="0" smtClean="0"/>
              <a:t>)) </a:t>
            </a:r>
            <a:r>
              <a:rPr lang="en-US" altLang="ko-KR" sz="1500" kern="0" dirty="0"/>
              <a:t>of the control unit</a:t>
            </a:r>
            <a:r>
              <a:rPr lang="en-US" altLang="ko-KR" sz="1500" kern="0" dirty="0" smtClean="0"/>
              <a:t>. PAGE105</a:t>
            </a:r>
            <a:endParaRPr lang="en-US" altLang="ko-KR" sz="1500" kern="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 smtClean="0"/>
              <a:t>12. To </a:t>
            </a:r>
            <a:r>
              <a:rPr lang="en-US" altLang="ko-KR" sz="1500" kern="0" dirty="0"/>
              <a:t>keep track of which </a:t>
            </a:r>
            <a:r>
              <a:rPr lang="en-US" altLang="ko-KR" sz="1500" kern="0" dirty="0" smtClean="0"/>
              <a:t>instruction is </a:t>
            </a:r>
            <a:r>
              <a:rPr lang="en-US" altLang="ko-KR" sz="1500" kern="0" dirty="0"/>
              <a:t>to be processed next, the control unit has a register that contains the </a:t>
            </a:r>
            <a:r>
              <a:rPr lang="en-US" altLang="ko-KR" sz="1500" kern="0" dirty="0" smtClean="0"/>
              <a:t>next instruction's </a:t>
            </a:r>
            <a:r>
              <a:rPr lang="en-US" altLang="ko-KR" sz="1500" kern="0" dirty="0"/>
              <a:t>address. For historical reasons, that register is called </a:t>
            </a:r>
            <a:r>
              <a:rPr lang="en-US" altLang="ko-KR" sz="1500" kern="0" dirty="0" smtClean="0"/>
              <a:t>(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the program counter(PC)</a:t>
            </a:r>
            <a:r>
              <a:rPr lang="en-US" altLang="ko-KR" sz="1500" kern="0" dirty="0" smtClean="0"/>
              <a:t>). PAGE101</a:t>
            </a:r>
            <a:endParaRPr lang="en-US" altLang="ko-KR" sz="1500" kern="0" dirty="0"/>
          </a:p>
        </p:txBody>
      </p:sp>
    </p:spTree>
    <p:extLst>
      <p:ext uri="{BB962C8B-B14F-4D97-AF65-F5344CB8AC3E}">
        <p14:creationId xmlns:p14="http://schemas.microsoft.com/office/powerpoint/2010/main" val="2936752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4294967295"/>
          </p:nvPr>
        </p:nvSpPr>
        <p:spPr>
          <a:xfrm>
            <a:off x="314325" y="119063"/>
            <a:ext cx="8540750" cy="600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Chapter 5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39125" y="6356350"/>
            <a:ext cx="6000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564E8B-C23D-404A-86DF-64902086413B}" type="slidenum">
              <a:rPr kumimoji="0" lang="ko-KR" altLang="en-US" sz="1000">
                <a:solidFill>
                  <a:srgbClr val="000000"/>
                </a:solidFill>
              </a:rPr>
              <a:pPr eaLnBrk="1" hangingPunct="1"/>
              <a:t>5</a:t>
            </a:fld>
            <a:endParaRPr kumimoji="0" lang="en-US" altLang="ko-KR" sz="1000">
              <a:solidFill>
                <a:srgbClr val="0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14325" y="1090613"/>
            <a:ext cx="8524875" cy="51339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36512" y="332656"/>
            <a:ext cx="9144000" cy="639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2508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4A83C2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768350" indent="-2047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88265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15081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19653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4225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28797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 smtClean="0"/>
              <a:t>13. </a:t>
            </a:r>
            <a:r>
              <a:rPr lang="en-US" altLang="ko-KR" sz="1500" kern="0" dirty="0"/>
              <a:t>If the operand is a part of the instruction, we refer to it as a literal or as (</a:t>
            </a:r>
            <a:r>
              <a:rPr lang="en-US" altLang="ko-KR" sz="1500" kern="0" dirty="0">
                <a:solidFill>
                  <a:srgbClr val="FF0000"/>
                </a:solidFill>
              </a:rPr>
              <a:t>an </a:t>
            </a:r>
            <a:r>
              <a:rPr lang="en-US" altLang="ko-KR" sz="1500" kern="0" dirty="0" smtClean="0">
                <a:solidFill>
                  <a:srgbClr val="FF0000"/>
                </a:solidFill>
              </a:rPr>
              <a:t>immediate operand</a:t>
            </a:r>
            <a:r>
              <a:rPr lang="en-US" altLang="ko-KR" sz="1500" kern="0" dirty="0" smtClean="0"/>
              <a:t>). PAGE118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>
                <a:sym typeface="Wingdings" panose="05000000000000000000" pitchFamily="2" charset="2"/>
              </a:rPr>
              <a:t>1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4</a:t>
            </a:r>
            <a:r>
              <a:rPr lang="en-US" altLang="ko-KR" sz="1500" kern="0" dirty="0">
                <a:sym typeface="Wingdings" panose="05000000000000000000" pitchFamily="2" charset="2"/>
              </a:rPr>
              <a:t>. LD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opcode </a:t>
            </a:r>
            <a:r>
              <a:rPr lang="en-US" altLang="ko-KR" sz="1500" kern="0" dirty="0">
                <a:sym typeface="Wingdings" panose="05000000000000000000" pitchFamily="2" charset="2"/>
              </a:rPr>
              <a:t>=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0010 </a:t>
            </a:r>
            <a:r>
              <a:rPr lang="en-US" altLang="ko-KR" sz="1500" kern="0" dirty="0">
                <a:sym typeface="Wingdings" panose="05000000000000000000" pitchFamily="2" charset="2"/>
              </a:rPr>
              <a:t>and ST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opcode </a:t>
            </a:r>
            <a:r>
              <a:rPr lang="en-US" altLang="ko-KR" sz="1500" kern="0" dirty="0">
                <a:sym typeface="Wingdings" panose="05000000000000000000" pitchFamily="2" charset="2"/>
              </a:rPr>
              <a:t>=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0011 </a:t>
            </a:r>
            <a:r>
              <a:rPr lang="en-US" altLang="ko-KR" sz="1500" kern="0" dirty="0">
                <a:sym typeface="Wingdings" panose="05000000000000000000" pitchFamily="2" charset="2"/>
              </a:rPr>
              <a:t>specify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(</a:t>
            </a:r>
            <a:r>
              <a:rPr lang="en-US" altLang="ko-KR" sz="1500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 PC-relative (addressing)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) mode</a:t>
            </a:r>
            <a:r>
              <a:rPr lang="en-US" altLang="ko-KR" sz="1500" kern="0" dirty="0">
                <a:sym typeface="Wingdings" panose="05000000000000000000" pitchFamily="2" charset="2"/>
              </a:rPr>
              <a:t>. This addressing mode is so named because bits [8:0] of the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instruction specify </a:t>
            </a:r>
            <a:r>
              <a:rPr lang="en-US" altLang="ko-KR" sz="1500" kern="0" dirty="0">
                <a:sym typeface="Wingdings" panose="05000000000000000000" pitchFamily="2" charset="2"/>
              </a:rPr>
              <a:t>an offset relative to the </a:t>
            </a:r>
            <a:r>
              <a:rPr lang="en-US" altLang="ko-KR" sz="1500" kern="0" dirty="0" smtClean="0">
                <a:sym typeface="Wingdings" panose="05000000000000000000" pitchFamily="2" charset="2"/>
              </a:rPr>
              <a:t>PC. PAGE124</a:t>
            </a:r>
            <a:endParaRPr lang="en-US" altLang="ko-KR" sz="1500" kern="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kern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kern="0" dirty="0" smtClean="0"/>
              <a:t>15. PAGE136</a:t>
            </a:r>
            <a:endParaRPr lang="en-US" altLang="ko-KR" sz="1500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5" t="2237"/>
          <a:stretch/>
        </p:blipFill>
        <p:spPr>
          <a:xfrm>
            <a:off x="827584" y="3465922"/>
            <a:ext cx="3096344" cy="30039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570118" y="6305966"/>
            <a:ext cx="481476" cy="13919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</a:rPr>
              <a:t>sentinel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err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08934" y="4702564"/>
            <a:ext cx="423810" cy="11106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</a:rPr>
              <a:t>sentinel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47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36512" y="548680"/>
            <a:ext cx="9144000" cy="618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2508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4A83C2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768350" indent="-2047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88265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15081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19653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4225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28797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 smtClean="0"/>
              <a:t>16. PAGE142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kern="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kern="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kern="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kern="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kern="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kern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/>
              <a:t>17. In the late 1960s, the concept of structured programming emerged as a way to improve the ability of average programmers to take a complex description of a problem and systematically decompose it into sufficiently smaller, manageable units that they could ultimately write as a program that executed correctly. The mechanism has also been called (</a:t>
            </a:r>
            <a:r>
              <a:rPr lang="en-US" altLang="ko-KR" sz="1400" kern="0" dirty="0" smtClean="0">
                <a:solidFill>
                  <a:srgbClr val="FF0000"/>
                </a:solidFill>
              </a:rPr>
              <a:t>systematic(al) </a:t>
            </a:r>
            <a:r>
              <a:rPr lang="en-US" altLang="ko-KR" sz="1400" kern="0" dirty="0">
                <a:solidFill>
                  <a:srgbClr val="FF0000"/>
                </a:solidFill>
              </a:rPr>
              <a:t>decomposition</a:t>
            </a:r>
            <a:r>
              <a:rPr lang="en-US" altLang="ko-KR" sz="1400" kern="0" dirty="0"/>
              <a:t>) because the larger tasks are systematically broken down into smaller ones. </a:t>
            </a:r>
            <a:r>
              <a:rPr lang="en-US" altLang="ko-KR" sz="1400" kern="0" dirty="0" smtClean="0"/>
              <a:t>PAGE156</a:t>
            </a:r>
            <a:endParaRPr lang="en-US" altLang="ko-KR" sz="1400" kern="0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39125" y="6356350"/>
            <a:ext cx="6000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564E8B-C23D-404A-86DF-64902086413B}" type="slidenum">
              <a:rPr kumimoji="0" lang="ko-KR" altLang="en-US" sz="1200">
                <a:solidFill>
                  <a:srgbClr val="000000"/>
                </a:solidFill>
              </a:rPr>
              <a:pPr eaLnBrk="1" hangingPunct="1"/>
              <a:t>6</a:t>
            </a:fld>
            <a:endParaRPr kumimoji="0" lang="en-US" altLang="ko-KR" sz="120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r="1" b="2072"/>
          <a:stretch/>
        </p:blipFill>
        <p:spPr>
          <a:xfrm>
            <a:off x="1331640" y="692696"/>
            <a:ext cx="3853064" cy="230425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1691680" y="958851"/>
            <a:ext cx="792088" cy="23790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907704" y="991803"/>
            <a:ext cx="360040" cy="23790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</a:rPr>
              <a:t>(                )</a:t>
            </a:r>
            <a:endParaRPr lang="ko-KR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65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4294967295"/>
          </p:nvPr>
        </p:nvSpPr>
        <p:spPr>
          <a:xfrm>
            <a:off x="314325" y="119063"/>
            <a:ext cx="8540750" cy="600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Chapter 6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39125" y="6356350"/>
            <a:ext cx="6000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564E8B-C23D-404A-86DF-64902086413B}" type="slidenum">
              <a:rPr kumimoji="0" lang="ko-KR" altLang="en-US" sz="1200">
                <a:solidFill>
                  <a:srgbClr val="000000"/>
                </a:solidFill>
              </a:rPr>
              <a:pPr eaLnBrk="1" hangingPunct="1"/>
              <a:t>7</a:t>
            </a:fld>
            <a:endParaRPr kumimoji="0" lang="en-US" altLang="ko-KR" sz="1200">
              <a:solidFill>
                <a:srgbClr val="0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14325" y="1090613"/>
            <a:ext cx="8524875" cy="51339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36512" y="404664"/>
            <a:ext cx="9144000" cy="632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2508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4A83C2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768350" indent="-2047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88265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15081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19653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4225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28797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 smtClean="0"/>
              <a:t>18-20.  x300A </a:t>
            </a:r>
            <a:r>
              <a:rPr lang="en-US" altLang="ko-KR" sz="1400" kern="0" dirty="0"/>
              <a:t>increments R4, preparing to load the next value. x300B </a:t>
            </a:r>
            <a:r>
              <a:rPr lang="en-US" altLang="ko-KR" sz="1400" kern="0" dirty="0" smtClean="0"/>
              <a:t>decrements R3</a:t>
            </a:r>
            <a:r>
              <a:rPr lang="en-US" altLang="ko-KR" sz="1400" kern="0" dirty="0"/>
              <a:t>, indicating the number of values remaining to be tested. x300C loads the </a:t>
            </a:r>
            <a:r>
              <a:rPr lang="en-US" altLang="ko-KR" sz="1400" kern="0" dirty="0" smtClean="0"/>
              <a:t>next value </a:t>
            </a:r>
            <a:r>
              <a:rPr lang="en-US" altLang="ko-KR" sz="1400" kern="0" dirty="0"/>
              <a:t>into R2. x300D branches back to x3008 to repeat the process if R3 </a:t>
            </a:r>
            <a:r>
              <a:rPr lang="en-US" altLang="ko-KR" sz="1400" kern="0" dirty="0" smtClean="0"/>
              <a:t>still indicates </a:t>
            </a:r>
            <a:r>
              <a:rPr lang="en-US" altLang="ko-KR" sz="1400" kern="0" dirty="0"/>
              <a:t>more values to be tested. If R3 = 0, we have </a:t>
            </a:r>
            <a:r>
              <a:rPr lang="en-US" altLang="ko-KR" sz="1400" kern="0" dirty="0" smtClean="0"/>
              <a:t>(</a:t>
            </a:r>
            <a:r>
              <a:rPr lang="en-US" altLang="ko-KR" sz="1400" kern="0" dirty="0" smtClean="0">
                <a:solidFill>
                  <a:srgbClr val="FF0000"/>
                </a:solidFill>
              </a:rPr>
              <a:t>exhausted</a:t>
            </a:r>
            <a:r>
              <a:rPr lang="en-US" altLang="ko-KR" sz="1400" kern="0" dirty="0" smtClean="0"/>
              <a:t>) </a:t>
            </a:r>
            <a:r>
              <a:rPr lang="en-US" altLang="ko-KR" sz="1400" kern="0" dirty="0"/>
              <a:t>our tests, so </a:t>
            </a:r>
            <a:r>
              <a:rPr lang="en-US" altLang="ko-KR" sz="1400" kern="0" dirty="0" smtClean="0"/>
              <a:t>R0 is </a:t>
            </a:r>
            <a:r>
              <a:rPr lang="en-US" altLang="ko-KR" sz="1400" kern="0" dirty="0"/>
              <a:t>set to </a:t>
            </a:r>
            <a:r>
              <a:rPr lang="en-US" altLang="ko-KR" sz="1400" kern="0" dirty="0" smtClean="0"/>
              <a:t>0, </a:t>
            </a:r>
            <a:r>
              <a:rPr lang="en-US" altLang="ko-KR" sz="1400" kern="0" dirty="0"/>
              <a:t>and the program </a:t>
            </a:r>
            <a:r>
              <a:rPr lang="en-US" altLang="ko-KR" sz="1400" kern="0" dirty="0" smtClean="0"/>
              <a:t>terminates. PAGE 168-169</a:t>
            </a:r>
            <a:endParaRPr lang="en-US" altLang="ko-KR" sz="1400" kern="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595562"/>
            <a:ext cx="3257550" cy="1666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8" y="1988840"/>
            <a:ext cx="8161324" cy="26196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0" y="4709757"/>
            <a:ext cx="2304256" cy="11790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1259632" y="4339994"/>
            <a:ext cx="5472608" cy="21602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7119" y="4310137"/>
            <a:ext cx="3327301" cy="23790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</a:rPr>
              <a:t>(                                                                                                            )  </a:t>
            </a: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351531" y="4979920"/>
            <a:ext cx="165189" cy="23790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</a:rPr>
              <a:t>(      )</a:t>
            </a:r>
            <a:endParaRPr lang="ko-KR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431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 idx="4294967295"/>
          </p:nvPr>
        </p:nvSpPr>
        <p:spPr>
          <a:xfrm>
            <a:off x="314325" y="119063"/>
            <a:ext cx="8540750" cy="600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Chapter 6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39125" y="6356350"/>
            <a:ext cx="6000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564E8B-C23D-404A-86DF-64902086413B}" type="slidenum">
              <a:rPr kumimoji="0" lang="ko-KR" altLang="en-US" sz="1200">
                <a:solidFill>
                  <a:srgbClr val="000000"/>
                </a:solidFill>
              </a:rPr>
              <a:pPr eaLnBrk="1" hangingPunct="1"/>
              <a:t>8</a:t>
            </a:fld>
            <a:endParaRPr kumimoji="0" lang="en-US" altLang="ko-KR" sz="1200">
              <a:solidFill>
                <a:srgbClr val="0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14325" y="1090613"/>
            <a:ext cx="8524875" cy="51339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36512" y="404664"/>
            <a:ext cx="9144000" cy="632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2508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4A83C2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768350" indent="-2047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88265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15081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19653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4225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2879725" indent="-1682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/>
              <a:t>(</a:t>
            </a:r>
            <a:r>
              <a:rPr lang="ko-KR" altLang="en-US" sz="1400" kern="0" dirty="0"/>
              <a:t>추가 설명</a:t>
            </a:r>
            <a:r>
              <a:rPr lang="en-US" altLang="ko-KR" sz="1400" kern="0" dirty="0"/>
              <a:t>)</a:t>
            </a:r>
            <a:r>
              <a:rPr lang="ko-KR" altLang="en-US" sz="1400" kern="0" dirty="0"/>
              <a:t> </a:t>
            </a:r>
            <a:endParaRPr lang="en-US" altLang="ko-KR" sz="1400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/>
              <a:t>1번 문제 : </a:t>
            </a:r>
            <a:r>
              <a:rPr lang="en-US" altLang="ko-KR" sz="1400" kern="0" dirty="0" smtClean="0"/>
              <a:t>Universal Turing machine 도 </a:t>
            </a:r>
            <a:r>
              <a:rPr lang="ko-KR" altLang="en-US" sz="1400" kern="0" dirty="0" smtClean="0"/>
              <a:t>정답으로 처리하였습니다</a:t>
            </a:r>
            <a:r>
              <a:rPr lang="en-US" altLang="ko-KR" sz="1400" kern="0" dirty="0" smtClean="0"/>
              <a:t>.</a:t>
            </a:r>
            <a:endParaRPr lang="en-US" altLang="ko-KR" sz="1400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/>
              <a:t>6번 문제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: Logical </a:t>
            </a:r>
            <a:r>
              <a:rPr lang="en-US" altLang="ko-KR" sz="1400" kern="0" dirty="0" smtClean="0"/>
              <a:t>completeness 는 </a:t>
            </a:r>
            <a:r>
              <a:rPr lang="en-US" altLang="ko-KR" sz="1400" kern="0" dirty="0" smtClean="0"/>
              <a:t>주어</a:t>
            </a:r>
            <a:r>
              <a:rPr lang="ko-KR" altLang="en-US" sz="1400" kern="0" dirty="0"/>
              <a:t>와 문맥상 맞지 않아서 오답 처리하였습니다</a:t>
            </a:r>
            <a:r>
              <a:rPr lang="en-US" altLang="ko-KR" sz="1400" kern="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/>
              <a:t>10번 문제 : finite state diagram</a:t>
            </a:r>
            <a:r>
              <a:rPr lang="ko-KR" altLang="en-US" sz="1400" kern="0" dirty="0"/>
              <a:t>은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문맥상 의미가 통하기 때문에 맞는 것으로 처리하였습니다</a:t>
            </a:r>
            <a:r>
              <a:rPr lang="en-US" altLang="ko-KR" sz="1400" kern="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/>
              <a:t>13</a:t>
            </a:r>
            <a:r>
              <a:rPr lang="ko-KR" altLang="en-US" sz="1400" kern="0" dirty="0"/>
              <a:t>번 문제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많은 분들이 질문을 주셨는데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주술 관계와 문맥을 고려하였을 때 </a:t>
            </a:r>
            <a:r>
              <a:rPr lang="en-US" altLang="ko-KR" sz="1400" kern="0" dirty="0"/>
              <a:t>immediate</a:t>
            </a:r>
            <a:r>
              <a:rPr lang="ko-KR" altLang="en-US" sz="1400" kern="0" dirty="0"/>
              <a:t> 만 써서는 앞뒤가 맞지 않아서 오답 처리 하였습니다</a:t>
            </a:r>
            <a:r>
              <a:rPr lang="en-US" altLang="ko-KR" sz="1400" kern="0" dirty="0"/>
              <a:t>. 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/>
              <a:t>16번 문제 : </a:t>
            </a:r>
            <a:r>
              <a:rPr lang="en-US" altLang="ko-KR" sz="1400" kern="0" dirty="0" smtClean="0"/>
              <a:t>문제의</a:t>
            </a:r>
            <a:r>
              <a:rPr lang="en-US" altLang="ko-KR" sz="1400" kern="0" dirty="0"/>
              <a:t> </a:t>
            </a:r>
            <a:r>
              <a:rPr lang="en-US" altLang="ko-KR" sz="1400" kern="0" dirty="0" smtClean="0"/>
              <a:t>삼각</a:t>
            </a:r>
            <a:r>
              <a:rPr lang="ko-KR" altLang="en-US" sz="1400" kern="0" dirty="0"/>
              <a:t>형 구조가 </a:t>
            </a:r>
            <a:r>
              <a:rPr lang="en-US" altLang="ko-KR" sz="1400" kern="0" dirty="0"/>
              <a:t>Gate MDR</a:t>
            </a:r>
            <a:r>
              <a:rPr lang="en-US" altLang="ko-KR" sz="1400" kern="0" dirty="0" smtClean="0"/>
              <a:t>이란 회로라는 의미가 아니고</a:t>
            </a:r>
            <a:r>
              <a:rPr lang="en-US" altLang="ko-KR" sz="1400" kern="0" dirty="0"/>
              <a:t> </a:t>
            </a:r>
            <a:r>
              <a:rPr lang="en-US" altLang="ko-KR" sz="1400" kern="0" dirty="0" smtClean="0"/>
              <a:t>GateMDR에 의하여 </a:t>
            </a:r>
            <a:r>
              <a:rPr lang="en-US" altLang="ko-KR" sz="1400" kern="0" dirty="0" err="1" smtClean="0"/>
              <a:t>control되는</a:t>
            </a:r>
            <a:r>
              <a:rPr lang="en-US" altLang="ko-KR" sz="1400" kern="0" dirty="0" smtClean="0"/>
              <a:t> </a:t>
            </a:r>
            <a:r>
              <a:rPr lang="en-US" altLang="ko-KR" sz="1400" kern="0" dirty="0"/>
              <a:t>회로 라는 </a:t>
            </a:r>
            <a:r>
              <a:rPr lang="en-US" altLang="ko-KR" sz="1400" kern="0" dirty="0"/>
              <a:t>의미</a:t>
            </a:r>
            <a:r>
              <a:rPr lang="ko-KR" altLang="en-US" sz="1400" kern="0" dirty="0"/>
              <a:t>이기 때문에 </a:t>
            </a:r>
            <a:r>
              <a:rPr lang="en-US" altLang="ko-KR" sz="1400" kern="0" dirty="0"/>
              <a:t>control</a:t>
            </a:r>
            <a:r>
              <a:rPr lang="ko-KR" altLang="en-US" sz="1400" kern="0" dirty="0"/>
              <a:t>을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뜻하는 직선이 없으면 정답이 아닙니다</a:t>
            </a:r>
            <a:r>
              <a:rPr lang="en-US" altLang="ko-KR" sz="1400" kern="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 dirty="0"/>
              <a:t>17번 문제 : </a:t>
            </a:r>
            <a:r>
              <a:rPr lang="en-US" altLang="ko-KR" sz="1400" kern="0" dirty="0" smtClean="0"/>
              <a:t>사전을 찾아보니 </a:t>
            </a:r>
            <a:r>
              <a:rPr lang="en-US" altLang="ko-KR" sz="1400" kern="0" dirty="0"/>
              <a:t>systematical도</a:t>
            </a:r>
            <a:r>
              <a:rPr lang="en-US" altLang="ko-KR" sz="1400" kern="0" dirty="0"/>
              <a:t> </a:t>
            </a:r>
            <a:r>
              <a:rPr lang="ko-KR" altLang="en-US" sz="1400" kern="0" dirty="0" smtClean="0"/>
              <a:t>동일 의미로 사용하는</a:t>
            </a:r>
            <a:r>
              <a:rPr lang="en-US" altLang="ko-KR" sz="1400" kern="0" dirty="0" smtClean="0"/>
              <a:t> </a:t>
            </a:r>
            <a:r>
              <a:rPr lang="en-US" altLang="ko-KR" sz="1400" kern="0" dirty="0"/>
              <a:t>것으로 </a:t>
            </a:r>
            <a:r>
              <a:rPr lang="ko-KR" altLang="en-US" sz="1400" kern="0" dirty="0"/>
              <a:t>확인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되었습니다</a:t>
            </a:r>
            <a:r>
              <a:rPr lang="en-US" altLang="ko-KR" sz="1400" kern="0" dirty="0"/>
              <a:t>. Systematical로 기입 하신 </a:t>
            </a:r>
            <a:r>
              <a:rPr lang="en-US" altLang="ko-KR" sz="1400" kern="0" dirty="0" smtClean="0"/>
              <a:t>세 </a:t>
            </a:r>
            <a:r>
              <a:rPr lang="en-US" altLang="ko-KR" sz="1400" kern="0" dirty="0" smtClean="0"/>
              <a:t>분은</a:t>
            </a:r>
            <a:r>
              <a:rPr lang="en-US" altLang="ko-KR" sz="1400" kern="0" dirty="0" smtClean="0"/>
              <a:t> </a:t>
            </a:r>
            <a:r>
              <a:rPr lang="ko-KR" altLang="en-US" sz="1400" kern="0" dirty="0" smtClean="0"/>
              <a:t>채점</a:t>
            </a:r>
            <a:r>
              <a:rPr lang="en-US" altLang="ko-KR" sz="1400" kern="0" dirty="0" smtClean="0"/>
              <a:t>지를</a:t>
            </a:r>
            <a:r>
              <a:rPr lang="en-US" altLang="ko-KR" sz="1400" kern="0" dirty="0" smtClean="0"/>
              <a:t> </a:t>
            </a:r>
            <a:r>
              <a:rPr lang="en-US" altLang="ko-KR" sz="1400" kern="0" dirty="0"/>
              <a:t>들고 찾아 오시면 정답 처리 해드리겠습니다.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152297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Lo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38520E"/>
        </a:dk2>
        <a:lt2>
          <a:srgbClr val="737373"/>
        </a:lt2>
        <a:accent1>
          <a:srgbClr val="6B9B1A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E24203"/>
        </a:dk2>
        <a:lt2>
          <a:srgbClr val="737373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4">
        <a:dk1>
          <a:srgbClr val="000000"/>
        </a:dk1>
        <a:lt1>
          <a:srgbClr val="FFFFFF"/>
        </a:lt1>
        <a:dk2>
          <a:srgbClr val="A80404"/>
        </a:dk2>
        <a:lt2>
          <a:srgbClr val="737373"/>
        </a:lt2>
        <a:accent1>
          <a:srgbClr val="D03737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5">
        <a:dk1>
          <a:srgbClr val="000000"/>
        </a:dk1>
        <a:lt1>
          <a:srgbClr val="FFFFFF"/>
        </a:lt1>
        <a:dk2>
          <a:srgbClr val="5F4B3B"/>
        </a:dk2>
        <a:lt2>
          <a:srgbClr val="737373"/>
        </a:lt2>
        <a:accent1>
          <a:srgbClr val="C8A058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0CDB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6">
        <a:dk1>
          <a:srgbClr val="737373"/>
        </a:dk1>
        <a:lt1>
          <a:srgbClr val="FFFFFF"/>
        </a:lt1>
        <a:dk2>
          <a:srgbClr val="000000"/>
        </a:dk2>
        <a:lt2>
          <a:srgbClr val="004074"/>
        </a:lt2>
        <a:accent1>
          <a:srgbClr val="2A79D0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ACBEE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7">
        <a:dk1>
          <a:srgbClr val="737373"/>
        </a:dk1>
        <a:lt1>
          <a:srgbClr val="FFFFFF"/>
        </a:lt1>
        <a:dk2>
          <a:srgbClr val="000000"/>
        </a:dk2>
        <a:lt2>
          <a:srgbClr val="38520E"/>
        </a:lt2>
        <a:accent1>
          <a:srgbClr val="6B9B1A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8">
        <a:dk1>
          <a:srgbClr val="737373"/>
        </a:dk1>
        <a:lt1>
          <a:srgbClr val="FFFFFF"/>
        </a:lt1>
        <a:dk2>
          <a:srgbClr val="000000"/>
        </a:dk2>
        <a:lt2>
          <a:srgbClr val="E24203"/>
        </a:lt2>
        <a:accent1>
          <a:srgbClr val="FEA501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9">
        <a:dk1>
          <a:srgbClr val="737373"/>
        </a:dk1>
        <a:lt1>
          <a:srgbClr val="FFFFFF"/>
        </a:lt1>
        <a:dk2>
          <a:srgbClr val="000000"/>
        </a:dk2>
        <a:lt2>
          <a:srgbClr val="A80404"/>
        </a:lt2>
        <a:accent1>
          <a:srgbClr val="D03737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0">
        <a:dk1>
          <a:srgbClr val="737373"/>
        </a:dk1>
        <a:lt1>
          <a:srgbClr val="FFFFFF"/>
        </a:lt1>
        <a:dk2>
          <a:srgbClr val="000000"/>
        </a:dk2>
        <a:lt2>
          <a:srgbClr val="5F4B3B"/>
        </a:lt2>
        <a:accent1>
          <a:srgbClr val="C8A058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0CDB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">
        <a:dk1>
          <a:srgbClr val="000000"/>
        </a:dk1>
        <a:lt1>
          <a:srgbClr val="FFFFFF"/>
        </a:lt1>
        <a:dk2>
          <a:srgbClr val="38520E"/>
        </a:dk2>
        <a:lt2>
          <a:srgbClr val="737373"/>
        </a:lt2>
        <a:accent1>
          <a:srgbClr val="6B9B1A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PresentationLoad</Template>
  <TotalTime>23172</TotalTime>
  <Words>869</Words>
  <Application>Microsoft Office PowerPoint</Application>
  <PresentationFormat>화면 슬라이드 쇼(4:3)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Arial</vt:lpstr>
      <vt:lpstr>Times New Roman</vt:lpstr>
      <vt:lpstr>Trebuchet MS</vt:lpstr>
      <vt:lpstr>Wingdings</vt:lpstr>
      <vt:lpstr>PresentationLoad</vt:lpstr>
      <vt:lpstr>Chapter 1</vt:lpstr>
      <vt:lpstr>Chapter 2</vt:lpstr>
      <vt:lpstr>Chapter 3</vt:lpstr>
      <vt:lpstr>Chapter 4</vt:lpstr>
      <vt:lpstr>Chapter 5</vt:lpstr>
      <vt:lpstr>PowerPoint 프레젠테이션</vt:lpstr>
      <vt:lpstr>Chapter 6</vt:lpstr>
      <vt:lpstr>Chapter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우영재</dc:creator>
  <dc:description>PresentationLoad.com</dc:description>
  <cp:lastModifiedBy>user</cp:lastModifiedBy>
  <cp:revision>3366</cp:revision>
  <cp:lastPrinted>2012-01-09T08:35:35Z</cp:lastPrinted>
  <dcterms:created xsi:type="dcterms:W3CDTF">2007-11-27T23:54:21Z</dcterms:created>
  <dcterms:modified xsi:type="dcterms:W3CDTF">2016-04-19T01:16:53Z</dcterms:modified>
</cp:coreProperties>
</file>