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ink/ink1.xml" ContentType="application/inkml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.xml" ContentType="application/inkml+xml"/>
  <Override PartName="/ppt/theme/themeOverride1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9" r:id="rId3"/>
    <p:sldId id="260" r:id="rId4"/>
    <p:sldId id="308" r:id="rId5"/>
    <p:sldId id="310" r:id="rId6"/>
    <p:sldId id="261" r:id="rId7"/>
    <p:sldId id="309" r:id="rId8"/>
    <p:sldId id="262" r:id="rId9"/>
    <p:sldId id="263" r:id="rId10"/>
    <p:sldId id="264" r:id="rId11"/>
    <p:sldId id="311" r:id="rId12"/>
    <p:sldId id="31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7" r:id="rId21"/>
    <p:sldId id="318" r:id="rId22"/>
    <p:sldId id="272" r:id="rId23"/>
    <p:sldId id="273" r:id="rId24"/>
    <p:sldId id="274" r:id="rId25"/>
    <p:sldId id="275" r:id="rId26"/>
    <p:sldId id="314" r:id="rId27"/>
    <p:sldId id="276" r:id="rId28"/>
    <p:sldId id="277" r:id="rId29"/>
    <p:sldId id="278" r:id="rId30"/>
    <p:sldId id="279" r:id="rId31"/>
    <p:sldId id="280" r:id="rId32"/>
    <p:sldId id="283" r:id="rId33"/>
    <p:sldId id="284" r:id="rId34"/>
    <p:sldId id="315" r:id="rId35"/>
    <p:sldId id="316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3" r:id="rId50"/>
    <p:sldId id="305" r:id="rId51"/>
    <p:sldId id="306" r:id="rId52"/>
    <p:sldId id="281" r:id="rId53"/>
    <p:sldId id="282" r:id="rId54"/>
    <p:sldId id="285" r:id="rId55"/>
    <p:sldId id="286" r:id="rId56"/>
    <p:sldId id="287" r:id="rId57"/>
    <p:sldId id="288" r:id="rId58"/>
    <p:sldId id="290" r:id="rId59"/>
    <p:sldId id="303" r:id="rId60"/>
    <p:sldId id="304" r:id="rId61"/>
  </p:sldIdLst>
  <p:sldSz cx="9144000" cy="6858000" type="letter"/>
  <p:notesSz cx="6743700" cy="9906000"/>
  <p:defaultTextStyle>
    <a:defPPr>
      <a:defRPr lang="ko-KR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Comic Sans MS" pitchFamily="66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80904" autoAdjust="0"/>
  </p:normalViewPr>
  <p:slideViewPr>
    <p:cSldViewPr>
      <p:cViewPr>
        <p:scale>
          <a:sx n="62" d="100"/>
          <a:sy n="62" d="100"/>
        </p:scale>
        <p:origin x="-46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379"/>
    </p:cViewPr>
  </p:sorterViewPr>
  <p:notesViewPr>
    <p:cSldViewPr>
      <p:cViewPr varScale="1">
        <p:scale>
          <a:sx n="59" d="100"/>
          <a:sy n="59" d="100"/>
        </p:scale>
        <p:origin x="-1998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6350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fld id="{CCCE1679-D7BE-4EBD-A7D8-E38722D29A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38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</inkml:channelProperties>
      </inkml:inkSource>
      <inkml:timestamp xml:id="ts0" timeString="2011-09-06T07:04:55.046"/>
    </inkml:context>
    <inkml:brush xml:id="br0">
      <inkml:brushProperty name="width" value="0.05292" units="cm"/>
      <inkml:brushProperty name="height" value="0.05292" units="cm"/>
      <inkml:brushProperty name="color" value="#FC0128"/>
    </inkml:brush>
  </inkml:definitions>
  <inkml:trace contextRef="#ctx0" brushRef="#br0">4356 11737 21,'0'0'29,"13"6"-16,1-10-4,15 10-1,2-7 1,14 6-1,6-5-1,14 6-1,0-6-1,8 2 0,-1-2-2,3-1 0,-5-2 0,-1-2-1,-8 0-1,-6-2 0,-9 0 0,-7-1-2,-10 3-1,-8-1-2,-5 9-4,-16-3-6,0 0-11,-15 8-7,-7-4-2</inkml:trace>
  <inkml:trace contextRef="#ctx0" brushRef="#br0" timeOffset="352.02">4602 11749 10,'0'0'29,"0"0"-14,0 0-1,1 23-2,-3-6-1,9 11-2,-8 6 1,9 15-1,-7 3-2,8 14-1,-8 6 0,4 8-1,-5 2-2,1 8 0,-1-2-1,0-2 0,-2-5-1,1-8 0,0-12-2,1-13 0,0-7-2,-4-20-6,8-4-15,-4-17-13,-11-19 1,6-10-1</inkml:trace>
  <inkml:trace contextRef="#ctx0" brushRef="#br0" timeOffset="803.0459">4612 12240 29,'3'-11'34,"0"-2"1,4 2-23,16 11-3,-1-4-2,13 7-3,1-2-2,7 2 0,1 1-1,3-2-1,0-3 0,-3-4-2,-4 1-2,-5-10-2,1 5-1,-11-13-3,4 8 1,-12-11-1,0 7 0,-12-7 3,2 8 2,-10-4 2,-3 5 4,-2 2 3,-4 1 3,0 10 0,-4-3 3,4 18-1,-5-1 0,10 19 1,-7-2-2,12 17-1,-3-2-2,9 13 0,-6-2-2,8 1 0,0-4-1,1-2-1,0-8-1,-1-4 0,-2-6-4,0-10 0,5 1-7,-9-22-17,0 0-9,10 1 1</inkml:trace>
  <inkml:trace contextRef="#ctx0" brushRef="#br0" timeOffset="1283.0728">5307 12195 19,'11'-2'35,"-11"2"2,14 13-1,-1 9-33,-10 13 1,4 12 0,-2 6-1,3 7-1,-2-1 0,2-1 0,0-6-2,4-7 2,2-11-2,4-11 1,-1-14-1,2-15 0,3-11 0,0-13-1,0-11 0,-1-13 0,-2-4-1,-3-6 0,0 4 0,-6 3 1,-1 8 1,-2 8-1,-2 8 1,-2 14 0,-3 19 1,0 0 0,0 0 0,6 31 1,-7 4 0,2 7 1,-3 4-1,3 9 0,-2-1 0,2-1-1,0-3 1,-1-6-2,7-7-2,-4-13-3,7 4-9,-10-28-21,0 0-3,15 1 1</inkml:trace>
  <inkml:trace contextRef="#ctx0" brushRef="#br0" timeOffset="1733.0991">5785 12249 22,'22'3'37,"-12"10"1,2 11-2,-1 10-32,-4 9 0,4 12-1,-5 2 0,-1 7-1,-4-6-1,2-3 0,-4-12-1,1-6 1,0-10 0,1-11 0,-1-16-1,3-17 0,1-16 1,0-9-2,2-11 1,3-8-1,2-5 0,0 1 0,3 5 0,1 6 0,2 13 0,0 8 1,2 13-1,-1 12 2,-1 11 0,3 12 0,-1 11 0,-2 10 1,-2 7-1,-1 5 1,-1 5-1,-3-1-2,-1 2-2,-4-13-5,10 3-17,-10-17-13,-1-13 1,-4-14-1</inkml:trace>
  <inkml:trace contextRef="#ctx0" brushRef="#br0" timeOffset="2043.1169">6489 12237 18,'13'-10'36,"-13"10"1,7-12-1,-7 12-30,-18 21 0,6 6-2,-7 0 0,3 11 1,-5 2-2,7 3 1,-1-1-1,9 1-1,4-5-1,11-4 1,4-6-2,6-7-1,7-5-1,1-13-3,10 2-7,-10-22-17,8-3-10,-3-9 0,-1-4 1</inkml:trace>
  <inkml:trace contextRef="#ctx0" brushRef="#br0" timeOffset="2282.1305">6650 12283 22,'0'0'36,"0"0"3,0 0-3,21 5-29,-3-9-3,14 6-1,4-6-1,8 0-1,5-6 0,6 0 0,2-5 0,-2-1-1,0-1-1,-5-2-1,-3 5-3,-15-7-7,2 13-16,-15-2-10,-14 0 1</inkml:trace>
  <inkml:trace contextRef="#ctx0" brushRef="#br0" timeOffset="2560.1463">6831 11837 32,'0'0'35,"0"0"2,0 0-28,15 37 1,-12 7-3,10 18 1,-8 6-1,9 15 0,-9 2-2,5 9-2,-6-1-1,2 0 0,-1-8-1,-1-8-1,1-10-3,-6-13 0,7-5-9,-12-24-25,6-25-2,2-23 1</inkml:trace>
  <inkml:trace contextRef="#ctx0" brushRef="#br0" timeOffset="2787.1594">7126 11763 28,'26'-3'37,"0"4"2,3 6-2,3-3-35,1 14-1,7 6 0,0-2 0,-1 0-2,2-4 0,-5-6-3,4 2-6,-14-14-14,-1 2-13,-4 0 0</inkml:trace>
  <inkml:trace contextRef="#ctx0" brushRef="#br0" timeOffset="3012.1723">7272 12166 38,'-6'42'39,"4"3"3,2-1-3,-1 2-36,8 5-1,2 1-1,4-7-2,-3-9-1,4-6-2,-8-19-6,11 2-19,-17-13-10,18-9 1,-11-5 0</inkml:trace>
  <inkml:trace contextRef="#ctx0" brushRef="#br0" timeOffset="3364.1924">7549 12213 33,'3'12'38,"-1"6"2,-2 7-1,2 4-36,1 10-1,6 5 0,-1-1 0,4-5-1,3-10 0,7-9 0,3-12 0,1-10-1,2-10 1,0-10-1,-1-8 0,-4-5 0,-7-4 0,-6-4 0,-10 1 0,-9 3-1,-12 4 0,-6 6 1,-9 10-1,-6 8 0,1 12-1,-3 7-1,7 12-4,-2-3-9,16 11-21,3-2-2,13-6 1</inkml:trace>
  <inkml:trace contextRef="#ctx0" brushRef="#br0" timeOffset="3785.2165">7939 12125 23,'31'0'38,"-7"6"1,-6 9-1,2 15-31,-12 6-1,1 10-2,-9 1 0,-1 4-1,-7-5-1,2-4-1,-3-9 1,2-6-1,-1-14 1,8-13-2,-10-1 0,8-13 0,6-7 0,-3-7 0,7-6-2,1-4 1,7-2-1,1-3 1,6 3 0,1-2 0,4 7 0,2 5 1,0 7 0,1 10 0,-2 12 1,-4 14 0,-3 12 0,-5 12 1,-6 7-1,-5 9 2,-4 2-3,-4-1 0,-3-2-2,-1-10-1,2-4-3,-9-21-9,19-2-23,-6-15-2,0 0 1</inkml:trace>
  <inkml:trace contextRef="#ctx0" brushRef="#br0" timeOffset="4258.2432">8660 12141 30,'0'0'37,"3"11"3,-10 4-3,2 10-32,-6 4-1,1 6 0,-4 0-1,2 1 0,-2-4-1,5-2 0,0-5 1,2-6-2,2-6 0,5-13-1,0 0 0,19 3 0,-4-14-1,1-8 0,4-3-1,1-3 1,-2-3 0,-5 0 0,-2 2 0,-6 3 0,-5 6 1,-1 3-1,0 14 2,-12-11-1,12 11 1,-10 9 0,9 3 0,8 7 1,-3 2 1,10 3-2,2 1 1,6 2-1,3-3 0,2-2-1,2-4 0,-5-8-3,6-1-2,-12-14-3,9 7-9,-18-13-16,2-4-7,-2-6 0</inkml:trace>
  <inkml:trace contextRef="#ctx0" brushRef="#br0" timeOffset="4589.2625">9019 11642 23,'14'-3'38,"-14"3"1,9 19 1,-1 7-32,-7 6-1,10 19-1,-11 6-1,7 16 2,-9 3-3,6 8 0,-6-1-2,1 0 1,-3-7-2,2-6 0,-2-12-2,2-9 0,-1-6-4,-8-16-2,11 7-15,-7-15-19,-3 0-1,-8-10 1</inkml:trace>
  <inkml:trace contextRef="#ctx0" brushRef="#br0" timeOffset="7340.4198">10612 11550 3,'13'-12'35,"-10"-3"-2,1 4 3,-4 11-27,-17-9-2,2 17-1,-14 6-2,0 12-2,-9 5 1,1 8-1,-2 3 0,4 4 0,4-2 0,7 1-2,9-8 1,7-5-1,9-5 1,9-6-1,6-6 0,9-4 0,8-4 1,4-3-1,3 2 0,4 1 1,-3 3-1,-5 7 0,-8 7 0,-12 7 1,-16 6-1,-10 4 1,-14 3-1,-7 0 1,-7 0 0,-3-5-1,1-4 0,2-7-2,9-4 0,3-11-4,12 5-3,-2-17-9,16-1-19,0 0 2,13-22 0</inkml:trace>
  <inkml:trace contextRef="#ctx0" brushRef="#br0" timeOffset="7624.4361">10922 11900 8,'26'-17'34,"-10"0"0,1 7 1,1 11-26,-18-1-1,16 28-1,-18 5-2,3 15 0,-8 6 0,3 14 0,-5 6-1,4 10-1,-3 2-1,7-1-1,-1-3 0,3-6-2,0-8 0,-1-9-3,9-7-4,-12-23-13,6-7-16,-3-22-2,0 0 2</inkml:trace>
  <inkml:trace contextRef="#ctx0" brushRef="#br0" timeOffset="7887.4511">10987 11960 31,'24'-43'33,"11"7"2,9 11-27,-10 6 0,9 21 0,-11 9-2,1 20-1,-17 9-1,-8 16 0,-16 5-1,-8 8 1,-12 2-3,-3 1 0,-7-8-2,-1-12-4,12-4-7,-3-17-22,12-14-2,18-17-1</inkml:trace>
  <inkml:trace contextRef="#ctx0" brushRef="#br0" timeOffset="8263.4725">11329 12048 17,'24'-2'36,"4"8"0,2-4 0,5 1-27,3 4-7,0 0-1,4-6-1,-1-4-1,-4-9 1,-5-6-1,-5-5 1,-6-5 0,-10 0-1,-6 1 1,-9 4-1,-7 4 1,-9 9 0,-5 8 0,-6 7 0,-2 8 0,0 10 2,1 6 0,3 9 0,2 3 0,10 6 1,4-2-1,10 1 0,7-4-1,10-5 0,11-4-3,2-15-4,17-2-17,2-11-13,2-13 1,6-7-1</inkml:trace>
  <inkml:trace contextRef="#ctx0" brushRef="#br0" timeOffset="8518.4872">12147 11928 37,'-23'14'37,"1"3"2,1 6-2,2 11-33,1 4-1,4 7-1,1 2-1,5 2 1,4-7-1,6-5 1,2-8-2,9-9-1,9-8-2,6-14-3,12 1-9,-5-13-21,7-8-2,1-9 0</inkml:trace>
  <inkml:trace contextRef="#ctx0" brushRef="#br0" timeOffset="8705.4977">12381 11734 25,'1'-20'36,"12"15"1,2-1-1,4 3-28,6 5-8,3 6-3,-1-7-8,8 9-17,-5-3-6,-7-6-1</inkml:trace>
  <inkml:trace contextRef="#ctx0" brushRef="#br0" timeOffset="8910.5096">12563 11866 35,'-12'29'38,"3"5"1,1 3-2,1 0-30,6 9-4,-2 2-2,2-2-3,5 1-3,-4-15-4,11 2-9,-5-15-18,5-11 0,7-10-1</inkml:trace>
  <inkml:trace contextRef="#ctx0" brushRef="#br0" timeOffset="9240.5285">13166 11295 37,'-5'-14'36,"5"14"1,-24 12-2,7-2-31,-1 24-1,-4 5-1,4 10 0,-2 7 1,3 5-1,-1 2 1,7 10-1,-1 8 2,8 9-2,-1 5 0,5 8 0,-1-5-2,5-1 0,3-8-1,0-13-2,5-12-3,-10-21-6,11-8-20,-13-19-7,0-16 1,0 0 1</inkml:trace>
  <inkml:trace contextRef="#ctx0" brushRef="#br0" timeOffset="9451.5406">12805 12188 11,'-22'-26'35,"4"5"-1,3 5 1,1-2-20,14 18-4,12-13-5,12 11-2,5-2-2,9 2-1,6-4 0,6-2-2,2 1-3,-2-12-7,7-1-21,-8 1-4,-5-7 1,-5-1 0</inkml:trace>
  <inkml:trace contextRef="#ctx0" brushRef="#br0" timeOffset="9645.5517">13272 11709 28,'-12'-14'36,"12"14"2,8-10-2,4 5-24,4 8-9,4 0-2,3 0-3,6 6-3,-4-9-5,12 6-14,-5-3-12,-5-3 1,0 0 0</inkml:trace>
  <inkml:trace contextRef="#ctx0" brushRef="#br0" timeOffset="9834.5625">13385 11842 37,'-13'33'39,"2"6"1,1 5-2,6-1-27,2 6-10,3 2-2,3 2-5,-5-10-7,9-3-22,-4-9-3,-2-8 1</inkml:trace>
  <inkml:trace contextRef="#ctx0" brushRef="#br0" timeOffset="10473.599">13843 11876 31,'-15'-10'36,"2"19"1,-5 7-2,-4 10-28,6 13-2,-2 1-2,3 6-1,2-2-1,6-2-1,5-7 0,4-7 0,8-6-3,3-12-4,13 0-19,-2-9-9,3-10-1,5-6 0</inkml:trace>
  <inkml:trace contextRef="#ctx0" brushRef="#br0" timeOffset="10892.623">14249 11835 47,'-13'7'38,"-5"4"0,-3 19-3,-9 1-30,4 13-2,-2 1-1,2 6 1,3-4-3,7-2 2,3-7-2,9-9 0,7-11 0,-3-18-1,24 10-1,-4-21 0,5-8 0,3-11 1,1-7 0,1-6-1,-1-3 2,-2 0 0,-6 3 1,-5 7 0,-7 6 0,-4 10 0,-5 9 0,0 11 0,-10 12-1,6 7 2,-1 8-2,2 6 0,3 4 1,6 1-1,5 0-1,4-4-1,7-2-2,-3-15-7,15 0-24,-2-12-3,-1-7 2,-2-7-2</inkml:trace>
  <inkml:trace contextRef="#ctx0" brushRef="#br0" timeOffset="11139.6371">14468 11902 46,'-11'-11'39,"11"11"-2,-4-17 1,4 17-34,29-9-2,-3 9-1,8-1 0,8-1-1,6-2 0,4-2 0,1-4-1,4-1-2,-6-6-3,9 5-6,-20-9-12,3 4-12,-10 1-1,-10 0 0</inkml:trace>
  <inkml:trace contextRef="#ctx0" brushRef="#br0" timeOffset="11380.6508">14726 11601 38,'-22'12'38,"4"9"-1,3 7 1,7 18-29,-4 5-4,12 16 0,-1 1-2,6 4-1,-1-3-1,8-4 0,3-11-1,3-12-1,4-11-1,2-17-5,10-4-6,-8-19-24,6-11-1,0-13 0,-2-11 1</inkml:trace>
  <inkml:trace contextRef="#ctx0" brushRef="#br0" timeOffset="11577.6622">15010 11444 50,'14'1'37,"2"1"-1,9 2-2,4 5-33,8 4-2,1-4-3,9 6-8,-9-5-22,2-5-1,-1-2 0,-6-5 0</inkml:trace>
  <inkml:trace contextRef="#ctx0" brushRef="#br0" timeOffset="11788.6743">15087 11817 56,'-18'42'42,"7"3"-2,3-5 1,8 0-39,4 6-3,3 2 0,4 1-3,-6-13-3,12 4-8,-11-15-23,10-13 0,3-12 0,7-12 1</inkml:trace>
  <inkml:trace contextRef="#ctx0" brushRef="#br0" timeOffset="12124.6935">15473 11850 55,'0'0'39,"-14"18"-1,7 3 0,-6 5-35,8 14-1,-2 1-2,4 5 2,1-3-1,4-5 0,4-9 0,6-11 0,7-10 0,3-11 0,6-13 0,-2-11-1,1-8 0,-3-8 0,-3-4 0,-8-2 0,-10 2-1,-8 5 0,-9 10 0,-12 7-1,-6 13-2,-10 8 0,3 16-4,-9-1-4,15 17-16,-6-2-8,9-1-3,11-2 3</inkml:trace>
  <inkml:trace contextRef="#ctx0" brushRef="#br0" timeOffset="12574.7192">15767 11800 52,'16'12'39,"0"7"-1,-4 8 0,-4 12-33,-2 5-2,-2 7-1,-4-2-1,-1 1 1,-6-8-1,-1-6 0,-2-10 1,2-10-1,-3-11-1,11-5 1,-15-15-1,13-8 0,3-9 0,4-7-1,7-6 1,7-5-1,6 0 1,8 2-1,3 6 2,1 7-1,6 12 1,-1 9 0,0 13 0,-1 13 1,-4 6-1,-2 14 0,-7 6 1,-1 8-1,-8 3 0,-5 0 0,-5-1-2,-7-6 0,-3 1-1,-7-13-2,0 1-2,-10-13-4,10 8-14,-10-10-16,3-2 1,-2-5-1</inkml:trace>
  <inkml:trace contextRef="#ctx0" brushRef="#br0" timeOffset="13935.7971">8900 13366 28,'-10'-13'35,"10"13"0,0 0-22,-11-18-2,11 18-4,0 0-2,16-5-1,-6 5-1,10 6 0,3-4-1,10 5 0,4-3 0,10 0 1,3-2-2,6-4 1,-1-3-1,1-3 1,-3-4-2,-2-1 0,-7 2-1,-8-3-2,-3 9-4,-18-6-7,2 12-18,-17-1-6,0 0 0</inkml:trace>
  <inkml:trace contextRef="#ctx0" brushRef="#br0" timeOffset="14252.8152">9243 13008 24,'0'0'34,"0"0"3,10-2-20,-1 27-4,-11 0-3,9 19-3,-8 1 0,4 17-2,-5 1 0,4 5-3,-4-2 0,4-2-1,-1-7-1,1-6-1,0-5-1,-3-12-1,4 0-4,-14-15-10,8 4-19,-7-5-4,-5-7 4</inkml:trace>
  <inkml:trace contextRef="#ctx0" brushRef="#br0" timeOffset="18480.057">4736 14785 12,'0'0'29,"11"-9"0,-11 9-19,17 15 1,-11 4-1,13 20 0,-10 3-1,12 19 1,-11 1-3,11 15-2,-7 2 0,2 5-3,-3-5 0,0-1-2,-2-9 0,-2-9-2,1-8 0,-5-15-4,7-4-7,-11-23-21,-1-10-3,12-34 1</inkml:trace>
  <inkml:trace contextRef="#ctx0" brushRef="#br0" timeOffset="18774.0738">4888 14829 8,'-7'-58'27,"11"12"-1,4 7-17,5 4-2,12 7-1,0 0 0,14 10 0,-3 1 0,8 12 1,-5 3-1,6 16 0,-12 4 1,-3 20-3,-15 9 1,-7 14-3,-14 5 1,-4 2-1,-12-3-2,-5-4 1,0-7-1,-2-9 0,4-9-2,1-15-1,10-4-4,-5-12-6,19-5-19,-15 6-3,15-6 1</inkml:trace>
  <inkml:trace contextRef="#ctx0" brushRef="#br0" timeOffset="19172.0966">5304 15154 15,'25'12'35,"4"-1"-2,0-6 2,2-2-30,3 2-1,-4-5-2,1-1-1,-6-5 0,-3-4-1,-7-5 1,-4-6-1,-7-5 0,-3-4-1,-5-4 2,-4 1-1,-5 2 1,-2 3 0,-6 9 0,-2 10 0,-3 12 1,-2 13 0,1 9-1,1 11 1,3 7-2,4 5 1,7 2-1,6-1 0,9-3 1,10-4-2,9-5 0,5-13-4,12-1-9,-1-17-20,5-12-1,1-11 0</inkml:trace>
  <inkml:trace contextRef="#ctx0" brushRef="#br0" timeOffset="19487.1144">5799 15064 1,'4'-21'33,"-3"6"1,-1 15 1,0 0-19,-1 19-6,8 13-3,-3 2-3,6 12-1,-2 2 2,6 5-2,-2-5-1,3-4-1,-2-8 1,-2-5-2,-2-12 2,-2-6 0,-7-13-2,0 0 2,-4-16-1,-4-3 1,-2-5-2,1-5 1,2-5-1,2-2 1,5-1-2,6 0 1,6 3-1,5 1-2,8 7 1,0 2-5,13 16-10,-9-5-20,8 8-1,-3 2-1</inkml:trace>
  <inkml:trace contextRef="#ctx0" brushRef="#br0" timeOffset="20154.1527">6662 14580 4,'-8'-25'33,"1"5"-1,-6 1 1,0 0-27,-1 16-1,-4-1-1,0 10-2,-1 5 1,2 6 0,-2 3 2,6 8-1,-2 3 1,10 12-1,1 2 0,6 15-1,3 1 0,7 8 0,3 4-2,3 3 0,1 1 0,2-1-1,0-5 1,-1-8-2,0-6 0,-8-11-3,2-5-1,-8-19-8,7 1-21,-13-23-4,0 0 1</inkml:trace>
  <inkml:trace contextRef="#ctx0" brushRef="#br0" timeOffset="20664.1819">6238 15136 26,'-17'-9'37,"6"3"-1,11 6 0,-16-4-34,26 8 0,9 1-2,8-4 1,8-6 0,8-3 0,8-9 0,5-3 0,2-4 1,1-1 0,-3-1-1,-2 7 0,-8 4 1,-5 7-1,-11 10 1,-4 8-1,-6 10 0,-5 7-1,-6 5 1,2 4 0,-3-1-1,3 2 0,1-6 0,2-5 1,2-10-1,4-6 0,3-10 1,0-9-1,0-9 1,-2-7-1,-2-8 1,-4-5-1,-6-5 1,-7-1-1,-9 4 1,-8 2-1,-10 9 0,-9 6 0,-4 13 0,-4 10-1,1 12-2,-3 7 0,9 12-4,-2-4-8,19 7-21,3-2-3,10-3 2</inkml:trace>
  <inkml:trace contextRef="#ctx0" brushRef="#br0" timeOffset="21012.2018">7124 14901 20,'28'-16'36,"-3"12"2,-2 7-1,10 16-29,-14 5-2,7 12-1,-8 1 0,3 7-1,-7 0-1,1-4-1,-7-5-1,1-6 0,-7-9 0,1-4 0,-3-16 1,-4 11-1,4-11 0,-13-15 0,5-1 0,0-4-1,2-6 1,2-6-1,4-4 1,10-4-1,4-2 0,6-1 0,8 1-1,4 1-2,6 11-3,-3-6-8,10 20-24,-7 5-1,-1 12-1</inkml:trace>
  <inkml:trace contextRef="#ctx0" brushRef="#br0" timeOffset="21972.2567">7774 14885 26,'0'0'36,"0"0"2,0 0-2,3 24-32,6 11 0,-3 5-2,4 5 1,-4 3-2,1 0 0,-2-8-1,-1-5 1,-2-12 0,1-7-1,-3-16 1,0 0-1,13-16 1,-8-9-2,1-8 2,-1-6-1,1-4 0,1-1-1,-1 3 1,0 5 0,-1 7 0,2 9 0,-7 20 0,15-5 0,-6 20 1,1 9-1,-1 7 0,3 5 0,-2 3 0,4 2 1,-1-5-1,-2-3 0,-1-8 0,-3-3 1,0-7-1,-3-5 2,-4-10-2,0 0 1,0 0-1,7-11-1,-4-10 1,1-9 0,2-9 0,2-10-2,2 0 1,3-3 1,2 2 0,2 9 0,0 9 1,1 12-1,2 14 1,-1 17 0,-2 12 0,-1 10 0,-1 7-1,-2 5 0,-3 3-2,-4-3-2,4 4-7,-13-15-18,8-2-7,-3-12 0,5-5-1</inkml:trace>
  <inkml:trace contextRef="#ctx0" brushRef="#br0" timeOffset="22461.2847">8608 14881 18,'10'-19'35,"-1"4"1,-9 15-1,0 0-28,0 0 0,-15 14-3,5 9 1,-9 0-1,2 10 0,-5 1-1,4 3 0,-2-2-1,5 2 0,2-3-1,5-2 0,4-3 0,8-5 1,3-4-1,6-7 0,6-8-1,2-7 0,5-8-1,0-10 0,0-8 1,-4-8-3,-1-5 2,-5-4-1,-5 0 1,-4 2 1,-3 7 0,-4 6 1,-4 7-1,1 8 0,3 15 1,-12 4-1,8 12 1,1 8 0,3 5-1,3 4 1,3 4 1,4 4-2,6-2 0,3-6-2,3-1-2,0-13-2,8 5-20,-5-17-10,1-3-2,-4-12 1</inkml:trace>
  <inkml:trace contextRef="#ctx0" brushRef="#br0" timeOffset="22889.3091">8922 14883 37,'0'0'36,"-3"-11"2,3 11-7,9 14-24,-8 8-2,6 9-1,-4 2-1,3 9 0,-4-3-1,1 3 0,-3-7-2,-2-2 2,0-8-2,1-4 2,0-7-2,1-14 2,0 0-3,0 0 1,1-23-1,2-6-1,2-10 0,1-9-2,3-2 3,1-5-2,4 3 3,4 5 0,-2 9 1,4 12 0,-2 16 1,3 16 0,-4 15 0,1 12 0,-4 9-1,-3 7 0,0 5-2,-4-1 1,-4-3-4,-4-9 0,6 0-8,-16-18-19,14-1-7,-3-22 1,0 14 0</inkml:trace>
  <inkml:trace contextRef="#ctx0" brushRef="#br0" timeOffset="23190.3264">9433 14825 33,'0'0'39,"-10"24"1,-2 0-1,-1 10-30,-3 6-5,3 10-1,-2-1 0,3 2-1,4-9-1,3-8 0,9-10 0,5-10-1,7-9 0,6-10-1,9-3-1,1-10-4,7 6-7,-6-12-24,3 3-1,-5-4-1,-3 5 1</inkml:trace>
  <inkml:trace contextRef="#ctx0" brushRef="#br0" timeOffset="23594.3494">9671 15030 31,'0'0'36,"0"0"1,21 13-3,-8-17-29,12 3 0,1-7-2,6-3-1,1-8 0,3-2-1,-4-4 0,-1 1 0,-6-2 0,-5 1 0,-7 0 0,-8 3-1,-11 4 0,-7 3 0,-6 5 0,-6 2 0,-4 3 1,-2 9 0,-3 4 1,4 7 0,0 3 2,6 10-1,2 3 1,7 8-1,3 2-1,10 3 1,3-1-2,9-1 1,6-4-1,6-5 0,7-8-1,5-7 1,6-5-1,1-9-1,3-4-1,-3-3-1,-1-1-2,-9-12-18,0 13-16,-14-5-3,-5 3 2</inkml:trace>
  <inkml:trace contextRef="#ctx0" brushRef="#br0" timeOffset="25769.4739">11624 14313 5,'5'-24'30,"-11"-10"-1,1 10 1,-6 4-27,-8 5 2,-3 15 0,-10 4 2,-3 19 0,-12 3-1,0 23 2,-8 2 0,6 18-1,-4 3 0,10 13-3,1 2 0,12 4-1,7 0 0,9-4-1,11-7-2,7-9 0,9-13-1,9-16 0,10-13-5,5-24-6,23-9-21,-4-19-4,9-10 0,1-14 0</inkml:trace>
  <inkml:trace contextRef="#ctx0" brushRef="#br0" timeOffset="26085.492">11862 14725 18,'0'0'32,"10"-2"4,-11 25-14,-14-1-5,9 23-4,-11-3-3,9 12-2,-5-4-3,7 0-2,3-7-1,6-7-1,8-14 0,8-15 1,8-18-1,5-12-1,8-14 1,1-9 0,1-9-1,-2-4 1,-9-1-1,-8 5 0,-13 9 0,-12 9 0,-13 11 0,-12 16-1,-7 13-1,-8 10-3,0 16-1,-6 0-5,14 16-15,-4-6-11,10 0 0,6-9 1</inkml:trace>
  <inkml:trace contextRef="#ctx0" brushRef="#br0" timeOffset="26505.516">12227 14665 26,'34'-5'35,"-6"13"1,-10 12-2,-2 15-26,-13 7-1,2 12-2,-10 0-1,1 5-1,-8-8-1,3-5 1,-3-11-2,3-8 1,0-13-1,9-14 0,-12-7 1,12-15-2,5-11 0,4-9 0,6-7-2,4-5 1,6-3 1,1 2 0,6 6 0,-1 7 0,-1 10 1,-1 12-1,-2 9 2,-4 16-1,-3 11 0,-5 15 0,-7 7 0,-3 8 0,-5 5-1,-3 2 0,-1-1-1,-3-6-1,2-5-4,-3-17-1,11 3-15,-3-27-14,0 0-1,13-11 0</inkml:trace>
  <inkml:trace contextRef="#ctx0" brushRef="#br0" timeOffset="26866.5367">12886 14508 31,'0'0'36,"0"0"1,-4 16-2,-8 6-26,-5 5-6,2 10 0,-3 1 0,0 4-1,0-4 0,3-2-1,8-7 0,6-6 0,5-8 0,10-3 0,4-6 0,7-1 2,2-3-2,-1-1 0,-1 3 0,-2 5 0,-7 7-1,-6 4 1,-7 5-2,-8 3 1,-5 2-2,-4-3-2,0 3-3,-9-15-8,12 3-21,-4-14-1,15-4 1,-10-17-1</inkml:trace>
  <inkml:trace contextRef="#ctx0" brushRef="#br0" timeOffset="27113.5508">13041 14677 38,'17'-16'37,"-6"14"-1,0-3 0,3 2-29,4 3-5,6 1-1,3-2 0,5-3 0,2-4-1,2-2 1,2-2-2,-2-3 1,3 1-3,-4-4 0,1 8-5,-14-10-16,1 10-10,-7-2-2,-5 2 2</inkml:trace>
  <inkml:trace contextRef="#ctx0" brushRef="#br0" timeOffset="27407.5676">13251 14223 35,'4'15'38,"-1"7"0,-2 15 0,-2 4-31,2 23-1,-6 5-1,5 12 0,-4-3-2,0 2-1,3-9-1,3-8 0,4-8-1,4-12 0,7-9-4,-1-19-4,15 1-14,-7-22-15,8-9-1,-2-11 1</inkml:trace>
  <inkml:trace contextRef="#ctx0" brushRef="#br0" timeOffset="27737.5865">13661 14617 50,'1'28'38,"-3"4"0,4 10-1,-3 3-32,8 10 0,-1-2-3,0-2 0,0-8-1,0-9 0,0-14 0,1-8 0,-7-12 0,8-18 1,-6-6-1,-1-9 0,1-7 0,0-5-1,1-2 0,4-3 1,4 5-1,3 1-1,3 5 0,6 2 1,4 9-2,2 1 0,7 10-3,-5-4-5,13 15-21,-12-3-6,5 8-1,-5-1 0</inkml:trace>
  <inkml:trace contextRef="#ctx0" brushRef="#br0" timeOffset="28166.611">14268 14534 42,'-7'20'37,"1"-7"1,1 7-1,-10 6-31,6 16-2,-6 3 0,1 10 0,-3-1-1,1 3 0,-2-4-2,5-4 0,4-10 0,3-10-1,7-10 0,-1-19 0,18-3 0,-1-19-1,4-11 0,5-10 0,3-5 1,1-7-1,1 1 1,-4 3-1,-3 8 2,-6 7-1,-3 9 1,-5 10-1,-10 17 0,0 0 0,4 10 1,-5 12-1,4 6 0,1 7 0,7 3-1,3 3 1,4 2-3,3-5-1,10 5-12,-5-17-20,8-7-2,-2-15 0,1-8 1</inkml:trace>
  <inkml:trace contextRef="#ctx0" brushRef="#br0" timeOffset="28436.6265">14568 14185 53,'0'0'39,"28"-13"-1,-5 9-2,6 9-36,8 9 0,4 1-1,4 4-1,-5-8-3,5 8-5,-13-11-24,2-1-3,-4-5 1,-4 0 1</inkml:trace>
  <inkml:trace contextRef="#ctx0" brushRef="#br0" timeOffset="28639.6381">14798 14615 54,'-18'43'40,"7"7"-1,0-1 1,5 10-37,4-2-5,3-1 0,6-2-6,-6-16-2,13-1-16,-8-22-10,6-13-2,-2-18 2</inkml:trace>
  <inkml:trace contextRef="#ctx0" brushRef="#br0" timeOffset="29043.6612">14960 14646 10,'11'-19'34,"-2"6"0,-5 2 2,-4 11-17,0 0-6,15 18-4,-12-3-3,5 12 0,-4 2-1,3 9-1,-3 0-2,2 5 0,-4-4-1,1-4 0,-3-5-1,0-8 1,0-10-2,0-12 1,0 0 0,0-16 0,4-8-1,2-7 1,5-5-1,0-4 0,7-1 1,1 1 0,3 3 0,4 7 0,-2 7 0,0 10 1,-2 10-1,-1 10 1,-2 9-1,-4 12 1,-4 6-1,0 7 1,-4 4-2,-1 0-1,-1 0-3,-6-13-7,12 2-23,-10-16-2,-1-18-2,0 0 2</inkml:trace>
  <inkml:trace contextRef="#ctx0" brushRef="#br0" timeOffset="29276.6745">15339 14620 51,'5'-13'37,"5"-1"-1,7 6-1,1-1-30,10 5-3,4 1 0,3 2 0,3-2-2,3 1 2,-2-1-2,1-3 0,0-1-2,-3-6-3,1 9-4,-13-14-19,1 10-7,-9-2-3,-17 10 2</inkml:trace>
  <inkml:trace contextRef="#ctx0" brushRef="#br0" timeOffset="29532.6892">15514 14273 52,'4'21'40,"1"14"-2,2 5 0,6 5-34,-1 15-2,0 7-1,-1 2 0,-3-1 0,-4-3-1,-2-6-1,0-8-1,-4-11-2,5-2-7,-10-16-23,12-8-3,-5-14-1,10 0 1</inkml:trace>
  <inkml:trace contextRef="#ctx0" brushRef="#br0" timeOffset="29923.7115">15954 14460 48,'0'0'40,"12"-12"-3,-12 12 1,-14 12-33,1 10-2,-4 5-1,-2 4 0,-3 1 0,4 1-1,2-6 2,5 0-1,7-8 0,7-1 0,5-6 0,8 1-1,4-5 1,2 1-1,2-1 0,0 4 0,-4 0-1,-3 3 1,-5 3-1,-6 2 0,-8 5 0,-6 3 0,-6 3-1,-6-1-1,-2 2-1,-6-5-1,5 4-5,-12-15-22,15 3-8,-4-13-1,12-4 1</inkml:trace>
  <inkml:trace contextRef="#ctx0" brushRef="#br0" timeOffset="30844.7642">17085 12671 40,'0'0'36,"0"0"1,14-5-1,18 4-30,12-1-1,20 4-1,13-3 0,14 1 1,10 0-2,15-2 0,2 2 0,5-2-1,-5 0 0,-1-1-1,-11-2 0,-5-1-1,-11 0-1,-15 2-1,-13 2-2,-19-4-4,-6 12-13,-25-5-16,-12-1-2,-14 3 2,-11-2-1</inkml:trace>
  <inkml:trace contextRef="#ctx0" brushRef="#br0" timeOffset="31354.7934">17215 12715 39,'-10'18'35,"7"7"2,0 7-2,-2 3-31,6 14 1,-6 1 0,5 7-2,-5-4 1,2 0-1,-4-8 1,6 0-2,-2-8 0,6-2 0,1-11-1,10-4 1,4-5-1,10-4 0,7-5 0,11-4-1,8-4 1,15-2 0,12-3-1,12-1 0,12-1 1,8-1-1,4-2 0,5-1 0,-4 2 0,-7-3 0,-5 1 1,-12-1-1,-14 2 0,-12 1-1,-9 3-1,-15-1-3,-5 9-9,-19-8-23,-2-5-1,-11-5-1,-5-6 0</inkml:trace>
  <inkml:trace contextRef="#ctx0" brushRef="#br0" timeOffset="32271.8458">18521 12672 41,'0'0'35,"0"0"1,-10-9-1,10 9-31,-3-20 0,3 4-2,-5-6 1,1-3 0,-7-10 0,-4-6 1,-6-9-1,0-5-1,-6-10 1,3-4-1,-1-7 0,1 0-1,4-3 0,7 4 0,2 5-1,6 7 1,2 8 0,3 14-1,1 7 1,3 10 0,-1 9-1,-3 15 1,14-6 0,-14 6-1,21 25 0,-5-6 1,9 5-1,6 6 0,12 4 1,10 3 0,13 4-1,11 7 1,6 3-1,7 6 1,1 3-2,1 3 2,-1 1-2,-2-3 2,-2-5-1,-4-7 0,-3-9 0,-2-5 0,-9-9 1,-4-6-1,-9-3 0,-12 2 0,-8 0 0,-13 7 0,-14 8 0,-10 10 0,-14 13 0,-12 7 0,-17 15 1,-14 9-2,-15 9 2,-14 9-1,-11 3 0,-10-3-1,-8-7 2,1-6-1,3-11 0,8-7 1,11-14-1,14-13 0,13-14 0,12-6 0,17-7 1,11-6-1,7-6 0,7-8 0,12-1 0,-11-22 1,11-4-1,8-10 1,2-14-1,5-13 1,4-10-1,4-6 0,0 2-1,3 1 1,-2 8-1,-1 4-2,-1 15 0,-7 4-5,9 22-15,-13-2-17,0 9 1,-9 4-1,-2 12 0</inkml:trace>
  <inkml:trace contextRef="#ctx0" brushRef="#br0" timeOffset="38486.2008">20725 10466 25,'-12'-16'28,"5"5"-17,7 11 1,0 0-1,0 0-2,-11 12 0,13 12-1,-6 5-1,9 14-1,-5 3 0,7 13 1,-3 2-1,5 11-2,-1-4-1,2 7 0,0-1-1,-1 1 0,-2-2-1,1-2 0,-2-7-2,-3-7 0,2-5-1,-5-15-3,7-3-3,-12-21-17,5-13-9,2-10-2,-4-26 2</inkml:trace>
  <inkml:trace contextRef="#ctx0" brushRef="#br0" timeOffset="38801.2193">20690 10587 27,'-5'-24'34,"12"4"-1,3-1 0,10 5-29,8 12-2,5 7 0,7 10-1,4 6 0,5 11 1,-4 10-1,0 6 1,-5 6 0,-8 10-1,-9 3 0,-12 7 1,-14 7-1,-12 2 0,-11 1 0,-8 3 0,-7-7-1,0-3 1,-3-4 0,2-10-3,6-9-2,4-19-9,9-7-20,6-12-3,7-21 2</inkml:trace>
  <inkml:trace contextRef="#ctx0" brushRef="#br0" timeOffset="39290.2472">21116 11169 41,'23'4'36,"2"-9"-1,5 1 0,0-6-35,8 0-1,6-2 1,4-3-1,2-4-1,1-3 1,-4-2-1,-2-2 1,-8-1 1,-5 0 0,-7 1 1,-10 0-1,-7 3 1,-11-1 0,-7 2 0,-7 1-1,-3 2 1,-6 3-1,-4 4 1,0 3 1,-2 8-1,0 4 1,1 12 1,0 8 0,6 11 0,2 4-1,5 10 1,4 3-1,9 4-1,6-1 2,10 1-3,8-8 0,5-7 0,8-6-3,3-10 2,9-8-2,-2-10-1,9-3-4,-8-18-6,13 6-15,-7-9-7,-1-7 1,2-1 0</inkml:trace>
  <inkml:trace contextRef="#ctx0" brushRef="#br0" timeOffset="39702.2708">22258 10790 32,'2'-13'37,"-2"13"0,-7-22-1,-4 12-31,0 10-1,-9 2-1,-2 6-2,-4 5-1,-2 4 1,-1 4 0,1 3 0,2-1-1,7 2 1,4-5-1,9 1 1,9-2-1,8-3 1,7-2-2,6-2 2,4 1-1,2 0 0,2 2 0,-2 0 0,-4 1 0,-4 1 0,-6 4 0,-8 1 0,-7 0-1,-7 1 0,-4 1 0,-6-3-1,-1-1 0,-1-5 0,0 2-1,-3-9-1,10 5-4,-9-11-9,8 1-17,12-3-1,-17-6 1</inkml:trace>
  <inkml:trace contextRef="#ctx0" brushRef="#br0" timeOffset="39936.2842">22380 10438 43,'26'3'37,"0"-2"1,7 5-3,-4 0-37,13 16-4,-1-7-4,15 14-11,-11-5-14,-5-4 0,2-2 0</inkml:trace>
  <inkml:trace contextRef="#ctx0" brushRef="#br0" timeOffset="40177.2973">22591 10727 31,'-16'18'36,"-2"3"2,7 6-1,0 7-31,1 3-1,8 11-1,-2 4-3,4 2-2,7 3-3,-2-12-5,14 4-12,-2-12-14,2-10-2,4-12 1</inkml:trace>
  <inkml:trace contextRef="#ctx0" brushRef="#br0" timeOffset="41242.3589">23167 10767 54,'0'0'38,"-27"2"-1,5-8-15,-3 19-19,-6 7-1,5 4-1,0 6 0,1 2-1,4 2 1,6-1-1,7-3 1,7-2 0,8-7-1,4-6 0,8-7 0,5-7 0,1-8 0,4-6-1,2-6 1,-2-7 0,-4-5-1,-4-1 1,-7-3-1,-6 2 1,-4 2 0,-5 4 0,-1 5 0,-3 5 0,1 6 0,4 11 0,0 0 0,0 0 1,0 21 0,6 1-1,-1 6 2,5 9-1,-1 7 1,2 11-1,-1 6 1,-1 11 0,-2 2-2,-4 5 1,-4-2-1,-5 0 0,2-5-1,-5-9 1,-4-10-2,-2-10 2,-4-10-1,0-8 1,-2-9 0,1-9-1,-3-6 2,3-7-1,4-10 0,2-7 1,8-11-1,6-9 0,8-10 0,6-11 0,8-4 0,7-6 0,5 2 0,7-2 0,6 5 2,4 5-2,1 9 1,1 12 0,-1 8-1,-2 9 1,-7 9 0,-4 11-1,-6 8 0,-7 11 1,-5 8 0,-6 5-1,-3 7 1,-4 2-1,-3 1 0,-1-1 1,1-5-2,-4-5 1,1-5 1,0-6-1,-2-14 0,0 0 1,0 0-1,14-6 1,-8-10-1,4-6 1,2-6-1,5-4 0,4-5 0,1-1 0,2 0 0,3 1-1,0 3 1,2 6 0,-2 5 0,1 6 0,-5 9 0,0 8 1,-4 10 0,-4 9 0,-4 10 0,-4 8 0,-3 7 0,-3 5-1,-2 0 1,0-1-1,-2-4 0,4-5-1,2-5 0,0-11-2,5 1-2,-8-24-10,13 15-23,-13-15 0,0 0-2,0 0 1</inkml:trace>
  <inkml:trace contextRef="#ctx0" brushRef="#br0" timeOffset="43346.4793">20739 12580 30,'2'-14'35,"-8"-3"-1,-1 5 0,-4 6-31,-8 6-1,-4 12 1,-7 3-2,0 10 1,-6 7 0,-1 9 0,-2 3 0,4 3 0,-1-1 0,7-1-1,3-3-1,4-6 1,7-6-1,5-4 0,6-8 0,7-3 0,7-6 0,6-2 1,6-4-1,8-2 0,6 0 0,5 0 1,0 3-1,3 1 0,-3 6 1,0 6 0,-10 4-1,-4 5 0,-14 5 1,-7 4-1,-12 3 1,-10 2-1,-9 2 0,-8-4 0,-3-1 1,-1-4 0,0-3-1,2-5 1,4-6-1,8-5-1,6-1-3,-1-11-4,14 10-8,-7-12-19,11 0-2,1-17 1</inkml:trace>
  <inkml:trace contextRef="#ctx0" brushRef="#br0" timeOffset="43722.5008">20976 12954 28,'0'0'35,"-2"-10"2,2 10-2,-12-5-28,12 5-2,-11 7-1,11-7-1,-11 25-1,8-6 1,2 11 0,-2 7 0,4 12 0,-2 6 1,1 15-2,0 10 0,5 11-1,1 7-1,-2 0-1,2-1-1,0-8-1,4-1-4,-5-25-4,11-5-17,-10-19-9,-3-21-2,-3-18 3</inkml:trace>
  <inkml:trace contextRef="#ctx0" brushRef="#br0" timeOffset="44030.5184">20936 13129 30,'11'-37'34,"1"1"2,4 7-2,2 4-29,4 7-3,5 10 0,0 6 0,3 8 0,-2 8 0,-1 5-1,-2 8 1,-3 5-2,-7 4 1,-4 2-1,-8 1 1,-7 1-1,-8 0-1,-5-6 0,-2 0-2,-8-9-1,6 3-3,-8-17-7,14 0-18,0-10-4,15-1 2</inkml:trace>
  <inkml:trace contextRef="#ctx0" brushRef="#br0" timeOffset="44466.5433">21278 13116 38,'18'-5'35,"-1"-2"3,4 0-4,6 3-29,0-5-4,8 1 2,5-3-4,1-2 1,0 0-1,-1-1 0,-3-2 0,-2 0 1,-6-2 0,-6 1 1,-8 0-1,-5-1 0,-8 1 1,-7 0-1,-4-1 1,-5 3-1,-4 2 1,-3 3 0,-4 5 0,2 7 1,-3 8 0,0 10 0,-2 5 0,4 8 0,2 5 0,4 7 1,4 0-1,6 0-3,5-4 3,9-3-3,7-4 1,8-9-2,6-4-2,7-12-1,12 1-3,-4-15-9,14 0-20,-3-5-1,3-7 1</inkml:trace>
  <inkml:trace contextRef="#ctx0" brushRef="#br0" timeOffset="44752.5597">22158 12881 34,'-18'3'36,"-3"3"1,-2 4-2,2 8-30,-5 2-1,6 9-1,0 2-1,8 5-2,6 0 3,6 0-3,7-3 2,7-1-3,9-5 2,5-8-5,11-2-3,-5-17-18,11-6-12,3-14 0,2-11-1</inkml:trace>
  <inkml:trace contextRef="#ctx0" brushRef="#br0" timeOffset="44954.5712">22364 12602 40,'0'0'38,"-13"-3"0,13 3-1,0 0-36,19-1-3,-2 5-5,17 12-10,-9-7-16,9 1-5,3 0 2</inkml:trace>
  <inkml:trace contextRef="#ctx0" brushRef="#br0" timeOffset="45165.5833">22501 12830 42,'-24'22'38,"2"4"1,3 1-1,6 9-33,-1 4-1,7 6-5,6 4-1,0-9-6,12 6-7,-9-15-16,10-7-6,4-11-2</inkml:trace>
  <inkml:trace contextRef="#ctx0" brushRef="#br0" timeOffset="45532.6043">22956 12328 39,'-15'-7'37,"-3"4"0,0 4-2,7 7-32,-11 8-2,4 11 0,2 7-1,2 10 0,2 1 0,4 11 3,1 6-2,7 7 1,0 4 1,8 9 1,1-1-2,5 4 0,0 0-1,4-4-4,3-1 2,-4-10-5,7 0-3,-12-25-17,4-2-11,-4-13-2,-5-15 2</inkml:trace>
  <inkml:trace contextRef="#ctx0" brushRef="#br0" timeOffset="45789.619">22536 13061 51,'-16'-12'41,"9"0"-3,11 0-1,13-2-36,5 7 1,12 0-2,5-1-3,11 1 2,2-2-1,6 4-1,-4-6-2,8 7-3,-12-11-6,8 8-17,-9-4-7,-5-4 2</inkml:trace>
  <inkml:trace contextRef="#ctx0" brushRef="#br0" timeOffset="46007.6308">23206 12555 45,'-10'-4'38,"10"4"0,-9-11-1,9 11-34,18 4-2,-1 2-1,8 2-3,0-2 0,10 7-3,-7-8-2,14 10-7,-16-10-9,5 4-12,-2 2 0</inkml:trace>
  <inkml:trace contextRef="#ctx0" brushRef="#br0" timeOffset="46263.6461">23206 12825 50,'-13'13'42,"1"2"-3,3 7 2,4 2-38,3 12-2,4 10-1,3 1-3,6 4 0,-3-7-5,11 2-1,-11-17-5,14 3-5,-14-19-12,8-9-7,-2-7 2</inkml:trace>
  <inkml:trace contextRef="#ctx0" brushRef="#br0" timeOffset="46563.6628">23543 12829 47,'0'0'39,"-8"-11"0,8 11-2,-20 4-34,5 6-1,1 6-2,-2 5 0,2 6 0,0 3-1,2 1 2,2 0-1,3-2-1,7 1 0,3-12-7,13 6-6,-6-13-23,14-9-1,2-7 0</inkml:trace>
  <inkml:trace contextRef="#ctx0" brushRef="#br0" timeOffset="47014.689">23756 12855 18,'8'-15'35,"-5"4"3,-3 11-2,0 0-23,-13-13-3,13 13-4,-15 19-1,7-2-2,-5 4-1,1 5 2,0 4-3,1 4 1,1-2 0,5 2 0,3-4-1,4-4-3,6-4 2,3-10-2,7-7 1,2-8-1,5-8-2,2-7 2,0-5 0,-4-5 2,2-4-1,-4-3 3,-3 3-3,-7 1 2,-6 2 0,-4 3 0,-2 2 0,-1 6 2,-4 5-2,6 13 0,-13-7 0,13 7 0,-10 21-1,8-1 1,2 6-1,2 5 1,3 1-1,6 4 1,4-1-2,3-5 0,7 1-2,-3-13-7,12 9-7,-8-18-21,5-5-1,-2-7 1</inkml:trace>
  <inkml:trace contextRef="#ctx0" brushRef="#br0" timeOffset="47291.7048">24020 12837 51,'-15'-9'41,"4"1"-2,4-3 1,7 11-37,11-11-1,7 8-3,8 1 0,7 0 1,10-2 0,7 0 0,5-2 0,2-2 0,3 2-1,-2-3-1,2 9-5,-12-14-11,0 11-20,-6-3-2,-11 0 2</inkml:trace>
  <inkml:trace contextRef="#ctx0" brushRef="#br0" timeOffset="47621.7231">24305 12528 36,'-16'-14'38,"16"14"1,0 0-2,0 0-30,-1 14-1,1 10-4,5 12 0,-4 8-1,2 9 2,-3 4-1,3 6 0,-5-2 0,6-3 0,-2-1 0,4-9-2,3-7 0,3-9-3,5-8 1,-1-12-7,15-2-3,-15-20-17,10-6-10,1-7 0,-3-9 1</inkml:trace>
  <inkml:trace contextRef="#ctx0" brushRef="#br0" timeOffset="47839.7362">24484 12536 48,'0'0'39,"-4"-12"-1,4 12 0,21-7-36,1 11-2,7 0-1,1-1-2,10 6-3,-8-9-2,13 13-11,-11-8-17,-1 0-2,-1-1 1</inkml:trace>
  <inkml:trace contextRef="#ctx0" brushRef="#br0" timeOffset="48073.7495">24666 12732 48,'-22'25'42,"1"1"-2,2 5 2,3-12-36,7 18-3,-2 2-2,3 3-3,8 3-1,-3-14-6,12 7-1,-11-21-5,20 9-4,-18-26-3,23 13-3,-23-13-5,24-18-5</inkml:trace>
  <inkml:trace contextRef="#ctx0" brushRef="#br0" timeOffset="48432.7702">24765 12865 34,'0'0'39,"0"0"-1,-7 19 1,0-9-32,4 12-2,-5 0-3,4 4-1,0-1 1,1-1-1,3-4 1,6-5-2,-6-15 0,21 8 1,-6-14-1,4-3 1,-1-7-1,1-1 0,-3-4 0,-3-1 1,-6 0 0,-5 1 0,-7 3-1,-5 2-1,-8 3-1,-4 0 1,-2 9-3,-5-2 1,4 8-1,-5-4-1,10 10-3,-8-9-5,20 11-12,-4-3-13,12-7 2</inkml:trace>
  <inkml:trace contextRef="#ctx0" brushRef="#br0" timeOffset="48995.8024">25036 12792 45,'0'0'38,"13"-6"0,-13 6 0,0 0-34,4 19 0,-7-2-1,2 6-2,-4 3 1,3 6 0,-4 0-1,3 2 1,-3 1 1,4-2-3,-2-5 2,2-2-2,1-7 1,0-4-2,1-4 2,0-11-3,0 0 1,1-15 1,0-4-1,0-4 1,1-4-2,2-4 2,1-2-1,0-1 2,1 3-1,2 5 0,1 0 1,2 5-1,2 3 1,2 4-1,1 4 0,1 3 0,3 2 0,2 4 1,-2 4-1,1 4 1,-4 5 0,1 6 0,-4 5 0,-3 3 0,-5 4-1,-3 2 0,-2 5 0,-2-3-2,1 0-1,-7-8-6,12 9-9,-11-10-21,4-3-1,-2-5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9-15T02:27:45.4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7239 2929,'0'0,"23"0,-23 0,0 0,0 0,0 0,0 0,0 0,0 0,0 0,0 0,0 0,0 0,-23 0,23 0,0 0,0 24,0-24,0 0,0 0,0 24,0-24,-24 23,24-23,-24 24,24 0,-24-24,24 24,-24 23,24-23,-23 0,-1 24,0-1,0-23,0 0,1 24,-1-1,0-23,0 24,0-25,0 1,1 24,23-48,-24 24,24 0,-24-24,24 0,0 23,0-23,0 0,0 0,0 0,0 0,0 0,0 0,0 0,0 0,0 0,0 0,0 0,24 0,-24 0,0 0,24 0,-24 0,23 0,1 0,24 0,-24 0,23 0,1 0,0 0,-1-23,25 23,-25 0,-23 0,48 0,-25 0,1 0,-1 0,1 0,0 0,-1 0,-23 0,24 0,-1 0,-23 0,0 0,0 0,-24 0,0 0,24 0,-24 0,0 0,0 0,23 0,-23 0,0 0,0 0,0 0,0 0,0 0,0 0,0 0,0 0,0 0,0 0,0-24,-23 0,23 24,-24-24,24 0,-24 0,24 24,-24-23,0-1,24 0,-23 0,-1 24,0-24,0 1,0-1,0 0,24 0,-23 0,-1 1,0-1,0 0,0 0,1 0,-1 0,0 1,0-1,24 0,-24 0,1 24,23-24,-24 1,24 23,-24-24,24 0,-24 0,24 24,-24-24,24 24,-24-23,24 23,0 0,-23-24,23 24,0 0,0 0,0 0,0 0,23 0,-23 0,24 0,0 0</inkml:trace>
  <inkml:trace contextRef="#ctx0" brushRef="#br0" timeOffset="56889.2539">7405 3691,'0'0,"0"0,0 0,0 0,0 0,0 0,-23-24,23 24,0 0,0 0,0 0,0 0,0 0,0 0,0 0,0 0,0 0,0 0,0 0,0 0,0 0,0 0,0 0,0 0,0 0,0 0,0 0,0 0,0 24,0-24,0 24,0-24,0 24,0-1,23 1,-23 0,0 24,0-25,24 25,-24-24,0 24,0-25,0 25,0-24,24 23,-24-23,0 24,24-24,-24 23,24-23,-24 24,0-24,0 23,0-23,0 24,0-25,0 25,0-24,0 0,0-1,0 25,0-24,0 0,0 0,0-1,0 1,0 0,0 0,0 0,0-1,0 1,0 0,-24 0,24-24,0 24,0-24,0 0,0 23,0-23,0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24,0-24,24 24,-1-24,-23 0,24 0,-24 24,24-24,0 0,-24 24,24-24,-1 0,1 0,0 24,0-24,0 0,0 0,-24 0,23 23,1-23,-24 0,24 24,0-24,-24 0,24 0,-24 24,23-24,-23 0,24 0,-24 0,24 0,-24 0,0 0,0 24,0-24,0 0,0 0,0 0,0 0,0 0,0 0,0 0,0 0,0 0,0 0,0 0,0 0,0 0,0 0,0 0,0 0,0 0,0 0,0 0,0 0,0 0,0 0,0 0,0 0,0 0,-24 0,24 0,0 0,0 0,-24 0,24 0,-23 24,23-24,-24 0,24 0,-24 23,24-23,-24 0,0 0,24 24,-23-24,23 0,-24 24,0-24,24 24,-24-24,24 0,-24 0,0 24,1-24,23 0,-24 23,0-23,0 0,0 24,1-24,23 24,-24-24,0 24,0-24,0 0,1 24,-1-24,0 0,24 24,-24-24,24 0,0 0,0 0,-24 0,24 0,0 23,-24-23,24 0,-23 0,23 0,-24 0,24 0,0 24,0-24,0 0,0 0,0 0,0 0,-24 0,24 0,0 0,0 0,0 0,0 0,0 0,-24 24,24-24,-24 0,24 0,0 0,0 0,-23 24,23-24,0 0,0 0,0 0,0 0,0 0,0 0,-24 0,24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0,24 24,-24-24,0 0,0 0,0 0,23 0,-23 0,24 0,-24 0,0 0,0 0,24 23,-24-23,24 0,-24 0,0 0,24 0,-24 0,23 0,1 24,-24-24,24 0,-24 0,24 0,0 0,0 0,-1 24,-23-24,24 0,0 0,0 24,0-24,-1 0,1 0,0 0,-24 0,24 24,-24-24,24 0,-24 0,23 0,-23 0,0 0,24 0,-24 23,24-23,-24 0,0 0,24 0,-24 0,24 0,-24 0,24 24,-1-24,-23 0,24 0,-24 0,24 0,-24 0,0 0,0 0,24 24,-24-24,24 0,-24 0,23 0,-23 0,0 0,0 0,24 0,-24 0,24 0,-24 0,24 0,-24 0,0 0,0 0,0 0,24 0,-24 0,0 0,0 0,0 0,0 0,0 0,0 0,0 0,23 24,-23-24,0 0,0 0,0 0,0 0,0 0,0 0,0 0,0 0,0 0,0 0,0 0,0 0,0 0,0 0,0 0,0 0,0 0,0 0,-23 0,23 0,-24 0,24 0,0 0,-24 0,24 0,0 0,-24 24,24-24,-24 0,1 0,23 24,-24-24,24 0,-24 23,0-23,24 0,-24 24,1-24,23 0,-24 24,0-24,0 0,24 24,-24-24,0 0,24 24,-23-24,-1 0,0 23,0-23,0 0,24 24,-23-24,-1 24,0-24,0 0,24 0,-24 0,24 0,-23 24,23-24,0 0,-24 0,24 0,-24 24,24-24,-24 0,24 0,0 23,0-23,-24 0,24 0,0 0,0 0,0 0,-24 0,24 0,0 0,0 0,0 0,0 0,0 0,0 24,0-24,0 0,0 0,0 0,-23 0,23 0,0 0,0 0,0 0,0 0,0 0,0 0,0 0,0 0,0 0,0 0,0 0,0 0,0 0,0 0,0 0,0 0,0 0,0 0,0 0,0 0,0 0,0 0,0 0,0 0,0 0,0 0,0 0,0 0,0 0,0 0,0 0,0 0,0 0,0 0,0 0,0 0,0 0,0 0,0 0,0 0,0 0,0 0,0 0,0 0,0 0,0 0,0 0,0 0,0 0,0 0,0 0,0 0,0 24,0-24,23 0,-23 0,24 0,-24 0,0 0,24 0,-24 0,0 0,24 0,-24 0,24 0,-24 0,24 0,-24 0,23 24,-23-24,24 0,-24 0,24 0,0 0,-24 0,24 0,-1 24,-23-24,24 0,0 0,0 0,-24 0,24 24,-1-24,1 0,0 0,-24 0,24 0,0 0,0 0,-24 23,23-23,-23 0,24 0,0 0,-24 0,24 0,-24 0,0 0,24 24,-24-24,23 0,-23 0,0 0,0 0,24 0,-24 0,24 0,-24 0,24 0,-24 24,24-24,-24 0,23 0,1 0,-24 0,0 0,0 0,24 0,-24 0,0 0,0 0,24 24,-24-24,24 0,-24 0,24 0,-24 0,0 0,0 0,23 0,-23 0,24 0,-24 0,0 0,0 0,0 0,0 0,0 0,0 0,0 0,0 0,0 0,0 0,0 0,0 0,0 0,0 0,0 0,0 0,0 0,0 0,0 0,0 0,0 0,0 0,0 0,0 0,0 0,0 0,0 0,0 0,0 0,0 0,0 0,0 0,0 0,-24 0,24 0,0 24,-23-24,23 0,-24 0,24 23,-24-23,0 0,24 24,-24-24,0 24,1-24,-1 24,0-24,0 24,0-24,1 23,-1-23,0 24,0-24,0 0,1 24,23-24,-24 0,0 24,24-24,-24 0,24 0,-24 24,24-24,-24 0,24 0,-23 0,-1 0,24 24,-24-24,0 23,0-23,1 24,23-24,-24 0,0 24,0-24,0 24,1-24,23 24,-24-24,0 23,24-23,-24 0,24 24,0-24,-24 0,24 24,-24-24,24 0,-23 0,23 0,-24 24,24-24,0 0,0 0,0 0,0 0,0 0,0 0,0 0,0 0,0 0,0 0,0 0,0 0,0 0,0 0,0 0,0 0,0 0,0 0,0 0,0 0,0 0,0 0,0 0,0 0,0 0,0 0,0 0,0 0,0 0,0 0,24 0,-24 0,23 0,-23 0,0 24,0-24,24 0,-24 0,24 0,-24 0,0 0,0 0,24 23,-24-23,24 0,-24 0,24 0,-24 0,23 0,-23 0,24 24,-24-24,24 0,-24 0,24 0,-24 0,24 0,-1 24,-23-24,24 0,-24 0,24 0,0 0,-24 0,24 24,-1-24,1 0,-24 0,24 0,-24 0,24 24,-24-24,0 0,24 0,-24 0,24 0,-24 0,0 0,0 0,0 0,0 0,23 0,-23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0,24 24,-24-24,0 0,0 0,0 0,0 23,0-23,0 0,0 0,24 24,-24-24,0 0,0 0,0 24,0-24,0 0,0 0,0 24,0-24,0 0,0 0,0 0,0 24,0-24,0 0,0 0,24 23,-24-23,0 0,0 0,0 24,0-24,0 0,0 0,0 24,0-24,0 0,0 24,0-24,0 0,0 0,0 24,0-24,0 0,0 0,0 23,0-23,0 24,0-24,0 24,0-24,0 0,0 24,0-24,0 0,0 24,0-24,24 24,-24-24,0 23,0-23,0 24,0-24,0 24,0-24,0 24,0 0,0-1,0-23,0 24,0 0,0 0,0-24,0 24,0-24,0 23,0 1,0-24,0 24,0-24,0 24,0-24,0 24,0 0,0-24,0 23,0 1,0-24,0 24,0-24,0 24,0 0,0-24,0 23,0 1,0-24,0 24,0 0,0-24,23 24,-23-24,0 23,0 1,0-24,0 24,0-24,0 0,0 24,0-24,0 24,0-24,0 24,0-1,0-23,0 24,0-24,0 24,0 0,0-24,0 24,0-1,0 1,0 0,0 0,0-24,0 24,0-1,0-23,0 24,0 0,0-24,0 24,0 0,0-24,0 24,0-1,0-23,0 24,0 0,0-24,0 24,0-24,0 0,0 0,0 0,0 0,0 0,0 0,0 0,0 0</inkml:trace>
  <inkml:trace contextRef="#ctx0" brushRef="#br0" timeOffset="70543.0347">7834 8692,'0'0,"0"0,0 0,0 0,0 0,0 0,0 0,0 0,0 0,0 0,0 0,0 0,0 0,0 0,0 0,0 0,0 0,0 0,0 0,0 0,0 0,0 0,0 0,0 0,0 0,0 0,0 0,-24 0,24 0,0 0,0 23,0-23,0 24,0-24,0 0,0 0,24 24,-24-24,0 0,0 0,0 24,0-24,24 0,-24 0,0 0,0 0,24 24,-24-24,23 0,-23 0,0 0,0 0,24 0,0-24,-24 24,24 0,0 0,-24 0,23 0,-23 0,24-24,-24 24,0 0,0 0,0 0,0 0,0 0,0 0,0-24,0 24,0 0,24 0,-24 0,0 0,0 0,0-24,0 24,0 0,0 0,-24 0,24 0,0 0,0-23,0 23,0 0,0 0,0 0,0 0,0-24,0 24,-24 0,24 0,-23 0,23 0,0 0,0 0,-24 0,24 0,0 0,0 0,-24 0,24 0,0 0,0 0,0 0,0 0,0 0,0 0,-24 0,24 0,0 0,0 0,0 0,0 0,0 0,0 0,-24 24,24-24,0 0,0 0,-23 23</inkml:trace>
  <inkml:trace contextRef="#ctx0" brushRef="#br0" timeOffset="73741.2175">6786 9287,'0'0,"0"0,0 0,0 0,0 0,0 0,0 0,0 0,0 0,0 0,0 0,0 0,0 0,0 0,0 0,0 24,0-24,0 0,0 0,0 0,0 0,0 0,0 0,0 0,24 24,-24-24,0 23,24-23,-24 24,0-24,24 24,-24 0,23-24,-23 24,24-1,0 1,-24 24,24-24,0-1,0 1,-1 0,1 24,0-24,0 23,0-23,-24 24,23-25,1 25,0-24,0 0,0-1,-24 25,23-24,1 0,0 0,-24-1,24 1,0 0,-24-24,24 24,-1 0,1-1,-24 1,24 0,0 0,-24 0,24-1,-1 1,-23-24,24 24,-24 0,24 0,-24-24,24 24,-24-1,24 1,-24-24,23 24,-23 0,24-24,-24 24,24-24,-24 23,0-23,24 24,-24-24,24 24,-24-24,24 24,-24-24,23 24,-23-24,0 0,24 23,-24-23,24 24,-24-24,0 24,0-24,24 24,-24-24,24 0,-24 0,0 24,0-24,23 24,-23-24,0 0,0 0,0 23,0-23,24 24,-24-24,0 0,0 0,0 24,0-24,0 0,24 0,-24 0,0 0,0 0,0 24,0-24,0 0,0 0,0 0,0 0,0 0,0 0,0 0,0 0,0 0,0 0,0 0,0 0,0-24,0 24,0 0,0 0,0 0,0 0,0 0,0 0,0 0,0 0,0 0,0 0,0 0,0 0,0 0,0 0,0 0,0 0,0 0,0 0,0 0,0 0,-24 24,24-24,0 0,0 0,0 0,-24 0,24 0,-23 24,23-24,-24 0,24 23,-24-23,24 24,-24-24,24 0,0 24,0-24,-24 0,24 0,0 24,0-24,0 24,0-24,0 23,24-23,-24 24,0-24,0 24,0-24,24 0,-24 0,0 0,0 0,24 24,-24-24,0 0,0 0,24 0,-24 0,0 0,0 0,23 0,-23 0,0 0,0 0,24 0,-24 0,0-24,0 24,24 0,-24 0,24-24,-24 24,24 0,-24 0,0-24,0 24,23-23,-23 23,24 0,-24 0,0 0,0 0,0 0,0 0,0-24,0 24,0 0,0 0,0 0,0-24,0 24,0 0,0 0,0-24,0 24,0-24,0 24,0 0,0 0,0-23,0 23,0-24,0 24,-24 0,24-24,0 24,-23 0,23 0,-24 0,0 0,0 0,24 0,-24 0,1 24,23-24,-24 0</inkml:trace>
  <inkml:trace contextRef="#ctx0" brushRef="#br0" timeOffset="76370.3681">8001 11216,'0'0,"0"0,0 0,0 0,0 0,0 0,0 0,0 0,0 0,0 0,0 0,0 0,0 0,0 0,0 0,0 0,0 0,0 0,0 0,0 0,0 0,0 0,0 0,0 24,0-24,0 23,0-23,0 24,0 0,0 24,0-25,0 25,0-24,0 23,23 1,-23 0,0-1,0 1,0 23,24-23,-24 0,0 23,0-23,0 23,0-23,0-1,0 1,0 23,0-23,24 0,-24-1,0 1,0 0,0-25,0 25,0 0,0-25,0 25,0-24,0 24,-24-25,24 25,0-24,0 0,0-1,0 25,0-24,0 0,0-1,0 1,0 0,0 0,0 0,0 0,0-1,24 1,-24 0,0 0,0 0,-24-1,24 1,0 0,0 0,0 0,0-1,0 1,0 0,0 0,0-24,0 24,0 0,0-1,0-23,0 0,0 0,0 0,0 0,0 0,0 0,0 0,0 0,0 0</inkml:trace>
  <inkml:trace contextRef="#ctx0" brushRef="#br0" timeOffset="80543.6068">7596 13478,'0'0,"0"0,0 0,0 0,0 0,0 0,0 0,0 0,0 0,0 0,0 0,0 0,0 0,24 0,-24 0,0 0,23 0,-23 0,24 0,-24 0,24 0,0 0,24 0,-1 0,1 0,23 0,-23 0,23 0,1 0,-1 0,1 0,-1-24,0 24,-23 0,24-24,-25 24,1-24,-1 24,1 0,-24-23,0 23,-24 0,0 0,0 0,0 0,0 0,-24 0</inkml:trace>
  <inkml:trace contextRef="#ctx0" brushRef="#br0" timeOffset="81063.6364">7953 13716,'0'0,"-24"0,24 0,0 0,24-24,0 24,-24 0,47 0,-23 0,24-24,0 24,-1 0,1 0,-1-23,1 23,-24 0,23 0,-47 0,24 0,-24-24,0 24,0 0,0 0,0 0</inkml:trace>
  <inkml:trace contextRef="#ctx0" brushRef="#br0" timeOffset="81424.6572">8024 13883,'0'0,"0"0,24 24,-24-24,24 0,0 0,0 0,0 0,23 0,-23 0,0 0,0 0,-1 0,25 0,-48 0,48 0,-48 0,23 0,-23 0</inkml:trace>
  <inkml:trace contextRef="#ctx0" brushRef="#br0" timeOffset="86821.9659">8048 7787,'0'0,"0"0,0 0,0 0,0 0,0 0,0 0,0 0,0 0,0 24,0-24,0 23,0-23,0 24,-24-24,24 0,-23 0,23 24,0-24,-24 0,24 0,-24-24,24 24,0 0,0 0,0-24,0 24,0-23,0 23,0 0,0-24,0 24,24-24,-24 24,0 0,0 0,24 0,-24 0,23 0,-23 0,0 24,24-24,-24 24,0-24,0 23,-24-23,24 24,-23-24,23 24,-24-24,24 0,-24 0,24 0,0 0,-24 0,24 0,-24-24,24 24,0-24,0 1,0 23,0-24,0 24,0 0,0-24,0 24,24 0,-24 0,24 0,-24 0,24 24,-24 0,0-24,0 23,0-23,0 24,-24-24,24 0,-24 24,24-24,-24 0,24 0,0 0,0 0,-23-24,23 24,-24 0,24 0,0-24,0 24,0 0,0 0,0-23,0 23,24 0,-24 0,0-24,0 24,0 0,0 0,0 0,0 0,0 0,0 0,0 0,0 0,0 0,0 0,0 0,0 0,0 0,0 0,0 0,0 0,0 0,0 0,0 0,0 0,0 0,0 0,0 0,0 0,23 0,-23 0,24 0,-24 0,24 0,0 0,-24 0,24 0,-1 0,1 0,0 0,0 0,24 0,-25 0,1 0,24 24,-1-24,1 0,-24-24,23 24,1 0,0 0,-1 0,1 0,23 0,-23 0,0-24,-1 24,1 0,0 0,-1 0,1 0,-1 0,1 0,0 0,-1 0,-23 0,24 0,-1 0,25 0,-25 0,1 0,0 0,-1 0,-23 0,24 0,-1 0,1 0,0 0,-1 0,-23 0,24 24,-1-24,-23 0,24 0,-1 0,1 0,0 0,-25 0,25 0,0 0,-1 0,1 0,-24 0,0 0,23 0,1 0,-1 0,1 0,0 0,-1 0,1 0,0 0,-1 0,25 0,-25-24,1 24,-1 0,25 0,-48 0,47 0,-23 0,-1 0,25 0,-1 0,-23-24,0 24,-1 0,1 0,-1 0,1-24,0 24,-25 0,1 0,0 0,0 0,-24 0,0 0,0 0,0-24,0 24,-24-23</inkml:trace>
  <inkml:trace contextRef="#ctx0" brushRef="#br0" timeOffset="91382.2267">11644 7453,'0'0,"0"0,0 0,0 24,0-24,0 0,-24 0,24 0,0 0,0 0,0 0,-24 24,24-24,24 24,-24-24,0 24,24-24,0 23,-24-23,24 24,-1-24,1 24,0-24,0 24,0-24,-1 24,1-24,-24 0,0 0,24 0,-24 0,0 23,-24-23,24 24,-24 0,1 0,-1 0,0 0,0-1,0 1,1 0,-25 0,48-24,-24 24,0-24,24 0,0-24</inkml:trace>
  <inkml:trace contextRef="#ctx0" brushRef="#br0" timeOffset="92648.2991">12192 7001,'0'0,"0"0,0 0,0 0,-24 0,24 0,0 24,0-24,0 0,0 24,0-24,-24 0,24 0,0 23,0 1,24 0,-24-24,24 24,-24 0,23 23,1-23,-24 24,0-1,24-23,0 24,0-1,0 1,-1 23,1-23,0 23,-24-23,24 24,0-1,-24-23,0 23,23-23,-23 23,0-23,0-1,24 1,-24-24,0 23,24-23,-24 0,24-24,-24 0,0 24,24-48,-24 0,23 0,-23 1,0-1,24-24,-24-23,24 23,0-23,0-25,0 1,-1 0,25-24,-24 0,23 24,-23-1,24 25,-24-1,-1 1,-23 47,24-23,-24 47,0-24,0 24,0 0,-24 0,24 0,0 0,0 24,0-24,0 0</inkml:trace>
  <inkml:trace contextRef="#ctx0" brushRef="#br0" timeOffset="93304.3367">13097 8025,'23'0,"-23"0,0 0,0 0,-23-24,23 24,-24 24,24-24,0 0,-24 24,24-24,-24 23,24 25,0-24,-24 24,24-25,0 25,0 0,0-25,0 25,0-48,24 24,0-24,0 0,0-24,-1 0,-23-23,24 23,0-24,-24 1,24-1,-24 24,0-24,-24 25,24-1,-24 0,24 24,-24 0,1 0,-1 24,0-24</inkml:trace>
  <inkml:trace contextRef="#ctx0" brushRef="#br0" timeOffset="93987.3757">13335 7977,'0'0,"0"0,0 24,0-24,0 0,0 0,0 0,23 24,-23 0,0-1,0 1,0 0,0-24,0 48,0-24,0 23,0-23,24 0,-24 0,0-24,0 0,24 0,0-24,0 24,0-24,-24 0,23 0,1 1,-24-1,24 24,-24-24,0 0,0 0,0 24,0-24,0 1,0-1,0 24,0-24,0 24,0 0,24-24,-24 24,0 0,0 0,0 24,0 0,0 0,0-1,0 1,0 0,0 24,0-24,-24 23,24 1,0-24,0-1,0 25,24-24,-24-24,-24 0,24 0,0 0,24 0</inkml:trace>
  <inkml:trace contextRef="#ctx0" brushRef="#br0" timeOffset="94375.3979">13739 7858,'0'24,"-23"-24,23 0,0 24,0-24,0 24,0-24,23 23,1-23,0 24,-24-24,48 0,-24 24,-1-24,1 0,0 0,0 0,0 0,-1 0,-23 0,24-24,-24 24,24-24,-24 24</inkml:trace>
  <inkml:trace contextRef="#ctx0" brushRef="#br0" timeOffset="95233.4468">13787 7572,'0'0,"0"0,0 0,0 0,0 24,0-24,0 0,0 0,0 24,0 0,24-24,-48 24,24-1,0 1,0-24,0 24,0 0,0 0,0 0,0-1,0 1,0 0,0 0,0 23,0-23,0 0,0 0,0 0,0 23,0-23,0-24,0 24,0 0,-24 0,24-1,0 1,0 0,0-24,0 24,0 0,0-24,0 23,0-23,0 24,0-24,0 24,0-24,0 0,24 24,-24-24,0 24,0-24,0 0,0 0,24 0,-24 0,0 23,24-23,0 0,-24-23,23 23,1 0,0-24,24 24,-25-24,1 24,0-24,0 24,-24 0,24-24,-24 24,0-23,0-1</inkml:trace>
  <inkml:trace contextRef="#ctx0" brushRef="#br0" timeOffset="96840.5389">13620 7930,'0'0,"0"0,0 0,0 0,0 0,0 0,0 0,0 0,0 0,24-24,-24 24,0 0,0 0,0 0,0 0,0 0,0 0,0 0,0 0,0 0,0 0,0 0,0 0,0 0,0 0,0 0,24 0,-24 0,0 0,24 24,-24-24,24 0,-1 23,-23-23,24 0,0 24,-24-24,24 0,-24 0,24 24</inkml:trace>
  <inkml:trace contextRef="#ctx0" brushRef="#br0" timeOffset="105644.0423">1595 9239,'0'0,"0"0,0 0,0 0,0 0,0 0,0 0,0 0,0 0,0 0,0 0,0 0,0 0,0 0,0 0,0 0,0 24,24 0,-24-24,0 24,24 0,-24 23,24-23,-1 24,1-1,0 1,0 23,0-23,-1 23,1 1,0-1,0-23,0 23,-1-23,1 0,0-1,0-23,0 24,-24-1,24 1,-1-1,1 1,0 0,-24-24,24 23,0 1,-24-24,0-1,23 1,-23 0,0 0,0 0,0-24,0 0,0 0,0 23,0-23,0 0,0 0,0 0,24-23,-24 23,0 0,0-24,24 0,-24-24,0 25,24-25,-24-23,24 23,-24-24,23 25,1-25,-24 1,24 0,0-1,-24 1,48-1,-25 1,1-1,0 1,0-1,0 1,23 23,-23 1,0 23,0-24,-1 25,-23-25,24 24,0 24,-24-24,0 0,0 24,0 0,0 0,0 0,0-23,0 23</inkml:trace>
  <inkml:trace contextRef="#ctx0" brushRef="#br0" timeOffset="106334.0819">2833 9906,'24'0,"-24"0,0 0,0 0,0 0,24 0,-24 0,24 0,-24 0,24 0,-1 24,1-24,-24 0,24 0,0 24,0-24,-24 0,23 23,-23-23</inkml:trace>
  <inkml:trace contextRef="#ctx0" brushRef="#br0" timeOffset="106860.1119">2881 10216,'24'23,"-24"-23,0 0,24 24,-24 0,0 0,0 0,0-1,0 25,23-24,-23 0,0 23,0-23,0 0,0-24,0 24,0-24,0 0,0 0,0 0,0-24</inkml:trace>
  <inkml:trace contextRef="#ctx0" brushRef="#br0" timeOffset="107881.1704">3167 10192,'0'0,"24"0,-24 0,23 0,-23 0,0 24,0-24,0 0,24 0,-24 0,0 23,0-23,0 0,0 24,0-24,0 24,0 0,0-24,0 24,0-1,0 1,0 0,0 0,0-24,0 24,0 0,0-24,0 0,0 0,0 0,0 0,0 0,0 0,0 0,0 0,0 0,0 0,0 0,0 0,0 0,-24 0,24 0,0 0,0-24,0 24,24 0,-24 0,0-24,0 24,0 0,0 0,0-24,0 0,0 24,0-24,0 24,24-23,-24-1,0 0,24 0,-24 0,0 24,24-23,-24-1,0 24,0 0,23-24,-23 24,24 0,-24 0,0 0,0 0,24 0,-24 0,24 0,-24 0,0 0,0 0,0 0,24 0,-24 0,0 24,0-24,0 24,23-1,-23-23,0 24,0 0,0 0,24 0,-24-1,0 1,0 0,0 0,0 0,0 0,0-24,0 0,0 23,0-23,0 0,0 0,0 0,24-23,-24 23,0 0</inkml:trace>
  <inkml:trace contextRef="#ctx0" brushRef="#br0" timeOffset="108861.2265">3786 10001,'0'24,"0"-24,0 24,0 0,0-24,0 0</inkml:trace>
  <inkml:trace contextRef="#ctx0" brushRef="#br0" timeOffset="109185.245">4334 10049,'23'24</inkml:trace>
  <inkml:trace contextRef="#ctx0" brushRef="#br0" timeOffset="109357.2548">4738 10001,'24'24,"0"0</inkml:trace>
  <inkml:trace contextRef="#ctx0" brushRef="#br0" timeOffset="112026.4074">4095 10025,'0'0,"0"0,0 0,0 0,0-24,0 24,0 0,0 0,0 0,0 0,0 0,0 0,24 0,-24 0,0 0</inkml:trace>
  <inkml:trace contextRef="#ctx0" brushRef="#br0" timeOffset="112184.4164">4191 10025,'0'0,"0"0,0 0,0 0</inkml:trace>
  <inkml:trace contextRef="#ctx0" brushRef="#br0" timeOffset="112732.4477">4548 10097,'0'0,"0"0,0 0,0 0,0 0</inkml:trace>
  <inkml:trace contextRef="#ctx0" brushRef="#br0" timeOffset="113116.4699">4715 10049,'0'0,"23"0</inkml:trace>
  <inkml:trace contextRef="#ctx0" brushRef="#br0" timeOffset="113582.4964">5215 9977,'0'0,"23"0</inkml:trace>
  <inkml:trace contextRef="#ctx0" brushRef="#br0" timeOffset="113768.5072">5381 9930,'24'24,"0"-1,-24-23,24 24,-24-24</inkml:trace>
  <inkml:trace contextRef="#ctx0" brushRef="#br0" timeOffset="114686.5597">5096 10001,'0'0,"0"0,0 0,0 0,0 0,0 0,0 0,0 0,0 0,0 0,0 0</inkml:trace>
  <inkml:trace contextRef="#ctx0" brushRef="#br0" timeOffset="115143.5858">5762 9930,'0'0,"0"24,0-24,0 0,0 0,0 0,0 0,0 0,0 0</inkml:trace>
  <inkml:trace contextRef="#ctx0" brushRef="#br0" timeOffset="115641.6143">5667 9954,'0'0,"0"0,0 0,0 0,0 0,0 0,0 0,0-24,0 24,0 0,0 0,0 0,0 0,24 0</inkml:trace>
  <inkml:trace contextRef="#ctx0" brushRef="#br0" timeOffset="115888.6284">6024 9954,'0'0,"24"23,-24-23,0 0,0 0,24 0</inkml:trace>
  <inkml:trace contextRef="#ctx0" brushRef="#br0" timeOffset="116090.64">6262 9977,'0'0,"24"24,0-24,-24 0,0 0</inkml:trace>
  <inkml:trace contextRef="#ctx0" brushRef="#br0" timeOffset="118073.7534">6310 9692,'0'0,"0"0,0 0,0 0,0 0,0 0,0 0,0-24,0 24,0 0,0 0,0 0,0 0,0 0,0 0,0 0,24 0,-24 0,0 0,0 24,0-24,24 0,-24 0,23 24,-23-24,24 23,0-23,0 24,0 0,-1-24,1 24,0 0,0-24,-24 23,24 1,0-24,-24 24,23-24,1 0,-24 24,24-24,-24 0,0 0,0 0,24 0,-24 0,0 0,0 0,0 0,0 0,24 0,-24 0,0 0,23 0,-23 0,0 0,0 0,0 0,0 0,0 0,0 0,0 0,0 0,0 0,0 0,0 0,0 0,0 0,0 0,0 0,0 0,0 0,0 0,0 0,0 0,0 0,0 24,0-24,-23 0,23 0,-24 23,24-23,0 0,-24 24,24-24,-24 24,24-24,-24 24,1-24,-1 24,24-24,-24 24,24-1,-24 1,0 0,0-24,1 24,-1-24,24 24,-24-24,24 0,-24 23,24-23,0 0,0 0,0 0,0 0,0 0,0 0,0 0,0 0,0 0,0 0,0 0,0 0,0 0,0 0,-24 24,24-24,0 0,0 0,0 0,0 0,0 0,0 0,0 0,0 0,0 0,0 0,0 0,0 0,0 0,0 0,0 0,0 0,0 0,0 0,0 0,0 0,0 0,0 0,0 0,0 0,0 0,0 0,0 0,0 0,0 0,0 0,0 0,0 0,0 0,0 0,0 0,0 0,0 0,0 0,0 0,0 0,0 0,0 0,0 0,0 0,0 0,0 0,0 0,0 0,0 0,0 0,0 0,0 0,0 0,0 0,0 0,0 0,0 0,0 0,0 0,0 0,0 0,0 0,0 0,0 0,0 0,0 0,0 0,0 0,0-24,-23 24</inkml:trace>
  <inkml:trace contextRef="#ctx0" brushRef="#br0" timeOffset="120230.8768">6334 9549,'0'0,"0"0,0 0,0 0,0 0,0 0,0 0,-24 0,24 0,0 0,0 0,0 0,24 24,-24-24,0 0,0 0,0 23,0-23,0 0,0 0,0 24,0-24,0 24,0 0,0-24,0 24,24 0,-24-1,0 1,0 0,0 0,0 0,0 23,0-23,0 0,0 0,0-1,0 25,0-24,0 0,0 0,23-24,-23 23,0 1,0 0,0-24,0 0,0 0,0 24,0-24,0 24,0-24,0 0,0 0,0 0,0 23,0-23,0 0,0 0,0 0,0 0,0 0,0 0,0 0,0 0,0 0,0 0,0 0,0 0,0 0,0 0,0 0,0 0,0 0,0 0,0 0,0 0,0 0,0 0,24-23,-24 23,0-48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1" hangingPunct="1">
              <a:lnSpc>
                <a:spcPct val="100000"/>
              </a:lnSpc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1" hangingPunct="1">
              <a:lnSpc>
                <a:spcPct val="100000"/>
              </a:lnSpc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6350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1" hangingPunct="1">
              <a:lnSpc>
                <a:spcPct val="100000"/>
              </a:lnSpc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1" hangingPunct="1">
              <a:lnSpc>
                <a:spcPct val="100000"/>
              </a:lnSpc>
              <a:defRPr sz="1000" b="0" i="1" smtClean="0">
                <a:latin typeface="Arial" pitchFamily="34" charset="0"/>
              </a:defRPr>
            </a:lvl1pPr>
          </a:lstStyle>
          <a:p>
            <a:pPr>
              <a:defRPr/>
            </a:pPr>
            <a:fld id="{C8077F0F-CABC-4049-B7FA-07C8319838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660400"/>
            <a:ext cx="4872038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0968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697AB-1CF0-42A8-BD13-CF4E6E25A795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025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BCE28-81EB-46BB-8A15-93CAED46681D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6456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3B761-4906-4223-8173-5ECE7CD448F2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6328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3B6D6-EADC-493E-A909-9C37B40B2107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9794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51F4-297D-4488-80F6-4AAF05138445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0963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521AF-7038-4A58-9B1C-3994A3D6B1E5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7905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85A82-6030-4E32-AF53-692C2FEE4D55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7399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C4EB9-1FA1-447A-AD09-7F83195D76A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2325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31CFD-1E94-4020-AE50-87BB29E72CDE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95197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C6A35-550F-41CE-BB1B-D0EFAFC9636B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41457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D7BFB-9818-4435-98D0-EA65A5072E9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2967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52A87-3918-4702-AFCF-E076CCF35473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1358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BD4A4-C724-459C-854D-50BFA355409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40257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F7EB3-6273-467F-A7E9-CD8EFFABC573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4263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5B6D2-9682-456B-B3D6-5F02792CA402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57749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34203-6454-4DED-B365-175323B516E9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37670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058F7-C4DA-4C7C-B659-58AE11ADF984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5257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DF782-AB25-42DD-8E78-2D91FA0F9243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23977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8A832-7460-4850-86F7-DF1A7B49A307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75762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8D82B-915B-4ABF-8A64-8F55AA6529A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84421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92A65-5762-409A-93C3-3DE3019ACC95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85282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C9030-2A56-4F11-AD18-E73E557F966F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3735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C906B-D0B4-475D-BC76-5ABAC34BD08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Design has three important</a:t>
            </a:r>
            <a:r>
              <a:rPr lang="en-US" altLang="ko-KR" baseline="0" dirty="0" smtClean="0"/>
              <a:t> facets:</a:t>
            </a:r>
          </a:p>
          <a:p>
            <a:r>
              <a:rPr lang="en-US" altLang="ko-KR" baseline="0" dirty="0" smtClean="0"/>
              <a:t>A creative process of coming up with a vision of the solution</a:t>
            </a:r>
          </a:p>
          <a:p>
            <a:r>
              <a:rPr lang="en-US" altLang="ko-KR" baseline="0" dirty="0" smtClean="0"/>
              <a:t>An engineering process of evaluating tradeoffs and making decisions among many alternatives</a:t>
            </a:r>
          </a:p>
          <a:p>
            <a:r>
              <a:rPr lang="en-US" altLang="ko-KR" baseline="0" dirty="0" smtClean="0"/>
              <a:t>An optimization process of choosing the best combination of components to realize </a:t>
            </a:r>
            <a:r>
              <a:rPr lang="en-US" altLang="ko-KR" baseline="0" smtClean="0"/>
              <a:t>the vision.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56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76D25-181A-44B3-9188-DD24BECABD2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130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D92CF-B28D-41AD-B24F-32C84D08DFBE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77904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9D1E6-A084-4B67-8D10-2EDB1B8CE8E4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9094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D74C9-27F5-4786-AF62-589E6F2DA9F6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27241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05A56-FA61-4817-8A07-431DBB2A86B3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82340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6C378-AA3B-466D-B82F-493EAA6DDA15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68177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791A9-3B1E-4EDF-935E-A902F854B424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18901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D56F8-1982-4F89-BA0D-D29090FEED24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55336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F32DC-5C4C-4C7C-8088-C7709CEF3C03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88767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52B09-B6C9-42A6-9F13-9B2DFFE94CDD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3780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ABDC2-7844-4715-87F2-016E9F9067B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03427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F06AD-5227-4A4B-AF48-5B76E57BCCD2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4312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F7F41-E9A7-4BA5-A4B5-4FC2328890F3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14565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01B6A-8DCD-4F6E-8F19-718A42024156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47115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F4983-170A-4D18-8BB2-2FAEAAE9BC8E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771896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7641-1DAC-47A1-81D6-C248F8342D6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3374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76A6-3BA0-46A9-8F49-F53E172CE8A2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22454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9C609A-2D33-4C3B-82A1-05BC7328E5B3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38105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8A832-7460-4850-86F7-DF1A7B49A307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72053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8D82B-915B-4ABF-8A64-8F55AA6529A7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48783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E9B61-8B04-4C3E-B1A6-8D3EC389C424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8604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69DC-09E5-4A4D-AFFF-324E948E6B9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2799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9450F-BDDA-48B1-A98E-2A9BE9EA2F4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0913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0C36E-77D5-4618-8615-C02040A0DA94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7201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F593B-D01A-4E88-BB59-4893655D241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9272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12E20-6815-42D1-B522-3E5077D4CB39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7004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E8D5CEB-F914-433D-810E-91275F66D513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A580B6A-7FBE-4772-8127-49CCBB6D137E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19800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16EDB0C-C156-4407-9592-38D58E3D4B6C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161BC31-D7BE-4D1A-8855-3F03BF9F20A9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B8A8665-44F7-4725-AF4E-39010F062E91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BA72F265-94C7-479C-9447-21A806509FB0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EC42115-416D-44E3-B861-46C10CCB939F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BE35B43-BF2B-4C39-8967-838535A1626B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6C7C772-A9FF-43F7-BC40-375F45F277EF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1BA662F-26F1-49F6-90A0-4B04FD2AE8A4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D9A40CA-DD17-4313-B3E8-7C091EB8B180}" type="slidenum">
              <a:rPr lang="en-US" altLang="ko-KR"/>
              <a:pPr/>
              <a:t>‹#›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>
                <a:latin typeface="Arial" pitchFamily="34" charset="0"/>
                <a:ea typeface="굴림" pitchFamily="50" charset="-127"/>
              </a:defRPr>
            </a:lvl1pPr>
          </a:lstStyle>
          <a:p>
            <a:r>
              <a:rPr lang="ko-KR" altLang="en-US"/>
              <a:t>서울대학교 컴퓨터공학부</a:t>
            </a:r>
          </a:p>
          <a:p>
            <a:r>
              <a:rPr lang="ko-KR" altLang="en-US"/>
              <a:t> </a:t>
            </a:r>
            <a:r>
              <a:rPr lang="en-US" altLang="ko-KR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13902B53-2D7D-42CE-A991-4A6F044724C9}" type="slidenum">
              <a:rPr lang="en-US" altLang="ko-KR"/>
              <a:pPr/>
              <a:t>‹#›</a:t>
            </a:fld>
            <a:endParaRPr lang="en-US" altLang="ko-KR" sz="1400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>
                <a:latin typeface="Arial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0" y="177800"/>
            <a:ext cx="596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pitchFamily="34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4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5941D81E-880E-4D5C-B034-0229BB04721E}" type="slidenum">
              <a:rPr lang="en-US" altLang="ko-KR">
                <a:latin typeface="+mn-lt"/>
              </a:rPr>
              <a:pPr defTabSz="762000">
                <a:defRPr/>
              </a:pPr>
              <a:t>1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0" y="1465263"/>
            <a:ext cx="6772275" cy="2538412"/>
          </a:xfrm>
          <a:noFill/>
        </p:spPr>
        <p:txBody>
          <a:bodyPr/>
          <a:lstStyle/>
          <a:p>
            <a:pPr algn="ctr">
              <a:lnSpc>
                <a:spcPct val="87000"/>
              </a:lnSpc>
            </a:pPr>
            <a:r>
              <a:rPr lang="en-US" altLang="ko-KR" sz="4400" smtClean="0"/>
              <a:t>Chapter # 1: Introduction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i="1" u="none" smtClean="0">
                <a:solidFill>
                  <a:schemeClr val="tx1"/>
                </a:solidFill>
              </a:rPr>
              <a:t>Contemporary Logic Design</a:t>
            </a:r>
            <a:br>
              <a:rPr lang="en-US" altLang="ko-KR" sz="2400" i="1" u="none" smtClean="0">
                <a:solidFill>
                  <a:schemeClr val="tx1"/>
                </a:solidFill>
              </a:rPr>
            </a:br>
            <a:r>
              <a:rPr lang="en-US" altLang="ko-KR" sz="2400" i="1" u="none" smtClean="0">
                <a:solidFill>
                  <a:schemeClr val="tx1"/>
                </a:solidFill>
              </a:rPr>
              <a:t/>
            </a:r>
            <a:br>
              <a:rPr lang="en-US" altLang="ko-KR" sz="2400" i="1" u="none" smtClean="0">
                <a:solidFill>
                  <a:schemeClr val="tx1"/>
                </a:solidFill>
              </a:rPr>
            </a:br>
            <a:r>
              <a:rPr lang="en-US" altLang="ko-KR" sz="2400" i="1" u="none" smtClean="0">
                <a:solidFill>
                  <a:schemeClr val="tx1"/>
                </a:solidFill>
              </a:rPr>
              <a:t/>
            </a:r>
            <a:br>
              <a:rPr lang="en-US" altLang="ko-KR" sz="2400" i="1" u="none" smtClean="0">
                <a:solidFill>
                  <a:schemeClr val="tx1"/>
                </a:solidFill>
              </a:rPr>
            </a:br>
            <a:endParaRPr lang="en-US" altLang="ko-KR" sz="2400" i="1" u="none" smtClean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4B58667E-B7AC-4262-9FFA-8C114FB45492}" type="slidenum">
              <a:rPr lang="en-US" altLang="ko-KR">
                <a:latin typeface="+mn-lt"/>
              </a:rPr>
              <a:pPr defTabSz="762000">
                <a:defRPr/>
              </a:pPr>
              <a:t>10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590800" cy="284163"/>
          </a:xfrm>
          <a:noFill/>
        </p:spPr>
        <p:txBody>
          <a:bodyPr/>
          <a:lstStyle/>
          <a:p>
            <a:r>
              <a:rPr lang="en-US" altLang="ko-KR" smtClean="0"/>
              <a:t>The Process of Design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17500" y="1549400"/>
            <a:ext cx="1790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Structural</a:t>
            </a:r>
          </a:p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Representation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1188" y="5661025"/>
            <a:ext cx="7518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decomposition of high level functions into more primitive functions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68313" y="620713"/>
            <a:ext cx="37274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Top Down Decomposition</a:t>
            </a:r>
          </a:p>
        </p:txBody>
      </p:sp>
      <p:pic>
        <p:nvPicPr>
          <p:cNvPr id="22535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504950"/>
            <a:ext cx="8420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9388" y="2708275"/>
            <a:ext cx="8496300" cy="29511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E543A45D-5FF2-4275-8ED6-22972F3E3782}" type="slidenum">
              <a:rPr lang="en-US" altLang="ko-KR">
                <a:latin typeface="+mn-lt"/>
              </a:rPr>
              <a:pPr defTabSz="762000">
                <a:defRPr/>
              </a:pPr>
              <a:t>11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/>
          </a:p>
        </p:txBody>
      </p:sp>
      <p:pic>
        <p:nvPicPr>
          <p:cNvPr id="23556" name="Picture 4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3850" y="836613"/>
            <a:ext cx="9685338" cy="4608512"/>
          </a:xfrm>
          <a:noFill/>
          <a:ln>
            <a:miter lim="800000"/>
            <a:headEnd/>
            <a:tailEnd/>
          </a:ln>
        </p:spPr>
      </p:pic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3789363"/>
            <a:ext cx="9144000" cy="25193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1E159F2-F83A-432F-A09A-2549220C15D5}" type="slidenum">
              <a:rPr lang="en-US" altLang="ko-KR">
                <a:latin typeface="+mn-lt"/>
              </a:rPr>
              <a:pPr defTabSz="762000">
                <a:defRPr/>
              </a:pPr>
              <a:t>12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/>
          </a:p>
        </p:txBody>
      </p:sp>
      <p:pic>
        <p:nvPicPr>
          <p:cNvPr id="24580" name="Picture 4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388" y="908050"/>
            <a:ext cx="8640762" cy="5329238"/>
          </a:xfrm>
          <a:noFill/>
          <a:ln>
            <a:miter lim="800000"/>
            <a:headEnd/>
            <a:tailEnd/>
          </a:ln>
        </p:spPr>
      </p:pic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4213" y="1125538"/>
            <a:ext cx="647700" cy="2951162"/>
          </a:xfrm>
          <a:prstGeom prst="downArrow">
            <a:avLst>
              <a:gd name="adj1" fmla="val 50000"/>
              <a:gd name="adj2" fmla="val 11390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F510E650-4C91-4230-867D-AC8557FA1680}" type="slidenum">
              <a:rPr lang="en-US" altLang="ko-KR">
                <a:latin typeface="+mn-lt"/>
              </a:rPr>
              <a:pPr defTabSz="762000">
                <a:defRPr/>
              </a:pPr>
              <a:t>13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590800" cy="284163"/>
          </a:xfrm>
          <a:noFill/>
        </p:spPr>
        <p:txBody>
          <a:bodyPr/>
          <a:lstStyle/>
          <a:p>
            <a:r>
              <a:rPr lang="en-US" altLang="ko-KR" smtClean="0"/>
              <a:t>The Process of Design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438900" y="4648200"/>
            <a:ext cx="901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Rooms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527800" y="3060700"/>
            <a:ext cx="698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Floor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6350000" y="1409700"/>
            <a:ext cx="1041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Building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755650" y="836613"/>
            <a:ext cx="31702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Bottom Up Assembly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V="1">
            <a:off x="6845300" y="3327400"/>
            <a:ext cx="0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 flipV="1">
            <a:off x="6858000" y="1663700"/>
            <a:ext cx="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258888" y="1557338"/>
            <a:ext cx="50165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Primitives composed to build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more and more complex assemblies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e.g., a group of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rooms</a:t>
            </a:r>
            <a:r>
              <a:rPr lang="en-US" altLang="ko-KR">
                <a:latin typeface="Arial" pitchFamily="34" charset="0"/>
              </a:rPr>
              <a:t> form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a floor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a group of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floors</a:t>
            </a:r>
            <a:r>
              <a:rPr lang="en-US" altLang="ko-KR">
                <a:latin typeface="Arial" pitchFamily="34" charset="0"/>
              </a:rPr>
              <a:t> form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a bldg.</a:t>
            </a:r>
          </a:p>
          <a:p>
            <a:pPr algn="l">
              <a:lnSpc>
                <a:spcPct val="85000"/>
              </a:lnSpc>
            </a:pPr>
            <a:endParaRPr lang="en-US" altLang="ko-KR">
              <a:solidFill>
                <a:schemeClr val="hlink"/>
              </a:solidFill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solidFill>
                <a:schemeClr val="hlink"/>
              </a:solidFill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e.g., a group of transistors form a gate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a group of gates form an addition circuit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addition circuits plus storage circuits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form a processor datapath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00D5D38-16AC-49BC-B8E8-85B017F05341}" type="slidenum">
              <a:rPr lang="en-US" altLang="ko-KR">
                <a:latin typeface="+mn-lt"/>
              </a:rPr>
              <a:pPr defTabSz="762000">
                <a:defRPr/>
              </a:pPr>
              <a:t>14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207000" cy="284163"/>
          </a:xfrm>
          <a:noFill/>
        </p:spPr>
        <p:txBody>
          <a:bodyPr/>
          <a:lstStyle/>
          <a:p>
            <a:r>
              <a:rPr lang="en-US" altLang="ko-KR" smtClean="0"/>
              <a:t>The Process of Design: Debugging the System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70000" y="1422400"/>
            <a:ext cx="61722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Implementation does not meet functional specification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Logic design is incorrect (wrong function implemented)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Misinterpretation or  corner cases ignored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257300" y="3289300"/>
            <a:ext cx="74803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Individual modules function correctly but their compositions do not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Misunderstanding of interface and timing behavior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Wiring mistakes, Electrical mistakes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63600" y="1066800"/>
            <a:ext cx="2951163" cy="4094163"/>
            <a:chOff x="544" y="672"/>
            <a:chExt cx="1859" cy="2579"/>
          </a:xfrm>
        </p:grpSpPr>
        <p:sp>
          <p:nvSpPr>
            <p:cNvPr id="26633" name="Rectangle 3"/>
            <p:cNvSpPr>
              <a:spLocks noChangeArrowheads="1"/>
            </p:cNvSpPr>
            <p:nvPr/>
          </p:nvSpPr>
          <p:spPr bwMode="auto">
            <a:xfrm>
              <a:off x="544" y="672"/>
              <a:ext cx="115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 i="1">
                  <a:latin typeface="Arial" pitchFamily="34" charset="0"/>
                </a:rPr>
                <a:t> </a:t>
              </a:r>
              <a:r>
                <a:rPr lang="en-US" altLang="ko-KR" sz="2000"/>
                <a:t>Design Flaws</a:t>
              </a:r>
            </a:p>
          </p:txBody>
        </p:sp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568" y="1824"/>
              <a:ext cx="183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 i="1">
                  <a:latin typeface="Arial" pitchFamily="34" charset="0"/>
                </a:rPr>
                <a:t> </a:t>
              </a:r>
              <a:r>
                <a:rPr lang="en-US" altLang="ko-KR" sz="2000"/>
                <a:t>Implementation Flaws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608" y="3056"/>
              <a:ext cx="146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 i="1">
                  <a:latin typeface="Arial" pitchFamily="34" charset="0"/>
                </a:rPr>
                <a:t> </a:t>
              </a:r>
              <a:r>
                <a:rPr lang="en-US" altLang="ko-KR" sz="2000"/>
                <a:t>Component Flaws</a:t>
              </a:r>
            </a:p>
          </p:txBody>
        </p:sp>
      </p:grp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333500" y="5232400"/>
            <a:ext cx="5983288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Logically correct and correctly wired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Not all hardware components are guaranteed to work!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E.g., burnt out component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876300" y="508000"/>
            <a:ext cx="3162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What Can Go Wrong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2" grpId="0"/>
      <p:bldP spid="245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E6EB43D3-D0DB-4460-9A84-4EC4B2EED8DB}" type="slidenum">
              <a:rPr lang="en-US" altLang="ko-KR">
                <a:latin typeface="+mn-lt"/>
              </a:rPr>
              <a:pPr defTabSz="762000">
                <a:defRPr/>
              </a:pPr>
              <a:t>15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590800" cy="284163"/>
          </a:xfrm>
          <a:noFill/>
        </p:spPr>
        <p:txBody>
          <a:bodyPr/>
          <a:lstStyle/>
          <a:p>
            <a:r>
              <a:rPr lang="en-US" altLang="ko-KR" smtClean="0"/>
              <a:t>The Process of Design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76300" y="723900"/>
            <a:ext cx="68199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Debugging via Simulation Before Construction</a:t>
            </a:r>
          </a:p>
          <a:p>
            <a:pPr algn="l">
              <a:lnSpc>
                <a:spcPct val="85000"/>
              </a:lnSpc>
            </a:pP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sz="2000">
                <a:latin typeface="Arial" pitchFamily="34" charset="0"/>
              </a:rPr>
              <a:t>Debugging Skills: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133600"/>
            <a:ext cx="7150100" cy="3055938"/>
          </a:xfrm>
          <a:noFill/>
          <a:ln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86000"/>
              </a:lnSpc>
              <a:spcBef>
                <a:spcPct val="40000"/>
              </a:spcBef>
            </a:pPr>
            <a:r>
              <a:rPr lang="en-US" altLang="ko-KR" sz="1800" smtClean="0"/>
              <a:t> Improving the testability of the design</a:t>
            </a:r>
          </a:p>
          <a:p>
            <a:pPr marL="228600" indent="-228600">
              <a:lnSpc>
                <a:spcPct val="86000"/>
              </a:lnSpc>
              <a:spcBef>
                <a:spcPct val="40000"/>
              </a:spcBef>
              <a:buFontTx/>
              <a:buNone/>
            </a:pPr>
            <a:endParaRPr lang="en-US" altLang="ko-KR" sz="1800" smtClean="0"/>
          </a:p>
          <a:p>
            <a:pPr marL="228600" indent="-228600">
              <a:lnSpc>
                <a:spcPct val="86000"/>
              </a:lnSpc>
              <a:spcBef>
                <a:spcPct val="40000"/>
              </a:spcBef>
            </a:pPr>
            <a:r>
              <a:rPr lang="en-US" altLang="ko-KR" sz="1800" smtClean="0"/>
              <a:t>Formulating a testing plan and choosing test cases</a:t>
            </a:r>
          </a:p>
          <a:p>
            <a:pPr marL="228600" indent="-228600">
              <a:lnSpc>
                <a:spcPct val="86000"/>
              </a:lnSpc>
              <a:spcBef>
                <a:spcPct val="40000"/>
              </a:spcBef>
              <a:buFontTx/>
              <a:buNone/>
            </a:pPr>
            <a:endParaRPr lang="en-US" altLang="ko-KR" sz="1800" smtClean="0"/>
          </a:p>
          <a:p>
            <a:pPr marL="228600" indent="-228600">
              <a:lnSpc>
                <a:spcPct val="86000"/>
              </a:lnSpc>
              <a:spcBef>
                <a:spcPct val="40000"/>
              </a:spcBef>
            </a:pPr>
            <a:r>
              <a:rPr lang="en-US" altLang="ko-KR" sz="1800" smtClean="0"/>
              <a:t>Hypothesizing about the cause of the problem</a:t>
            </a:r>
          </a:p>
          <a:p>
            <a:pPr marL="228600" indent="-228600">
              <a:lnSpc>
                <a:spcPct val="86000"/>
              </a:lnSpc>
              <a:spcBef>
                <a:spcPct val="40000"/>
              </a:spcBef>
              <a:buFontTx/>
              <a:buNone/>
            </a:pPr>
            <a:endParaRPr lang="en-US" altLang="ko-KR" sz="1800" smtClean="0"/>
          </a:p>
          <a:p>
            <a:pPr marL="228600" indent="-228600">
              <a:lnSpc>
                <a:spcPct val="86000"/>
              </a:lnSpc>
              <a:spcBef>
                <a:spcPct val="40000"/>
              </a:spcBef>
            </a:pPr>
            <a:r>
              <a:rPr lang="en-US" altLang="ko-KR" sz="1800" smtClean="0"/>
              <a:t> Isolating portions of the implementation for testing</a:t>
            </a:r>
          </a:p>
          <a:p>
            <a:pPr marL="228600" indent="-228600">
              <a:lnSpc>
                <a:spcPct val="86000"/>
              </a:lnSpc>
              <a:spcBef>
                <a:spcPct val="40000"/>
              </a:spcBef>
              <a:buFontTx/>
              <a:buNone/>
            </a:pPr>
            <a:endParaRPr lang="en-US" altLang="ko-KR" sz="1800" smtClean="0"/>
          </a:p>
          <a:p>
            <a:pPr marL="228600" indent="-228600">
              <a:lnSpc>
                <a:spcPct val="86000"/>
              </a:lnSpc>
              <a:spcBef>
                <a:spcPct val="40000"/>
              </a:spcBef>
            </a:pPr>
            <a:r>
              <a:rPr lang="en-US" altLang="ko-KR" sz="1800" smtClean="0"/>
              <a:t>Effective use of laboratory instruments for troubleshooting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496F97F0-E563-4F16-944F-74B955F851CF}" type="slidenum">
              <a:rPr lang="en-US" altLang="ko-KR">
                <a:latin typeface="+mn-lt"/>
              </a:rPr>
              <a:pPr defTabSz="762000">
                <a:defRPr/>
              </a:pPr>
              <a:t>16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990600" y="571500"/>
            <a:ext cx="1828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Digital Systems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422400" y="939800"/>
            <a:ext cx="3340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Digital vs. Analog Waveforms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5181600" y="4318000"/>
            <a:ext cx="36845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Analog: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values vary over a broad range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continuously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041400" y="4318000"/>
            <a:ext cx="3544888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Digital: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only assumes discrete values</a:t>
            </a:r>
          </a:p>
          <a:p>
            <a:pPr algn="l" latinLnBrk="1">
              <a:lnSpc>
                <a:spcPct val="80000"/>
              </a:lnSpc>
            </a:pPr>
            <a:endParaRPr lang="en-US" altLang="ko-KR">
              <a:latin typeface="Arial" pitchFamily="34" charset="0"/>
            </a:endParaRPr>
          </a:p>
        </p:txBody>
      </p:sp>
      <p:pic>
        <p:nvPicPr>
          <p:cNvPr id="28680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0550" y="1965325"/>
            <a:ext cx="27305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9525" y="1944688"/>
            <a:ext cx="3016250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295400" y="3505200"/>
            <a:ext cx="311150" cy="3397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Arial" pitchFamily="34" charset="0"/>
              </a:rPr>
              <a:t>0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5638800" y="3429000"/>
            <a:ext cx="311150" cy="3397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Arial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A5D4DBD-CCE5-4B44-BB76-EAE8003E0395}" type="slidenum">
              <a:rPr lang="en-US" altLang="ko-KR">
                <a:latin typeface="+mn-lt"/>
              </a:rPr>
              <a:pPr defTabSz="762000">
                <a:defRPr/>
              </a:pPr>
              <a:t>17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1550" y="1412875"/>
            <a:ext cx="78359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sz="2000"/>
              <a:t> Analog systems</a:t>
            </a:r>
            <a:r>
              <a:rPr lang="en-US" altLang="ko-KR">
                <a:latin typeface="Arial" pitchFamily="34" charset="0"/>
              </a:rPr>
              <a:t>: slight error in input yields large error in output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sz="2000"/>
              <a:t> Digital systems:</a:t>
            </a:r>
            <a:r>
              <a:rPr lang="en-US" altLang="ko-KR">
                <a:latin typeface="Arial" pitchFamily="34" charset="0"/>
              </a:rPr>
              <a:t> more accurate and reliable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Readily available as self-contained, easy to cascade building blocks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Computers use digital circuits internally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Interface circuits (i.e., sensors &amp; actuators) often analog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87450" y="5013325"/>
            <a:ext cx="71262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This course is about logic design, not system design (processor</a:t>
            </a:r>
          </a:p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      architecture), not circuit design (transistor level)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39750" y="765175"/>
            <a:ext cx="46847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Advantages of Digital Systems</a:t>
            </a:r>
          </a:p>
        </p:txBody>
      </p:sp>
      <p:pic>
        <p:nvPicPr>
          <p:cNvPr id="7" name="Picture 2" descr="http://www.pdbox.co.kr/pc2tv/img_enc/03/vh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42" y="107041"/>
            <a:ext cx="1574482" cy="131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BF6FBF0C-735F-4F4A-B44E-B0D756D477AE}" type="slidenum">
              <a:rPr lang="en-US" altLang="ko-KR">
                <a:latin typeface="+mn-lt"/>
              </a:rPr>
              <a:pPr defTabSz="762000">
                <a:defRPr/>
              </a:pPr>
              <a:t>18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89000" y="1054100"/>
            <a:ext cx="66802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 sz="2000"/>
              <a:t>Two discrete values: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yes, on, 5 volts, current flowing, magnetized North, "1"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no, off, 0 volts, no current flowing, magnetized South, "0"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89000" y="2032000"/>
            <a:ext cx="5803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 sz="2000"/>
              <a:t>Advantage of binary systems: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rigorous mathematical foundation based on logic</a:t>
            </a:r>
          </a:p>
        </p:txBody>
      </p:sp>
      <p:sp useBgFill="1">
        <p:nvSpPr>
          <p:cNvPr id="32773" name="Rectangle 5"/>
          <p:cNvSpPr>
            <a:spLocks noChangeArrowheads="1"/>
          </p:cNvSpPr>
          <p:nvPr/>
        </p:nvSpPr>
        <p:spPr bwMode="auto">
          <a:xfrm>
            <a:off x="1244600" y="5359400"/>
            <a:ext cx="671830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the three preconditions must be true to imply the conclusion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629400" y="2781300"/>
            <a:ext cx="23241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both the door must </a:t>
            </a:r>
          </a:p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be open and the car</a:t>
            </a:r>
          </a:p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running before I can</a:t>
            </a:r>
          </a:p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back out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289050" y="4175125"/>
            <a:ext cx="6199188" cy="996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 anchor="ctr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>
                <a:latin typeface="Arial" pitchFamily="34" charset="0"/>
              </a:rPr>
              <a:t>IF N-S is green</a:t>
            </a:r>
          </a:p>
          <a:p>
            <a:pPr algn="l">
              <a:lnSpc>
                <a:spcPct val="85000"/>
              </a:lnSpc>
              <a:defRPr/>
            </a:pPr>
            <a:r>
              <a:rPr lang="en-US" altLang="ko-KR">
                <a:latin typeface="Arial" pitchFamily="34" charset="0"/>
              </a:rPr>
              <a:t>AND E-W is red</a:t>
            </a:r>
          </a:p>
          <a:p>
            <a:pPr algn="l">
              <a:lnSpc>
                <a:spcPct val="85000"/>
              </a:lnSpc>
              <a:defRPr/>
            </a:pPr>
            <a:r>
              <a:rPr lang="en-US" altLang="ko-KR">
                <a:latin typeface="Arial" pitchFamily="34" charset="0"/>
              </a:rPr>
              <a:t>AND 45 seconds has expired since the last light change</a:t>
            </a:r>
          </a:p>
          <a:p>
            <a:pPr algn="l">
              <a:lnSpc>
                <a:spcPct val="85000"/>
              </a:lnSpc>
              <a:defRPr/>
            </a:pPr>
            <a:r>
              <a:rPr lang="en-US" altLang="ko-KR">
                <a:latin typeface="Arial" pitchFamily="34" charset="0"/>
              </a:rPr>
              <a:t>THEN we can advance to the next light configuration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225550" y="2825750"/>
            <a:ext cx="51689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263650" y="2876550"/>
            <a:ext cx="51181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IF the garage door is open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AND the car is running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THEN the car can be backed out of the garage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723900" y="584200"/>
            <a:ext cx="3487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Digital Binary Systems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/>
      <p:bldP spid="32775" grpId="0" animBg="1"/>
      <p:bldP spid="32776" grpId="0" animBg="1"/>
      <p:bldP spid="327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90B001F4-6884-424E-B2D7-D9173FF1A8D6}" type="slidenum">
              <a:rPr lang="en-US" altLang="ko-KR">
                <a:latin typeface="+mn-lt"/>
              </a:rPr>
              <a:pPr defTabSz="762000">
                <a:defRPr/>
              </a:pPr>
              <a:t>19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1400" y="1219200"/>
            <a:ext cx="6389688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 dirty="0">
                <a:latin typeface="Arial" pitchFamily="34" charset="0"/>
              </a:rPr>
              <a:t>Algebra:</a:t>
            </a:r>
            <a:r>
              <a:rPr lang="en-US" altLang="ko-KR" dirty="0">
                <a:latin typeface="Arial" pitchFamily="34" charset="0"/>
              </a:rPr>
              <a:t>  variables, values, operations</a:t>
            </a:r>
          </a:p>
          <a:p>
            <a:pPr algn="l">
              <a:lnSpc>
                <a:spcPct val="85000"/>
              </a:lnSpc>
            </a:pPr>
            <a:endParaRPr lang="en-US" altLang="ko-KR" dirty="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In Boolean algebra, the values are the symbols 0 and 1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    If a logic statement is false, it has value 0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    If a logic statement is true, it has value 1</a:t>
            </a:r>
          </a:p>
          <a:p>
            <a:pPr algn="l">
              <a:lnSpc>
                <a:spcPct val="85000"/>
              </a:lnSpc>
            </a:pPr>
            <a:endParaRPr lang="en-US" altLang="ko-KR" dirty="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Operations:  AND, OR, NOT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25500" y="482600"/>
            <a:ext cx="58721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Boolean Algebra and Logical Operators</a:t>
            </a:r>
          </a:p>
        </p:txBody>
      </p:sp>
      <p:pic>
        <p:nvPicPr>
          <p:cNvPr id="31750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1100" y="3048000"/>
            <a:ext cx="22225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3048000"/>
            <a:ext cx="20955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7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05550" y="3048000"/>
            <a:ext cx="1485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44DEF41-DB40-4BD2-874E-4B7B13459835}" type="slidenum">
              <a:rPr lang="en-US" altLang="ko-KR">
                <a:latin typeface="+mn-lt"/>
              </a:rPr>
              <a:pPr defTabSz="762000">
                <a:defRPr/>
              </a:pPr>
              <a:t>2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070100" cy="284163"/>
          </a:xfrm>
          <a:noFill/>
        </p:spPr>
        <p:txBody>
          <a:bodyPr/>
          <a:lstStyle/>
          <a:p>
            <a:r>
              <a:rPr lang="en-US" altLang="ko-KR" smtClean="0"/>
              <a:t>Chapter Overview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079500" y="762000"/>
            <a:ext cx="2886075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Process of Design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Digital Systems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Design Representations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Rapid Prototyping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7.computerhistory.org/is/image/CHM/500004702-03-01?$re-zoomed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" y="620688"/>
            <a:ext cx="482180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00" y="177800"/>
            <a:ext cx="3141886" cy="286745"/>
          </a:xfrm>
        </p:spPr>
        <p:txBody>
          <a:bodyPr/>
          <a:lstStyle/>
          <a:p>
            <a:r>
              <a:rPr lang="en-US" altLang="ko-KR" dirty="0" smtClean="0"/>
              <a:t>George Boole (1815 – 1864)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1321" y="980728"/>
            <a:ext cx="4810229" cy="4525963"/>
          </a:xfrm>
        </p:spPr>
        <p:txBody>
          <a:bodyPr/>
          <a:lstStyle/>
          <a:p>
            <a:r>
              <a:rPr lang="ko-KR" altLang="en-US" dirty="0" smtClean="0"/>
              <a:t>영국 수학자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M</a:t>
            </a:r>
            <a:r>
              <a:rPr lang="en-US" altLang="ko-KR" dirty="0" smtClean="0"/>
              <a:t>athematical </a:t>
            </a:r>
            <a:r>
              <a:rPr lang="en-US" altLang="ko-KR" dirty="0"/>
              <a:t>A</a:t>
            </a:r>
            <a:r>
              <a:rPr lang="en-US" altLang="ko-KR" dirty="0" smtClean="0"/>
              <a:t>nalysis of Logic, 1847</a:t>
            </a:r>
          </a:p>
          <a:p>
            <a:pPr lvl="1"/>
            <a:r>
              <a:rPr lang="en-US" altLang="ko-KR" dirty="0" smtClean="0"/>
              <a:t>AND, OR &amp; NOT can perform all logic functions</a:t>
            </a:r>
          </a:p>
          <a:p>
            <a:pPr lvl="1"/>
            <a:r>
              <a:rPr lang="en-US" altLang="ko-KR" dirty="0" smtClean="0"/>
              <a:t>No practical use</a:t>
            </a:r>
          </a:p>
          <a:p>
            <a:pPr lvl="2"/>
            <a:r>
              <a:rPr lang="en-US" altLang="ko-KR" dirty="0" smtClean="0"/>
              <a:t>Forgotten until 1930s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서울대학교 컴퓨터공학부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161BC31-D7BE-4D1A-8855-3F03BF9F20A9}" type="slidenum">
              <a:rPr lang="en-US" altLang="ko-KR" smtClean="0"/>
              <a:pPr/>
              <a:t>20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5695915"/>
            <a:ext cx="396615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Source: www.computerhistory.org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0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7.computerhistory.org/is/image/CHM/500004323-03-01?$re-zoomed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5" y="980728"/>
            <a:ext cx="4202832" cy="31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00" y="177800"/>
            <a:ext cx="3449662" cy="286745"/>
          </a:xfrm>
        </p:spPr>
        <p:txBody>
          <a:bodyPr/>
          <a:lstStyle/>
          <a:p>
            <a:r>
              <a:rPr lang="en-US" altLang="ko-KR" dirty="0" smtClean="0"/>
              <a:t>Claude Shannon (1916 – 2001)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1321" y="980728"/>
            <a:ext cx="4810229" cy="4525963"/>
          </a:xfrm>
        </p:spPr>
        <p:txBody>
          <a:bodyPr/>
          <a:lstStyle/>
          <a:p>
            <a:r>
              <a:rPr lang="en-US" altLang="ko-KR" dirty="0" smtClean="0"/>
              <a:t>Encountered G. Boole’s ideas in a college </a:t>
            </a:r>
            <a:r>
              <a:rPr lang="en-US" altLang="ko-KR" dirty="0" smtClean="0">
                <a:solidFill>
                  <a:srgbClr val="FF0000"/>
                </a:solidFill>
              </a:rPr>
              <a:t>philosophy</a:t>
            </a:r>
            <a:r>
              <a:rPr lang="en-US" altLang="ko-KR" dirty="0" smtClean="0"/>
              <a:t> class in 1930s.</a:t>
            </a:r>
          </a:p>
          <a:p>
            <a:r>
              <a:rPr lang="en-US" altLang="ko-KR" dirty="0" smtClean="0"/>
              <a:t>1937 MIT </a:t>
            </a:r>
            <a:r>
              <a:rPr lang="ko-KR" altLang="en-US" dirty="0" smtClean="0"/>
              <a:t>석사학위논문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en-US" altLang="ko-KR" i="1" dirty="0" smtClean="0"/>
              <a:t>A Symbolic Analysis of Relay and Switching Circuits</a:t>
            </a:r>
          </a:p>
          <a:p>
            <a:pPr marL="457200" lvl="1" indent="0">
              <a:buNone/>
            </a:pPr>
            <a:endParaRPr lang="en-US" altLang="ko-KR" i="1" dirty="0" smtClean="0"/>
          </a:p>
          <a:p>
            <a:pPr lvl="1"/>
            <a:r>
              <a:rPr lang="en-US" altLang="ko-KR" dirty="0" smtClean="0"/>
              <a:t>Applied Boolean Algebra to the design of logic circuits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서울대학교 컴퓨터공학부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161BC31-D7BE-4D1A-8855-3F03BF9F20A9}" type="slidenum">
              <a:rPr lang="en-US" altLang="ko-KR" smtClean="0"/>
              <a:pPr/>
              <a:t>21</a:t>
            </a:fld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5695915"/>
            <a:ext cx="396615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Source: www.computerhistory.org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6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F4BA758-4044-4012-8FB2-8F6B6F3710E5}" type="slidenum">
              <a:rPr lang="en-US" altLang="ko-KR">
                <a:latin typeface="+mn-lt"/>
              </a:rPr>
              <a:pPr defTabSz="762000">
                <a:defRPr/>
              </a:pPr>
              <a:t>22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35150" y="1543050"/>
            <a:ext cx="51181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IF the garage door is open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AND the car is running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THEN the car can be backed out of the garage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803400" y="3022600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door open?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441700" y="3022600"/>
            <a:ext cx="1524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car running?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435600" y="3022600"/>
            <a:ext cx="1612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back out car?</a:t>
            </a: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1778000" y="32893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3302000" y="29845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5207000" y="2921000"/>
            <a:ext cx="0" cy="148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2108200" y="3340100"/>
            <a:ext cx="8382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true/1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true/1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3708400" y="3327400"/>
            <a:ext cx="8382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true/1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true/1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5683250" y="3327400"/>
            <a:ext cx="939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false/0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TRUE/1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5708650" y="4032250"/>
            <a:ext cx="9017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1028700" y="584200"/>
            <a:ext cx="6286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Hardware Systems and Logical Operators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A21D7C68-757E-49DD-864A-F71B03B9BFFC}" type="slidenum">
              <a:rPr lang="en-US" altLang="ko-KR">
                <a:latin typeface="+mn-lt"/>
              </a:rPr>
              <a:pPr defTabSz="762000">
                <a:defRPr/>
              </a:pPr>
              <a:t>23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44600" y="1066800"/>
            <a:ext cx="68849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Physical electronic components are continuous, not discrete! 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These are the building blocks of all digital components!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826000" y="2514600"/>
            <a:ext cx="405288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Transition from logic 1 to logic 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does not take place instantaneously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in real digital systems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Intermediate values may be visible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for an instant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308100" y="4686300"/>
            <a:ext cx="73167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Boolean algebra useful for describing the steady state behavior of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digital systems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Be aware of the dynamic, time varying behavior too!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965200" y="546100"/>
            <a:ext cx="2455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The Real World</a:t>
            </a:r>
          </a:p>
        </p:txBody>
      </p:sp>
      <p:pic>
        <p:nvPicPr>
          <p:cNvPr id="38919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2133600"/>
            <a:ext cx="3213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76290347-F13B-4A8E-8B75-A5B9771D88BF}" type="slidenum">
              <a:rPr lang="en-US" altLang="ko-KR">
                <a:latin typeface="+mn-lt"/>
              </a:rPr>
              <a:pPr defTabSz="762000">
                <a:defRPr/>
              </a:pPr>
              <a:t>24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206500" y="1130300"/>
            <a:ext cx="72136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/>
              <a:t>Integrated circuit technology</a:t>
            </a:r>
          </a:p>
          <a:p>
            <a:pPr algn="l">
              <a:lnSpc>
                <a:spcPct val="85000"/>
              </a:lnSpc>
            </a:pPr>
            <a:endParaRPr lang="en-US" altLang="ko-KR" i="1"/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choice of conducting, non-conducting, sometimes conducting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("semiconductor") materials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whether or not their interaction allows electrons to flow forms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the basis for electrically controlled switches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876300" y="596900"/>
            <a:ext cx="415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Digital Circuit Technologies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81100" y="3111500"/>
            <a:ext cx="4156075" cy="2136775"/>
            <a:chOff x="744" y="1960"/>
            <a:chExt cx="2618" cy="1346"/>
          </a:xfrm>
        </p:grpSpPr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744" y="1960"/>
              <a:ext cx="143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000"/>
                <a:t>Main technologies</a:t>
              </a:r>
            </a:p>
          </p:txBody>
        </p:sp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930" y="2296"/>
              <a:ext cx="2432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000">
                  <a:latin typeface="Arial" pitchFamily="34" charset="0"/>
                </a:rPr>
                <a:t>MOS: Metal-Oxide-Silicon</a:t>
              </a:r>
            </a:p>
            <a:p>
              <a:pPr algn="l">
                <a:lnSpc>
                  <a:spcPct val="85000"/>
                </a:lnSpc>
              </a:pPr>
              <a:endParaRPr lang="en-US" altLang="ko-KR" sz="2000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</a:pPr>
              <a:endParaRPr lang="en-US" altLang="ko-KR" sz="2000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en-US" altLang="ko-KR" sz="2000">
                  <a:latin typeface="Arial" pitchFamily="34" charset="0"/>
                </a:rPr>
                <a:t>Bipolar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 sz="2000">
                  <a:latin typeface="Arial" pitchFamily="34" charset="0"/>
                </a:rPr>
                <a:t>      Transistor-Transistor Logic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 sz="2000">
                  <a:latin typeface="Arial" pitchFamily="34" charset="0"/>
                </a:rPr>
                <a:t>      Emitter Coupled Logic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82FF6B5B-9AA8-44BC-A7DD-1673659F6656}" type="slidenum">
              <a:rPr lang="en-US" altLang="ko-KR">
                <a:latin typeface="+mn-lt"/>
              </a:rPr>
              <a:pPr defTabSz="762000">
                <a:defRPr/>
              </a:pPr>
              <a:t>25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206500" y="1104900"/>
            <a:ext cx="13938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 i="1"/>
              <a:t>Transistor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692275" y="1557338"/>
            <a:ext cx="2541588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basic electrical switch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866900" y="3314700"/>
            <a:ext cx="58547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three terminals:  </a:t>
            </a:r>
            <a:r>
              <a:rPr lang="en-US" altLang="ko-KR">
                <a:latin typeface="Arial" pitchFamily="34" charset="0"/>
              </a:rPr>
              <a:t>gate, source, drain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voltage between gate and source exceeds threshold</a:t>
            </a:r>
            <a:r>
              <a:rPr lang="en-US" altLang="ko-KR">
                <a:latin typeface="Arial" pitchFamily="34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switch is conducting or "closed"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electrons flow between source  and drain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when voltage is removed</a:t>
            </a:r>
            <a:r>
              <a:rPr lang="en-US" altLang="ko-KR">
                <a:latin typeface="Arial" pitchFamily="34" charset="0"/>
              </a:rPr>
              <a:t>,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the switch is "open" or non-conducting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connection between source and drain is broken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952500" y="546100"/>
            <a:ext cx="2593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MOS Technology</a:t>
            </a:r>
          </a:p>
        </p:txBody>
      </p:sp>
      <p:pic>
        <p:nvPicPr>
          <p:cNvPr id="35848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6950" y="1866900"/>
            <a:ext cx="19939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00" y="177800"/>
            <a:ext cx="2577629" cy="286745"/>
          </a:xfrm>
        </p:spPr>
        <p:txBody>
          <a:bodyPr/>
          <a:lstStyle/>
          <a:p>
            <a:r>
              <a:rPr lang="en-US" altLang="ko-KR" dirty="0" smtClean="0"/>
              <a:t>Transistor as a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서울대학교 컴퓨터공학부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161BC31-D7BE-4D1A-8855-3F03BF9F20A9}" type="slidenum">
              <a:rPr lang="en-US" altLang="ko-KR" smtClean="0"/>
              <a:pPr/>
              <a:t>26</a:t>
            </a:fld>
            <a:endParaRPr lang="en-US" altLang="ko-KR" sz="1400" b="0">
              <a:ea typeface="돋움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74200" y="1020240"/>
              <a:ext cx="4501080" cy="39866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840" y="1010880"/>
                <a:ext cx="4519800" cy="40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7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D62E806B-FC5D-4BA4-BA28-8BE10279EF6F}" type="slidenum">
              <a:rPr lang="en-US" altLang="ko-KR">
                <a:latin typeface="+mn-lt"/>
              </a:rPr>
              <a:pPr defTabSz="762000">
                <a:defRPr/>
              </a:pPr>
              <a:t>27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dirty="0" smtClean="0"/>
              <a:t>Digital Hardware Systems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825500" y="571500"/>
            <a:ext cx="7019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Circuit that implements logical negation (NOT)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635500" y="1460500"/>
            <a:ext cx="3086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1 at input</a:t>
            </a:r>
            <a:r>
              <a:rPr lang="en-US" altLang="ko-KR">
                <a:latin typeface="Arial" pitchFamily="34" charset="0"/>
              </a:rPr>
              <a:t> yields 0 at output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0 at input</a:t>
            </a:r>
            <a:r>
              <a:rPr lang="en-US" altLang="ko-KR">
                <a:latin typeface="Arial" pitchFamily="34" charset="0"/>
              </a:rPr>
              <a:t> yields 1 at output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365500" y="2235200"/>
            <a:ext cx="55753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Inverter behavior as a function of input voltage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input ramps from 0V to 5V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output holds at 5V for some range of small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  input voltages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then changes rapidly, but not instantaneously!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343150" y="4591050"/>
            <a:ext cx="48514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remember distinction between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>
                <a:latin typeface="Arial" pitchFamily="34" charset="0"/>
              </a:rPr>
              <a:t>steady state and dynamic behavior</a:t>
            </a:r>
          </a:p>
        </p:txBody>
      </p:sp>
      <p:pic>
        <p:nvPicPr>
          <p:cNvPr id="36872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150" y="1384300"/>
            <a:ext cx="3492500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EBE8EC16-1CC3-4E7A-B972-8DFF19E967B5}" type="slidenum">
              <a:rPr lang="en-US" altLang="ko-KR">
                <a:latin typeface="+mn-lt"/>
              </a:rPr>
              <a:pPr defTabSz="762000">
                <a:defRPr/>
              </a:pPr>
              <a:t>28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49400" y="3429000"/>
            <a:ext cx="60579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/>
              <a:t>Combinational logic</a:t>
            </a:r>
          </a:p>
          <a:p>
            <a:pPr lvl="1"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no feedback</a:t>
            </a:r>
            <a:r>
              <a:rPr lang="en-US" altLang="ko-KR">
                <a:latin typeface="Arial" pitchFamily="34" charset="0"/>
              </a:rPr>
              <a:t> among inputs and outputs</a:t>
            </a:r>
          </a:p>
          <a:p>
            <a:pPr lvl="1"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 outputs are a pure function of the inputs</a:t>
            </a:r>
          </a:p>
          <a:p>
            <a:pPr lvl="1"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  e.g., full adder circuit: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        (A, B, Carry In) mapped into (Sum, Carry Out)</a:t>
            </a:r>
          </a:p>
          <a:p>
            <a:pPr algn="l" latinLnBrk="1">
              <a:lnSpc>
                <a:spcPct val="80000"/>
              </a:lnSpc>
            </a:pPr>
            <a:endParaRPr lang="en-US" altLang="ko-KR">
              <a:latin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91000" y="1320800"/>
            <a:ext cx="37719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Network implemented from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switching elements or logic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gates.  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The presence of feedback</a:t>
            </a:r>
            <a:r>
              <a:rPr lang="en-US" altLang="ko-KR">
                <a:latin typeface="Arial" pitchFamily="34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distinguishes between </a:t>
            </a:r>
            <a:r>
              <a:rPr lang="en-US" altLang="ko-KR" i="1">
                <a:solidFill>
                  <a:schemeClr val="hlink"/>
                </a:solidFill>
                <a:latin typeface="Arial" pitchFamily="34" charset="0"/>
              </a:rPr>
              <a:t>sequential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and </a:t>
            </a:r>
            <a:r>
              <a:rPr lang="en-US" altLang="ko-KR" i="1">
                <a:solidFill>
                  <a:schemeClr val="hlink"/>
                </a:solidFill>
                <a:latin typeface="Arial" pitchFamily="34" charset="0"/>
              </a:rPr>
              <a:t>combinational</a:t>
            </a: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>
                <a:latin typeface="Arial" pitchFamily="34" charset="0"/>
              </a:rPr>
              <a:t>networks.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965200" y="584200"/>
            <a:ext cx="51800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>
                <a:solidFill>
                  <a:schemeClr val="tx2"/>
                </a:solidFill>
              </a:rPr>
              <a:t>Combinational vs. Sequential Logic</a:t>
            </a:r>
          </a:p>
        </p:txBody>
      </p:sp>
      <p:pic>
        <p:nvPicPr>
          <p:cNvPr id="47110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7600" y="1327150"/>
            <a:ext cx="27559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7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87700" y="5048250"/>
            <a:ext cx="2349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D3E8780C-6673-4362-B62E-1699AA9E2991}" type="slidenum">
              <a:rPr lang="en-US" altLang="ko-KR">
                <a:latin typeface="+mn-lt"/>
              </a:rPr>
              <a:pPr defTabSz="762000">
                <a:defRPr/>
              </a:pPr>
              <a:t>29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413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977900" y="673100"/>
            <a:ext cx="79883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 dirty="0"/>
              <a:t>Sequential logic</a:t>
            </a:r>
          </a:p>
          <a:p>
            <a:pPr algn="l">
              <a:lnSpc>
                <a:spcPct val="85000"/>
              </a:lnSpc>
            </a:pPr>
            <a:endParaRPr lang="en-US" altLang="ko-KR" i="1" dirty="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inputs and outputs overlap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outputs depend on inputs </a:t>
            </a:r>
            <a:r>
              <a:rPr lang="en-US" altLang="ko-KR" i="1" dirty="0">
                <a:latin typeface="Arial" pitchFamily="34" charset="0"/>
              </a:rPr>
              <a:t>and</a:t>
            </a:r>
            <a:r>
              <a:rPr lang="en-US" altLang="ko-KR" dirty="0">
                <a:latin typeface="Arial" pitchFamily="34" charset="0"/>
              </a:rPr>
              <a:t> the entire history of execution!</a:t>
            </a:r>
          </a:p>
          <a:p>
            <a:pPr algn="l">
              <a:lnSpc>
                <a:spcPct val="85000"/>
              </a:lnSpc>
            </a:pPr>
            <a:endParaRPr lang="en-US" altLang="ko-KR" dirty="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network typically has only a limited number of unique configurations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these are called </a:t>
            </a:r>
            <a:r>
              <a:rPr lang="en-US" altLang="ko-KR" i="1" dirty="0">
                <a:solidFill>
                  <a:schemeClr val="hlink"/>
                </a:solidFill>
                <a:latin typeface="Arial" pitchFamily="34" charset="0"/>
              </a:rPr>
              <a:t>states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e.g., traffic light controller sequences infinitely through four states</a:t>
            </a:r>
          </a:p>
          <a:p>
            <a:pPr algn="l">
              <a:lnSpc>
                <a:spcPct val="85000"/>
              </a:lnSpc>
            </a:pPr>
            <a:endParaRPr lang="en-US" altLang="ko-KR" dirty="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new component in sequential logic networks: 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pitchFamily="34" charset="0"/>
              </a:rPr>
              <a:t>           </a:t>
            </a:r>
            <a:r>
              <a:rPr lang="en-US" altLang="ko-KR" i="1" dirty="0">
                <a:solidFill>
                  <a:schemeClr val="hlink"/>
                </a:solidFill>
                <a:latin typeface="Arial" pitchFamily="34" charset="0"/>
              </a:rPr>
              <a:t>storage elements</a:t>
            </a:r>
            <a:r>
              <a:rPr lang="en-US" altLang="ko-KR" i="1" dirty="0">
                <a:latin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</a:rPr>
              <a:t>to remember the current state</a:t>
            </a:r>
          </a:p>
          <a:p>
            <a:pPr algn="l">
              <a:lnSpc>
                <a:spcPct val="85000"/>
              </a:lnSpc>
            </a:pPr>
            <a:endParaRPr lang="en-US" altLang="ko-KR" dirty="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i="1" dirty="0">
                <a:latin typeface="Arial" pitchFamily="34" charset="0"/>
              </a:rPr>
              <a:t>      </a:t>
            </a:r>
            <a:r>
              <a:rPr lang="en-US" altLang="ko-KR" dirty="0">
                <a:latin typeface="Arial" pitchFamily="34" charset="0"/>
              </a:rPr>
              <a:t>output and new state is a function of the inputs and the old state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i.e., the </a:t>
            </a:r>
            <a:r>
              <a:rPr lang="en-US" altLang="ko-KR" smtClean="0">
                <a:latin typeface="Arial" pitchFamily="34" charset="0"/>
              </a:rPr>
              <a:t>feedback </a:t>
            </a:r>
            <a:r>
              <a:rPr lang="en-US" altLang="ko-KR">
                <a:latin typeface="Arial" pitchFamily="34" charset="0"/>
              </a:rPr>
              <a:t>inputs are the state!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270000" y="4686300"/>
            <a:ext cx="728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period reference signal,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the clock</a:t>
            </a:r>
            <a:r>
              <a:rPr lang="en-US" altLang="ko-KR">
                <a:latin typeface="Arial" pitchFamily="34" charset="0"/>
              </a:rPr>
              <a:t>, causes the storage elements to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accept new values and to change state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65200" y="4381500"/>
            <a:ext cx="3422650" cy="1454150"/>
            <a:chOff x="608" y="2760"/>
            <a:chExt cx="2156" cy="916"/>
          </a:xfrm>
        </p:grpSpPr>
        <p:sp>
          <p:nvSpPr>
            <p:cNvPr id="38920" name="Rectangle 4"/>
            <p:cNvSpPr>
              <a:spLocks noChangeArrowheads="1"/>
            </p:cNvSpPr>
            <p:nvPr/>
          </p:nvSpPr>
          <p:spPr bwMode="auto">
            <a:xfrm>
              <a:off x="608" y="2760"/>
              <a:ext cx="203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400"/>
                <a:t>Synchronous systems</a:t>
              </a:r>
            </a:p>
          </p:txBody>
        </p:sp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632" y="3448"/>
              <a:ext cx="213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400"/>
                <a:t>Asynchronous systems</a:t>
              </a:r>
            </a:p>
          </p:txBody>
        </p:sp>
      </p:grp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244600" y="5778500"/>
            <a:ext cx="4940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no single indication of when to change state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419A6239-68F8-4CF9-BD49-02423B53BBBB}" type="slidenum">
              <a:rPr lang="en-US" altLang="ko-KR">
                <a:latin typeface="+mn-lt"/>
              </a:rPr>
              <a:pPr defTabSz="762000">
                <a:defRPr/>
              </a:pPr>
              <a:t>3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628900" cy="284163"/>
          </a:xfrm>
          <a:noFill/>
        </p:spPr>
        <p:txBody>
          <a:bodyPr/>
          <a:lstStyle/>
          <a:p>
            <a:r>
              <a:rPr lang="en-US" altLang="ko-KR" smtClean="0"/>
              <a:t>The Process Of Design</a:t>
            </a:r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755650" y="4797425"/>
            <a:ext cx="7737475" cy="1560513"/>
            <a:chOff x="476" y="3022"/>
            <a:chExt cx="4874" cy="983"/>
          </a:xfrm>
        </p:grpSpPr>
        <p:sp>
          <p:nvSpPr>
            <p:cNvPr id="15366" name="Rectangle 1027"/>
            <p:cNvSpPr>
              <a:spLocks noChangeArrowheads="1"/>
            </p:cNvSpPr>
            <p:nvPr/>
          </p:nvSpPr>
          <p:spPr bwMode="auto">
            <a:xfrm>
              <a:off x="476" y="3022"/>
              <a:ext cx="67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400"/>
                <a:t>Design</a:t>
              </a:r>
            </a:p>
          </p:txBody>
        </p:sp>
        <p:sp>
          <p:nvSpPr>
            <p:cNvPr id="15367" name="Rectangle 1028"/>
            <p:cNvSpPr>
              <a:spLocks noChangeArrowheads="1"/>
            </p:cNvSpPr>
            <p:nvPr/>
          </p:nvSpPr>
          <p:spPr bwMode="auto">
            <a:xfrm>
              <a:off x="748" y="3385"/>
              <a:ext cx="4602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 Initial concept</a:t>
              </a:r>
              <a:r>
                <a:rPr lang="en-US" altLang="ko-KR">
                  <a:latin typeface="Arial" pitchFamily="34" charset="0"/>
                </a:rPr>
                <a:t>: what is the function performed by the object?</a:t>
              </a:r>
            </a:p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 Constraints</a:t>
              </a:r>
              <a:r>
                <a:rPr lang="en-US" altLang="ko-KR">
                  <a:latin typeface="Arial" pitchFamily="34" charset="0"/>
                </a:rPr>
                <a:t>: How fast?  How much area?  How much cost?</a:t>
              </a:r>
            </a:p>
            <a:p>
              <a:pPr algn="l">
                <a:lnSpc>
                  <a:spcPct val="85000"/>
                </a:lnSpc>
              </a:pPr>
              <a:endParaRPr lang="en-US" altLang="ko-KR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Refine abstract functional blocks into more concrete realizations</a:t>
              </a:r>
            </a:p>
          </p:txBody>
        </p:sp>
      </p:grpSp>
      <p:pic>
        <p:nvPicPr>
          <p:cNvPr id="15365" name="Picture 103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908050"/>
            <a:ext cx="3359150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A9F42FBC-E3DE-4B24-9803-BAB6643C0447}" type="slidenum">
              <a:rPr lang="en-US" altLang="ko-KR">
                <a:latin typeface="+mn-lt"/>
              </a:rPr>
              <a:pPr defTabSz="762000">
                <a:defRPr/>
              </a:pPr>
              <a:t>30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933700" cy="284163"/>
          </a:xfrm>
          <a:noFill/>
        </p:spPr>
        <p:txBody>
          <a:bodyPr/>
          <a:lstStyle/>
          <a:p>
            <a:r>
              <a:rPr lang="en-US" altLang="ko-KR" smtClean="0"/>
              <a:t>Digital Hardware Systems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927100" y="1244600"/>
            <a:ext cx="2451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Traffic Light Example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035050" y="4146550"/>
            <a:ext cx="1917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079500" y="4464050"/>
            <a:ext cx="20526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Maps current state and alarm events into the next state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371850" y="4146550"/>
            <a:ext cx="1574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pitchFamily="34" charset="0"/>
              </a:rPr>
              <a:t>Current State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403600" y="4464050"/>
            <a:ext cx="26685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Storage elements replaced by next state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when the clock signal arrives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6115050" y="4146550"/>
            <a:ext cx="1549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6172200" y="4464050"/>
            <a:ext cx="25844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Current state mapped into control signals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to change the lights and to start the event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timers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285750" y="5481638"/>
            <a:ext cx="3976688" cy="857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25400" rIns="63500" bIns="25400" anchor="ctr">
            <a:spAutoFit/>
          </a:bodyPr>
          <a:lstStyle/>
          <a:p>
            <a:pPr algn="l">
              <a:lnSpc>
                <a:spcPct val="93000"/>
              </a:lnSpc>
              <a:defRPr/>
            </a:pPr>
            <a:r>
              <a:rPr lang="en-US" altLang="ko-KR" sz="1400">
                <a:latin typeface="Arial" pitchFamily="34" charset="0"/>
              </a:rPr>
              <a:t>IF controller in state N-S green, E-W red</a:t>
            </a:r>
          </a:p>
          <a:p>
            <a:pPr algn="l">
              <a:lnSpc>
                <a:spcPct val="93000"/>
              </a:lnSpc>
              <a:defRPr/>
            </a:pPr>
            <a:r>
              <a:rPr lang="en-US" altLang="ko-KR" sz="1400">
                <a:latin typeface="Arial" pitchFamily="34" charset="0"/>
              </a:rPr>
              <a:t>AND the 45 second timer alarm is asserted</a:t>
            </a:r>
          </a:p>
          <a:p>
            <a:pPr algn="l">
              <a:lnSpc>
                <a:spcPct val="93000"/>
              </a:lnSpc>
              <a:defRPr/>
            </a:pPr>
            <a:r>
              <a:rPr lang="en-US" altLang="ko-KR" sz="1400">
                <a:latin typeface="Arial" pitchFamily="34" charset="0"/>
              </a:rPr>
              <a:t>THEN the next state becomes N-S yellow, </a:t>
            </a:r>
          </a:p>
          <a:p>
            <a:pPr algn="l">
              <a:lnSpc>
                <a:spcPct val="93000"/>
              </a:lnSpc>
              <a:defRPr/>
            </a:pPr>
            <a:r>
              <a:rPr lang="en-US" altLang="ko-KR" sz="1400">
                <a:latin typeface="Arial" pitchFamily="34" charset="0"/>
              </a:rPr>
              <a:t>E-W red when the clk signal is next asserted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952500" y="584200"/>
            <a:ext cx="5048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Combinational vs Sequential Logic</a:t>
            </a:r>
          </a:p>
        </p:txBody>
      </p:sp>
      <p:pic>
        <p:nvPicPr>
          <p:cNvPr id="39949" name="Picture 1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9625" y="1025525"/>
            <a:ext cx="4146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0" name="Picture 13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8825" y="2336800"/>
            <a:ext cx="62547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1" name="Line 14"/>
          <p:cNvSpPr>
            <a:spLocks noChangeShapeType="1"/>
          </p:cNvSpPr>
          <p:nvPr/>
        </p:nvSpPr>
        <p:spPr bwMode="auto">
          <a:xfrm flipH="1" flipV="1">
            <a:off x="5086350" y="3676650"/>
            <a:ext cx="10287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 flipV="1">
            <a:off x="3276600" y="3676650"/>
            <a:ext cx="114300" cy="4762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V="1">
            <a:off x="1009650" y="36957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BE78BC1D-D7F8-483D-899D-8A97955D5FDA}" type="slidenum">
              <a:rPr lang="en-US" altLang="ko-KR">
                <a:latin typeface="+mn-lt"/>
              </a:rPr>
              <a:pPr defTabSz="762000">
                <a:defRPr/>
              </a:pPr>
              <a:t>31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3850" y="692150"/>
            <a:ext cx="1425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Switches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844800" y="1079500"/>
            <a:ext cx="5970588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 switch connects two points under control signal.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when the control signal is 0 (false), the switch is open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when it is 1 (true), the switch is closed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844800" y="2552700"/>
            <a:ext cx="46116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when control is 1 (true), switch is open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when control is 0 (false), switch is closed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600" y="1549400"/>
            <a:ext cx="1930400" cy="1262063"/>
            <a:chOff x="464" y="976"/>
            <a:chExt cx="1216" cy="795"/>
          </a:xfrm>
        </p:grpSpPr>
        <p:sp>
          <p:nvSpPr>
            <p:cNvPr id="40969" name="Rectangle 6"/>
            <p:cNvSpPr>
              <a:spLocks noChangeArrowheads="1"/>
            </p:cNvSpPr>
            <p:nvPr/>
          </p:nvSpPr>
          <p:spPr bwMode="auto">
            <a:xfrm>
              <a:off x="464" y="1592"/>
              <a:ext cx="121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Normally Closed</a:t>
              </a:r>
            </a:p>
          </p:txBody>
        </p:sp>
        <p:sp>
          <p:nvSpPr>
            <p:cNvPr id="40970" name="Rectangle 7"/>
            <p:cNvSpPr>
              <a:spLocks noChangeArrowheads="1"/>
            </p:cNvSpPr>
            <p:nvPr/>
          </p:nvSpPr>
          <p:spPr bwMode="auto">
            <a:xfrm>
              <a:off x="496" y="976"/>
              <a:ext cx="110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Normally Open</a:t>
              </a:r>
            </a:p>
          </p:txBody>
        </p:sp>
      </p:grpSp>
      <p:pic>
        <p:nvPicPr>
          <p:cNvPr id="40968" name="Pictur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525" y="3359150"/>
            <a:ext cx="7853363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13B5A77D-937F-4699-9FD5-9BF23CF7CC2F}" type="slidenum">
              <a:rPr lang="en-US" altLang="ko-KR">
                <a:latin typeface="+mn-lt"/>
              </a:rPr>
              <a:pPr defTabSz="762000">
                <a:defRPr/>
              </a:pPr>
              <a:t>32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68313" y="620713"/>
            <a:ext cx="2060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Truth Tables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042988" y="1052513"/>
            <a:ext cx="6757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tabulate all possible input combinations and their associated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output values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25500" y="1689100"/>
            <a:ext cx="3048000" cy="3413125"/>
            <a:chOff x="520" y="1064"/>
            <a:chExt cx="1920" cy="2150"/>
          </a:xfrm>
        </p:grpSpPr>
        <p:sp>
          <p:nvSpPr>
            <p:cNvPr id="41994" name="Rectangle 5"/>
            <p:cNvSpPr>
              <a:spLocks noChangeArrowheads="1"/>
            </p:cNvSpPr>
            <p:nvPr/>
          </p:nvSpPr>
          <p:spPr bwMode="auto">
            <a:xfrm>
              <a:off x="520" y="1064"/>
              <a:ext cx="1840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Example:</a:t>
              </a:r>
              <a:r>
                <a:rPr lang="en-US" altLang="ko-KR">
                  <a:latin typeface="Arial" pitchFamily="34" charset="0"/>
                </a:rPr>
                <a:t>  half adder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adds two binary digits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to form Sum and Carry</a:t>
              </a:r>
            </a:p>
          </p:txBody>
        </p:sp>
        <p:sp>
          <p:nvSpPr>
            <p:cNvPr id="41995" name="Rectangle 7"/>
            <p:cNvSpPr>
              <a:spLocks noChangeArrowheads="1"/>
            </p:cNvSpPr>
            <p:nvPr/>
          </p:nvSpPr>
          <p:spPr bwMode="auto">
            <a:xfrm>
              <a:off x="568" y="2888"/>
              <a:ext cx="187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NOTE: 1 plus 1 is 0 with a 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       carry of 1 in binary</a:t>
              </a:r>
            </a:p>
          </p:txBody>
        </p:sp>
        <p:pic>
          <p:nvPicPr>
            <p:cNvPr id="41996" name="Picture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0" y="1776"/>
              <a:ext cx="1336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32400" y="1689100"/>
            <a:ext cx="3327400" cy="3289300"/>
            <a:chOff x="3296" y="1064"/>
            <a:chExt cx="2096" cy="2072"/>
          </a:xfrm>
        </p:grpSpPr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3296" y="1064"/>
              <a:ext cx="2096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Example:</a:t>
              </a:r>
              <a:r>
                <a:rPr lang="en-US" altLang="ko-KR">
                  <a:latin typeface="Arial" pitchFamily="34" charset="0"/>
                </a:rPr>
                <a:t>  full adder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adds two binary digits and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Carry in to form Sum and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Carry Out</a:t>
              </a:r>
            </a:p>
          </p:txBody>
        </p:sp>
        <p:pic>
          <p:nvPicPr>
            <p:cNvPr id="41993" name="Picture 9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28" y="1768"/>
              <a:ext cx="1496" cy="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B55E52B4-A38A-4251-BE83-C99B1A55FFFC}" type="slidenum">
              <a:rPr lang="en-US" altLang="ko-KR">
                <a:latin typeface="+mn-lt"/>
              </a:rPr>
              <a:pPr defTabSz="762000">
                <a:defRPr/>
              </a:pPr>
              <a:t>33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23850" y="549275"/>
            <a:ext cx="24907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 Algebra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755650" y="2205038"/>
            <a:ext cx="514508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NOT X is written as X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X AND Y is written as X &amp; Y, or sometimes X Y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X OR Y is written as X + Y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116013" y="1052513"/>
            <a:ext cx="34544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values: 0,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variables: A, B, C, . . ., X, Y, Z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operations: NOT, AND, OR, . . .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2916238" y="2205038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2300" y="3733800"/>
            <a:ext cx="8186738" cy="2646363"/>
            <a:chOff x="392" y="2352"/>
            <a:chExt cx="5157" cy="1667"/>
          </a:xfrm>
        </p:grpSpPr>
        <p:sp>
          <p:nvSpPr>
            <p:cNvPr id="43018" name="Line 14"/>
            <p:cNvSpPr>
              <a:spLocks noChangeShapeType="1"/>
            </p:cNvSpPr>
            <p:nvPr/>
          </p:nvSpPr>
          <p:spPr bwMode="auto">
            <a:xfrm>
              <a:off x="2832" y="2352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Line 15"/>
            <p:cNvSpPr>
              <a:spLocks noChangeShapeType="1"/>
            </p:cNvSpPr>
            <p:nvPr/>
          </p:nvSpPr>
          <p:spPr bwMode="auto">
            <a:xfrm>
              <a:off x="3440" y="235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3020" name="Group 22"/>
            <p:cNvGrpSpPr>
              <a:grpSpLocks/>
            </p:cNvGrpSpPr>
            <p:nvPr/>
          </p:nvGrpSpPr>
          <p:grpSpPr bwMode="auto">
            <a:xfrm>
              <a:off x="392" y="2376"/>
              <a:ext cx="5157" cy="1643"/>
              <a:chOff x="392" y="2376"/>
              <a:chExt cx="5157" cy="1643"/>
            </a:xfrm>
          </p:grpSpPr>
          <p:sp>
            <p:nvSpPr>
              <p:cNvPr id="43021" name="Rectangle 7"/>
              <p:cNvSpPr>
                <a:spLocks noChangeArrowheads="1"/>
              </p:cNvSpPr>
              <p:nvPr/>
            </p:nvSpPr>
            <p:spPr bwMode="auto">
              <a:xfrm>
                <a:off x="448" y="2480"/>
                <a:ext cx="184" cy="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A</a:t>
                </a:r>
              </a:p>
              <a:p>
                <a:pPr algn="l">
                  <a:lnSpc>
                    <a:spcPct val="85000"/>
                  </a:lnSpc>
                </a:pPr>
                <a:endParaRPr lang="en-US" altLang="ko-KR">
                  <a:latin typeface="Arial" pitchFamily="34" charset="0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43022" name="Rectangle 8"/>
              <p:cNvSpPr>
                <a:spLocks noChangeArrowheads="1"/>
              </p:cNvSpPr>
              <p:nvPr/>
            </p:nvSpPr>
            <p:spPr bwMode="auto">
              <a:xfrm>
                <a:off x="656" y="2480"/>
                <a:ext cx="184" cy="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B</a:t>
                </a:r>
              </a:p>
              <a:p>
                <a:pPr algn="l">
                  <a:lnSpc>
                    <a:spcPct val="85000"/>
                  </a:lnSpc>
                </a:pPr>
                <a:endParaRPr lang="en-US" altLang="ko-KR">
                  <a:latin typeface="Arial" pitchFamily="34" charset="0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43023" name="Rectangle 9"/>
              <p:cNvSpPr>
                <a:spLocks noChangeArrowheads="1"/>
              </p:cNvSpPr>
              <p:nvPr/>
            </p:nvSpPr>
            <p:spPr bwMode="auto">
              <a:xfrm>
                <a:off x="920" y="2480"/>
                <a:ext cx="392" cy="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Sum</a:t>
                </a:r>
              </a:p>
              <a:p>
                <a:pPr>
                  <a:lnSpc>
                    <a:spcPct val="85000"/>
                  </a:lnSpc>
                </a:pPr>
                <a:endParaRPr lang="en-US" altLang="ko-KR">
                  <a:latin typeface="Arial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43024" name="Rectangle 10"/>
              <p:cNvSpPr>
                <a:spLocks noChangeArrowheads="1"/>
              </p:cNvSpPr>
              <p:nvPr/>
            </p:nvSpPr>
            <p:spPr bwMode="auto">
              <a:xfrm>
                <a:off x="1328" y="2472"/>
                <a:ext cx="456" cy="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Carry</a:t>
                </a:r>
              </a:p>
              <a:p>
                <a:pPr>
                  <a:lnSpc>
                    <a:spcPct val="85000"/>
                  </a:lnSpc>
                </a:pPr>
                <a:endParaRPr lang="en-US" altLang="ko-KR">
                  <a:latin typeface="Arial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43025" name="Line 11"/>
              <p:cNvSpPr>
                <a:spLocks noChangeShapeType="1"/>
              </p:cNvSpPr>
              <p:nvPr/>
            </p:nvSpPr>
            <p:spPr bwMode="auto">
              <a:xfrm>
                <a:off x="392" y="2672"/>
                <a:ext cx="1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6" name="Line 12"/>
              <p:cNvSpPr>
                <a:spLocks noChangeShapeType="1"/>
              </p:cNvSpPr>
              <p:nvPr/>
            </p:nvSpPr>
            <p:spPr bwMode="auto">
              <a:xfrm>
                <a:off x="904" y="2480"/>
                <a:ext cx="0" cy="8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7" name="Rectangle 13"/>
              <p:cNvSpPr>
                <a:spLocks noChangeArrowheads="1"/>
              </p:cNvSpPr>
              <p:nvPr/>
            </p:nvSpPr>
            <p:spPr bwMode="auto">
              <a:xfrm>
                <a:off x="2328" y="2376"/>
                <a:ext cx="1296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Sum = A B  +  A B</a:t>
                </a:r>
              </a:p>
            </p:txBody>
          </p:sp>
          <p:sp>
            <p:nvSpPr>
              <p:cNvPr id="43028" name="Line 16"/>
              <p:cNvSpPr>
                <a:spLocks noChangeShapeType="1"/>
              </p:cNvSpPr>
              <p:nvPr/>
            </p:nvSpPr>
            <p:spPr bwMode="auto">
              <a:xfrm flipV="1">
                <a:off x="1200" y="2520"/>
                <a:ext cx="1728" cy="4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9" name="Line 17"/>
              <p:cNvSpPr>
                <a:spLocks noChangeShapeType="1"/>
              </p:cNvSpPr>
              <p:nvPr/>
            </p:nvSpPr>
            <p:spPr bwMode="auto">
              <a:xfrm flipV="1">
                <a:off x="1200" y="2520"/>
                <a:ext cx="2224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30" name="Rectangle 18"/>
              <p:cNvSpPr>
                <a:spLocks noChangeArrowheads="1"/>
              </p:cNvSpPr>
              <p:nvPr/>
            </p:nvSpPr>
            <p:spPr bwMode="auto">
              <a:xfrm>
                <a:off x="2392" y="3840"/>
                <a:ext cx="86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Carry = A B</a:t>
                </a:r>
              </a:p>
            </p:txBody>
          </p:sp>
          <p:sp>
            <p:nvSpPr>
              <p:cNvPr id="43031" name="Line 19"/>
              <p:cNvSpPr>
                <a:spLocks noChangeShapeType="1"/>
              </p:cNvSpPr>
              <p:nvPr/>
            </p:nvSpPr>
            <p:spPr bwMode="auto">
              <a:xfrm>
                <a:off x="1608" y="3320"/>
                <a:ext cx="81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32" name="Rectangle 20"/>
              <p:cNvSpPr>
                <a:spLocks noChangeArrowheads="1"/>
              </p:cNvSpPr>
              <p:nvPr/>
            </p:nvSpPr>
            <p:spPr bwMode="auto">
              <a:xfrm>
                <a:off x="3156" y="2672"/>
                <a:ext cx="2393" cy="1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OR'd together </a:t>
                </a:r>
                <a:r>
                  <a:rPr lang="en-US" altLang="ko-KR" i="1">
                    <a:latin typeface="Arial" pitchFamily="34" charset="0"/>
                  </a:rPr>
                  <a:t>product</a:t>
                </a:r>
                <a:r>
                  <a:rPr lang="en-US" altLang="ko-KR">
                    <a:latin typeface="Arial" pitchFamily="34" charset="0"/>
                  </a:rPr>
                  <a:t> terms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 for each truth table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row where the function is 1</a:t>
                </a:r>
              </a:p>
              <a:p>
                <a:pPr>
                  <a:lnSpc>
                    <a:spcPct val="85000"/>
                  </a:lnSpc>
                </a:pPr>
                <a:endParaRPr lang="en-US" altLang="ko-KR">
                  <a:latin typeface="Arial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if input variable is 0, it appears in 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complemented form;  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if 1, it appears uncomplemented</a:t>
                </a:r>
              </a:p>
            </p:txBody>
          </p:sp>
        </p:grpSp>
      </p:grp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635000" y="3302000"/>
            <a:ext cx="57705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 i="1"/>
              <a:t>Deriving Boolean equations from truth tables: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202DCC5-D831-426A-8EF6-1B769703A1A5}" type="slidenum">
              <a:rPr lang="en-US" altLang="ko-KR">
                <a:latin typeface="+mn-lt"/>
              </a:rPr>
              <a:pPr defTabSz="762000">
                <a:defRPr/>
              </a:pPr>
              <a:t>34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68313" y="549275"/>
            <a:ext cx="965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Gates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971550" y="908050"/>
            <a:ext cx="7316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most widely used primitive building block in digital system design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25700" y="5359400"/>
            <a:ext cx="5081588" cy="1012825"/>
            <a:chOff x="1528" y="3376"/>
            <a:chExt cx="3201" cy="638"/>
          </a:xfrm>
        </p:grpSpPr>
        <p:sp>
          <p:nvSpPr>
            <p:cNvPr id="64524" name="Rectangle 7"/>
            <p:cNvSpPr>
              <a:spLocks noChangeArrowheads="1"/>
            </p:cNvSpPr>
            <p:nvPr/>
          </p:nvSpPr>
          <p:spPr bwMode="auto">
            <a:xfrm>
              <a:off x="1536" y="3688"/>
              <a:ext cx="299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Netlist:</a:t>
              </a:r>
              <a:r>
                <a:rPr lang="en-US" altLang="ko-KR">
                  <a:latin typeface="Arial" pitchFamily="34" charset="0"/>
                </a:rPr>
                <a:t> tabulation of gate inputs &amp; outputs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 and the nets they are connected to</a:t>
              </a:r>
            </a:p>
          </p:txBody>
        </p:sp>
        <p:sp>
          <p:nvSpPr>
            <p:cNvPr id="64525" name="Rectangle 8"/>
            <p:cNvSpPr>
              <a:spLocks noChangeArrowheads="1"/>
            </p:cNvSpPr>
            <p:nvPr/>
          </p:nvSpPr>
          <p:spPr bwMode="auto">
            <a:xfrm>
              <a:off x="1528" y="3376"/>
              <a:ext cx="320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Net:</a:t>
              </a:r>
              <a:r>
                <a:rPr lang="en-US" altLang="ko-KR">
                  <a:latin typeface="Arial" pitchFamily="34" charset="0"/>
                </a:rPr>
                <a:t> electrically connected collection of wires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19250" y="1412875"/>
            <a:ext cx="7264400" cy="3360738"/>
            <a:chOff x="1020" y="890"/>
            <a:chExt cx="4576" cy="2117"/>
          </a:xfrm>
        </p:grpSpPr>
        <p:sp>
          <p:nvSpPr>
            <p:cNvPr id="64520" name="Rectangle 5"/>
            <p:cNvSpPr>
              <a:spLocks noChangeArrowheads="1"/>
            </p:cNvSpPr>
            <p:nvPr/>
          </p:nvSpPr>
          <p:spPr bwMode="auto">
            <a:xfrm>
              <a:off x="1020" y="890"/>
              <a:ext cx="1128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Standard</a:t>
              </a:r>
            </a:p>
            <a:p>
              <a:pPr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Logic Gate</a:t>
              </a:r>
            </a:p>
            <a:p>
              <a:pPr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Representation</a:t>
              </a:r>
            </a:p>
          </p:txBody>
        </p:sp>
        <p:sp>
          <p:nvSpPr>
            <p:cNvPr id="64521" name="Rectangle 6"/>
            <p:cNvSpPr>
              <a:spLocks noChangeArrowheads="1"/>
            </p:cNvSpPr>
            <p:nvPr/>
          </p:nvSpPr>
          <p:spPr bwMode="auto">
            <a:xfrm>
              <a:off x="3280" y="960"/>
              <a:ext cx="156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Half Adder Schematic</a:t>
              </a:r>
            </a:p>
          </p:txBody>
        </p:sp>
        <p:pic>
          <p:nvPicPr>
            <p:cNvPr id="64522" name="Picture 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0" y="1390"/>
              <a:ext cx="520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23" name="Picture 1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6" y="1265"/>
              <a:ext cx="3240" cy="1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9310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36657D1-7717-465E-A43C-BD2F8920F7B8}" type="slidenum">
              <a:rPr lang="en-US" altLang="ko-KR">
                <a:latin typeface="+mn-lt"/>
              </a:rPr>
              <a:pPr defTabSz="762000">
                <a:defRPr/>
              </a:pPr>
              <a:t>35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7498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Gates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850900" y="584200"/>
            <a:ext cx="33067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Full Adder Schematic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041400" y="5410200"/>
            <a:ext cx="72263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>
                <a:solidFill>
                  <a:schemeClr val="hlink"/>
                </a:solidFill>
              </a:rPr>
              <a:t>Fan-in</a:t>
            </a:r>
            <a:r>
              <a:rPr lang="en-US" altLang="ko-KR" i="1">
                <a:latin typeface="Arial" pitchFamily="34" charset="0"/>
              </a:rPr>
              <a:t>:</a:t>
            </a:r>
            <a:r>
              <a:rPr lang="en-US" altLang="ko-KR">
                <a:latin typeface="Arial" pitchFamily="34" charset="0"/>
              </a:rPr>
              <a:t>  number of inputs to a gate</a:t>
            </a:r>
          </a:p>
          <a:p>
            <a:pPr algn="l">
              <a:lnSpc>
                <a:spcPct val="85000"/>
              </a:lnSpc>
            </a:pPr>
            <a:r>
              <a:rPr lang="en-US" altLang="ko-KR" sz="2000">
                <a:solidFill>
                  <a:schemeClr val="hlink"/>
                </a:solidFill>
              </a:rPr>
              <a:t>Fan-out</a:t>
            </a:r>
            <a:r>
              <a:rPr lang="en-US" altLang="ko-KR" i="1">
                <a:latin typeface="Arial" pitchFamily="34" charset="0"/>
              </a:rPr>
              <a:t>:</a:t>
            </a:r>
            <a:r>
              <a:rPr lang="en-US" altLang="ko-KR">
                <a:latin typeface="Arial" pitchFamily="34" charset="0"/>
              </a:rPr>
              <a:t>  number of gate inputs an output is connected to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Technology "Rules of Composition" place limits on fan-in/fan-out</a:t>
            </a:r>
          </a:p>
        </p:txBody>
      </p:sp>
      <p:pic>
        <p:nvPicPr>
          <p:cNvPr id="65542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8" y="935038"/>
            <a:ext cx="517842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6200" y="3579813"/>
            <a:ext cx="24003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5734050" y="4229100"/>
            <a:ext cx="590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D4170792-F4FD-4D50-9078-4C4E04362E23}" type="slidenum">
              <a:rPr lang="en-US" altLang="ko-KR">
                <a:latin typeface="+mn-lt"/>
              </a:rPr>
              <a:pPr defTabSz="762000">
                <a:defRPr/>
              </a:pPr>
              <a:t>36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68313" y="549275"/>
            <a:ext cx="1778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Waveforms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403350" y="981075"/>
            <a:ext cx="3798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dynamic behavior of a circuit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real circuits have non-zero delays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838450" y="1568450"/>
            <a:ext cx="3759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Timing Diagram of the Half Adder</a:t>
            </a:r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5943600" y="21463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6705600" y="2120900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5638800" y="337820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H="1">
            <a:off x="6731000" y="3378200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5594350" y="3403600"/>
            <a:ext cx="14478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sum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propagation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delay</a:t>
            </a:r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 flipV="1">
            <a:off x="4940300" y="2876550"/>
            <a:ext cx="368300" cy="1339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3873500" y="4216400"/>
            <a:ext cx="3797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circuit hazard:</a:t>
            </a:r>
            <a:r>
              <a:rPr lang="en-US" altLang="ko-KR">
                <a:latin typeface="Arial" pitchFamily="34" charset="0"/>
              </a:rPr>
              <a:t> 1 plus 0 is 1, not 0!</a:t>
            </a:r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3403600" y="21209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3911600" y="2133600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3098800" y="335280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 flipH="1">
            <a:off x="3911600" y="3352800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2952750" y="3441700"/>
            <a:ext cx="14478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sum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propagation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delay</a:t>
            </a: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397000" y="4800600"/>
            <a:ext cx="6846888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Output changes are delayed from input changes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The propagation delay is sensitive to paths in the circuit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Outputs may temporarily change from the correct value to the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wrong value back again to the correct value:  this is called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a </a:t>
            </a:r>
            <a:r>
              <a:rPr lang="en-US" altLang="ko-KR" i="1">
                <a:latin typeface="Arial" pitchFamily="34" charset="0"/>
              </a:rPr>
              <a:t>glitch</a:t>
            </a:r>
            <a:r>
              <a:rPr lang="en-US" altLang="ko-KR">
                <a:latin typeface="Arial" pitchFamily="34" charset="0"/>
              </a:rPr>
              <a:t> or </a:t>
            </a:r>
            <a:r>
              <a:rPr lang="en-US" altLang="ko-KR" i="1">
                <a:latin typeface="Arial" pitchFamily="34" charset="0"/>
              </a:rPr>
              <a:t>hazard</a:t>
            </a:r>
          </a:p>
        </p:txBody>
      </p:sp>
      <p:pic>
        <p:nvPicPr>
          <p:cNvPr id="44052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955800"/>
            <a:ext cx="62166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BF3E851-6BFA-4E30-ACB9-B28D11446037}" type="slidenum">
              <a:rPr lang="en-US" altLang="ko-KR">
                <a:latin typeface="+mn-lt"/>
              </a:rPr>
              <a:pPr defTabSz="762000">
                <a:defRPr/>
              </a:pPr>
              <a:t>37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39750" y="620713"/>
            <a:ext cx="10334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31913" y="1125538"/>
            <a:ext cx="69865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structural organization of the design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black boxes with input and output connections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corresponds to well defined functions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concentrates on how the components are composed by wiring 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527050" y="4851400"/>
            <a:ext cx="370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Full Adder realized in terms of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composition of half adder blocks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5207000" y="4838700"/>
            <a:ext cx="33543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Block diagram representation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of the Full Adder</a:t>
            </a:r>
          </a:p>
        </p:txBody>
      </p:sp>
      <p:pic>
        <p:nvPicPr>
          <p:cNvPr id="45064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6150" y="3471863"/>
            <a:ext cx="2921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5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9563" y="3465513"/>
            <a:ext cx="28987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5003EFB6-1A9B-4589-A30A-8D0C90F12E6B}" type="slidenum">
              <a:rPr lang="en-US" altLang="ko-KR">
                <a:latin typeface="+mn-lt"/>
              </a:rPr>
              <a:pPr defTabSz="762000">
                <a:defRPr/>
              </a:pPr>
              <a:t>38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pic>
        <p:nvPicPr>
          <p:cNvPr id="46083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6963" y="1703388"/>
            <a:ext cx="72548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8313" y="620713"/>
            <a:ext cx="34877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Waveform </a:t>
            </a:r>
            <a:r>
              <a:rPr lang="en-US" altLang="ko-KR" sz="2400"/>
              <a:t>Verification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258888" y="1052513"/>
            <a:ext cx="696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Does the composed full adder behave the same as the full gate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implementation?</a:t>
            </a: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3473450" y="2838450"/>
            <a:ext cx="330200" cy="330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470650" y="2819400"/>
            <a:ext cx="330200" cy="330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727200" y="4152900"/>
            <a:ext cx="66944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Sum, Cout waveforms lag input changes in time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How many time units after input change is it safe to examine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the outputs?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640BDD80-4BC4-4758-B4F1-E32E98A92D2F}" type="slidenum">
              <a:rPr lang="en-US" altLang="ko-KR">
                <a:latin typeface="+mn-lt"/>
              </a:rPr>
              <a:pPr defTabSz="762000">
                <a:defRPr/>
              </a:pPr>
              <a:t>39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24300" cy="284163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Representation of a Digital Design:</a:t>
            </a:r>
            <a:endParaRPr lang="en-US" altLang="ko-KR" sz="2400" u="none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990600" y="596900"/>
            <a:ext cx="43195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ABEL Hardware Description Language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0" y="1054100"/>
            <a:ext cx="5638800" cy="2254250"/>
          </a:xfrm>
          <a:noFill/>
          <a:ln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MODULE half_adder;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a, b, sum, carry PIN 1, 2, 3, 4;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TRUTH_TABLE {[a, b] -&gt; [sum, carry]}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	[0, 0] -&gt; [0, 0];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	[0, 1] -&gt; [1, 0];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	[1, 0] -&gt; [1, 0];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	[1, 1] -&gt; [0, 1];</a:t>
            </a:r>
          </a:p>
          <a:p>
            <a:pPr marL="228600" indent="-228600">
              <a:spcBef>
                <a:spcPct val="45000"/>
              </a:spcBef>
              <a:buFontTx/>
              <a:buNone/>
            </a:pPr>
            <a:r>
              <a:rPr lang="en-US" altLang="ko-KR" sz="1400" smtClean="0">
                <a:latin typeface="Courier New" pitchFamily="49" charset="0"/>
              </a:rPr>
              <a:t>END half_adder;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971800" y="3771900"/>
            <a:ext cx="56388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l">
              <a:spcBef>
                <a:spcPct val="45000"/>
              </a:spcBef>
            </a:pPr>
            <a:r>
              <a:rPr lang="en-US" altLang="ko-KR" sz="1400">
                <a:latin typeface="Courier New" pitchFamily="49" charset="0"/>
              </a:rPr>
              <a:t>MODULE half_adder;</a:t>
            </a:r>
          </a:p>
          <a:p>
            <a:pPr marL="228600" indent="-228600" algn="l">
              <a:spcBef>
                <a:spcPct val="45000"/>
              </a:spcBef>
            </a:pPr>
            <a:r>
              <a:rPr lang="en-US" altLang="ko-KR" sz="1400">
                <a:latin typeface="Courier New" pitchFamily="49" charset="0"/>
              </a:rPr>
              <a:t>a, b, sum, carry PIN 1, 2, 3, 4;</a:t>
            </a:r>
          </a:p>
          <a:p>
            <a:pPr marL="228600" indent="-228600" algn="l">
              <a:spcBef>
                <a:spcPct val="45000"/>
              </a:spcBef>
            </a:pPr>
            <a:r>
              <a:rPr lang="en-US" altLang="ko-KR" sz="1400">
                <a:latin typeface="Courier New" pitchFamily="49" charset="0"/>
              </a:rPr>
              <a:t>EQUATIONS</a:t>
            </a:r>
          </a:p>
          <a:p>
            <a:pPr marL="228600" indent="-228600" algn="l">
              <a:spcBef>
                <a:spcPct val="45000"/>
              </a:spcBef>
            </a:pPr>
            <a:r>
              <a:rPr lang="en-US" altLang="ko-KR" sz="1400">
                <a:latin typeface="Courier New" pitchFamily="49" charset="0"/>
              </a:rPr>
              <a:t>	SUM = (A &amp; !B) # (!A &amp; B);</a:t>
            </a:r>
          </a:p>
          <a:p>
            <a:pPr marL="228600" indent="-228600" algn="l">
              <a:spcBef>
                <a:spcPct val="45000"/>
              </a:spcBef>
            </a:pPr>
            <a:r>
              <a:rPr lang="en-US" altLang="ko-KR" sz="1400">
                <a:latin typeface="Courier New" pitchFamily="49" charset="0"/>
              </a:rPr>
              <a:t>	CARRY = A &amp; B;</a:t>
            </a:r>
          </a:p>
          <a:p>
            <a:pPr marL="228600" indent="-228600" algn="l">
              <a:spcBef>
                <a:spcPct val="45000"/>
              </a:spcBef>
            </a:pPr>
            <a:r>
              <a:rPr lang="en-US" altLang="ko-KR" sz="1400">
                <a:latin typeface="Courier New" pitchFamily="49" charset="0"/>
              </a:rPr>
              <a:t>END half_adder;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984250" y="1866900"/>
            <a:ext cx="1549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Truth Table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Specification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984250" y="4279900"/>
            <a:ext cx="1549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Equation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Specification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3543300" y="5930900"/>
            <a:ext cx="622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AND</a:t>
            </a: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4572000" y="5930900"/>
            <a:ext cx="469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OR</a:t>
            </a: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5727700" y="5918200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NOT</a:t>
            </a:r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 flipH="1" flipV="1">
            <a:off x="5143500" y="4864100"/>
            <a:ext cx="8255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 flipV="1">
            <a:off x="4851400" y="4838700"/>
            <a:ext cx="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 flipV="1">
            <a:off x="4114800" y="4864100"/>
            <a:ext cx="13208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6516688" y="404813"/>
            <a:ext cx="1655762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Behaviors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6C9177E-2A0B-462B-B230-BDD5DD4BE2C5}" type="slidenum">
              <a:rPr lang="en-US" altLang="ko-KR">
                <a:latin typeface="+mn-lt"/>
              </a:rPr>
              <a:pPr defTabSz="762000">
                <a:defRPr/>
              </a:pPr>
              <a:t>4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84213" y="1125538"/>
            <a:ext cx="237648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Implementation</a:t>
            </a:r>
          </a:p>
          <a:p>
            <a:pPr algn="l">
              <a:lnSpc>
                <a:spcPct val="85000"/>
              </a:lnSpc>
            </a:pPr>
            <a:endParaRPr lang="en-US" altLang="ko-KR" sz="2400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141413" y="1709738"/>
            <a:ext cx="6327775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Assemble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primitives</a:t>
            </a:r>
            <a:r>
              <a:rPr lang="en-US" altLang="ko-KR">
                <a:latin typeface="Arial" pitchFamily="34" charset="0"/>
              </a:rPr>
              <a:t> into more complex building blocks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Composition via wiring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Choose among </a:t>
            </a: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alternatives to improve the design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684213" y="3716338"/>
            <a:ext cx="1019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Debug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128713" y="4381500"/>
            <a:ext cx="754697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Faulty systems: design flaws, composition flaws, component flaws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Design to make debugging easier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Hypothesis formation and troubleshooting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/>
      <p:bldP spid="1075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A914CDF8-4715-46E0-B320-75146AFD2B16}" type="slidenum">
              <a:rPr lang="en-US" altLang="ko-KR">
                <a:latin typeface="+mn-lt"/>
              </a:rPr>
              <a:pPr defTabSz="762000">
                <a:defRPr/>
              </a:pPr>
              <a:t>40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7019925" y="333375"/>
            <a:ext cx="15224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>
                <a:solidFill>
                  <a:schemeClr val="accent1"/>
                </a:solidFill>
              </a:rPr>
              <a:t>Behaviors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752600" y="1803400"/>
            <a:ext cx="4148138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>
                <a:latin typeface="Arial" pitchFamily="34" charset="0"/>
              </a:rPr>
              <a:t>-- ***** inverter gate model *****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-- external ports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ENTITY inverter_gate;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PORT (a:  IN BIT;  z:  OUT BIT);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inverter_gate;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-- internal behavior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ARCHITECTURE behavioral OF inverter_gate IS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BEGIN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z &lt;= NOT a AFTER 10 ns;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behavioral;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-- ***** and gate model *****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-- external ports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ENTITY and_gate;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PORT (a, b: IN BIT;  z: OUT BIT);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and_gate;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-- internal behavior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ARCHITECTURE behavioral OF and_gate IS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BEGIN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z &lt;= a AND b AFTER 10 ns;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behavioral;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578600" y="1955800"/>
            <a:ext cx="21717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Black Box View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as seen by outside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world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H="1">
            <a:off x="4013200" y="2286000"/>
            <a:ext cx="254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457950" y="3289300"/>
            <a:ext cx="2425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Internal Behavior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Note delay statement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>
            <a:off x="4318000" y="3479800"/>
            <a:ext cx="2222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1397000" y="762000"/>
            <a:ext cx="50927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Hardware description languages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structure and function of the digital design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Example: Half Adder in VHDL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4B16FAA-B20A-448A-88FC-C64A610901F8}" type="slidenum">
              <a:rPr lang="en-US" altLang="ko-KR">
                <a:latin typeface="+mn-lt"/>
              </a:rPr>
              <a:pPr defTabSz="762000">
                <a:defRPr/>
              </a:pPr>
              <a:t>41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092700" cy="284163"/>
          </a:xfrm>
          <a:noFill/>
        </p:spPr>
        <p:txBody>
          <a:bodyPr/>
          <a:lstStyle/>
          <a:p>
            <a:r>
              <a:rPr lang="en-US" altLang="ko-KR" smtClean="0"/>
              <a:t>Representation of a Digital Design: Behaviors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828800" y="609600"/>
            <a:ext cx="5173663" cy="600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>
                <a:latin typeface="Arial" pitchFamily="34" charset="0"/>
              </a:rPr>
              <a:t>-- ***** or gate model *****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-- external ports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ENTITY or_gate;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PORT (a, b: IN BIT;  z: OUT BIT);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or_gate;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-- internal behavior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ARCHITECTURE behavioral OF or_gate IS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BEGIN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z &lt;= a OR b AFTER 10 ns;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behavioral;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-- ***** half adder model *****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-- external ports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ENTITY half_adder;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PORT (a_in, b_in: INPUT;  sum, c_out: OUTPUT);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half_adder;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-- internal structure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ARCHITECTURE structural of half_adder IS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-- component types to use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COMPONENT inverter_gate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     PORT (a: IN BIT;  z: OUT BIT);  END COMPONENT; 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COMPONENT and_gate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     PORT (a, b: IN BIT;  z: OUT BIT);  END COMPONENT; 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COMPONENT or_gate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     PORT (a, b: IN BIT;  z: OUT BIT);  END COMPONENT;</a:t>
            </a:r>
          </a:p>
          <a:p>
            <a:pPr algn="l"/>
            <a:endParaRPr lang="en-US" altLang="ko-KR" sz="1400">
              <a:latin typeface="Arial" pitchFamily="34" charset="0"/>
            </a:endParaRPr>
          </a:p>
          <a:p>
            <a:pPr algn="l"/>
            <a:r>
              <a:rPr lang="en-US" altLang="ko-KR" sz="1400">
                <a:latin typeface="Arial" pitchFamily="34" charset="0"/>
              </a:rPr>
              <a:t>     -- internal signal wires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SIGNAL s1, s2, s3, s4: BIT;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051550" y="863600"/>
            <a:ext cx="2565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AND, OR, NOT models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typically included in a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library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369050" y="4064000"/>
            <a:ext cx="26416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Particular components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to be used within the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model of the half adder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H="1">
            <a:off x="5410200" y="4445000"/>
            <a:ext cx="1066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7F1F063C-984F-4298-898A-C0E570BB9E45}" type="slidenum">
              <a:rPr lang="en-US" altLang="ko-KR">
                <a:latin typeface="+mn-lt"/>
              </a:rPr>
              <a:pPr defTabSz="762000">
                <a:defRPr/>
              </a:pPr>
              <a:t>42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092700" cy="284163"/>
          </a:xfrm>
          <a:noFill/>
        </p:spPr>
        <p:txBody>
          <a:bodyPr/>
          <a:lstStyle/>
          <a:p>
            <a:r>
              <a:rPr lang="en-US" altLang="ko-KR" smtClean="0"/>
              <a:t>Representation of a Digital Design: Behaviors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130300" y="584200"/>
            <a:ext cx="5551488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>
                <a:latin typeface="Arial" pitchFamily="34" charset="0"/>
              </a:rPr>
              <a:t>BEGIN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-- one line for each gate, describing its type and connections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i1: inverter_gate PORT MAP (a_in, s1);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i2: inverter_gate PORT MAP (b_in, s2);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a1: and_gate PORT MAP (b_in, s1, s3);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a2: and_gate PORT MAP (a_in, s2, s4);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      o1: or_gate PORT MAP (s3, s4, sum);</a:t>
            </a:r>
          </a:p>
          <a:p>
            <a:pPr algn="l"/>
            <a:r>
              <a:rPr lang="en-US" altLang="ko-KR" sz="1400">
                <a:latin typeface="Arial" pitchFamily="34" charset="0"/>
              </a:rPr>
              <a:t>END structural;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6477000" y="12700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Textual description 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of the netlist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50900" y="2971800"/>
            <a:ext cx="79771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This VHDL specification corresponds to the following labeled schematic</a:t>
            </a:r>
          </a:p>
        </p:txBody>
      </p:sp>
      <p:pic>
        <p:nvPicPr>
          <p:cNvPr id="50183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7100" y="3429000"/>
            <a:ext cx="50673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C27B8E21-1DC2-4C70-80C8-6518F056F1E0}" type="slidenum">
              <a:rPr lang="en-US" altLang="ko-KR">
                <a:latin typeface="+mn-lt"/>
              </a:rPr>
              <a:pPr defTabSz="762000">
                <a:defRPr/>
              </a:pPr>
              <a:t>43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152900" cy="284163"/>
          </a:xfrm>
          <a:noFill/>
        </p:spPr>
        <p:txBody>
          <a:bodyPr/>
          <a:lstStyle/>
          <a:p>
            <a:r>
              <a:rPr lang="en-US" altLang="ko-KR" smtClean="0"/>
              <a:t>Rapid Electronic System Prototyping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63600" y="546100"/>
            <a:ext cx="6799263" cy="1652588"/>
            <a:chOff x="544" y="344"/>
            <a:chExt cx="4283" cy="1041"/>
          </a:xfrm>
        </p:grpSpPr>
        <p:sp>
          <p:nvSpPr>
            <p:cNvPr id="51208" name="Rectangle 3"/>
            <p:cNvSpPr>
              <a:spLocks noChangeArrowheads="1"/>
            </p:cNvSpPr>
            <p:nvPr/>
          </p:nvSpPr>
          <p:spPr bwMode="auto">
            <a:xfrm>
              <a:off x="793" y="618"/>
              <a:ext cx="4034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quick construction of digital systems to prove concept</a:t>
              </a:r>
            </a:p>
            <a:p>
              <a:pPr algn="l">
                <a:lnSpc>
                  <a:spcPct val="85000"/>
                </a:lnSpc>
              </a:pPr>
              <a:endParaRPr lang="en-US" altLang="ko-KR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rapid exploration of alternative design approaches</a:t>
              </a:r>
            </a:p>
            <a:p>
              <a:pPr algn="l">
                <a:lnSpc>
                  <a:spcPct val="85000"/>
                </a:lnSpc>
              </a:pPr>
              <a:endParaRPr lang="en-US" altLang="ko-KR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performance traded off for faster path to implementation</a:t>
              </a:r>
            </a:p>
          </p:txBody>
        </p:sp>
        <p:sp>
          <p:nvSpPr>
            <p:cNvPr id="51209" name="Rectangle 4"/>
            <p:cNvSpPr>
              <a:spLocks noChangeArrowheads="1"/>
            </p:cNvSpPr>
            <p:nvPr/>
          </p:nvSpPr>
          <p:spPr bwMode="auto">
            <a:xfrm>
              <a:off x="544" y="344"/>
              <a:ext cx="55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000"/>
                <a:t>Goals: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00113" y="2997200"/>
            <a:ext cx="7594600" cy="2493963"/>
            <a:chOff x="567" y="1888"/>
            <a:chExt cx="4784" cy="1571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567" y="1888"/>
              <a:ext cx="98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000"/>
                <a:t>Techniques: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703" y="2251"/>
              <a:ext cx="464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/>
                <a:t>computer-aided design tools</a:t>
              </a:r>
            </a:p>
            <a:p>
              <a:pPr lvl="1"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simulation:  find out how the design will behave 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                          before constructing it</a:t>
              </a:r>
            </a:p>
            <a:p>
              <a:pPr lvl="1"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synthesis:  generate detailed descriptions, like schematics,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                    from high level descriptions, like Boolean equations</a:t>
              </a:r>
            </a:p>
            <a:p>
              <a:pPr algn="l">
                <a:lnSpc>
                  <a:spcPct val="85000"/>
                </a:lnSpc>
              </a:pPr>
              <a:endParaRPr lang="en-US" altLang="ko-KR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en-US" altLang="ko-KR"/>
                <a:t>quick turnaround implementation technologies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    programmable logic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C9807C8-851E-4AA1-8A41-387350A34011}" type="slidenum">
              <a:rPr lang="en-US" altLang="ko-KR">
                <a:latin typeface="+mn-lt"/>
              </a:rPr>
              <a:pPr defTabSz="762000">
                <a:defRPr/>
              </a:pPr>
              <a:t>44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229100" cy="284163"/>
          </a:xfrm>
          <a:noFill/>
        </p:spPr>
        <p:txBody>
          <a:bodyPr/>
          <a:lstStyle/>
          <a:p>
            <a:r>
              <a:rPr lang="en-US" altLang="ko-KR" smtClean="0"/>
              <a:t>Rapid Electronic System Prototyping: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50825" y="836613"/>
            <a:ext cx="3594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Computer-Aided Design</a:t>
            </a:r>
          </a:p>
        </p:txBody>
      </p:sp>
      <p:grpSp>
        <p:nvGrpSpPr>
          <p:cNvPr id="52229" name="Group 22"/>
          <p:cNvGrpSpPr>
            <a:grpSpLocks/>
          </p:cNvGrpSpPr>
          <p:nvPr/>
        </p:nvGrpSpPr>
        <p:grpSpPr bwMode="auto">
          <a:xfrm>
            <a:off x="682625" y="1412875"/>
            <a:ext cx="8274049" cy="4329113"/>
            <a:chOff x="421" y="584"/>
            <a:chExt cx="5212" cy="2490"/>
          </a:xfrm>
        </p:grpSpPr>
        <p:sp>
          <p:nvSpPr>
            <p:cNvPr id="52230" name="Rectangle 4"/>
            <p:cNvSpPr>
              <a:spLocks noChangeArrowheads="1"/>
            </p:cNvSpPr>
            <p:nvPr/>
          </p:nvSpPr>
          <p:spPr bwMode="auto">
            <a:xfrm>
              <a:off x="744" y="584"/>
              <a:ext cx="114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Synthesis tools</a:t>
              </a:r>
            </a:p>
          </p:txBody>
        </p:sp>
        <p:sp>
          <p:nvSpPr>
            <p:cNvPr id="52231" name="Rectangle 5"/>
            <p:cNvSpPr>
              <a:spLocks noChangeArrowheads="1"/>
            </p:cNvSpPr>
            <p:nvPr/>
          </p:nvSpPr>
          <p:spPr bwMode="auto">
            <a:xfrm>
              <a:off x="1000" y="824"/>
              <a:ext cx="4633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</a:t>
              </a: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create</a:t>
              </a:r>
              <a:r>
                <a:rPr lang="en-US" altLang="ko-KR">
                  <a:latin typeface="Arial" pitchFamily="34" charset="0"/>
                </a:rPr>
                <a:t> a portion of the design from other portions</a:t>
              </a:r>
            </a:p>
            <a:p>
              <a:pPr algn="l">
                <a:lnSpc>
                  <a:spcPct val="85000"/>
                </a:lnSpc>
              </a:pPr>
              <a:endParaRPr lang="en-US" altLang="ko-KR">
                <a:latin typeface="Arial" pitchFamily="34" charset="0"/>
              </a:endParaRPr>
            </a:p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latin typeface="Arial" pitchFamily="34" charset="0"/>
                </a:rPr>
                <a:t> </a:t>
              </a: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map</a:t>
              </a:r>
              <a:r>
                <a:rPr lang="en-US" altLang="ko-KR">
                  <a:latin typeface="Arial" pitchFamily="34" charset="0"/>
                </a:rPr>
                <a:t> more abstract representation </a:t>
              </a: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to more physical</a:t>
              </a:r>
              <a:r>
                <a:rPr lang="en-US" altLang="ko-KR">
                  <a:latin typeface="Arial" pitchFamily="34" charset="0"/>
                </a:rPr>
                <a:t> representation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1164" y="1524"/>
              <a:ext cx="1000" cy="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ko-KR">
                  <a:latin typeface="Arial" pitchFamily="34" charset="0"/>
                </a:rPr>
                <a:t>Behavioral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>
                  <a:latin typeface="Arial" pitchFamily="34" charset="0"/>
                </a:rPr>
                <a:t>Synthesis</a:t>
              </a:r>
            </a:p>
          </p:txBody>
        </p:sp>
        <p:sp>
          <p:nvSpPr>
            <p:cNvPr id="52233" name="Rectangle 7"/>
            <p:cNvSpPr>
              <a:spLocks noChangeArrowheads="1"/>
            </p:cNvSpPr>
            <p:nvPr/>
          </p:nvSpPr>
          <p:spPr bwMode="auto">
            <a:xfrm>
              <a:off x="421" y="1528"/>
              <a:ext cx="56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dirty="0" smtClean="0">
                  <a:latin typeface="Arial" pitchFamily="34" charset="0"/>
                </a:rPr>
                <a:t>VHDL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 dirty="0" smtClean="0">
                  <a:latin typeface="Arial" pitchFamily="34" charset="0"/>
                </a:rPr>
                <a:t>Verilog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 dirty="0" smtClean="0">
                  <a:latin typeface="Arial" pitchFamily="34" charset="0"/>
                </a:rPr>
                <a:t>…</a:t>
              </a:r>
              <a:endParaRPr lang="en-US" altLang="ko-KR" dirty="0">
                <a:latin typeface="Arial" pitchFamily="34" charset="0"/>
              </a:endParaRPr>
            </a:p>
          </p:txBody>
        </p:sp>
        <p:sp>
          <p:nvSpPr>
            <p:cNvPr id="52234" name="Line 8"/>
            <p:cNvSpPr>
              <a:spLocks noChangeShapeType="1"/>
            </p:cNvSpPr>
            <p:nvPr/>
          </p:nvSpPr>
          <p:spPr bwMode="auto">
            <a:xfrm>
              <a:off x="968" y="1712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2168" y="1744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6" name="Rectangle 10"/>
            <p:cNvSpPr>
              <a:spLocks noChangeArrowheads="1"/>
            </p:cNvSpPr>
            <p:nvPr/>
          </p:nvSpPr>
          <p:spPr bwMode="auto">
            <a:xfrm>
              <a:off x="2396" y="1608"/>
              <a:ext cx="776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Boolean</a:t>
              </a:r>
            </a:p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Equations</a:t>
              </a: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3340" y="1516"/>
              <a:ext cx="1008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ko-KR">
                  <a:latin typeface="Arial" pitchFamily="34" charset="0"/>
                </a:rPr>
                <a:t>Logic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>
                  <a:latin typeface="Arial" pitchFamily="34" charset="0"/>
                </a:rPr>
                <a:t>Synthesis</a:t>
              </a:r>
            </a:p>
          </p:txBody>
        </p:sp>
        <p:sp>
          <p:nvSpPr>
            <p:cNvPr id="52238" name="Line 12"/>
            <p:cNvSpPr>
              <a:spLocks noChangeShapeType="1"/>
            </p:cNvSpPr>
            <p:nvPr/>
          </p:nvSpPr>
          <p:spPr bwMode="auto">
            <a:xfrm>
              <a:off x="3096" y="176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9" name="Rectangle 13"/>
            <p:cNvSpPr>
              <a:spLocks noChangeArrowheads="1"/>
            </p:cNvSpPr>
            <p:nvPr/>
          </p:nvSpPr>
          <p:spPr bwMode="auto">
            <a:xfrm>
              <a:off x="2812" y="2248"/>
              <a:ext cx="68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Gate</a:t>
              </a:r>
            </a:p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Libraries</a:t>
              </a:r>
            </a:p>
          </p:txBody>
        </p:sp>
        <p:sp>
          <p:nvSpPr>
            <p:cNvPr id="52240" name="Line 14"/>
            <p:cNvSpPr>
              <a:spLocks noChangeShapeType="1"/>
            </p:cNvSpPr>
            <p:nvPr/>
          </p:nvSpPr>
          <p:spPr bwMode="auto">
            <a:xfrm>
              <a:off x="3544" y="2392"/>
              <a:ext cx="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1" name="Line 15"/>
            <p:cNvSpPr>
              <a:spLocks noChangeShapeType="1"/>
            </p:cNvSpPr>
            <p:nvPr/>
          </p:nvSpPr>
          <p:spPr bwMode="auto">
            <a:xfrm flipV="1">
              <a:off x="3912" y="2048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2" name="Line 16"/>
            <p:cNvSpPr>
              <a:spLocks noChangeShapeType="1"/>
            </p:cNvSpPr>
            <p:nvPr/>
          </p:nvSpPr>
          <p:spPr bwMode="auto">
            <a:xfrm>
              <a:off x="4360" y="1776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4608" y="1704"/>
              <a:ext cx="88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Schematics</a:t>
              </a:r>
            </a:p>
          </p:txBody>
        </p:sp>
        <p:sp>
          <p:nvSpPr>
            <p:cNvPr id="52244" name="Rectangle 18"/>
            <p:cNvSpPr>
              <a:spLocks noChangeArrowheads="1"/>
            </p:cNvSpPr>
            <p:nvPr/>
          </p:nvSpPr>
          <p:spPr bwMode="auto">
            <a:xfrm>
              <a:off x="1064" y="2776"/>
              <a:ext cx="394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buFontTx/>
                <a:buChar char="•"/>
              </a:pP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 map</a:t>
              </a:r>
              <a:r>
                <a:rPr lang="en-US" altLang="ko-KR">
                  <a:latin typeface="Arial" pitchFamily="34" charset="0"/>
                </a:rPr>
                <a:t> a representation into </a:t>
              </a:r>
              <a:r>
                <a:rPr lang="en-US" altLang="ko-KR">
                  <a:solidFill>
                    <a:schemeClr val="hlink"/>
                  </a:solidFill>
                  <a:latin typeface="Arial" pitchFamily="34" charset="0"/>
                </a:rPr>
                <a:t>a more optimized form</a:t>
              </a:r>
              <a:r>
                <a:rPr lang="en-US" altLang="ko-KR">
                  <a:latin typeface="Arial" pitchFamily="34" charset="0"/>
                </a:rPr>
                <a:t> of that representation, e.g.,</a:t>
              </a:r>
              <a:r>
                <a:rPr lang="en-US" altLang="ko-KR" i="1">
                  <a:latin typeface="Arial" pitchFamily="34" charset="0"/>
                </a:rPr>
                <a:t> espresso</a:t>
              </a:r>
            </a:p>
          </p:txBody>
        </p:sp>
        <p:sp>
          <p:nvSpPr>
            <p:cNvPr id="52245" name="Rectangle 19"/>
            <p:cNvSpPr>
              <a:spLocks noChangeArrowheads="1"/>
            </p:cNvSpPr>
            <p:nvPr/>
          </p:nvSpPr>
          <p:spPr bwMode="auto">
            <a:xfrm>
              <a:off x="1296" y="2296"/>
              <a:ext cx="47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ABEL</a:t>
              </a:r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1792" y="2392"/>
              <a:ext cx="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 flipV="1">
              <a:off x="2664" y="1936"/>
              <a:ext cx="0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ACAD289B-5A50-4B51-88C6-698671B3A7FE}" type="slidenum">
              <a:rPr lang="en-US" altLang="ko-KR">
                <a:latin typeface="+mn-lt"/>
              </a:rPr>
              <a:pPr defTabSz="762000">
                <a:defRPr/>
              </a:pPr>
              <a:t>45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152900" cy="284163"/>
          </a:xfrm>
          <a:noFill/>
        </p:spPr>
        <p:txBody>
          <a:bodyPr/>
          <a:lstStyle/>
          <a:p>
            <a:r>
              <a:rPr lang="en-US" altLang="ko-KR" smtClean="0"/>
              <a:t>Rapid Electronic System Prototyping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684213" y="549275"/>
            <a:ext cx="1622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Simulation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397000" y="914400"/>
            <a:ext cx="769937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program which dynamically executes an abstract design description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obtain verification of functional correctness and some timing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information before the design is physically constructed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easier to probe and debug a simulation than an implemented design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simulation cannot guarantee that a design will work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only as good as the test cases attempted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does not check electrical errors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abstracts away some of the realities of a real system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79500" y="3873500"/>
            <a:ext cx="2265363" cy="1681163"/>
            <a:chOff x="680" y="2440"/>
            <a:chExt cx="1427" cy="1059"/>
          </a:xfrm>
        </p:grpSpPr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680" y="2440"/>
              <a:ext cx="131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000"/>
                <a:t>Logic Simulation</a:t>
              </a:r>
            </a:p>
          </p:txBody>
        </p:sp>
        <p:sp>
          <p:nvSpPr>
            <p:cNvPr id="53259" name="Rectangle 7"/>
            <p:cNvSpPr>
              <a:spLocks noChangeArrowheads="1"/>
            </p:cNvSpPr>
            <p:nvPr/>
          </p:nvSpPr>
          <p:spPr bwMode="auto">
            <a:xfrm>
              <a:off x="680" y="3304"/>
              <a:ext cx="142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sz="2000"/>
                <a:t>Timing Simulation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35100" y="4241800"/>
            <a:ext cx="5157788" cy="2330450"/>
            <a:chOff x="904" y="2672"/>
            <a:chExt cx="3249" cy="1468"/>
          </a:xfrm>
        </p:grpSpPr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904" y="2672"/>
              <a:ext cx="3145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design described in terms of logic gates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values are 0, 1 (plus others to be introduced)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good for truth table verification</a:t>
              </a:r>
            </a:p>
          </p:txBody>
        </p:sp>
        <p:sp>
          <p:nvSpPr>
            <p:cNvPr id="53257" name="Rectangle 8"/>
            <p:cNvSpPr>
              <a:spLocks noChangeArrowheads="1"/>
            </p:cNvSpPr>
            <p:nvPr/>
          </p:nvSpPr>
          <p:spPr bwMode="auto">
            <a:xfrm>
              <a:off x="920" y="3520"/>
              <a:ext cx="3233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waveform inputs and outputs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model of gate delays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are the waveform shapes what was expected?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identification of performance bottlenecks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92A0A0EC-2F1E-46D7-BC32-1D6EE10E5ACE}" type="slidenum">
              <a:rPr lang="en-US" altLang="ko-KR">
                <a:latin typeface="+mn-lt"/>
              </a:rPr>
              <a:pPr defTabSz="762000">
                <a:defRPr/>
              </a:pPr>
              <a:t>46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559300" cy="284163"/>
          </a:xfrm>
          <a:noFill/>
        </p:spPr>
        <p:txBody>
          <a:bodyPr/>
          <a:lstStyle/>
          <a:p>
            <a:r>
              <a:rPr lang="en-US" altLang="ko-KR" smtClean="0"/>
              <a:t>Rapid Electronic System Implementation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611188" y="1052513"/>
            <a:ext cx="441325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/>
              <a:t>Rapid Implementation Technologies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403350" y="1557338"/>
            <a:ext cx="7712075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the function and interconnect of a component can be "personalized"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alternative to discrete logic gates and wires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reduces wiring complexity and parts count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facilitates more rapid design changes and enhancements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755650" y="3860800"/>
            <a:ext cx="37988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/>
              <a:t>Programming with 1's and 0's</a:t>
            </a: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331913" y="4365625"/>
            <a:ext cx="734377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component function configured through truth table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interconnect among internal modules also configured in this way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selectively blown fuses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programmable switching matrix configured by 1's and 0's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8B8CD2A4-C665-4E6A-9C15-22F051398AAA}" type="slidenum">
              <a:rPr lang="en-US" altLang="ko-KR">
                <a:latin typeface="+mn-lt"/>
              </a:rPr>
              <a:pPr defTabSz="762000">
                <a:defRPr/>
              </a:pPr>
              <a:t>47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152900" cy="284163"/>
          </a:xfrm>
          <a:noFill/>
        </p:spPr>
        <p:txBody>
          <a:bodyPr/>
          <a:lstStyle/>
          <a:p>
            <a:r>
              <a:rPr lang="en-US" altLang="ko-KR" smtClean="0"/>
              <a:t>Rapid Electronic System Prototyping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79388" y="549275"/>
            <a:ext cx="46577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Example: Read-Only Memories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258888" y="1125538"/>
            <a:ext cx="69373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hardware implementation of a two dimensional array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inputs form the index into the array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the binary word at the indexed memory location contains the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output values</a:t>
            </a:r>
          </a:p>
          <a:p>
            <a:pPr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contents are programmed once, read many times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755650" y="3573463"/>
            <a:ext cx="3455988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Half Adder Realized as a ROM: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5003800" y="3500438"/>
            <a:ext cx="34290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Full Adder Realized as a ROM:</a:t>
            </a:r>
          </a:p>
        </p:txBody>
      </p:sp>
      <p:pic>
        <p:nvPicPr>
          <p:cNvPr id="55304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3860800"/>
            <a:ext cx="27051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4163" y="3789363"/>
            <a:ext cx="2365375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F5DD93CF-8C50-4FFD-8270-EE9AB1D3089E}" type="slidenum">
              <a:rPr lang="en-US" altLang="ko-KR">
                <a:latin typeface="+mn-lt"/>
              </a:rPr>
              <a:pPr defTabSz="762000">
                <a:defRPr/>
              </a:pPr>
              <a:t>48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1841500" cy="284163"/>
          </a:xfrm>
          <a:noFill/>
        </p:spPr>
        <p:txBody>
          <a:bodyPr/>
          <a:lstStyle/>
          <a:p>
            <a:r>
              <a:rPr lang="en-US" altLang="ko-KR" smtClean="0"/>
              <a:t>Chapter Review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187450" y="692150"/>
            <a:ext cx="5930900" cy="56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 sz="2000"/>
              <a:t>the </a:t>
            </a:r>
            <a:r>
              <a:rPr lang="en-US" altLang="ko-KR" sz="2000">
                <a:solidFill>
                  <a:schemeClr val="hlink"/>
                </a:solidFill>
              </a:rPr>
              <a:t>process</a:t>
            </a:r>
            <a:r>
              <a:rPr lang="en-US" altLang="ko-KR" sz="2000"/>
              <a:t> of design:</a:t>
            </a:r>
          </a:p>
          <a:p>
            <a:pPr algn="l">
              <a:lnSpc>
                <a:spcPct val="85000"/>
              </a:lnSpc>
            </a:pPr>
            <a:endParaRPr lang="en-US" altLang="ko-KR" sz="2000"/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functional decomposition and design by assembly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 sz="2000"/>
              <a:t>the kinds of </a:t>
            </a:r>
            <a:r>
              <a:rPr lang="en-US" altLang="ko-KR" sz="2000">
                <a:solidFill>
                  <a:schemeClr val="hlink"/>
                </a:solidFill>
              </a:rPr>
              <a:t>systems </a:t>
            </a:r>
            <a:r>
              <a:rPr lang="en-US" altLang="ko-KR" sz="2000"/>
              <a:t>we will be designing</a:t>
            </a:r>
            <a:r>
              <a:rPr lang="en-US" altLang="ko-KR" sz="2000" i="1"/>
              <a:t>:</a:t>
            </a:r>
          </a:p>
          <a:p>
            <a:pPr algn="l">
              <a:lnSpc>
                <a:spcPct val="85000"/>
              </a:lnSpc>
            </a:pPr>
            <a:endParaRPr lang="en-US" altLang="ko-KR" sz="2000" i="1"/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combinational and sequential logic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binary digital systems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implemented in MOS and bipolar technology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 sz="2000"/>
              <a:t>the many levels of </a:t>
            </a:r>
            <a:r>
              <a:rPr lang="en-US" altLang="ko-KR" sz="2000">
                <a:solidFill>
                  <a:schemeClr val="hlink"/>
                </a:solidFill>
              </a:rPr>
              <a:t>design representation:</a:t>
            </a:r>
          </a:p>
          <a:p>
            <a:pPr algn="l">
              <a:lnSpc>
                <a:spcPct val="85000"/>
              </a:lnSpc>
            </a:pPr>
            <a:endParaRPr lang="en-US" altLang="ko-KR" sz="2000">
              <a:solidFill>
                <a:schemeClr val="hlink"/>
              </a:solidFill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from switches to behavioral descriptions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</a:t>
            </a:r>
            <a:r>
              <a:rPr lang="en-US" altLang="ko-KR" sz="2000"/>
              <a:t>the </a:t>
            </a:r>
            <a:r>
              <a:rPr lang="en-US" altLang="ko-KR" sz="2000">
                <a:solidFill>
                  <a:schemeClr val="hlink"/>
                </a:solidFill>
              </a:rPr>
              <a:t>changing</a:t>
            </a:r>
            <a:r>
              <a:rPr lang="en-US" altLang="ko-KR" sz="2000"/>
              <a:t> technological landscape:</a:t>
            </a:r>
          </a:p>
          <a:p>
            <a:pPr algn="l">
              <a:lnSpc>
                <a:spcPct val="85000"/>
              </a:lnSpc>
            </a:pPr>
            <a:endParaRPr lang="en-US" altLang="ko-KR" sz="2000"/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rapid electronic system implementation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facilitated by computer-aided design tools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  (in particular, synthesis and simulation tools)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and programmable logic devices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83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83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0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0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E7CA8010-C7D5-499D-9AA9-02F07C99550D}" type="slidenum">
              <a:rPr lang="en-US" altLang="ko-KR">
                <a:latin typeface="+mn-lt"/>
              </a:rPr>
              <a:pPr defTabSz="762000">
                <a:defRPr/>
              </a:pPr>
              <a:t>49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059113" y="2781300"/>
            <a:ext cx="2870200" cy="530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200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E8F40240-04A0-44E0-B5CD-7301BDD36238}" type="slidenum">
              <a:rPr lang="en-US" altLang="ko-KR">
                <a:latin typeface="+mn-lt"/>
              </a:rPr>
              <a:pPr defTabSz="762000">
                <a:defRPr/>
              </a:pPr>
              <a:t>5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pic>
        <p:nvPicPr>
          <p:cNvPr id="17411" name="Picture 2" descr="le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47244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 descr="lego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810000"/>
            <a:ext cx="24384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 descr="lego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81400"/>
            <a:ext cx="21097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5" descr="lego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573463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AutoShape 6"/>
          <p:cNvSpPr>
            <a:spLocks noChangeArrowheads="1"/>
          </p:cNvSpPr>
          <p:nvPr/>
        </p:nvSpPr>
        <p:spPr bwMode="auto">
          <a:xfrm rot="2378252">
            <a:off x="2286000" y="2057400"/>
            <a:ext cx="609600" cy="1600200"/>
          </a:xfrm>
          <a:prstGeom prst="downArrow">
            <a:avLst>
              <a:gd name="adj1" fmla="val 50000"/>
              <a:gd name="adj2" fmla="val 6562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3581400" y="2286000"/>
            <a:ext cx="609600" cy="1295400"/>
          </a:xfrm>
          <a:prstGeom prst="downArrow">
            <a:avLst>
              <a:gd name="adj1" fmla="val 50000"/>
              <a:gd name="adj2" fmla="val 5312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 rot="-2427945">
            <a:off x="5257800" y="2209800"/>
            <a:ext cx="609600" cy="1143000"/>
          </a:xfrm>
          <a:prstGeom prst="down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ko-KR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219700" y="4149725"/>
            <a:ext cx="1584325" cy="1655763"/>
            <a:chOff x="3379" y="2614"/>
            <a:chExt cx="998" cy="1043"/>
          </a:xfrm>
        </p:grpSpPr>
        <p:sp>
          <p:nvSpPr>
            <p:cNvPr id="17430" name="Line 14"/>
            <p:cNvSpPr>
              <a:spLocks noChangeShapeType="1"/>
            </p:cNvSpPr>
            <p:nvPr/>
          </p:nvSpPr>
          <p:spPr bwMode="auto">
            <a:xfrm flipH="1">
              <a:off x="3470" y="2659"/>
              <a:ext cx="680" cy="99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379" y="2614"/>
              <a:ext cx="998" cy="99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67175" y="333375"/>
            <a:ext cx="1584325" cy="1655763"/>
            <a:chOff x="3379" y="2614"/>
            <a:chExt cx="998" cy="1043"/>
          </a:xfrm>
        </p:grpSpPr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 flipH="1">
              <a:off x="3470" y="2659"/>
              <a:ext cx="680" cy="99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3379" y="2614"/>
              <a:ext cx="998" cy="99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20" name="Group 21"/>
          <p:cNvGrpSpPr>
            <a:grpSpLocks/>
          </p:cNvGrpSpPr>
          <p:nvPr/>
        </p:nvGrpSpPr>
        <p:grpSpPr bwMode="auto">
          <a:xfrm>
            <a:off x="6588125" y="1412875"/>
            <a:ext cx="1743075" cy="2041525"/>
            <a:chOff x="1824" y="633"/>
            <a:chExt cx="2834" cy="2849"/>
          </a:xfrm>
        </p:grpSpPr>
        <p:sp>
          <p:nvSpPr>
            <p:cNvPr id="17424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536 w 21600"/>
                <a:gd name="T1" fmla="*/ 1108 h 21600"/>
                <a:gd name="T2" fmla="*/ 1060 w 21600"/>
                <a:gd name="T3" fmla="*/ 1478 h 21600"/>
                <a:gd name="T4" fmla="*/ 680 w 21600"/>
                <a:gd name="T5" fmla="*/ 967 h 21600"/>
                <a:gd name="T6" fmla="*/ 1060 w 21600"/>
                <a:gd name="T7" fmla="*/ 492 h 21600"/>
                <a:gd name="T8" fmla="*/ 542 w 21600"/>
                <a:gd name="T9" fmla="*/ 4 h 21600"/>
                <a:gd name="T10" fmla="*/ 36 w 21600"/>
                <a:gd name="T11" fmla="*/ 477 h 21600"/>
                <a:gd name="T12" fmla="*/ 416 w 21600"/>
                <a:gd name="T13" fmla="*/ 948 h 21600"/>
                <a:gd name="T14" fmla="*/ 36 w 21600"/>
                <a:gd name="T15" fmla="*/ 147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 w 21600"/>
                <a:gd name="T1" fmla="*/ 855 h 21600"/>
                <a:gd name="T2" fmla="*/ 346 w 21600"/>
                <a:gd name="T3" fmla="*/ 1351 h 21600"/>
                <a:gd name="T4" fmla="*/ 856 w 21600"/>
                <a:gd name="T5" fmla="*/ 888 h 21600"/>
                <a:gd name="T6" fmla="*/ 1385 w 21600"/>
                <a:gd name="T7" fmla="*/ 1353 h 21600"/>
                <a:gd name="T8" fmla="*/ 1778 w 21600"/>
                <a:gd name="T9" fmla="*/ 963 h 21600"/>
                <a:gd name="T10" fmla="*/ 1390 w 21600"/>
                <a:gd name="T11" fmla="*/ 366 h 21600"/>
                <a:gd name="T12" fmla="*/ 889 w 21600"/>
                <a:gd name="T13" fmla="*/ 2 h 21600"/>
                <a:gd name="T14" fmla="*/ 346 w 21600"/>
                <a:gd name="T15" fmla="*/ 37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412 w 21600"/>
                <a:gd name="T1" fmla="*/ 946 h 21600"/>
                <a:gd name="T2" fmla="*/ 22 w 21600"/>
                <a:gd name="T3" fmla="*/ 1382 h 21600"/>
                <a:gd name="T4" fmla="*/ 571 w 21600"/>
                <a:gd name="T5" fmla="*/ 1763 h 21600"/>
                <a:gd name="T6" fmla="*/ 1038 w 21600"/>
                <a:gd name="T7" fmla="*/ 1367 h 21600"/>
                <a:gd name="T8" fmla="*/ 693 w 21600"/>
                <a:gd name="T9" fmla="*/ 889 h 21600"/>
                <a:gd name="T10" fmla="*/ 1044 w 21600"/>
                <a:gd name="T11" fmla="*/ 385 h 21600"/>
                <a:gd name="T12" fmla="*/ 551 w 21600"/>
                <a:gd name="T13" fmla="*/ 1 h 21600"/>
                <a:gd name="T14" fmla="*/ 22 w 21600"/>
                <a:gd name="T15" fmla="*/ 38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395 w 21600"/>
                <a:gd name="T1" fmla="*/ 1026 h 21600"/>
                <a:gd name="T2" fmla="*/ 1415 w 21600"/>
                <a:gd name="T3" fmla="*/ 25 h 21600"/>
                <a:gd name="T4" fmla="*/ 394 w 21600"/>
                <a:gd name="T5" fmla="*/ 42 h 21600"/>
                <a:gd name="T6" fmla="*/ 420 w 21600"/>
                <a:gd name="T7" fmla="*/ 1022 h 21600"/>
                <a:gd name="T8" fmla="*/ 901 w 21600"/>
                <a:gd name="T9" fmla="*/ 627 h 21600"/>
                <a:gd name="T10" fmla="*/ 904 w 21600"/>
                <a:gd name="T11" fmla="*/ 424 h 21600"/>
                <a:gd name="T12" fmla="*/ 1800 w 21600"/>
                <a:gd name="T13" fmla="*/ 487 h 21600"/>
                <a:gd name="T14" fmla="*/ 5 w 21600"/>
                <a:gd name="T15" fmla="*/ 48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732588" y="1628775"/>
            <a:ext cx="1584325" cy="1655763"/>
            <a:chOff x="3379" y="2614"/>
            <a:chExt cx="998" cy="1043"/>
          </a:xfrm>
        </p:grpSpPr>
        <p:sp>
          <p:nvSpPr>
            <p:cNvPr id="17422" name="Line 27"/>
            <p:cNvSpPr>
              <a:spLocks noChangeShapeType="1"/>
            </p:cNvSpPr>
            <p:nvPr/>
          </p:nvSpPr>
          <p:spPr bwMode="auto">
            <a:xfrm flipH="1">
              <a:off x="3470" y="2659"/>
              <a:ext cx="680" cy="9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Line 28"/>
            <p:cNvSpPr>
              <a:spLocks noChangeShapeType="1"/>
            </p:cNvSpPr>
            <p:nvPr/>
          </p:nvSpPr>
          <p:spPr bwMode="auto">
            <a:xfrm>
              <a:off x="3379" y="2614"/>
              <a:ext cx="998" cy="9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CB8BC4A7-66C4-4444-80DF-8BFF02F5156C}" type="slidenum">
              <a:rPr lang="en-US" altLang="ko-KR">
                <a:latin typeface="+mn-lt"/>
              </a:rPr>
              <a:pPr defTabSz="762000">
                <a:defRPr/>
              </a:pPr>
              <a:t>50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1270000" cy="284163"/>
          </a:xfrm>
          <a:noFill/>
        </p:spPr>
        <p:txBody>
          <a:bodyPr/>
          <a:lstStyle/>
          <a:p>
            <a:r>
              <a:rPr lang="en-US" altLang="ko-KR" smtClean="0"/>
              <a:t>Motivation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193800" y="698500"/>
            <a:ext cx="67325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Dramatic Change in the Way Industry Does Hardware Design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333500" y="1219200"/>
            <a:ext cx="6865938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</a:t>
            </a:r>
            <a:r>
              <a:rPr lang="en-US" altLang="ko-KR" i="1">
                <a:latin typeface="Arial" pitchFamily="34" charset="0"/>
              </a:rPr>
              <a:t>Pervasive use of </a:t>
            </a:r>
            <a:r>
              <a:rPr lang="en-US" altLang="ko-KR" sz="2000" i="1">
                <a:latin typeface="Arial" pitchFamily="34" charset="0"/>
              </a:rPr>
              <a:t>Computer-Aided Design Tools</a:t>
            </a: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Deemphasis on hand design methods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Emphasis on abstract design representations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Hardware design begins to look like software design 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</a:t>
            </a:r>
            <a:r>
              <a:rPr lang="en-US" altLang="ko-KR" i="1">
                <a:latin typeface="Arial" pitchFamily="34" charset="0"/>
              </a:rPr>
              <a:t>Emergence of </a:t>
            </a:r>
            <a:r>
              <a:rPr lang="en-US" altLang="ko-KR" sz="2000" i="1">
                <a:latin typeface="Arial" pitchFamily="34" charset="0"/>
              </a:rPr>
              <a:t>Rapid Implementation Circuit Technology</a:t>
            </a: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Programmable rather than discrete logic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</a:t>
            </a:r>
            <a:r>
              <a:rPr lang="en-US" altLang="ko-KR" i="1">
                <a:latin typeface="Arial" pitchFamily="34" charset="0"/>
              </a:rPr>
              <a:t>Importance of Sound Design Methodologies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Synchronous Designs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Rules of Composition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37A6DBE4-2008-4E91-8976-2990DD391AA4}" type="slidenum">
              <a:rPr lang="en-US" altLang="ko-KR">
                <a:latin typeface="+mn-lt"/>
              </a:rPr>
              <a:pPr defTabSz="762000">
                <a:defRPr/>
              </a:pPr>
              <a:t>51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606800" cy="284163"/>
          </a:xfrm>
          <a:noFill/>
        </p:spPr>
        <p:txBody>
          <a:bodyPr/>
          <a:lstStyle/>
          <a:p>
            <a:r>
              <a:rPr lang="en-US" altLang="ko-KR" smtClean="0"/>
              <a:t>The Elements of Modern Design</a:t>
            </a:r>
          </a:p>
        </p:txBody>
      </p:sp>
      <p:sp>
        <p:nvSpPr>
          <p:cNvPr id="59396" name="Line 3"/>
          <p:cNvSpPr>
            <a:spLocks noChangeShapeType="1"/>
          </p:cNvSpPr>
          <p:nvPr/>
        </p:nvSpPr>
        <p:spPr bwMode="auto">
          <a:xfrm flipV="1">
            <a:off x="3975100" y="130810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975100" y="4330700"/>
            <a:ext cx="314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H="1">
            <a:off x="2819400" y="4330700"/>
            <a:ext cx="11557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6369050" y="3746500"/>
            <a:ext cx="210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Rapid Prototyping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Technologies</a:t>
            </a: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4051300" y="1549400"/>
            <a:ext cx="1917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Design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Representations</a:t>
            </a: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1384300" y="6070600"/>
            <a:ext cx="160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Circuit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Technologies</a:t>
            </a:r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3035300" y="4686300"/>
            <a:ext cx="5318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 i="1">
                <a:latin typeface="Arial" pitchFamily="34" charset="0"/>
              </a:rPr>
              <a:t>MOS</a:t>
            </a: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2540000" y="5676900"/>
            <a:ext cx="452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 i="1">
                <a:latin typeface="Arial" pitchFamily="34" charset="0"/>
              </a:rPr>
              <a:t>TTL</a:t>
            </a:r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2451100" y="1587500"/>
            <a:ext cx="1539875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 i="1">
                <a:latin typeface="Arial" pitchFamily="34" charset="0"/>
              </a:rPr>
              <a:t>Behaviors</a:t>
            </a:r>
          </a:p>
          <a:p>
            <a:pPr algn="l"/>
            <a:endParaRPr lang="en-US" altLang="ko-KR" sz="1400" i="1">
              <a:latin typeface="Arial" pitchFamily="34" charset="0"/>
            </a:endParaRPr>
          </a:p>
          <a:p>
            <a:pPr algn="l"/>
            <a:r>
              <a:rPr lang="en-US" altLang="ko-KR" sz="1400" i="1">
                <a:latin typeface="Arial" pitchFamily="34" charset="0"/>
              </a:rPr>
              <a:t>Blocks</a:t>
            </a:r>
          </a:p>
          <a:p>
            <a:pPr algn="l"/>
            <a:endParaRPr lang="en-US" altLang="ko-KR" sz="1400" i="1">
              <a:latin typeface="Arial" pitchFamily="34" charset="0"/>
            </a:endParaRPr>
          </a:p>
          <a:p>
            <a:pPr algn="l"/>
            <a:r>
              <a:rPr lang="en-US" altLang="ko-KR" sz="1400" i="1">
                <a:latin typeface="Arial" pitchFamily="34" charset="0"/>
              </a:rPr>
              <a:t>Waveforms</a:t>
            </a:r>
          </a:p>
          <a:p>
            <a:pPr algn="l"/>
            <a:endParaRPr lang="en-US" altLang="ko-KR" sz="1400" i="1">
              <a:latin typeface="Arial" pitchFamily="34" charset="0"/>
            </a:endParaRPr>
          </a:p>
          <a:p>
            <a:pPr algn="l"/>
            <a:r>
              <a:rPr lang="en-US" altLang="ko-KR" sz="1400" i="1">
                <a:latin typeface="Arial" pitchFamily="34" charset="0"/>
              </a:rPr>
              <a:t>Gates</a:t>
            </a:r>
          </a:p>
          <a:p>
            <a:pPr algn="l"/>
            <a:endParaRPr lang="en-US" altLang="ko-KR" sz="1400" i="1">
              <a:latin typeface="Arial" pitchFamily="34" charset="0"/>
            </a:endParaRPr>
          </a:p>
          <a:p>
            <a:pPr algn="l"/>
            <a:r>
              <a:rPr lang="en-US" altLang="ko-KR" sz="1400" i="1">
                <a:latin typeface="Arial" pitchFamily="34" charset="0"/>
              </a:rPr>
              <a:t>Truth Tables</a:t>
            </a:r>
          </a:p>
          <a:p>
            <a:pPr algn="l"/>
            <a:endParaRPr lang="en-US" altLang="ko-KR" sz="1400" i="1">
              <a:latin typeface="Arial" pitchFamily="34" charset="0"/>
            </a:endParaRPr>
          </a:p>
          <a:p>
            <a:pPr algn="l"/>
            <a:r>
              <a:rPr lang="en-US" altLang="ko-KR" sz="1400" i="1">
                <a:latin typeface="Arial" pitchFamily="34" charset="0"/>
              </a:rPr>
              <a:t>Boolean Algebra</a:t>
            </a:r>
          </a:p>
          <a:p>
            <a:pPr algn="l"/>
            <a:endParaRPr lang="en-US" altLang="ko-KR" sz="1400" i="1">
              <a:latin typeface="Arial" pitchFamily="34" charset="0"/>
            </a:endParaRPr>
          </a:p>
          <a:p>
            <a:pPr algn="l"/>
            <a:r>
              <a:rPr lang="en-US" altLang="ko-KR" sz="1400" i="1">
                <a:latin typeface="Arial" pitchFamily="34" charset="0"/>
              </a:rPr>
              <a:t>Switches</a:t>
            </a:r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3975100" y="4394200"/>
            <a:ext cx="10350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 i="1">
                <a:latin typeface="Arial" pitchFamily="34" charset="0"/>
              </a:rPr>
              <a:t>Simulation</a:t>
            </a:r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5067300" y="4419600"/>
            <a:ext cx="9667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 i="1">
                <a:latin typeface="Arial" pitchFamily="34" charset="0"/>
              </a:rPr>
              <a:t>Synthesis</a:t>
            </a:r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6134100" y="4419600"/>
            <a:ext cx="19050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altLang="ko-KR" sz="1400" i="1">
                <a:latin typeface="Arial" pitchFamily="34" charset="0"/>
              </a:rPr>
              <a:t>PAL, PLA, ROM, PLD</a:t>
            </a:r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4038600" y="4597400"/>
            <a:ext cx="889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 flipH="1">
            <a:off x="5854700" y="4597400"/>
            <a:ext cx="1651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4152900" y="4724400"/>
            <a:ext cx="170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11" name="Rectangle 18"/>
          <p:cNvSpPr>
            <a:spLocks noChangeArrowheads="1"/>
          </p:cNvSpPr>
          <p:nvPr/>
        </p:nvSpPr>
        <p:spPr bwMode="auto">
          <a:xfrm>
            <a:off x="4270375" y="4749800"/>
            <a:ext cx="15192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altLang="ko-KR" sz="1400">
                <a:latin typeface="Arial" pitchFamily="34" charset="0"/>
              </a:rPr>
              <a:t>Computer-Aided</a:t>
            </a:r>
          </a:p>
          <a:p>
            <a:r>
              <a:rPr lang="en-US" altLang="ko-KR" sz="1400">
                <a:latin typeface="Arial" pitchFamily="34" charset="0"/>
              </a:rPr>
              <a:t>Design</a:t>
            </a:r>
          </a:p>
        </p:txBody>
      </p:sp>
      <p:sp>
        <p:nvSpPr>
          <p:cNvPr id="59412" name="Rectangle 19"/>
          <p:cNvSpPr>
            <a:spLocks noChangeArrowheads="1"/>
          </p:cNvSpPr>
          <p:nvPr/>
        </p:nvSpPr>
        <p:spPr bwMode="auto">
          <a:xfrm>
            <a:off x="1155700" y="647700"/>
            <a:ext cx="6413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Representations, Circuit Technologies, Rapid Prototyping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BD694F6C-3BDB-4F9C-B985-C045A09D2B22}" type="slidenum">
              <a:rPr lang="en-US" altLang="ko-KR">
                <a:latin typeface="+mn-lt"/>
              </a:rPr>
              <a:pPr defTabSz="762000">
                <a:defRPr/>
              </a:pPr>
              <a:t>52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1054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Switches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800100" y="584200"/>
            <a:ext cx="1600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Examples: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411413" y="620713"/>
            <a:ext cx="51847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/>
              <a:t>routing inputs to outputs through a maze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50900" y="4953000"/>
            <a:ext cx="58547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Floating nodes: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what happens if the car is not running?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outputs are floating rather than forced to be false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825500" y="5829300"/>
            <a:ext cx="7899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pitchFamily="34" charset="0"/>
              </a:rPr>
              <a:t>Under all possible control signal settings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(1)  all outputs must be connected to some input through a path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(2)  no output is connected to more than one input through any path</a:t>
            </a:r>
          </a:p>
        </p:txBody>
      </p:sp>
      <p:pic>
        <p:nvPicPr>
          <p:cNvPr id="55303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100" y="2578100"/>
            <a:ext cx="78105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925" y="1111250"/>
            <a:ext cx="734695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D503F9C5-E5C8-4686-A66B-3843A6C8EB22}" type="slidenum">
              <a:rPr lang="en-US" altLang="ko-KR">
                <a:latin typeface="+mn-lt"/>
              </a:rPr>
              <a:pPr defTabSz="762000">
                <a:defRPr/>
              </a:pPr>
              <a:t>53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1054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Switches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50825" y="692150"/>
            <a:ext cx="85804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2400"/>
              <a:t>Implementation of AND and OR Functions with Switches</a:t>
            </a:r>
          </a:p>
        </p:txBody>
      </p:sp>
      <p:pic>
        <p:nvPicPr>
          <p:cNvPr id="61445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390650"/>
            <a:ext cx="82931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8975" y="3444875"/>
            <a:ext cx="3117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latin typeface="Arial" pitchFamily="34" charset="0"/>
              </a:rPr>
              <a:t>AND function</a:t>
            </a:r>
          </a:p>
          <a:p>
            <a:r>
              <a:rPr lang="en-US" altLang="ko-KR">
                <a:latin typeface="Arial" pitchFamily="34" charset="0"/>
              </a:rPr>
              <a:t>Series connection to TRUE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5121275" y="3444875"/>
            <a:ext cx="324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latin typeface="Arial" pitchFamily="34" charset="0"/>
              </a:rPr>
              <a:t>OR function</a:t>
            </a:r>
          </a:p>
          <a:p>
            <a:r>
              <a:rPr lang="en-US" altLang="ko-KR">
                <a:latin typeface="Arial" pitchFamily="34" charset="0"/>
              </a:rPr>
              <a:t>Parallel connection to 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BE1635A4-EE1C-46CB-8FBC-940CDDF6C87D}" type="slidenum">
              <a:rPr lang="en-US" altLang="ko-KR">
                <a:latin typeface="+mn-lt"/>
              </a:rPr>
              <a:pPr defTabSz="762000">
                <a:defRPr/>
              </a:pPr>
              <a:t>54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77800"/>
            <a:ext cx="59309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Boolean Algebra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028700" y="698500"/>
            <a:ext cx="1397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596900" y="1079500"/>
            <a:ext cx="2921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054100" y="1079500"/>
            <a:ext cx="2921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1422400" y="1092200"/>
            <a:ext cx="4953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Cin</a:t>
            </a:r>
          </a:p>
          <a:p>
            <a:pPr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533400" y="1371600"/>
            <a:ext cx="290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>
            <a:off x="2184400" y="1066800"/>
            <a:ext cx="6223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Sum</a:t>
            </a:r>
          </a:p>
          <a:p>
            <a:pPr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2768600" y="1066800"/>
            <a:ext cx="6477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Cout</a:t>
            </a:r>
          </a:p>
          <a:p>
            <a:pPr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0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1</a:t>
            </a:r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2070100" y="1066800"/>
            <a:ext cx="0" cy="232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6" name="Rectangle 11"/>
          <p:cNvSpPr>
            <a:spLocks noChangeArrowheads="1"/>
          </p:cNvSpPr>
          <p:nvPr/>
        </p:nvSpPr>
        <p:spPr bwMode="auto">
          <a:xfrm>
            <a:off x="863600" y="546100"/>
            <a:ext cx="2057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Another example:</a:t>
            </a:r>
          </a:p>
        </p:txBody>
      </p:sp>
      <p:sp>
        <p:nvSpPr>
          <p:cNvPr id="62477" name="Line 15"/>
          <p:cNvSpPr>
            <a:spLocks noChangeShapeType="1"/>
          </p:cNvSpPr>
          <p:nvPr/>
        </p:nvSpPr>
        <p:spPr bwMode="auto">
          <a:xfrm>
            <a:off x="5676900" y="10541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533650" y="1041400"/>
            <a:ext cx="6350000" cy="2209800"/>
            <a:chOff x="1596" y="656"/>
            <a:chExt cx="4000" cy="1392"/>
          </a:xfrm>
        </p:grpSpPr>
        <p:sp>
          <p:nvSpPr>
            <p:cNvPr id="62488" name="Line 13"/>
            <p:cNvSpPr>
              <a:spLocks noChangeShapeType="1"/>
            </p:cNvSpPr>
            <p:nvPr/>
          </p:nvSpPr>
          <p:spPr bwMode="auto">
            <a:xfrm>
              <a:off x="2812" y="6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9" name="Line 14"/>
            <p:cNvSpPr>
              <a:spLocks noChangeShapeType="1"/>
            </p:cNvSpPr>
            <p:nvPr/>
          </p:nvSpPr>
          <p:spPr bwMode="auto">
            <a:xfrm>
              <a:off x="2964" y="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0" name="Line 16"/>
            <p:cNvSpPr>
              <a:spLocks noChangeShapeType="1"/>
            </p:cNvSpPr>
            <p:nvPr/>
          </p:nvSpPr>
          <p:spPr bwMode="auto">
            <a:xfrm>
              <a:off x="3860" y="656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1" name="Line 17"/>
            <p:cNvSpPr>
              <a:spLocks noChangeShapeType="1"/>
            </p:cNvSpPr>
            <p:nvPr/>
          </p:nvSpPr>
          <p:spPr bwMode="auto">
            <a:xfrm>
              <a:off x="4448" y="6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2" name="Line 18"/>
            <p:cNvSpPr>
              <a:spLocks noChangeShapeType="1"/>
            </p:cNvSpPr>
            <p:nvPr/>
          </p:nvSpPr>
          <p:spPr bwMode="auto">
            <a:xfrm>
              <a:off x="4604" y="663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2493" name="Group 31"/>
            <p:cNvGrpSpPr>
              <a:grpSpLocks/>
            </p:cNvGrpSpPr>
            <p:nvPr/>
          </p:nvGrpSpPr>
          <p:grpSpPr bwMode="auto">
            <a:xfrm>
              <a:off x="1596" y="664"/>
              <a:ext cx="4000" cy="1384"/>
              <a:chOff x="1608" y="664"/>
              <a:chExt cx="4000" cy="1384"/>
            </a:xfrm>
          </p:grpSpPr>
          <p:sp>
            <p:nvSpPr>
              <p:cNvPr id="62494" name="Rectangle 12"/>
              <p:cNvSpPr>
                <a:spLocks noChangeArrowheads="1"/>
              </p:cNvSpPr>
              <p:nvPr/>
            </p:nvSpPr>
            <p:spPr bwMode="auto">
              <a:xfrm>
                <a:off x="2320" y="664"/>
                <a:ext cx="32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ko-KR">
                    <a:latin typeface="Arial" pitchFamily="34" charset="0"/>
                  </a:rPr>
                  <a:t>Sum = A B Cin  +  A B Cin  + A B Cin +  A B Cin</a:t>
                </a:r>
              </a:p>
            </p:txBody>
          </p:sp>
          <p:sp>
            <p:nvSpPr>
              <p:cNvPr id="62495" name="Line 19"/>
              <p:cNvSpPr>
                <a:spLocks noChangeShapeType="1"/>
              </p:cNvSpPr>
              <p:nvPr/>
            </p:nvSpPr>
            <p:spPr bwMode="auto">
              <a:xfrm flipV="1">
                <a:off x="1632" y="816"/>
                <a:ext cx="1416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496" name="Line 20"/>
              <p:cNvSpPr>
                <a:spLocks noChangeShapeType="1"/>
              </p:cNvSpPr>
              <p:nvPr/>
            </p:nvSpPr>
            <p:spPr bwMode="auto">
              <a:xfrm flipV="1">
                <a:off x="1608" y="824"/>
                <a:ext cx="2232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497" name="Line 21"/>
              <p:cNvSpPr>
                <a:spLocks noChangeShapeType="1"/>
              </p:cNvSpPr>
              <p:nvPr/>
            </p:nvSpPr>
            <p:spPr bwMode="auto">
              <a:xfrm flipV="1">
                <a:off x="1640" y="824"/>
                <a:ext cx="2944" cy="7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498" name="Line 22"/>
              <p:cNvSpPr>
                <a:spLocks noChangeShapeType="1"/>
              </p:cNvSpPr>
              <p:nvPr/>
            </p:nvSpPr>
            <p:spPr bwMode="auto">
              <a:xfrm flipV="1">
                <a:off x="1632" y="840"/>
                <a:ext cx="3544" cy="1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136900" y="2324100"/>
            <a:ext cx="5842000" cy="1668463"/>
            <a:chOff x="1976" y="1464"/>
            <a:chExt cx="3680" cy="1051"/>
          </a:xfrm>
        </p:grpSpPr>
        <p:sp>
          <p:nvSpPr>
            <p:cNvPr id="62480" name="Rectangle 23"/>
            <p:cNvSpPr>
              <a:spLocks noChangeArrowheads="1"/>
            </p:cNvSpPr>
            <p:nvPr/>
          </p:nvSpPr>
          <p:spPr bwMode="auto">
            <a:xfrm>
              <a:off x="2352" y="2336"/>
              <a:ext cx="330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Cout = A B Cin  +  A B Cin  + A B Cin  + A B Cin</a:t>
              </a:r>
            </a:p>
          </p:txBody>
        </p:sp>
        <p:sp>
          <p:nvSpPr>
            <p:cNvPr id="62481" name="Line 24"/>
            <p:cNvSpPr>
              <a:spLocks noChangeShapeType="1"/>
            </p:cNvSpPr>
            <p:nvPr/>
          </p:nvSpPr>
          <p:spPr bwMode="auto">
            <a:xfrm>
              <a:off x="2880" y="233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2" name="Line 25"/>
            <p:cNvSpPr>
              <a:spLocks noChangeShapeType="1"/>
            </p:cNvSpPr>
            <p:nvPr/>
          </p:nvSpPr>
          <p:spPr bwMode="auto">
            <a:xfrm>
              <a:off x="3768" y="23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3" name="Line 26"/>
            <p:cNvSpPr>
              <a:spLocks noChangeShapeType="1"/>
            </p:cNvSpPr>
            <p:nvPr/>
          </p:nvSpPr>
          <p:spPr bwMode="auto">
            <a:xfrm>
              <a:off x="4656" y="234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4" name="Line 27"/>
            <p:cNvSpPr>
              <a:spLocks noChangeShapeType="1"/>
            </p:cNvSpPr>
            <p:nvPr/>
          </p:nvSpPr>
          <p:spPr bwMode="auto">
            <a:xfrm>
              <a:off x="2000" y="1464"/>
              <a:ext cx="1072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5" name="Line 28"/>
            <p:cNvSpPr>
              <a:spLocks noChangeShapeType="1"/>
            </p:cNvSpPr>
            <p:nvPr/>
          </p:nvSpPr>
          <p:spPr bwMode="auto">
            <a:xfrm>
              <a:off x="1976" y="1736"/>
              <a:ext cx="1840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6" name="Line 29"/>
            <p:cNvSpPr>
              <a:spLocks noChangeShapeType="1"/>
            </p:cNvSpPr>
            <p:nvPr/>
          </p:nvSpPr>
          <p:spPr bwMode="auto">
            <a:xfrm>
              <a:off x="1976" y="1880"/>
              <a:ext cx="2584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7" name="Line 30"/>
            <p:cNvSpPr>
              <a:spLocks noChangeShapeType="1"/>
            </p:cNvSpPr>
            <p:nvPr/>
          </p:nvSpPr>
          <p:spPr bwMode="auto">
            <a:xfrm>
              <a:off x="1992" y="2040"/>
              <a:ext cx="328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97C02E39-01FA-441B-AF11-4CAF89BDA0C1}" type="slidenum">
              <a:rPr lang="en-US" altLang="ko-KR">
                <a:latin typeface="+mn-lt"/>
              </a:rPr>
              <a:pPr defTabSz="762000">
                <a:defRPr/>
              </a:pPr>
              <a:t>55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77800"/>
            <a:ext cx="59309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Boolean Algebra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863600" y="533400"/>
            <a:ext cx="6858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Reducing the complexity of Boolean equations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333500" y="965200"/>
            <a:ext cx="7129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Laws of Boolean algebra can be applied to full adder's carry out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function to derive the following simplified expression: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857500" y="1638300"/>
            <a:ext cx="32702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Cout = A Cin  +  B Cin  +  A B</a:t>
            </a: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3975100" y="1917700"/>
            <a:ext cx="0" cy="172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 flipH="1">
            <a:off x="2717800" y="3644900"/>
            <a:ext cx="12573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 flipH="1">
            <a:off x="2679700" y="3683000"/>
            <a:ext cx="12827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4978400" y="1879600"/>
            <a:ext cx="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2717800" y="3238500"/>
            <a:ext cx="226060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2679700" y="3251200"/>
            <a:ext cx="227330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5829300" y="1866900"/>
            <a:ext cx="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 flipV="1">
            <a:off x="2705100" y="3568700"/>
            <a:ext cx="3124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679700" y="3568700"/>
            <a:ext cx="314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914400" y="4838700"/>
            <a:ext cx="79121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/>
              <a:t>Verify equivalence with the original Carry Out truth table:</a:t>
            </a:r>
          </a:p>
          <a:p>
            <a:pPr algn="l">
              <a:lnSpc>
                <a:spcPct val="85000"/>
              </a:lnSpc>
            </a:pPr>
            <a:endParaRPr lang="en-US" altLang="ko-KR" sz="2000"/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place a 1 in each truth table row where the product term is true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each product term in the above equation covers exactly two rows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in the truth table;  several rows are "covered" by more than one term</a:t>
            </a:r>
          </a:p>
        </p:txBody>
      </p:sp>
      <p:pic>
        <p:nvPicPr>
          <p:cNvPr id="63505" name="Picture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2476500"/>
            <a:ext cx="24511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202DCC5-D831-426A-8EF6-1B769703A1A5}" type="slidenum">
              <a:rPr lang="en-US" altLang="ko-KR">
                <a:latin typeface="+mn-lt"/>
              </a:rPr>
              <a:pPr defTabSz="762000">
                <a:defRPr/>
              </a:pPr>
              <a:t>56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39751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68313" y="549275"/>
            <a:ext cx="965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Gates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971550" y="908050"/>
            <a:ext cx="7316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most widely used primitive building block in digital system design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25700" y="5359400"/>
            <a:ext cx="5081588" cy="1012825"/>
            <a:chOff x="1528" y="3376"/>
            <a:chExt cx="3201" cy="638"/>
          </a:xfrm>
        </p:grpSpPr>
        <p:sp>
          <p:nvSpPr>
            <p:cNvPr id="64524" name="Rectangle 7"/>
            <p:cNvSpPr>
              <a:spLocks noChangeArrowheads="1"/>
            </p:cNvSpPr>
            <p:nvPr/>
          </p:nvSpPr>
          <p:spPr bwMode="auto">
            <a:xfrm>
              <a:off x="1536" y="3688"/>
              <a:ext cx="299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Netlist:</a:t>
              </a:r>
              <a:r>
                <a:rPr lang="en-US" altLang="ko-KR">
                  <a:latin typeface="Arial" pitchFamily="34" charset="0"/>
                </a:rPr>
                <a:t> tabulation of gate inputs &amp; outputs</a:t>
              </a:r>
            </a:p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      and the nets they are connected to</a:t>
              </a:r>
            </a:p>
          </p:txBody>
        </p:sp>
        <p:sp>
          <p:nvSpPr>
            <p:cNvPr id="64525" name="Rectangle 8"/>
            <p:cNvSpPr>
              <a:spLocks noChangeArrowheads="1"/>
            </p:cNvSpPr>
            <p:nvPr/>
          </p:nvSpPr>
          <p:spPr bwMode="auto">
            <a:xfrm>
              <a:off x="1528" y="3376"/>
              <a:ext cx="320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Net:</a:t>
              </a:r>
              <a:r>
                <a:rPr lang="en-US" altLang="ko-KR">
                  <a:latin typeface="Arial" pitchFamily="34" charset="0"/>
                </a:rPr>
                <a:t> electrically connected collection of wires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19250" y="1412875"/>
            <a:ext cx="7264400" cy="3360738"/>
            <a:chOff x="1020" y="890"/>
            <a:chExt cx="4576" cy="2117"/>
          </a:xfrm>
        </p:grpSpPr>
        <p:sp>
          <p:nvSpPr>
            <p:cNvPr id="64520" name="Rectangle 5"/>
            <p:cNvSpPr>
              <a:spLocks noChangeArrowheads="1"/>
            </p:cNvSpPr>
            <p:nvPr/>
          </p:nvSpPr>
          <p:spPr bwMode="auto">
            <a:xfrm>
              <a:off x="1020" y="890"/>
              <a:ext cx="1128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Standard</a:t>
              </a:r>
            </a:p>
            <a:p>
              <a:pPr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Logic Gate</a:t>
              </a:r>
            </a:p>
            <a:p>
              <a:pPr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Representation</a:t>
              </a:r>
            </a:p>
          </p:txBody>
        </p:sp>
        <p:sp>
          <p:nvSpPr>
            <p:cNvPr id="64521" name="Rectangle 6"/>
            <p:cNvSpPr>
              <a:spLocks noChangeArrowheads="1"/>
            </p:cNvSpPr>
            <p:nvPr/>
          </p:nvSpPr>
          <p:spPr bwMode="auto">
            <a:xfrm>
              <a:off x="3280" y="960"/>
              <a:ext cx="156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 i="1">
                  <a:latin typeface="Arial" pitchFamily="34" charset="0"/>
                </a:rPr>
                <a:t>Half Adder Schematic</a:t>
              </a:r>
            </a:p>
          </p:txBody>
        </p:sp>
        <p:pic>
          <p:nvPicPr>
            <p:cNvPr id="64522" name="Picture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0" y="1390"/>
              <a:ext cx="520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23" name="Picture 10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6" y="1265"/>
              <a:ext cx="3240" cy="1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236657D1-7717-465E-A43C-BD2F8920F7B8}" type="slidenum">
              <a:rPr lang="en-US" altLang="ko-KR">
                <a:latin typeface="+mn-lt"/>
              </a:rPr>
              <a:pPr defTabSz="762000">
                <a:defRPr/>
              </a:pPr>
              <a:t>57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47498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Gates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850900" y="584200"/>
            <a:ext cx="33067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Full Adder Schematic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041400" y="5410200"/>
            <a:ext cx="72263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>
                <a:solidFill>
                  <a:schemeClr val="hlink"/>
                </a:solidFill>
              </a:rPr>
              <a:t>Fan-in</a:t>
            </a:r>
            <a:r>
              <a:rPr lang="en-US" altLang="ko-KR" i="1">
                <a:latin typeface="Arial" pitchFamily="34" charset="0"/>
              </a:rPr>
              <a:t>:</a:t>
            </a:r>
            <a:r>
              <a:rPr lang="en-US" altLang="ko-KR">
                <a:latin typeface="Arial" pitchFamily="34" charset="0"/>
              </a:rPr>
              <a:t>  number of inputs to a gate</a:t>
            </a:r>
          </a:p>
          <a:p>
            <a:pPr algn="l">
              <a:lnSpc>
                <a:spcPct val="85000"/>
              </a:lnSpc>
            </a:pPr>
            <a:r>
              <a:rPr lang="en-US" altLang="ko-KR" sz="2000">
                <a:solidFill>
                  <a:schemeClr val="hlink"/>
                </a:solidFill>
              </a:rPr>
              <a:t>Fan-out</a:t>
            </a:r>
            <a:r>
              <a:rPr lang="en-US" altLang="ko-KR" i="1">
                <a:latin typeface="Arial" pitchFamily="34" charset="0"/>
              </a:rPr>
              <a:t>:</a:t>
            </a:r>
            <a:r>
              <a:rPr lang="en-US" altLang="ko-KR">
                <a:latin typeface="Arial" pitchFamily="34" charset="0"/>
              </a:rPr>
              <a:t>  number of gate inputs an output is connected to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Technology "Rules of Composition" place limits on fan-in/fan-out</a:t>
            </a:r>
          </a:p>
        </p:txBody>
      </p:sp>
      <p:pic>
        <p:nvPicPr>
          <p:cNvPr id="65542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638" y="935038"/>
            <a:ext cx="517842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6200" y="3579813"/>
            <a:ext cx="24003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5734050" y="4229100"/>
            <a:ext cx="590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561DBC92-73BA-4939-BF16-EA2609DEC2B7}" type="slidenum">
              <a:rPr lang="en-US" altLang="ko-KR">
                <a:latin typeface="+mn-lt"/>
              </a:rPr>
              <a:pPr defTabSz="762000">
                <a:defRPr/>
              </a:pPr>
              <a:t>58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346700" cy="284163"/>
          </a:xfrm>
          <a:noFill/>
        </p:spPr>
        <p:txBody>
          <a:bodyPr/>
          <a:lstStyle/>
          <a:p>
            <a:r>
              <a:rPr lang="en-US" altLang="ko-KR" smtClean="0"/>
              <a:t>Representations of a Digital Design: Waveforms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1054100" y="533400"/>
            <a:ext cx="44719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Tracing the Delays: A=0,B=0 to A=0,B=1</a:t>
            </a:r>
          </a:p>
        </p:txBody>
      </p:sp>
      <p:sp>
        <p:nvSpPr>
          <p:cNvPr id="66565" name="Line 7"/>
          <p:cNvSpPr>
            <a:spLocks noChangeShapeType="1"/>
          </p:cNvSpPr>
          <p:nvPr/>
        </p:nvSpPr>
        <p:spPr bwMode="auto">
          <a:xfrm flipH="1">
            <a:off x="6807200" y="838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65213" y="969963"/>
            <a:ext cx="3065462" cy="2628900"/>
            <a:chOff x="671" y="611"/>
            <a:chExt cx="1931" cy="1656"/>
          </a:xfrm>
        </p:grpSpPr>
        <p:sp>
          <p:nvSpPr>
            <p:cNvPr id="66579" name="Rectangle 4"/>
            <p:cNvSpPr>
              <a:spLocks noChangeArrowheads="1"/>
            </p:cNvSpPr>
            <p:nvPr/>
          </p:nvSpPr>
          <p:spPr bwMode="auto">
            <a:xfrm>
              <a:off x="896" y="2088"/>
              <a:ext cx="14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(i) Initial conditions</a:t>
              </a:r>
            </a:p>
          </p:txBody>
        </p:sp>
        <p:pic>
          <p:nvPicPr>
            <p:cNvPr id="66580" name="Picture 1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" y="611"/>
              <a:ext cx="1931" cy="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48263" y="476250"/>
            <a:ext cx="3316287" cy="3090863"/>
            <a:chOff x="3263" y="320"/>
            <a:chExt cx="2089" cy="1947"/>
          </a:xfrm>
        </p:grpSpPr>
        <p:sp>
          <p:nvSpPr>
            <p:cNvPr id="66576" name="Rectangle 5"/>
            <p:cNvSpPr>
              <a:spLocks noChangeArrowheads="1"/>
            </p:cNvSpPr>
            <p:nvPr/>
          </p:nvSpPr>
          <p:spPr bwMode="auto">
            <a:xfrm>
              <a:off x="3528" y="2088"/>
              <a:ext cx="18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(ii) B changes from 0 to 1</a:t>
              </a:r>
            </a:p>
          </p:txBody>
        </p:sp>
        <p:sp>
          <p:nvSpPr>
            <p:cNvPr id="66577" name="Rectangle 6"/>
            <p:cNvSpPr>
              <a:spLocks noChangeArrowheads="1"/>
            </p:cNvSpPr>
            <p:nvPr/>
          </p:nvSpPr>
          <p:spPr bwMode="auto">
            <a:xfrm>
              <a:off x="4392" y="320"/>
              <a:ext cx="9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10 time units</a:t>
              </a:r>
            </a:p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of delay</a:t>
              </a:r>
            </a:p>
          </p:txBody>
        </p:sp>
        <p:pic>
          <p:nvPicPr>
            <p:cNvPr id="66578" name="Picture 1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3" y="623"/>
              <a:ext cx="1931" cy="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60463" y="3694113"/>
            <a:ext cx="3178175" cy="2919412"/>
            <a:chOff x="731" y="2327"/>
            <a:chExt cx="2002" cy="1839"/>
          </a:xfrm>
        </p:grpSpPr>
        <p:sp>
          <p:nvSpPr>
            <p:cNvPr id="66574" name="Rectangle 8"/>
            <p:cNvSpPr>
              <a:spLocks noChangeArrowheads="1"/>
            </p:cNvSpPr>
            <p:nvPr/>
          </p:nvSpPr>
          <p:spPr bwMode="auto">
            <a:xfrm>
              <a:off x="796" y="3840"/>
              <a:ext cx="19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(iii) Output of top AND gate</a:t>
              </a:r>
            </a:p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changes after 10 time units</a:t>
              </a:r>
            </a:p>
          </p:txBody>
        </p:sp>
        <p:pic>
          <p:nvPicPr>
            <p:cNvPr id="66575" name="Picture 14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31" y="2327"/>
              <a:ext cx="1931" cy="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70500" y="876300"/>
            <a:ext cx="3544888" cy="5724525"/>
            <a:chOff x="3320" y="552"/>
            <a:chExt cx="2233" cy="3606"/>
          </a:xfrm>
        </p:grpSpPr>
        <p:sp>
          <p:nvSpPr>
            <p:cNvPr id="66570" name="Rectangle 9"/>
            <p:cNvSpPr>
              <a:spLocks noChangeArrowheads="1"/>
            </p:cNvSpPr>
            <p:nvPr/>
          </p:nvSpPr>
          <p:spPr bwMode="auto">
            <a:xfrm>
              <a:off x="3397" y="3832"/>
              <a:ext cx="19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(iv) Output of OR gate</a:t>
              </a:r>
            </a:p>
            <a:p>
              <a:pPr>
                <a:lnSpc>
                  <a:spcPct val="85000"/>
                </a:lnSpc>
              </a:pPr>
              <a:r>
                <a:rPr lang="en-US" altLang="ko-KR">
                  <a:latin typeface="Arial" pitchFamily="34" charset="0"/>
                </a:rPr>
                <a:t>changes after 10 time units</a:t>
              </a:r>
            </a:p>
          </p:txBody>
        </p:sp>
        <p:sp>
          <p:nvSpPr>
            <p:cNvPr id="66571" name="Line 10"/>
            <p:cNvSpPr>
              <a:spLocks noChangeShapeType="1"/>
            </p:cNvSpPr>
            <p:nvPr/>
          </p:nvSpPr>
          <p:spPr bwMode="auto">
            <a:xfrm>
              <a:off x="5193" y="552"/>
              <a:ext cx="360" cy="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572" name="Line 11"/>
            <p:cNvSpPr>
              <a:spLocks noChangeShapeType="1"/>
            </p:cNvSpPr>
            <p:nvPr/>
          </p:nvSpPr>
          <p:spPr bwMode="auto">
            <a:xfrm flipH="1">
              <a:off x="4737" y="1952"/>
              <a:ext cx="816" cy="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66573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20" y="2327"/>
              <a:ext cx="1931" cy="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A2D1EE2B-B2AE-4603-9195-CC8C86419C4E}" type="slidenum">
              <a:rPr lang="en-US" altLang="ko-KR">
                <a:latin typeface="+mn-lt"/>
              </a:rPr>
              <a:pPr defTabSz="762000">
                <a:defRPr/>
              </a:pPr>
              <a:t>59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1778000" cy="284163"/>
          </a:xfrm>
        </p:spPr>
        <p:txBody>
          <a:bodyPr/>
          <a:lstStyle/>
          <a:p>
            <a:r>
              <a:rPr lang="en-US" altLang="ko-KR" smtClean="0"/>
              <a:t>Tracing Hazard</a:t>
            </a:r>
          </a:p>
        </p:txBody>
      </p:sp>
      <p:grpSp>
        <p:nvGrpSpPr>
          <p:cNvPr id="2" name="Group 1275"/>
          <p:cNvGrpSpPr>
            <a:grpSpLocks/>
          </p:cNvGrpSpPr>
          <p:nvPr/>
        </p:nvGrpSpPr>
        <p:grpSpPr bwMode="auto">
          <a:xfrm>
            <a:off x="838200" y="762000"/>
            <a:ext cx="3027363" cy="2271713"/>
            <a:chOff x="690" y="626"/>
            <a:chExt cx="1907" cy="1431"/>
          </a:xfrm>
        </p:grpSpPr>
        <p:sp>
          <p:nvSpPr>
            <p:cNvPr id="67833" name="Oval 1033"/>
            <p:cNvSpPr>
              <a:spLocks noChangeArrowheads="1"/>
            </p:cNvSpPr>
            <p:nvPr/>
          </p:nvSpPr>
          <p:spPr bwMode="auto">
            <a:xfrm>
              <a:off x="1015" y="85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4" name="Freeform 1034"/>
            <p:cNvSpPr>
              <a:spLocks/>
            </p:cNvSpPr>
            <p:nvPr/>
          </p:nvSpPr>
          <p:spPr bwMode="auto">
            <a:xfrm>
              <a:off x="1962" y="869"/>
              <a:ext cx="105" cy="238"/>
            </a:xfrm>
            <a:custGeom>
              <a:avLst/>
              <a:gdLst>
                <a:gd name="T0" fmla="*/ 105 w 105"/>
                <a:gd name="T1" fmla="*/ 238 h 238"/>
                <a:gd name="T2" fmla="*/ 0 w 105"/>
                <a:gd name="T3" fmla="*/ 238 h 238"/>
                <a:gd name="T4" fmla="*/ 0 w 105"/>
                <a:gd name="T5" fmla="*/ 0 h 238"/>
                <a:gd name="T6" fmla="*/ 0 60000 65536"/>
                <a:gd name="T7" fmla="*/ 0 60000 65536"/>
                <a:gd name="T8" fmla="*/ 0 60000 65536"/>
                <a:gd name="T9" fmla="*/ 0 w 105"/>
                <a:gd name="T10" fmla="*/ 0 h 238"/>
                <a:gd name="T11" fmla="*/ 105 w 105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238">
                  <a:moveTo>
                    <a:pt x="105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5" name="Freeform 1035"/>
            <p:cNvSpPr>
              <a:spLocks/>
            </p:cNvSpPr>
            <p:nvPr/>
          </p:nvSpPr>
          <p:spPr bwMode="auto">
            <a:xfrm>
              <a:off x="1971" y="1241"/>
              <a:ext cx="96" cy="229"/>
            </a:xfrm>
            <a:custGeom>
              <a:avLst/>
              <a:gdLst>
                <a:gd name="T0" fmla="*/ 96 w 96"/>
                <a:gd name="T1" fmla="*/ 0 h 229"/>
                <a:gd name="T2" fmla="*/ 0 w 96"/>
                <a:gd name="T3" fmla="*/ 0 h 229"/>
                <a:gd name="T4" fmla="*/ 0 w 96"/>
                <a:gd name="T5" fmla="*/ 229 h 229"/>
                <a:gd name="T6" fmla="*/ 0 60000 65536"/>
                <a:gd name="T7" fmla="*/ 0 60000 65536"/>
                <a:gd name="T8" fmla="*/ 0 60000 65536"/>
                <a:gd name="T9" fmla="*/ 0 w 96"/>
                <a:gd name="T10" fmla="*/ 0 h 229"/>
                <a:gd name="T11" fmla="*/ 96 w 96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29">
                  <a:moveTo>
                    <a:pt x="96" y="0"/>
                  </a:moveTo>
                  <a:lnTo>
                    <a:pt x="0" y="0"/>
                  </a:lnTo>
                  <a:lnTo>
                    <a:pt x="0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6" name="Freeform 1036"/>
            <p:cNvSpPr>
              <a:spLocks/>
            </p:cNvSpPr>
            <p:nvPr/>
          </p:nvSpPr>
          <p:spPr bwMode="auto">
            <a:xfrm>
              <a:off x="2048" y="1060"/>
              <a:ext cx="296" cy="229"/>
            </a:xfrm>
            <a:custGeom>
              <a:avLst/>
              <a:gdLst>
                <a:gd name="T0" fmla="*/ 28 w 296"/>
                <a:gd name="T1" fmla="*/ 124 h 229"/>
                <a:gd name="T2" fmla="*/ 28 w 296"/>
                <a:gd name="T3" fmla="*/ 143 h 229"/>
                <a:gd name="T4" fmla="*/ 28 w 296"/>
                <a:gd name="T5" fmla="*/ 162 h 229"/>
                <a:gd name="T6" fmla="*/ 28 w 296"/>
                <a:gd name="T7" fmla="*/ 181 h 229"/>
                <a:gd name="T8" fmla="*/ 19 w 296"/>
                <a:gd name="T9" fmla="*/ 210 h 229"/>
                <a:gd name="T10" fmla="*/ 19 w 296"/>
                <a:gd name="T11" fmla="*/ 210 h 229"/>
                <a:gd name="T12" fmla="*/ 0 w 296"/>
                <a:gd name="T13" fmla="*/ 229 h 229"/>
                <a:gd name="T14" fmla="*/ 57 w 296"/>
                <a:gd name="T15" fmla="*/ 229 h 229"/>
                <a:gd name="T16" fmla="*/ 86 w 296"/>
                <a:gd name="T17" fmla="*/ 229 h 229"/>
                <a:gd name="T18" fmla="*/ 124 w 296"/>
                <a:gd name="T19" fmla="*/ 229 h 229"/>
                <a:gd name="T20" fmla="*/ 133 w 296"/>
                <a:gd name="T21" fmla="*/ 229 h 229"/>
                <a:gd name="T22" fmla="*/ 143 w 296"/>
                <a:gd name="T23" fmla="*/ 229 h 229"/>
                <a:gd name="T24" fmla="*/ 153 w 296"/>
                <a:gd name="T25" fmla="*/ 229 h 229"/>
                <a:gd name="T26" fmla="*/ 172 w 296"/>
                <a:gd name="T27" fmla="*/ 219 h 229"/>
                <a:gd name="T28" fmla="*/ 200 w 296"/>
                <a:gd name="T29" fmla="*/ 210 h 229"/>
                <a:gd name="T30" fmla="*/ 219 w 296"/>
                <a:gd name="T31" fmla="*/ 200 h 229"/>
                <a:gd name="T32" fmla="*/ 239 w 296"/>
                <a:gd name="T33" fmla="*/ 191 h 229"/>
                <a:gd name="T34" fmla="*/ 248 w 296"/>
                <a:gd name="T35" fmla="*/ 181 h 229"/>
                <a:gd name="T36" fmla="*/ 267 w 296"/>
                <a:gd name="T37" fmla="*/ 171 h 229"/>
                <a:gd name="T38" fmla="*/ 277 w 296"/>
                <a:gd name="T39" fmla="*/ 162 h 229"/>
                <a:gd name="T40" fmla="*/ 286 w 296"/>
                <a:gd name="T41" fmla="*/ 152 h 229"/>
                <a:gd name="T42" fmla="*/ 296 w 296"/>
                <a:gd name="T43" fmla="*/ 124 h 229"/>
                <a:gd name="T44" fmla="*/ 296 w 296"/>
                <a:gd name="T45" fmla="*/ 114 h 229"/>
                <a:gd name="T46" fmla="*/ 296 w 296"/>
                <a:gd name="T47" fmla="*/ 114 h 229"/>
                <a:gd name="T48" fmla="*/ 296 w 296"/>
                <a:gd name="T49" fmla="*/ 114 h 229"/>
                <a:gd name="T50" fmla="*/ 296 w 296"/>
                <a:gd name="T51" fmla="*/ 95 h 229"/>
                <a:gd name="T52" fmla="*/ 286 w 296"/>
                <a:gd name="T53" fmla="*/ 86 h 229"/>
                <a:gd name="T54" fmla="*/ 286 w 296"/>
                <a:gd name="T55" fmla="*/ 86 h 229"/>
                <a:gd name="T56" fmla="*/ 267 w 296"/>
                <a:gd name="T57" fmla="*/ 57 h 229"/>
                <a:gd name="T58" fmla="*/ 248 w 296"/>
                <a:gd name="T59" fmla="*/ 47 h 229"/>
                <a:gd name="T60" fmla="*/ 239 w 296"/>
                <a:gd name="T61" fmla="*/ 38 h 229"/>
                <a:gd name="T62" fmla="*/ 219 w 296"/>
                <a:gd name="T63" fmla="*/ 28 h 229"/>
                <a:gd name="T64" fmla="*/ 200 w 296"/>
                <a:gd name="T65" fmla="*/ 19 h 229"/>
                <a:gd name="T66" fmla="*/ 172 w 296"/>
                <a:gd name="T67" fmla="*/ 9 h 229"/>
                <a:gd name="T68" fmla="*/ 153 w 296"/>
                <a:gd name="T69" fmla="*/ 0 h 229"/>
                <a:gd name="T70" fmla="*/ 143 w 296"/>
                <a:gd name="T71" fmla="*/ 0 h 229"/>
                <a:gd name="T72" fmla="*/ 133 w 296"/>
                <a:gd name="T73" fmla="*/ 0 h 229"/>
                <a:gd name="T74" fmla="*/ 124 w 296"/>
                <a:gd name="T75" fmla="*/ 0 h 229"/>
                <a:gd name="T76" fmla="*/ 86 w 296"/>
                <a:gd name="T77" fmla="*/ 0 h 229"/>
                <a:gd name="T78" fmla="*/ 57 w 296"/>
                <a:gd name="T79" fmla="*/ 0 h 229"/>
                <a:gd name="T80" fmla="*/ 0 w 296"/>
                <a:gd name="T81" fmla="*/ 0 h 229"/>
                <a:gd name="T82" fmla="*/ 19 w 296"/>
                <a:gd name="T83" fmla="*/ 28 h 229"/>
                <a:gd name="T84" fmla="*/ 19 w 296"/>
                <a:gd name="T85" fmla="*/ 28 h 229"/>
                <a:gd name="T86" fmla="*/ 28 w 296"/>
                <a:gd name="T87" fmla="*/ 57 h 229"/>
                <a:gd name="T88" fmla="*/ 28 w 296"/>
                <a:gd name="T89" fmla="*/ 86 h 229"/>
                <a:gd name="T90" fmla="*/ 28 w 296"/>
                <a:gd name="T91" fmla="*/ 105 h 229"/>
                <a:gd name="T92" fmla="*/ 28 w 296"/>
                <a:gd name="T93" fmla="*/ 124 h 2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6"/>
                <a:gd name="T142" fmla="*/ 0 h 229"/>
                <a:gd name="T143" fmla="*/ 296 w 296"/>
                <a:gd name="T144" fmla="*/ 229 h 2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6" h="229">
                  <a:moveTo>
                    <a:pt x="28" y="124"/>
                  </a:moveTo>
                  <a:lnTo>
                    <a:pt x="28" y="143"/>
                  </a:lnTo>
                  <a:lnTo>
                    <a:pt x="28" y="162"/>
                  </a:lnTo>
                  <a:lnTo>
                    <a:pt x="28" y="181"/>
                  </a:lnTo>
                  <a:lnTo>
                    <a:pt x="19" y="210"/>
                  </a:lnTo>
                  <a:lnTo>
                    <a:pt x="0" y="229"/>
                  </a:lnTo>
                  <a:lnTo>
                    <a:pt x="57" y="229"/>
                  </a:lnTo>
                  <a:lnTo>
                    <a:pt x="86" y="229"/>
                  </a:lnTo>
                  <a:lnTo>
                    <a:pt x="124" y="229"/>
                  </a:lnTo>
                  <a:lnTo>
                    <a:pt x="133" y="229"/>
                  </a:lnTo>
                  <a:lnTo>
                    <a:pt x="143" y="229"/>
                  </a:lnTo>
                  <a:lnTo>
                    <a:pt x="153" y="229"/>
                  </a:lnTo>
                  <a:lnTo>
                    <a:pt x="172" y="219"/>
                  </a:lnTo>
                  <a:lnTo>
                    <a:pt x="200" y="210"/>
                  </a:lnTo>
                  <a:lnTo>
                    <a:pt x="219" y="200"/>
                  </a:lnTo>
                  <a:lnTo>
                    <a:pt x="239" y="191"/>
                  </a:lnTo>
                  <a:lnTo>
                    <a:pt x="248" y="181"/>
                  </a:lnTo>
                  <a:lnTo>
                    <a:pt x="267" y="171"/>
                  </a:lnTo>
                  <a:lnTo>
                    <a:pt x="277" y="162"/>
                  </a:lnTo>
                  <a:lnTo>
                    <a:pt x="286" y="152"/>
                  </a:lnTo>
                  <a:lnTo>
                    <a:pt x="296" y="124"/>
                  </a:lnTo>
                  <a:lnTo>
                    <a:pt x="296" y="114"/>
                  </a:lnTo>
                  <a:lnTo>
                    <a:pt x="296" y="95"/>
                  </a:lnTo>
                  <a:lnTo>
                    <a:pt x="286" y="86"/>
                  </a:lnTo>
                  <a:lnTo>
                    <a:pt x="267" y="57"/>
                  </a:lnTo>
                  <a:lnTo>
                    <a:pt x="248" y="47"/>
                  </a:lnTo>
                  <a:lnTo>
                    <a:pt x="239" y="38"/>
                  </a:lnTo>
                  <a:lnTo>
                    <a:pt x="219" y="28"/>
                  </a:lnTo>
                  <a:lnTo>
                    <a:pt x="200" y="19"/>
                  </a:lnTo>
                  <a:lnTo>
                    <a:pt x="172" y="9"/>
                  </a:lnTo>
                  <a:lnTo>
                    <a:pt x="153" y="0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86" y="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9" y="28"/>
                  </a:lnTo>
                  <a:lnTo>
                    <a:pt x="28" y="57"/>
                  </a:lnTo>
                  <a:lnTo>
                    <a:pt x="28" y="86"/>
                  </a:lnTo>
                  <a:lnTo>
                    <a:pt x="28" y="105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7" name="Freeform 1037"/>
            <p:cNvSpPr>
              <a:spLocks/>
            </p:cNvSpPr>
            <p:nvPr/>
          </p:nvSpPr>
          <p:spPr bwMode="auto">
            <a:xfrm>
              <a:off x="1550" y="850"/>
              <a:ext cx="278" cy="219"/>
            </a:xfrm>
            <a:custGeom>
              <a:avLst/>
              <a:gdLst>
                <a:gd name="T0" fmla="*/ 192 w 278"/>
                <a:gd name="T1" fmla="*/ 0 h 219"/>
                <a:gd name="T2" fmla="*/ 201 w 278"/>
                <a:gd name="T3" fmla="*/ 0 h 219"/>
                <a:gd name="T4" fmla="*/ 211 w 278"/>
                <a:gd name="T5" fmla="*/ 9 h 219"/>
                <a:gd name="T6" fmla="*/ 230 w 278"/>
                <a:gd name="T7" fmla="*/ 19 h 219"/>
                <a:gd name="T8" fmla="*/ 239 w 278"/>
                <a:gd name="T9" fmla="*/ 28 h 219"/>
                <a:gd name="T10" fmla="*/ 249 w 278"/>
                <a:gd name="T11" fmla="*/ 38 h 219"/>
                <a:gd name="T12" fmla="*/ 259 w 278"/>
                <a:gd name="T13" fmla="*/ 47 h 219"/>
                <a:gd name="T14" fmla="*/ 268 w 278"/>
                <a:gd name="T15" fmla="*/ 66 h 219"/>
                <a:gd name="T16" fmla="*/ 278 w 278"/>
                <a:gd name="T17" fmla="*/ 86 h 219"/>
                <a:gd name="T18" fmla="*/ 278 w 278"/>
                <a:gd name="T19" fmla="*/ 105 h 219"/>
                <a:gd name="T20" fmla="*/ 278 w 278"/>
                <a:gd name="T21" fmla="*/ 114 h 219"/>
                <a:gd name="T22" fmla="*/ 278 w 278"/>
                <a:gd name="T23" fmla="*/ 124 h 219"/>
                <a:gd name="T24" fmla="*/ 278 w 278"/>
                <a:gd name="T25" fmla="*/ 143 h 219"/>
                <a:gd name="T26" fmla="*/ 268 w 278"/>
                <a:gd name="T27" fmla="*/ 162 h 219"/>
                <a:gd name="T28" fmla="*/ 259 w 278"/>
                <a:gd name="T29" fmla="*/ 181 h 219"/>
                <a:gd name="T30" fmla="*/ 249 w 278"/>
                <a:gd name="T31" fmla="*/ 191 h 219"/>
                <a:gd name="T32" fmla="*/ 239 w 278"/>
                <a:gd name="T33" fmla="*/ 200 h 219"/>
                <a:gd name="T34" fmla="*/ 220 w 278"/>
                <a:gd name="T35" fmla="*/ 210 h 219"/>
                <a:gd name="T36" fmla="*/ 201 w 278"/>
                <a:gd name="T37" fmla="*/ 219 h 219"/>
                <a:gd name="T38" fmla="*/ 201 w 278"/>
                <a:gd name="T39" fmla="*/ 219 h 219"/>
                <a:gd name="T40" fmla="*/ 192 w 278"/>
                <a:gd name="T41" fmla="*/ 219 h 219"/>
                <a:gd name="T42" fmla="*/ 182 w 278"/>
                <a:gd name="T43" fmla="*/ 219 h 219"/>
                <a:gd name="T44" fmla="*/ 163 w 278"/>
                <a:gd name="T45" fmla="*/ 219 h 219"/>
                <a:gd name="T46" fmla="*/ 134 w 278"/>
                <a:gd name="T47" fmla="*/ 219 h 219"/>
                <a:gd name="T48" fmla="*/ 106 w 278"/>
                <a:gd name="T49" fmla="*/ 219 h 219"/>
                <a:gd name="T50" fmla="*/ 87 w 278"/>
                <a:gd name="T51" fmla="*/ 219 h 219"/>
                <a:gd name="T52" fmla="*/ 0 w 278"/>
                <a:gd name="T53" fmla="*/ 219 h 219"/>
                <a:gd name="T54" fmla="*/ 0 w 278"/>
                <a:gd name="T55" fmla="*/ 114 h 219"/>
                <a:gd name="T56" fmla="*/ 0 w 278"/>
                <a:gd name="T57" fmla="*/ 0 h 219"/>
                <a:gd name="T58" fmla="*/ 87 w 278"/>
                <a:gd name="T59" fmla="*/ 0 h 219"/>
                <a:gd name="T60" fmla="*/ 106 w 278"/>
                <a:gd name="T61" fmla="*/ 0 h 219"/>
                <a:gd name="T62" fmla="*/ 134 w 278"/>
                <a:gd name="T63" fmla="*/ 0 h 219"/>
                <a:gd name="T64" fmla="*/ 163 w 278"/>
                <a:gd name="T65" fmla="*/ 0 h 219"/>
                <a:gd name="T66" fmla="*/ 182 w 278"/>
                <a:gd name="T67" fmla="*/ 0 h 219"/>
                <a:gd name="T68" fmla="*/ 192 w 278"/>
                <a:gd name="T69" fmla="*/ 0 h 2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9"/>
                <a:gd name="T107" fmla="*/ 278 w 278"/>
                <a:gd name="T108" fmla="*/ 219 h 2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9">
                  <a:moveTo>
                    <a:pt x="192" y="0"/>
                  </a:moveTo>
                  <a:lnTo>
                    <a:pt x="201" y="0"/>
                  </a:lnTo>
                  <a:lnTo>
                    <a:pt x="211" y="9"/>
                  </a:lnTo>
                  <a:lnTo>
                    <a:pt x="230" y="19"/>
                  </a:lnTo>
                  <a:lnTo>
                    <a:pt x="239" y="28"/>
                  </a:lnTo>
                  <a:lnTo>
                    <a:pt x="249" y="38"/>
                  </a:lnTo>
                  <a:lnTo>
                    <a:pt x="259" y="47"/>
                  </a:lnTo>
                  <a:lnTo>
                    <a:pt x="268" y="66"/>
                  </a:lnTo>
                  <a:lnTo>
                    <a:pt x="278" y="86"/>
                  </a:lnTo>
                  <a:lnTo>
                    <a:pt x="278" y="105"/>
                  </a:lnTo>
                  <a:lnTo>
                    <a:pt x="278" y="114"/>
                  </a:lnTo>
                  <a:lnTo>
                    <a:pt x="278" y="124"/>
                  </a:lnTo>
                  <a:lnTo>
                    <a:pt x="278" y="143"/>
                  </a:lnTo>
                  <a:lnTo>
                    <a:pt x="268" y="162"/>
                  </a:lnTo>
                  <a:lnTo>
                    <a:pt x="259" y="181"/>
                  </a:lnTo>
                  <a:lnTo>
                    <a:pt x="249" y="191"/>
                  </a:lnTo>
                  <a:lnTo>
                    <a:pt x="239" y="200"/>
                  </a:lnTo>
                  <a:lnTo>
                    <a:pt x="220" y="210"/>
                  </a:lnTo>
                  <a:lnTo>
                    <a:pt x="201" y="219"/>
                  </a:lnTo>
                  <a:lnTo>
                    <a:pt x="192" y="219"/>
                  </a:lnTo>
                  <a:lnTo>
                    <a:pt x="182" y="219"/>
                  </a:lnTo>
                  <a:lnTo>
                    <a:pt x="163" y="219"/>
                  </a:lnTo>
                  <a:lnTo>
                    <a:pt x="134" y="219"/>
                  </a:lnTo>
                  <a:lnTo>
                    <a:pt x="106" y="219"/>
                  </a:lnTo>
                  <a:lnTo>
                    <a:pt x="87" y="219"/>
                  </a:lnTo>
                  <a:lnTo>
                    <a:pt x="0" y="219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8" name="Freeform 1038"/>
            <p:cNvSpPr>
              <a:spLocks/>
            </p:cNvSpPr>
            <p:nvPr/>
          </p:nvSpPr>
          <p:spPr bwMode="auto">
            <a:xfrm>
              <a:off x="1455" y="783"/>
              <a:ext cx="95" cy="133"/>
            </a:xfrm>
            <a:custGeom>
              <a:avLst/>
              <a:gdLst>
                <a:gd name="T0" fmla="*/ 95 w 95"/>
                <a:gd name="T1" fmla="*/ 133 h 133"/>
                <a:gd name="T2" fmla="*/ 0 w 95"/>
                <a:gd name="T3" fmla="*/ 133 h 133"/>
                <a:gd name="T4" fmla="*/ 0 w 95"/>
                <a:gd name="T5" fmla="*/ 0 h 133"/>
                <a:gd name="T6" fmla="*/ 0 60000 65536"/>
                <a:gd name="T7" fmla="*/ 0 60000 65536"/>
                <a:gd name="T8" fmla="*/ 0 60000 65536"/>
                <a:gd name="T9" fmla="*/ 0 w 95"/>
                <a:gd name="T10" fmla="*/ 0 h 133"/>
                <a:gd name="T11" fmla="*/ 95 w 95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33">
                  <a:moveTo>
                    <a:pt x="95" y="133"/>
                  </a:moveTo>
                  <a:lnTo>
                    <a:pt x="0" y="133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9" name="Freeform 1039"/>
            <p:cNvSpPr>
              <a:spLocks/>
            </p:cNvSpPr>
            <p:nvPr/>
          </p:nvSpPr>
          <p:spPr bwMode="auto">
            <a:xfrm>
              <a:off x="1034" y="1002"/>
              <a:ext cx="516" cy="888"/>
            </a:xfrm>
            <a:custGeom>
              <a:avLst/>
              <a:gdLst>
                <a:gd name="T0" fmla="*/ 516 w 516"/>
                <a:gd name="T1" fmla="*/ 0 h 888"/>
                <a:gd name="T2" fmla="*/ 0 w 516"/>
                <a:gd name="T3" fmla="*/ 0 h 888"/>
                <a:gd name="T4" fmla="*/ 0 w 516"/>
                <a:gd name="T5" fmla="*/ 888 h 888"/>
                <a:gd name="T6" fmla="*/ 0 60000 65536"/>
                <a:gd name="T7" fmla="*/ 0 60000 65536"/>
                <a:gd name="T8" fmla="*/ 0 60000 65536"/>
                <a:gd name="T9" fmla="*/ 0 w 516"/>
                <a:gd name="T10" fmla="*/ 0 h 888"/>
                <a:gd name="T11" fmla="*/ 516 w 516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888">
                  <a:moveTo>
                    <a:pt x="516" y="0"/>
                  </a:moveTo>
                  <a:lnTo>
                    <a:pt x="0" y="0"/>
                  </a:lnTo>
                  <a:lnTo>
                    <a:pt x="0" y="8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40" name="Freeform 1040"/>
            <p:cNvSpPr>
              <a:spLocks/>
            </p:cNvSpPr>
            <p:nvPr/>
          </p:nvSpPr>
          <p:spPr bwMode="auto">
            <a:xfrm>
              <a:off x="1550" y="1279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8 h 210"/>
                <a:gd name="T16" fmla="*/ 278 w 278"/>
                <a:gd name="T17" fmla="*/ 77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2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8"/>
                  </a:lnTo>
                  <a:lnTo>
                    <a:pt x="278" y="77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2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41" name="Line 1041"/>
            <p:cNvSpPr>
              <a:spLocks noChangeShapeType="1"/>
            </p:cNvSpPr>
            <p:nvPr/>
          </p:nvSpPr>
          <p:spPr bwMode="auto">
            <a:xfrm flipH="1">
              <a:off x="1120" y="1346"/>
              <a:ext cx="43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42" name="Freeform 1042"/>
            <p:cNvSpPr>
              <a:spLocks/>
            </p:cNvSpPr>
            <p:nvPr/>
          </p:nvSpPr>
          <p:spPr bwMode="auto">
            <a:xfrm>
              <a:off x="776" y="1422"/>
              <a:ext cx="774" cy="86"/>
            </a:xfrm>
            <a:custGeom>
              <a:avLst/>
              <a:gdLst>
                <a:gd name="T0" fmla="*/ 774 w 774"/>
                <a:gd name="T1" fmla="*/ 0 h 86"/>
                <a:gd name="T2" fmla="*/ 717 w 774"/>
                <a:gd name="T3" fmla="*/ 0 h 86"/>
                <a:gd name="T4" fmla="*/ 717 w 774"/>
                <a:gd name="T5" fmla="*/ 48 h 86"/>
                <a:gd name="T6" fmla="*/ 86 w 774"/>
                <a:gd name="T7" fmla="*/ 48 h 86"/>
                <a:gd name="T8" fmla="*/ 38 w 774"/>
                <a:gd name="T9" fmla="*/ 86 h 86"/>
                <a:gd name="T10" fmla="*/ 0 w 774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4"/>
                <a:gd name="T19" fmla="*/ 0 h 86"/>
                <a:gd name="T20" fmla="*/ 774 w 774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4" h="86">
                  <a:moveTo>
                    <a:pt x="774" y="0"/>
                  </a:moveTo>
                  <a:lnTo>
                    <a:pt x="717" y="0"/>
                  </a:lnTo>
                  <a:lnTo>
                    <a:pt x="717" y="48"/>
                  </a:lnTo>
                  <a:lnTo>
                    <a:pt x="86" y="48"/>
                  </a:lnTo>
                  <a:lnTo>
                    <a:pt x="38" y="86"/>
                  </a:lnTo>
                  <a:lnTo>
                    <a:pt x="0" y="8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43" name="Freeform 1043"/>
            <p:cNvSpPr>
              <a:spLocks/>
            </p:cNvSpPr>
            <p:nvPr/>
          </p:nvSpPr>
          <p:spPr bwMode="auto">
            <a:xfrm>
              <a:off x="776" y="878"/>
              <a:ext cx="679" cy="38"/>
            </a:xfrm>
            <a:custGeom>
              <a:avLst/>
              <a:gdLst>
                <a:gd name="T0" fmla="*/ 679 w 679"/>
                <a:gd name="T1" fmla="*/ 0 h 38"/>
                <a:gd name="T2" fmla="*/ 86 w 679"/>
                <a:gd name="T3" fmla="*/ 0 h 38"/>
                <a:gd name="T4" fmla="*/ 38 w 679"/>
                <a:gd name="T5" fmla="*/ 38 h 38"/>
                <a:gd name="T6" fmla="*/ 0 w 679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"/>
                <a:gd name="T13" fmla="*/ 0 h 38"/>
                <a:gd name="T14" fmla="*/ 679 w 679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" h="38">
                  <a:moveTo>
                    <a:pt x="679" y="0"/>
                  </a:moveTo>
                  <a:lnTo>
                    <a:pt x="86" y="0"/>
                  </a:lnTo>
                  <a:lnTo>
                    <a:pt x="38" y="38"/>
                  </a:lnTo>
                  <a:lnTo>
                    <a:pt x="0" y="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844" name="Group 1046"/>
            <p:cNvGrpSpPr>
              <a:grpSpLocks/>
            </p:cNvGrpSpPr>
            <p:nvPr/>
          </p:nvGrpSpPr>
          <p:grpSpPr bwMode="auto">
            <a:xfrm>
              <a:off x="1187" y="773"/>
              <a:ext cx="211" cy="201"/>
              <a:chOff x="1187" y="773"/>
              <a:chExt cx="211" cy="201"/>
            </a:xfrm>
          </p:grpSpPr>
          <p:sp>
            <p:nvSpPr>
              <p:cNvPr id="67911" name="Freeform 1044"/>
              <p:cNvSpPr>
                <a:spLocks/>
              </p:cNvSpPr>
              <p:nvPr/>
            </p:nvSpPr>
            <p:spPr bwMode="auto">
              <a:xfrm>
                <a:off x="1187" y="773"/>
                <a:ext cx="163" cy="201"/>
              </a:xfrm>
              <a:custGeom>
                <a:avLst/>
                <a:gdLst>
                  <a:gd name="T0" fmla="*/ 0 w 163"/>
                  <a:gd name="T1" fmla="*/ 0 h 201"/>
                  <a:gd name="T2" fmla="*/ 0 w 163"/>
                  <a:gd name="T3" fmla="*/ 105 h 201"/>
                  <a:gd name="T4" fmla="*/ 0 w 163"/>
                  <a:gd name="T5" fmla="*/ 201 h 201"/>
                  <a:gd name="T6" fmla="*/ 86 w 163"/>
                  <a:gd name="T7" fmla="*/ 153 h 201"/>
                  <a:gd name="T8" fmla="*/ 163 w 163"/>
                  <a:gd name="T9" fmla="*/ 96 h 201"/>
                  <a:gd name="T10" fmla="*/ 86 w 163"/>
                  <a:gd name="T11" fmla="*/ 48 h 201"/>
                  <a:gd name="T12" fmla="*/ 0 w 163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201"/>
                  <a:gd name="T23" fmla="*/ 163 w 163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201">
                    <a:moveTo>
                      <a:pt x="0" y="0"/>
                    </a:moveTo>
                    <a:lnTo>
                      <a:pt x="0" y="105"/>
                    </a:lnTo>
                    <a:lnTo>
                      <a:pt x="0" y="201"/>
                    </a:lnTo>
                    <a:lnTo>
                      <a:pt x="86" y="153"/>
                    </a:lnTo>
                    <a:lnTo>
                      <a:pt x="163" y="96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12" name="Freeform 1045"/>
              <p:cNvSpPr>
                <a:spLocks/>
              </p:cNvSpPr>
              <p:nvPr/>
            </p:nvSpPr>
            <p:spPr bwMode="auto">
              <a:xfrm>
                <a:off x="1350" y="850"/>
                <a:ext cx="48" cy="47"/>
              </a:xfrm>
              <a:custGeom>
                <a:avLst/>
                <a:gdLst>
                  <a:gd name="T0" fmla="*/ 28 w 48"/>
                  <a:gd name="T1" fmla="*/ 0 h 47"/>
                  <a:gd name="T2" fmla="*/ 38 w 48"/>
                  <a:gd name="T3" fmla="*/ 0 h 47"/>
                  <a:gd name="T4" fmla="*/ 38 w 48"/>
                  <a:gd name="T5" fmla="*/ 0 h 47"/>
                  <a:gd name="T6" fmla="*/ 48 w 48"/>
                  <a:gd name="T7" fmla="*/ 19 h 47"/>
                  <a:gd name="T8" fmla="*/ 48 w 48"/>
                  <a:gd name="T9" fmla="*/ 19 h 47"/>
                  <a:gd name="T10" fmla="*/ 48 w 48"/>
                  <a:gd name="T11" fmla="*/ 28 h 47"/>
                  <a:gd name="T12" fmla="*/ 48 w 48"/>
                  <a:gd name="T13" fmla="*/ 38 h 47"/>
                  <a:gd name="T14" fmla="*/ 38 w 48"/>
                  <a:gd name="T15" fmla="*/ 47 h 47"/>
                  <a:gd name="T16" fmla="*/ 28 w 48"/>
                  <a:gd name="T17" fmla="*/ 47 h 47"/>
                  <a:gd name="T18" fmla="*/ 19 w 48"/>
                  <a:gd name="T19" fmla="*/ 47 h 47"/>
                  <a:gd name="T20" fmla="*/ 19 w 48"/>
                  <a:gd name="T21" fmla="*/ 47 h 47"/>
                  <a:gd name="T22" fmla="*/ 0 w 48"/>
                  <a:gd name="T23" fmla="*/ 38 h 47"/>
                  <a:gd name="T24" fmla="*/ 0 w 48"/>
                  <a:gd name="T25" fmla="*/ 38 h 47"/>
                  <a:gd name="T26" fmla="*/ 0 w 48"/>
                  <a:gd name="T27" fmla="*/ 28 h 47"/>
                  <a:gd name="T28" fmla="*/ 0 w 48"/>
                  <a:gd name="T29" fmla="*/ 19 h 47"/>
                  <a:gd name="T30" fmla="*/ 0 w 48"/>
                  <a:gd name="T31" fmla="*/ 19 h 47"/>
                  <a:gd name="T32" fmla="*/ 19 w 48"/>
                  <a:gd name="T33" fmla="*/ 0 h 47"/>
                  <a:gd name="T34" fmla="*/ 19 w 48"/>
                  <a:gd name="T35" fmla="*/ 0 h 47"/>
                  <a:gd name="T36" fmla="*/ 28 w 48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47"/>
                  <a:gd name="T59" fmla="*/ 48 w 48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47">
                    <a:moveTo>
                      <a:pt x="28" y="0"/>
                    </a:moveTo>
                    <a:lnTo>
                      <a:pt x="38" y="0"/>
                    </a:lnTo>
                    <a:lnTo>
                      <a:pt x="48" y="19"/>
                    </a:lnTo>
                    <a:lnTo>
                      <a:pt x="48" y="28"/>
                    </a:lnTo>
                    <a:lnTo>
                      <a:pt x="48" y="38"/>
                    </a:lnTo>
                    <a:lnTo>
                      <a:pt x="38" y="47"/>
                    </a:lnTo>
                    <a:lnTo>
                      <a:pt x="28" y="47"/>
                    </a:lnTo>
                    <a:lnTo>
                      <a:pt x="19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845" name="Line 1047"/>
            <p:cNvSpPr>
              <a:spLocks noChangeShapeType="1"/>
            </p:cNvSpPr>
            <p:nvPr/>
          </p:nvSpPr>
          <p:spPr bwMode="auto">
            <a:xfrm>
              <a:off x="1828" y="955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46" name="Line 1048"/>
            <p:cNvSpPr>
              <a:spLocks noChangeShapeType="1"/>
            </p:cNvSpPr>
            <p:nvPr/>
          </p:nvSpPr>
          <p:spPr bwMode="auto">
            <a:xfrm>
              <a:off x="1828" y="1384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47" name="Freeform 1049"/>
            <p:cNvSpPr>
              <a:spLocks/>
            </p:cNvSpPr>
            <p:nvPr/>
          </p:nvSpPr>
          <p:spPr bwMode="auto">
            <a:xfrm>
              <a:off x="2344" y="1041"/>
              <a:ext cx="172" cy="133"/>
            </a:xfrm>
            <a:custGeom>
              <a:avLst/>
              <a:gdLst>
                <a:gd name="T0" fmla="*/ 0 w 172"/>
                <a:gd name="T1" fmla="*/ 133 h 133"/>
                <a:gd name="T2" fmla="*/ 172 w 172"/>
                <a:gd name="T3" fmla="*/ 133 h 133"/>
                <a:gd name="T4" fmla="*/ 172 w 172"/>
                <a:gd name="T5" fmla="*/ 0 h 133"/>
                <a:gd name="T6" fmla="*/ 0 60000 65536"/>
                <a:gd name="T7" fmla="*/ 0 60000 65536"/>
                <a:gd name="T8" fmla="*/ 0 60000 65536"/>
                <a:gd name="T9" fmla="*/ 0 w 172"/>
                <a:gd name="T10" fmla="*/ 0 h 133"/>
                <a:gd name="T11" fmla="*/ 172 w 172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33">
                  <a:moveTo>
                    <a:pt x="0" y="133"/>
                  </a:moveTo>
                  <a:lnTo>
                    <a:pt x="172" y="133"/>
                  </a:lnTo>
                  <a:lnTo>
                    <a:pt x="17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848" name="Group 1053"/>
            <p:cNvGrpSpPr>
              <a:grpSpLocks/>
            </p:cNvGrpSpPr>
            <p:nvPr/>
          </p:nvGrpSpPr>
          <p:grpSpPr bwMode="auto">
            <a:xfrm>
              <a:off x="2435" y="883"/>
              <a:ext cx="162" cy="162"/>
              <a:chOff x="2435" y="883"/>
              <a:chExt cx="162" cy="162"/>
            </a:xfrm>
          </p:grpSpPr>
          <p:sp>
            <p:nvSpPr>
              <p:cNvPr id="67908" name="Rectangle 1050"/>
              <p:cNvSpPr>
                <a:spLocks noChangeArrowheads="1"/>
              </p:cNvSpPr>
              <p:nvPr/>
            </p:nvSpPr>
            <p:spPr bwMode="auto">
              <a:xfrm>
                <a:off x="2497" y="907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909" name="Rectangle 1051"/>
              <p:cNvSpPr>
                <a:spLocks noChangeArrowheads="1"/>
              </p:cNvSpPr>
              <p:nvPr/>
            </p:nvSpPr>
            <p:spPr bwMode="auto">
              <a:xfrm>
                <a:off x="2435" y="883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10" name="Rectangle 1052"/>
              <p:cNvSpPr>
                <a:spLocks noChangeArrowheads="1"/>
              </p:cNvSpPr>
              <p:nvPr/>
            </p:nvSpPr>
            <p:spPr bwMode="auto">
              <a:xfrm>
                <a:off x="2454" y="902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849" name="Group 1057"/>
            <p:cNvGrpSpPr>
              <a:grpSpLocks/>
            </p:cNvGrpSpPr>
            <p:nvPr/>
          </p:nvGrpSpPr>
          <p:grpSpPr bwMode="auto">
            <a:xfrm>
              <a:off x="1890" y="711"/>
              <a:ext cx="153" cy="162"/>
              <a:chOff x="1890" y="711"/>
              <a:chExt cx="153" cy="162"/>
            </a:xfrm>
          </p:grpSpPr>
          <p:sp>
            <p:nvSpPr>
              <p:cNvPr id="67905" name="Rectangle 1054"/>
              <p:cNvSpPr>
                <a:spLocks noChangeArrowheads="1"/>
              </p:cNvSpPr>
              <p:nvPr/>
            </p:nvSpPr>
            <p:spPr bwMode="auto">
              <a:xfrm>
                <a:off x="1942" y="73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906" name="Rectangle 1055"/>
              <p:cNvSpPr>
                <a:spLocks noChangeArrowheads="1"/>
              </p:cNvSpPr>
              <p:nvPr/>
            </p:nvSpPr>
            <p:spPr bwMode="auto">
              <a:xfrm>
                <a:off x="1890" y="711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07" name="Rectangle 1056"/>
              <p:cNvSpPr>
                <a:spLocks noChangeArrowheads="1"/>
              </p:cNvSpPr>
              <p:nvPr/>
            </p:nvSpPr>
            <p:spPr bwMode="auto">
              <a:xfrm>
                <a:off x="1900" y="731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850" name="Group 1061"/>
            <p:cNvGrpSpPr>
              <a:grpSpLocks/>
            </p:cNvGrpSpPr>
            <p:nvPr/>
          </p:nvGrpSpPr>
          <p:grpSpPr bwMode="auto">
            <a:xfrm>
              <a:off x="1374" y="626"/>
              <a:ext cx="162" cy="161"/>
              <a:chOff x="1374" y="626"/>
              <a:chExt cx="162" cy="161"/>
            </a:xfrm>
          </p:grpSpPr>
          <p:sp>
            <p:nvSpPr>
              <p:cNvPr id="67902" name="Rectangle 1058"/>
              <p:cNvSpPr>
                <a:spLocks noChangeArrowheads="1"/>
              </p:cNvSpPr>
              <p:nvPr/>
            </p:nvSpPr>
            <p:spPr bwMode="auto">
              <a:xfrm>
                <a:off x="1436" y="65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903" name="Rectangle 1059"/>
              <p:cNvSpPr>
                <a:spLocks noChangeArrowheads="1"/>
              </p:cNvSpPr>
              <p:nvPr/>
            </p:nvSpPr>
            <p:spPr bwMode="auto">
              <a:xfrm>
                <a:off x="1374" y="626"/>
                <a:ext cx="162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04" name="Rectangle 1060"/>
              <p:cNvSpPr>
                <a:spLocks noChangeArrowheads="1"/>
              </p:cNvSpPr>
              <p:nvPr/>
            </p:nvSpPr>
            <p:spPr bwMode="auto">
              <a:xfrm>
                <a:off x="1393" y="645"/>
                <a:ext cx="124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851" name="Group 1065"/>
            <p:cNvGrpSpPr>
              <a:grpSpLocks/>
            </p:cNvGrpSpPr>
            <p:nvPr/>
          </p:nvGrpSpPr>
          <p:grpSpPr bwMode="auto">
            <a:xfrm>
              <a:off x="953" y="626"/>
              <a:ext cx="153" cy="161"/>
              <a:chOff x="953" y="626"/>
              <a:chExt cx="153" cy="161"/>
            </a:xfrm>
          </p:grpSpPr>
          <p:sp>
            <p:nvSpPr>
              <p:cNvPr id="67899" name="Rectangle 1062"/>
              <p:cNvSpPr>
                <a:spLocks noChangeArrowheads="1"/>
              </p:cNvSpPr>
              <p:nvPr/>
            </p:nvSpPr>
            <p:spPr bwMode="auto">
              <a:xfrm>
                <a:off x="1006" y="65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900" name="Rectangle 1063"/>
              <p:cNvSpPr>
                <a:spLocks noChangeArrowheads="1"/>
              </p:cNvSpPr>
              <p:nvPr/>
            </p:nvSpPr>
            <p:spPr bwMode="auto">
              <a:xfrm>
                <a:off x="953" y="626"/>
                <a:ext cx="153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01" name="Rectangle 1064"/>
              <p:cNvSpPr>
                <a:spLocks noChangeArrowheads="1"/>
              </p:cNvSpPr>
              <p:nvPr/>
            </p:nvSpPr>
            <p:spPr bwMode="auto">
              <a:xfrm>
                <a:off x="963" y="645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852" name="Line 1066"/>
            <p:cNvSpPr>
              <a:spLocks noChangeShapeType="1"/>
            </p:cNvSpPr>
            <p:nvPr/>
          </p:nvSpPr>
          <p:spPr bwMode="auto">
            <a:xfrm>
              <a:off x="1025" y="783"/>
              <a:ext cx="1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853" name="Group 1069"/>
            <p:cNvGrpSpPr>
              <a:grpSpLocks/>
            </p:cNvGrpSpPr>
            <p:nvPr/>
          </p:nvGrpSpPr>
          <p:grpSpPr bwMode="auto">
            <a:xfrm>
              <a:off x="690" y="783"/>
              <a:ext cx="60" cy="172"/>
              <a:chOff x="690" y="783"/>
              <a:chExt cx="60" cy="172"/>
            </a:xfrm>
          </p:grpSpPr>
          <p:sp>
            <p:nvSpPr>
              <p:cNvPr id="67897" name="Rectangle 1067"/>
              <p:cNvSpPr>
                <a:spLocks noChangeArrowheads="1"/>
              </p:cNvSpPr>
              <p:nvPr/>
            </p:nvSpPr>
            <p:spPr bwMode="auto">
              <a:xfrm>
                <a:off x="690" y="783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98" name="Rectangle 1068"/>
              <p:cNvSpPr>
                <a:spLocks noChangeArrowheads="1"/>
              </p:cNvSpPr>
              <p:nvPr/>
            </p:nvSpPr>
            <p:spPr bwMode="auto">
              <a:xfrm>
                <a:off x="690" y="869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854" name="Rectangle 1070"/>
            <p:cNvSpPr>
              <a:spLocks noChangeArrowheads="1"/>
            </p:cNvSpPr>
            <p:nvPr/>
          </p:nvSpPr>
          <p:spPr bwMode="auto">
            <a:xfrm>
              <a:off x="853" y="907"/>
              <a:ext cx="7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A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55" name="Line 1071"/>
            <p:cNvSpPr>
              <a:spLocks noChangeShapeType="1"/>
            </p:cNvSpPr>
            <p:nvPr/>
          </p:nvSpPr>
          <p:spPr bwMode="auto">
            <a:xfrm flipH="1">
              <a:off x="776" y="831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856" name="Group 1074"/>
            <p:cNvGrpSpPr>
              <a:grpSpLocks/>
            </p:cNvGrpSpPr>
            <p:nvPr/>
          </p:nvGrpSpPr>
          <p:grpSpPr bwMode="auto">
            <a:xfrm>
              <a:off x="690" y="1375"/>
              <a:ext cx="60" cy="172"/>
              <a:chOff x="690" y="1375"/>
              <a:chExt cx="60" cy="172"/>
            </a:xfrm>
          </p:grpSpPr>
          <p:sp>
            <p:nvSpPr>
              <p:cNvPr id="67895" name="Rectangle 1072"/>
              <p:cNvSpPr>
                <a:spLocks noChangeArrowheads="1"/>
              </p:cNvSpPr>
              <p:nvPr/>
            </p:nvSpPr>
            <p:spPr bwMode="auto">
              <a:xfrm>
                <a:off x="690" y="137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96" name="Rectangle 1073"/>
              <p:cNvSpPr>
                <a:spLocks noChangeArrowheads="1"/>
              </p:cNvSpPr>
              <p:nvPr/>
            </p:nvSpPr>
            <p:spPr bwMode="auto">
              <a:xfrm>
                <a:off x="690" y="1461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857" name="Line 1075"/>
            <p:cNvSpPr>
              <a:spLocks noChangeShapeType="1"/>
            </p:cNvSpPr>
            <p:nvPr/>
          </p:nvSpPr>
          <p:spPr bwMode="auto">
            <a:xfrm flipH="1">
              <a:off x="776" y="1422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58" name="Rectangle 1076"/>
            <p:cNvSpPr>
              <a:spLocks noChangeArrowheads="1"/>
            </p:cNvSpPr>
            <p:nvPr/>
          </p:nvSpPr>
          <p:spPr bwMode="auto">
            <a:xfrm>
              <a:off x="853" y="1518"/>
              <a:ext cx="7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B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7859" name="Group 1079"/>
            <p:cNvGrpSpPr>
              <a:grpSpLocks/>
            </p:cNvGrpSpPr>
            <p:nvPr/>
          </p:nvGrpSpPr>
          <p:grpSpPr bwMode="auto">
            <a:xfrm>
              <a:off x="1187" y="1375"/>
              <a:ext cx="211" cy="191"/>
              <a:chOff x="1187" y="1375"/>
              <a:chExt cx="211" cy="191"/>
            </a:xfrm>
          </p:grpSpPr>
          <p:sp>
            <p:nvSpPr>
              <p:cNvPr id="67893" name="Freeform 1077"/>
              <p:cNvSpPr>
                <a:spLocks/>
              </p:cNvSpPr>
              <p:nvPr/>
            </p:nvSpPr>
            <p:spPr bwMode="auto">
              <a:xfrm>
                <a:off x="1187" y="1375"/>
                <a:ext cx="163" cy="191"/>
              </a:xfrm>
              <a:custGeom>
                <a:avLst/>
                <a:gdLst>
                  <a:gd name="T0" fmla="*/ 0 w 163"/>
                  <a:gd name="T1" fmla="*/ 0 h 191"/>
                  <a:gd name="T2" fmla="*/ 0 w 163"/>
                  <a:gd name="T3" fmla="*/ 95 h 191"/>
                  <a:gd name="T4" fmla="*/ 0 w 163"/>
                  <a:gd name="T5" fmla="*/ 191 h 191"/>
                  <a:gd name="T6" fmla="*/ 86 w 163"/>
                  <a:gd name="T7" fmla="*/ 143 h 191"/>
                  <a:gd name="T8" fmla="*/ 163 w 163"/>
                  <a:gd name="T9" fmla="*/ 95 h 191"/>
                  <a:gd name="T10" fmla="*/ 86 w 163"/>
                  <a:gd name="T11" fmla="*/ 47 h 191"/>
                  <a:gd name="T12" fmla="*/ 0 w 163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91"/>
                  <a:gd name="T23" fmla="*/ 163 w 163"/>
                  <a:gd name="T24" fmla="*/ 191 h 1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91">
                    <a:moveTo>
                      <a:pt x="0" y="0"/>
                    </a:moveTo>
                    <a:lnTo>
                      <a:pt x="0" y="95"/>
                    </a:lnTo>
                    <a:lnTo>
                      <a:pt x="0" y="191"/>
                    </a:lnTo>
                    <a:lnTo>
                      <a:pt x="86" y="143"/>
                    </a:lnTo>
                    <a:lnTo>
                      <a:pt x="163" y="95"/>
                    </a:lnTo>
                    <a:lnTo>
                      <a:pt x="86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894" name="Freeform 1078"/>
              <p:cNvSpPr>
                <a:spLocks/>
              </p:cNvSpPr>
              <p:nvPr/>
            </p:nvSpPr>
            <p:spPr bwMode="auto">
              <a:xfrm>
                <a:off x="1350" y="1451"/>
                <a:ext cx="48" cy="38"/>
              </a:xfrm>
              <a:custGeom>
                <a:avLst/>
                <a:gdLst>
                  <a:gd name="T0" fmla="*/ 28 w 48"/>
                  <a:gd name="T1" fmla="*/ 0 h 38"/>
                  <a:gd name="T2" fmla="*/ 38 w 48"/>
                  <a:gd name="T3" fmla="*/ 0 h 38"/>
                  <a:gd name="T4" fmla="*/ 48 w 48"/>
                  <a:gd name="T5" fmla="*/ 10 h 38"/>
                  <a:gd name="T6" fmla="*/ 48 w 48"/>
                  <a:gd name="T7" fmla="*/ 19 h 38"/>
                  <a:gd name="T8" fmla="*/ 48 w 48"/>
                  <a:gd name="T9" fmla="*/ 29 h 38"/>
                  <a:gd name="T10" fmla="*/ 38 w 48"/>
                  <a:gd name="T11" fmla="*/ 38 h 38"/>
                  <a:gd name="T12" fmla="*/ 28 w 48"/>
                  <a:gd name="T13" fmla="*/ 38 h 38"/>
                  <a:gd name="T14" fmla="*/ 19 w 48"/>
                  <a:gd name="T15" fmla="*/ 38 h 38"/>
                  <a:gd name="T16" fmla="*/ 19 w 48"/>
                  <a:gd name="T17" fmla="*/ 38 h 38"/>
                  <a:gd name="T18" fmla="*/ 0 w 48"/>
                  <a:gd name="T19" fmla="*/ 29 h 38"/>
                  <a:gd name="T20" fmla="*/ 0 w 48"/>
                  <a:gd name="T21" fmla="*/ 29 h 38"/>
                  <a:gd name="T22" fmla="*/ 0 w 48"/>
                  <a:gd name="T23" fmla="*/ 19 h 38"/>
                  <a:gd name="T24" fmla="*/ 0 w 48"/>
                  <a:gd name="T25" fmla="*/ 19 h 38"/>
                  <a:gd name="T26" fmla="*/ 0 w 48"/>
                  <a:gd name="T27" fmla="*/ 10 h 38"/>
                  <a:gd name="T28" fmla="*/ 19 w 48"/>
                  <a:gd name="T29" fmla="*/ 0 h 38"/>
                  <a:gd name="T30" fmla="*/ 19 w 48"/>
                  <a:gd name="T31" fmla="*/ 0 h 38"/>
                  <a:gd name="T32" fmla="*/ 28 w 48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38"/>
                  <a:gd name="T53" fmla="*/ 48 w 48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38">
                    <a:moveTo>
                      <a:pt x="28" y="0"/>
                    </a:moveTo>
                    <a:lnTo>
                      <a:pt x="38" y="0"/>
                    </a:lnTo>
                    <a:lnTo>
                      <a:pt x="48" y="10"/>
                    </a:lnTo>
                    <a:lnTo>
                      <a:pt x="48" y="19"/>
                    </a:lnTo>
                    <a:lnTo>
                      <a:pt x="48" y="29"/>
                    </a:lnTo>
                    <a:lnTo>
                      <a:pt x="38" y="38"/>
                    </a:lnTo>
                    <a:lnTo>
                      <a:pt x="28" y="38"/>
                    </a:lnTo>
                    <a:lnTo>
                      <a:pt x="19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860" name="Group 1083"/>
            <p:cNvGrpSpPr>
              <a:grpSpLocks/>
            </p:cNvGrpSpPr>
            <p:nvPr/>
          </p:nvGrpSpPr>
          <p:grpSpPr bwMode="auto">
            <a:xfrm>
              <a:off x="1890" y="1475"/>
              <a:ext cx="153" cy="162"/>
              <a:chOff x="1890" y="1475"/>
              <a:chExt cx="153" cy="162"/>
            </a:xfrm>
          </p:grpSpPr>
          <p:sp>
            <p:nvSpPr>
              <p:cNvPr id="67890" name="Rectangle 1080"/>
              <p:cNvSpPr>
                <a:spLocks noChangeArrowheads="1"/>
              </p:cNvSpPr>
              <p:nvPr/>
            </p:nvSpPr>
            <p:spPr bwMode="auto">
              <a:xfrm>
                <a:off x="1942" y="1499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91" name="Rectangle 1081"/>
              <p:cNvSpPr>
                <a:spLocks noChangeArrowheads="1"/>
              </p:cNvSpPr>
              <p:nvPr/>
            </p:nvSpPr>
            <p:spPr bwMode="auto">
              <a:xfrm>
                <a:off x="1890" y="1475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892" name="Rectangle 1082"/>
              <p:cNvSpPr>
                <a:spLocks noChangeArrowheads="1"/>
              </p:cNvSpPr>
              <p:nvPr/>
            </p:nvSpPr>
            <p:spPr bwMode="auto">
              <a:xfrm>
                <a:off x="1900" y="1494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861" name="Freeform 1084"/>
            <p:cNvSpPr>
              <a:spLocks/>
            </p:cNvSpPr>
            <p:nvPr/>
          </p:nvSpPr>
          <p:spPr bwMode="auto">
            <a:xfrm>
              <a:off x="1550" y="1661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7 h 210"/>
                <a:gd name="T16" fmla="*/ 278 w 278"/>
                <a:gd name="T17" fmla="*/ 76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1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7"/>
                  </a:lnTo>
                  <a:lnTo>
                    <a:pt x="278" y="76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1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62" name="Freeform 1085"/>
            <p:cNvSpPr>
              <a:spLocks/>
            </p:cNvSpPr>
            <p:nvPr/>
          </p:nvSpPr>
          <p:spPr bwMode="auto">
            <a:xfrm>
              <a:off x="1120" y="878"/>
              <a:ext cx="430" cy="850"/>
            </a:xfrm>
            <a:custGeom>
              <a:avLst/>
              <a:gdLst>
                <a:gd name="T0" fmla="*/ 430 w 430"/>
                <a:gd name="T1" fmla="*/ 850 h 850"/>
                <a:gd name="T2" fmla="*/ 0 w 430"/>
                <a:gd name="T3" fmla="*/ 850 h 850"/>
                <a:gd name="T4" fmla="*/ 0 w 430"/>
                <a:gd name="T5" fmla="*/ 0 h 850"/>
                <a:gd name="T6" fmla="*/ 0 60000 65536"/>
                <a:gd name="T7" fmla="*/ 0 60000 65536"/>
                <a:gd name="T8" fmla="*/ 0 60000 65536"/>
                <a:gd name="T9" fmla="*/ 0 w 430"/>
                <a:gd name="T10" fmla="*/ 0 h 850"/>
                <a:gd name="T11" fmla="*/ 430 w 430"/>
                <a:gd name="T12" fmla="*/ 850 h 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850">
                  <a:moveTo>
                    <a:pt x="430" y="850"/>
                  </a:moveTo>
                  <a:lnTo>
                    <a:pt x="0" y="8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63" name="Line 1086"/>
            <p:cNvSpPr>
              <a:spLocks noChangeShapeType="1"/>
            </p:cNvSpPr>
            <p:nvPr/>
          </p:nvSpPr>
          <p:spPr bwMode="auto">
            <a:xfrm flipH="1">
              <a:off x="1034" y="1804"/>
              <a:ext cx="51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64" name="Freeform 1087"/>
            <p:cNvSpPr>
              <a:spLocks/>
            </p:cNvSpPr>
            <p:nvPr/>
          </p:nvSpPr>
          <p:spPr bwMode="auto">
            <a:xfrm>
              <a:off x="1828" y="1632"/>
              <a:ext cx="688" cy="134"/>
            </a:xfrm>
            <a:custGeom>
              <a:avLst/>
              <a:gdLst>
                <a:gd name="T0" fmla="*/ 0 w 688"/>
                <a:gd name="T1" fmla="*/ 134 h 134"/>
                <a:gd name="T2" fmla="*/ 688 w 688"/>
                <a:gd name="T3" fmla="*/ 134 h 134"/>
                <a:gd name="T4" fmla="*/ 688 w 688"/>
                <a:gd name="T5" fmla="*/ 0 h 134"/>
                <a:gd name="T6" fmla="*/ 0 60000 65536"/>
                <a:gd name="T7" fmla="*/ 0 60000 65536"/>
                <a:gd name="T8" fmla="*/ 0 60000 65536"/>
                <a:gd name="T9" fmla="*/ 0 w 688"/>
                <a:gd name="T10" fmla="*/ 0 h 134"/>
                <a:gd name="T11" fmla="*/ 688 w 68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34">
                  <a:moveTo>
                    <a:pt x="0" y="134"/>
                  </a:moveTo>
                  <a:lnTo>
                    <a:pt x="688" y="134"/>
                  </a:lnTo>
                  <a:lnTo>
                    <a:pt x="6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865" name="Group 1091"/>
            <p:cNvGrpSpPr>
              <a:grpSpLocks/>
            </p:cNvGrpSpPr>
            <p:nvPr/>
          </p:nvGrpSpPr>
          <p:grpSpPr bwMode="auto">
            <a:xfrm>
              <a:off x="2435" y="1475"/>
              <a:ext cx="162" cy="162"/>
              <a:chOff x="2435" y="1475"/>
              <a:chExt cx="162" cy="162"/>
            </a:xfrm>
          </p:grpSpPr>
          <p:sp>
            <p:nvSpPr>
              <p:cNvPr id="67887" name="Rectangle 1088"/>
              <p:cNvSpPr>
                <a:spLocks noChangeArrowheads="1"/>
              </p:cNvSpPr>
              <p:nvPr/>
            </p:nvSpPr>
            <p:spPr bwMode="auto">
              <a:xfrm>
                <a:off x="2497" y="1499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88" name="Rectangle 1089"/>
              <p:cNvSpPr>
                <a:spLocks noChangeArrowheads="1"/>
              </p:cNvSpPr>
              <p:nvPr/>
            </p:nvSpPr>
            <p:spPr bwMode="auto">
              <a:xfrm>
                <a:off x="2435" y="1475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889" name="Rectangle 1090"/>
              <p:cNvSpPr>
                <a:spLocks noChangeArrowheads="1"/>
              </p:cNvSpPr>
              <p:nvPr/>
            </p:nvSpPr>
            <p:spPr bwMode="auto">
              <a:xfrm>
                <a:off x="2454" y="1494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866" name="Rectangle 1092"/>
            <p:cNvSpPr>
              <a:spLocks noChangeArrowheads="1"/>
            </p:cNvSpPr>
            <p:nvPr/>
          </p:nvSpPr>
          <p:spPr bwMode="auto">
            <a:xfrm>
              <a:off x="2353" y="1203"/>
              <a:ext cx="19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SUM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7867" name="Group 1095"/>
            <p:cNvGrpSpPr>
              <a:grpSpLocks/>
            </p:cNvGrpSpPr>
            <p:nvPr/>
          </p:nvGrpSpPr>
          <p:grpSpPr bwMode="auto">
            <a:xfrm>
              <a:off x="2267" y="1805"/>
              <a:ext cx="289" cy="86"/>
              <a:chOff x="2267" y="1805"/>
              <a:chExt cx="289" cy="86"/>
            </a:xfrm>
          </p:grpSpPr>
          <p:sp>
            <p:nvSpPr>
              <p:cNvPr id="67885" name="Rectangle 1093"/>
              <p:cNvSpPr>
                <a:spLocks noChangeArrowheads="1"/>
              </p:cNvSpPr>
              <p:nvPr/>
            </p:nvSpPr>
            <p:spPr bwMode="auto">
              <a:xfrm>
                <a:off x="2267" y="1805"/>
                <a:ext cx="23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CARR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86" name="Rectangle 1094"/>
              <p:cNvSpPr>
                <a:spLocks noChangeArrowheads="1"/>
              </p:cNvSpPr>
              <p:nvPr/>
            </p:nvSpPr>
            <p:spPr bwMode="auto">
              <a:xfrm>
                <a:off x="2478" y="1805"/>
                <a:ext cx="7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Y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868" name="Oval 1096"/>
            <p:cNvSpPr>
              <a:spLocks noChangeArrowheads="1"/>
            </p:cNvSpPr>
            <p:nvPr/>
          </p:nvSpPr>
          <p:spPr bwMode="auto">
            <a:xfrm>
              <a:off x="1101" y="85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69" name="Oval 1097"/>
            <p:cNvSpPr>
              <a:spLocks noChangeArrowheads="1"/>
            </p:cNvSpPr>
            <p:nvPr/>
          </p:nvSpPr>
          <p:spPr bwMode="auto">
            <a:xfrm>
              <a:off x="1436" y="85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70" name="Oval 1098"/>
            <p:cNvSpPr>
              <a:spLocks noChangeArrowheads="1"/>
            </p:cNvSpPr>
            <p:nvPr/>
          </p:nvSpPr>
          <p:spPr bwMode="auto">
            <a:xfrm>
              <a:off x="1101" y="1327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71" name="Oval 1099"/>
            <p:cNvSpPr>
              <a:spLocks noChangeArrowheads="1"/>
            </p:cNvSpPr>
            <p:nvPr/>
          </p:nvSpPr>
          <p:spPr bwMode="auto">
            <a:xfrm>
              <a:off x="1015" y="1451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72" name="Oval 1100"/>
            <p:cNvSpPr>
              <a:spLocks noChangeArrowheads="1"/>
            </p:cNvSpPr>
            <p:nvPr/>
          </p:nvSpPr>
          <p:spPr bwMode="auto">
            <a:xfrm>
              <a:off x="1436" y="1451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873" name="Group 1104"/>
            <p:cNvGrpSpPr>
              <a:grpSpLocks/>
            </p:cNvGrpSpPr>
            <p:nvPr/>
          </p:nvGrpSpPr>
          <p:grpSpPr bwMode="auto">
            <a:xfrm>
              <a:off x="1374" y="1895"/>
              <a:ext cx="162" cy="162"/>
              <a:chOff x="1374" y="1895"/>
              <a:chExt cx="162" cy="162"/>
            </a:xfrm>
          </p:grpSpPr>
          <p:sp>
            <p:nvSpPr>
              <p:cNvPr id="67882" name="Rectangle 1101"/>
              <p:cNvSpPr>
                <a:spLocks noChangeArrowheads="1"/>
              </p:cNvSpPr>
              <p:nvPr/>
            </p:nvSpPr>
            <p:spPr bwMode="auto">
              <a:xfrm>
                <a:off x="1436" y="1919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83" name="Rectangle 1102"/>
              <p:cNvSpPr>
                <a:spLocks noChangeArrowheads="1"/>
              </p:cNvSpPr>
              <p:nvPr/>
            </p:nvSpPr>
            <p:spPr bwMode="auto">
              <a:xfrm>
                <a:off x="1374" y="1895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884" name="Rectangle 1103"/>
              <p:cNvSpPr>
                <a:spLocks noChangeArrowheads="1"/>
              </p:cNvSpPr>
              <p:nvPr/>
            </p:nvSpPr>
            <p:spPr bwMode="auto">
              <a:xfrm>
                <a:off x="1393" y="1914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874" name="Group 1108"/>
            <p:cNvGrpSpPr>
              <a:grpSpLocks/>
            </p:cNvGrpSpPr>
            <p:nvPr/>
          </p:nvGrpSpPr>
          <p:grpSpPr bwMode="auto">
            <a:xfrm>
              <a:off x="953" y="1895"/>
              <a:ext cx="153" cy="162"/>
              <a:chOff x="953" y="1895"/>
              <a:chExt cx="153" cy="162"/>
            </a:xfrm>
          </p:grpSpPr>
          <p:sp>
            <p:nvSpPr>
              <p:cNvPr id="67879" name="Rectangle 1105"/>
              <p:cNvSpPr>
                <a:spLocks noChangeArrowheads="1"/>
              </p:cNvSpPr>
              <p:nvPr/>
            </p:nvSpPr>
            <p:spPr bwMode="auto">
              <a:xfrm>
                <a:off x="1006" y="1919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880" name="Rectangle 1106"/>
              <p:cNvSpPr>
                <a:spLocks noChangeArrowheads="1"/>
              </p:cNvSpPr>
              <p:nvPr/>
            </p:nvSpPr>
            <p:spPr bwMode="auto">
              <a:xfrm>
                <a:off x="953" y="1895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881" name="Rectangle 1107"/>
              <p:cNvSpPr>
                <a:spLocks noChangeArrowheads="1"/>
              </p:cNvSpPr>
              <p:nvPr/>
            </p:nvSpPr>
            <p:spPr bwMode="auto">
              <a:xfrm>
                <a:off x="963" y="1914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875" name="Line 1109"/>
            <p:cNvSpPr>
              <a:spLocks noChangeShapeType="1"/>
            </p:cNvSpPr>
            <p:nvPr/>
          </p:nvSpPr>
          <p:spPr bwMode="auto">
            <a:xfrm>
              <a:off x="1455" y="1470"/>
              <a:ext cx="1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76" name="Oval 1110"/>
            <p:cNvSpPr>
              <a:spLocks noChangeArrowheads="1"/>
            </p:cNvSpPr>
            <p:nvPr/>
          </p:nvSpPr>
          <p:spPr bwMode="auto">
            <a:xfrm>
              <a:off x="1952" y="1365"/>
              <a:ext cx="29" cy="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77" name="Oval 1111"/>
            <p:cNvSpPr>
              <a:spLocks noChangeArrowheads="1"/>
            </p:cNvSpPr>
            <p:nvPr/>
          </p:nvSpPr>
          <p:spPr bwMode="auto">
            <a:xfrm>
              <a:off x="1952" y="945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78" name="Oval 1112"/>
            <p:cNvSpPr>
              <a:spLocks noChangeArrowheads="1"/>
            </p:cNvSpPr>
            <p:nvPr/>
          </p:nvSpPr>
          <p:spPr bwMode="auto">
            <a:xfrm>
              <a:off x="1015" y="1795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441" name="Oval 1113"/>
          <p:cNvSpPr>
            <a:spLocks noChangeArrowheads="1"/>
          </p:cNvSpPr>
          <p:nvPr/>
        </p:nvSpPr>
        <p:spPr bwMode="auto">
          <a:xfrm>
            <a:off x="5468938" y="1131888"/>
            <a:ext cx="46037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2" name="Freeform 1114"/>
          <p:cNvSpPr>
            <a:spLocks/>
          </p:cNvSpPr>
          <p:nvPr/>
        </p:nvSpPr>
        <p:spPr bwMode="auto">
          <a:xfrm>
            <a:off x="6972300" y="1147763"/>
            <a:ext cx="166688" cy="377825"/>
          </a:xfrm>
          <a:custGeom>
            <a:avLst/>
            <a:gdLst>
              <a:gd name="T0" fmla="*/ 105 w 105"/>
              <a:gd name="T1" fmla="*/ 238 h 238"/>
              <a:gd name="T2" fmla="*/ 0 w 105"/>
              <a:gd name="T3" fmla="*/ 238 h 238"/>
              <a:gd name="T4" fmla="*/ 0 w 105"/>
              <a:gd name="T5" fmla="*/ 0 h 238"/>
              <a:gd name="T6" fmla="*/ 0 60000 65536"/>
              <a:gd name="T7" fmla="*/ 0 60000 65536"/>
              <a:gd name="T8" fmla="*/ 0 60000 65536"/>
              <a:gd name="T9" fmla="*/ 0 w 105"/>
              <a:gd name="T10" fmla="*/ 0 h 238"/>
              <a:gd name="T11" fmla="*/ 105 w 105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38">
                <a:moveTo>
                  <a:pt x="105" y="238"/>
                </a:move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3" name="Freeform 1115"/>
          <p:cNvSpPr>
            <a:spLocks/>
          </p:cNvSpPr>
          <p:nvPr/>
        </p:nvSpPr>
        <p:spPr bwMode="auto">
          <a:xfrm>
            <a:off x="6986588" y="1738313"/>
            <a:ext cx="152400" cy="363537"/>
          </a:xfrm>
          <a:custGeom>
            <a:avLst/>
            <a:gdLst>
              <a:gd name="T0" fmla="*/ 96 w 96"/>
              <a:gd name="T1" fmla="*/ 0 h 229"/>
              <a:gd name="T2" fmla="*/ 0 w 96"/>
              <a:gd name="T3" fmla="*/ 0 h 229"/>
              <a:gd name="T4" fmla="*/ 0 w 96"/>
              <a:gd name="T5" fmla="*/ 229 h 229"/>
              <a:gd name="T6" fmla="*/ 0 60000 65536"/>
              <a:gd name="T7" fmla="*/ 0 60000 65536"/>
              <a:gd name="T8" fmla="*/ 0 60000 65536"/>
              <a:gd name="T9" fmla="*/ 0 w 96"/>
              <a:gd name="T10" fmla="*/ 0 h 229"/>
              <a:gd name="T11" fmla="*/ 96 w 96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29">
                <a:moveTo>
                  <a:pt x="96" y="0"/>
                </a:moveTo>
                <a:lnTo>
                  <a:pt x="0" y="0"/>
                </a:lnTo>
                <a:lnTo>
                  <a:pt x="0" y="22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4" name="Freeform 1116"/>
          <p:cNvSpPr>
            <a:spLocks/>
          </p:cNvSpPr>
          <p:nvPr/>
        </p:nvSpPr>
        <p:spPr bwMode="auto">
          <a:xfrm>
            <a:off x="7108825" y="1450975"/>
            <a:ext cx="469900" cy="363538"/>
          </a:xfrm>
          <a:custGeom>
            <a:avLst/>
            <a:gdLst>
              <a:gd name="T0" fmla="*/ 28 w 296"/>
              <a:gd name="T1" fmla="*/ 124 h 229"/>
              <a:gd name="T2" fmla="*/ 28 w 296"/>
              <a:gd name="T3" fmla="*/ 143 h 229"/>
              <a:gd name="T4" fmla="*/ 28 w 296"/>
              <a:gd name="T5" fmla="*/ 162 h 229"/>
              <a:gd name="T6" fmla="*/ 28 w 296"/>
              <a:gd name="T7" fmla="*/ 181 h 229"/>
              <a:gd name="T8" fmla="*/ 19 w 296"/>
              <a:gd name="T9" fmla="*/ 210 h 229"/>
              <a:gd name="T10" fmla="*/ 19 w 296"/>
              <a:gd name="T11" fmla="*/ 210 h 229"/>
              <a:gd name="T12" fmla="*/ 0 w 296"/>
              <a:gd name="T13" fmla="*/ 229 h 229"/>
              <a:gd name="T14" fmla="*/ 57 w 296"/>
              <a:gd name="T15" fmla="*/ 229 h 229"/>
              <a:gd name="T16" fmla="*/ 86 w 296"/>
              <a:gd name="T17" fmla="*/ 229 h 229"/>
              <a:gd name="T18" fmla="*/ 124 w 296"/>
              <a:gd name="T19" fmla="*/ 229 h 229"/>
              <a:gd name="T20" fmla="*/ 133 w 296"/>
              <a:gd name="T21" fmla="*/ 229 h 229"/>
              <a:gd name="T22" fmla="*/ 143 w 296"/>
              <a:gd name="T23" fmla="*/ 229 h 229"/>
              <a:gd name="T24" fmla="*/ 153 w 296"/>
              <a:gd name="T25" fmla="*/ 229 h 229"/>
              <a:gd name="T26" fmla="*/ 172 w 296"/>
              <a:gd name="T27" fmla="*/ 219 h 229"/>
              <a:gd name="T28" fmla="*/ 200 w 296"/>
              <a:gd name="T29" fmla="*/ 210 h 229"/>
              <a:gd name="T30" fmla="*/ 219 w 296"/>
              <a:gd name="T31" fmla="*/ 200 h 229"/>
              <a:gd name="T32" fmla="*/ 239 w 296"/>
              <a:gd name="T33" fmla="*/ 191 h 229"/>
              <a:gd name="T34" fmla="*/ 248 w 296"/>
              <a:gd name="T35" fmla="*/ 181 h 229"/>
              <a:gd name="T36" fmla="*/ 267 w 296"/>
              <a:gd name="T37" fmla="*/ 171 h 229"/>
              <a:gd name="T38" fmla="*/ 277 w 296"/>
              <a:gd name="T39" fmla="*/ 162 h 229"/>
              <a:gd name="T40" fmla="*/ 286 w 296"/>
              <a:gd name="T41" fmla="*/ 152 h 229"/>
              <a:gd name="T42" fmla="*/ 296 w 296"/>
              <a:gd name="T43" fmla="*/ 124 h 229"/>
              <a:gd name="T44" fmla="*/ 296 w 296"/>
              <a:gd name="T45" fmla="*/ 114 h 229"/>
              <a:gd name="T46" fmla="*/ 296 w 296"/>
              <a:gd name="T47" fmla="*/ 114 h 229"/>
              <a:gd name="T48" fmla="*/ 296 w 296"/>
              <a:gd name="T49" fmla="*/ 114 h 229"/>
              <a:gd name="T50" fmla="*/ 296 w 296"/>
              <a:gd name="T51" fmla="*/ 95 h 229"/>
              <a:gd name="T52" fmla="*/ 286 w 296"/>
              <a:gd name="T53" fmla="*/ 86 h 229"/>
              <a:gd name="T54" fmla="*/ 286 w 296"/>
              <a:gd name="T55" fmla="*/ 86 h 229"/>
              <a:gd name="T56" fmla="*/ 267 w 296"/>
              <a:gd name="T57" fmla="*/ 57 h 229"/>
              <a:gd name="T58" fmla="*/ 248 w 296"/>
              <a:gd name="T59" fmla="*/ 47 h 229"/>
              <a:gd name="T60" fmla="*/ 239 w 296"/>
              <a:gd name="T61" fmla="*/ 38 h 229"/>
              <a:gd name="T62" fmla="*/ 219 w 296"/>
              <a:gd name="T63" fmla="*/ 28 h 229"/>
              <a:gd name="T64" fmla="*/ 200 w 296"/>
              <a:gd name="T65" fmla="*/ 19 h 229"/>
              <a:gd name="T66" fmla="*/ 172 w 296"/>
              <a:gd name="T67" fmla="*/ 9 h 229"/>
              <a:gd name="T68" fmla="*/ 153 w 296"/>
              <a:gd name="T69" fmla="*/ 0 h 229"/>
              <a:gd name="T70" fmla="*/ 143 w 296"/>
              <a:gd name="T71" fmla="*/ 0 h 229"/>
              <a:gd name="T72" fmla="*/ 133 w 296"/>
              <a:gd name="T73" fmla="*/ 0 h 229"/>
              <a:gd name="T74" fmla="*/ 124 w 296"/>
              <a:gd name="T75" fmla="*/ 0 h 229"/>
              <a:gd name="T76" fmla="*/ 86 w 296"/>
              <a:gd name="T77" fmla="*/ 0 h 229"/>
              <a:gd name="T78" fmla="*/ 57 w 296"/>
              <a:gd name="T79" fmla="*/ 0 h 229"/>
              <a:gd name="T80" fmla="*/ 0 w 296"/>
              <a:gd name="T81" fmla="*/ 0 h 229"/>
              <a:gd name="T82" fmla="*/ 19 w 296"/>
              <a:gd name="T83" fmla="*/ 28 h 229"/>
              <a:gd name="T84" fmla="*/ 19 w 296"/>
              <a:gd name="T85" fmla="*/ 28 h 229"/>
              <a:gd name="T86" fmla="*/ 28 w 296"/>
              <a:gd name="T87" fmla="*/ 57 h 229"/>
              <a:gd name="T88" fmla="*/ 28 w 296"/>
              <a:gd name="T89" fmla="*/ 86 h 229"/>
              <a:gd name="T90" fmla="*/ 28 w 296"/>
              <a:gd name="T91" fmla="*/ 105 h 229"/>
              <a:gd name="T92" fmla="*/ 28 w 296"/>
              <a:gd name="T93" fmla="*/ 124 h 2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96"/>
              <a:gd name="T142" fmla="*/ 0 h 229"/>
              <a:gd name="T143" fmla="*/ 296 w 296"/>
              <a:gd name="T144" fmla="*/ 229 h 229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96" h="229">
                <a:moveTo>
                  <a:pt x="28" y="124"/>
                </a:moveTo>
                <a:lnTo>
                  <a:pt x="28" y="143"/>
                </a:lnTo>
                <a:lnTo>
                  <a:pt x="28" y="162"/>
                </a:lnTo>
                <a:lnTo>
                  <a:pt x="28" y="181"/>
                </a:lnTo>
                <a:lnTo>
                  <a:pt x="19" y="210"/>
                </a:lnTo>
                <a:lnTo>
                  <a:pt x="0" y="229"/>
                </a:lnTo>
                <a:lnTo>
                  <a:pt x="57" y="229"/>
                </a:lnTo>
                <a:lnTo>
                  <a:pt x="86" y="229"/>
                </a:lnTo>
                <a:lnTo>
                  <a:pt x="124" y="229"/>
                </a:lnTo>
                <a:lnTo>
                  <a:pt x="133" y="229"/>
                </a:lnTo>
                <a:lnTo>
                  <a:pt x="143" y="229"/>
                </a:lnTo>
                <a:lnTo>
                  <a:pt x="153" y="229"/>
                </a:lnTo>
                <a:lnTo>
                  <a:pt x="172" y="219"/>
                </a:lnTo>
                <a:lnTo>
                  <a:pt x="200" y="210"/>
                </a:lnTo>
                <a:lnTo>
                  <a:pt x="219" y="200"/>
                </a:lnTo>
                <a:lnTo>
                  <a:pt x="239" y="191"/>
                </a:lnTo>
                <a:lnTo>
                  <a:pt x="248" y="181"/>
                </a:lnTo>
                <a:lnTo>
                  <a:pt x="267" y="171"/>
                </a:lnTo>
                <a:lnTo>
                  <a:pt x="277" y="162"/>
                </a:lnTo>
                <a:lnTo>
                  <a:pt x="286" y="152"/>
                </a:lnTo>
                <a:lnTo>
                  <a:pt x="296" y="124"/>
                </a:lnTo>
                <a:lnTo>
                  <a:pt x="296" y="114"/>
                </a:lnTo>
                <a:lnTo>
                  <a:pt x="296" y="95"/>
                </a:lnTo>
                <a:lnTo>
                  <a:pt x="286" y="86"/>
                </a:lnTo>
                <a:lnTo>
                  <a:pt x="267" y="57"/>
                </a:lnTo>
                <a:lnTo>
                  <a:pt x="248" y="47"/>
                </a:lnTo>
                <a:lnTo>
                  <a:pt x="239" y="38"/>
                </a:lnTo>
                <a:lnTo>
                  <a:pt x="219" y="28"/>
                </a:lnTo>
                <a:lnTo>
                  <a:pt x="200" y="19"/>
                </a:lnTo>
                <a:lnTo>
                  <a:pt x="172" y="9"/>
                </a:lnTo>
                <a:lnTo>
                  <a:pt x="153" y="0"/>
                </a:lnTo>
                <a:lnTo>
                  <a:pt x="143" y="0"/>
                </a:lnTo>
                <a:lnTo>
                  <a:pt x="133" y="0"/>
                </a:lnTo>
                <a:lnTo>
                  <a:pt x="124" y="0"/>
                </a:lnTo>
                <a:lnTo>
                  <a:pt x="86" y="0"/>
                </a:lnTo>
                <a:lnTo>
                  <a:pt x="57" y="0"/>
                </a:lnTo>
                <a:lnTo>
                  <a:pt x="0" y="0"/>
                </a:lnTo>
                <a:lnTo>
                  <a:pt x="19" y="28"/>
                </a:lnTo>
                <a:lnTo>
                  <a:pt x="28" y="57"/>
                </a:lnTo>
                <a:lnTo>
                  <a:pt x="28" y="86"/>
                </a:lnTo>
                <a:lnTo>
                  <a:pt x="28" y="105"/>
                </a:lnTo>
                <a:lnTo>
                  <a:pt x="28" y="124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5" name="Freeform 1117"/>
          <p:cNvSpPr>
            <a:spLocks/>
          </p:cNvSpPr>
          <p:nvPr/>
        </p:nvSpPr>
        <p:spPr bwMode="auto">
          <a:xfrm>
            <a:off x="6318250" y="1117600"/>
            <a:ext cx="441325" cy="347663"/>
          </a:xfrm>
          <a:custGeom>
            <a:avLst/>
            <a:gdLst>
              <a:gd name="T0" fmla="*/ 192 w 278"/>
              <a:gd name="T1" fmla="*/ 0 h 219"/>
              <a:gd name="T2" fmla="*/ 201 w 278"/>
              <a:gd name="T3" fmla="*/ 0 h 219"/>
              <a:gd name="T4" fmla="*/ 211 w 278"/>
              <a:gd name="T5" fmla="*/ 9 h 219"/>
              <a:gd name="T6" fmla="*/ 230 w 278"/>
              <a:gd name="T7" fmla="*/ 19 h 219"/>
              <a:gd name="T8" fmla="*/ 239 w 278"/>
              <a:gd name="T9" fmla="*/ 28 h 219"/>
              <a:gd name="T10" fmla="*/ 249 w 278"/>
              <a:gd name="T11" fmla="*/ 38 h 219"/>
              <a:gd name="T12" fmla="*/ 259 w 278"/>
              <a:gd name="T13" fmla="*/ 47 h 219"/>
              <a:gd name="T14" fmla="*/ 268 w 278"/>
              <a:gd name="T15" fmla="*/ 66 h 219"/>
              <a:gd name="T16" fmla="*/ 278 w 278"/>
              <a:gd name="T17" fmla="*/ 86 h 219"/>
              <a:gd name="T18" fmla="*/ 278 w 278"/>
              <a:gd name="T19" fmla="*/ 105 h 219"/>
              <a:gd name="T20" fmla="*/ 278 w 278"/>
              <a:gd name="T21" fmla="*/ 114 h 219"/>
              <a:gd name="T22" fmla="*/ 278 w 278"/>
              <a:gd name="T23" fmla="*/ 124 h 219"/>
              <a:gd name="T24" fmla="*/ 278 w 278"/>
              <a:gd name="T25" fmla="*/ 143 h 219"/>
              <a:gd name="T26" fmla="*/ 268 w 278"/>
              <a:gd name="T27" fmla="*/ 162 h 219"/>
              <a:gd name="T28" fmla="*/ 259 w 278"/>
              <a:gd name="T29" fmla="*/ 181 h 219"/>
              <a:gd name="T30" fmla="*/ 249 w 278"/>
              <a:gd name="T31" fmla="*/ 191 h 219"/>
              <a:gd name="T32" fmla="*/ 239 w 278"/>
              <a:gd name="T33" fmla="*/ 200 h 219"/>
              <a:gd name="T34" fmla="*/ 220 w 278"/>
              <a:gd name="T35" fmla="*/ 210 h 219"/>
              <a:gd name="T36" fmla="*/ 201 w 278"/>
              <a:gd name="T37" fmla="*/ 219 h 219"/>
              <a:gd name="T38" fmla="*/ 201 w 278"/>
              <a:gd name="T39" fmla="*/ 219 h 219"/>
              <a:gd name="T40" fmla="*/ 192 w 278"/>
              <a:gd name="T41" fmla="*/ 219 h 219"/>
              <a:gd name="T42" fmla="*/ 182 w 278"/>
              <a:gd name="T43" fmla="*/ 219 h 219"/>
              <a:gd name="T44" fmla="*/ 163 w 278"/>
              <a:gd name="T45" fmla="*/ 219 h 219"/>
              <a:gd name="T46" fmla="*/ 134 w 278"/>
              <a:gd name="T47" fmla="*/ 219 h 219"/>
              <a:gd name="T48" fmla="*/ 106 w 278"/>
              <a:gd name="T49" fmla="*/ 219 h 219"/>
              <a:gd name="T50" fmla="*/ 87 w 278"/>
              <a:gd name="T51" fmla="*/ 219 h 219"/>
              <a:gd name="T52" fmla="*/ 0 w 278"/>
              <a:gd name="T53" fmla="*/ 219 h 219"/>
              <a:gd name="T54" fmla="*/ 0 w 278"/>
              <a:gd name="T55" fmla="*/ 114 h 219"/>
              <a:gd name="T56" fmla="*/ 0 w 278"/>
              <a:gd name="T57" fmla="*/ 0 h 219"/>
              <a:gd name="T58" fmla="*/ 87 w 278"/>
              <a:gd name="T59" fmla="*/ 0 h 219"/>
              <a:gd name="T60" fmla="*/ 106 w 278"/>
              <a:gd name="T61" fmla="*/ 0 h 219"/>
              <a:gd name="T62" fmla="*/ 134 w 278"/>
              <a:gd name="T63" fmla="*/ 0 h 219"/>
              <a:gd name="T64" fmla="*/ 163 w 278"/>
              <a:gd name="T65" fmla="*/ 0 h 219"/>
              <a:gd name="T66" fmla="*/ 182 w 278"/>
              <a:gd name="T67" fmla="*/ 0 h 219"/>
              <a:gd name="T68" fmla="*/ 192 w 278"/>
              <a:gd name="T69" fmla="*/ 0 h 21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8"/>
              <a:gd name="T106" fmla="*/ 0 h 219"/>
              <a:gd name="T107" fmla="*/ 278 w 278"/>
              <a:gd name="T108" fmla="*/ 219 h 21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8" h="219">
                <a:moveTo>
                  <a:pt x="192" y="0"/>
                </a:moveTo>
                <a:lnTo>
                  <a:pt x="201" y="0"/>
                </a:lnTo>
                <a:lnTo>
                  <a:pt x="211" y="9"/>
                </a:lnTo>
                <a:lnTo>
                  <a:pt x="230" y="19"/>
                </a:lnTo>
                <a:lnTo>
                  <a:pt x="239" y="28"/>
                </a:lnTo>
                <a:lnTo>
                  <a:pt x="249" y="38"/>
                </a:lnTo>
                <a:lnTo>
                  <a:pt x="259" y="47"/>
                </a:lnTo>
                <a:lnTo>
                  <a:pt x="268" y="66"/>
                </a:lnTo>
                <a:lnTo>
                  <a:pt x="278" y="86"/>
                </a:lnTo>
                <a:lnTo>
                  <a:pt x="278" y="105"/>
                </a:lnTo>
                <a:lnTo>
                  <a:pt x="278" y="114"/>
                </a:lnTo>
                <a:lnTo>
                  <a:pt x="278" y="124"/>
                </a:lnTo>
                <a:lnTo>
                  <a:pt x="278" y="143"/>
                </a:lnTo>
                <a:lnTo>
                  <a:pt x="268" y="162"/>
                </a:lnTo>
                <a:lnTo>
                  <a:pt x="259" y="181"/>
                </a:lnTo>
                <a:lnTo>
                  <a:pt x="249" y="191"/>
                </a:lnTo>
                <a:lnTo>
                  <a:pt x="239" y="200"/>
                </a:lnTo>
                <a:lnTo>
                  <a:pt x="220" y="210"/>
                </a:lnTo>
                <a:lnTo>
                  <a:pt x="201" y="219"/>
                </a:lnTo>
                <a:lnTo>
                  <a:pt x="192" y="219"/>
                </a:lnTo>
                <a:lnTo>
                  <a:pt x="182" y="219"/>
                </a:lnTo>
                <a:lnTo>
                  <a:pt x="163" y="219"/>
                </a:lnTo>
                <a:lnTo>
                  <a:pt x="134" y="219"/>
                </a:lnTo>
                <a:lnTo>
                  <a:pt x="106" y="219"/>
                </a:lnTo>
                <a:lnTo>
                  <a:pt x="87" y="219"/>
                </a:lnTo>
                <a:lnTo>
                  <a:pt x="0" y="219"/>
                </a:lnTo>
                <a:lnTo>
                  <a:pt x="0" y="114"/>
                </a:lnTo>
                <a:lnTo>
                  <a:pt x="0" y="0"/>
                </a:lnTo>
                <a:lnTo>
                  <a:pt x="87" y="0"/>
                </a:lnTo>
                <a:lnTo>
                  <a:pt x="106" y="0"/>
                </a:lnTo>
                <a:lnTo>
                  <a:pt x="134" y="0"/>
                </a:lnTo>
                <a:lnTo>
                  <a:pt x="163" y="0"/>
                </a:lnTo>
                <a:lnTo>
                  <a:pt x="182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6" name="Freeform 1118"/>
          <p:cNvSpPr>
            <a:spLocks/>
          </p:cNvSpPr>
          <p:nvPr/>
        </p:nvSpPr>
        <p:spPr bwMode="auto">
          <a:xfrm>
            <a:off x="6167438" y="1011238"/>
            <a:ext cx="150812" cy="211137"/>
          </a:xfrm>
          <a:custGeom>
            <a:avLst/>
            <a:gdLst>
              <a:gd name="T0" fmla="*/ 95 w 95"/>
              <a:gd name="T1" fmla="*/ 133 h 133"/>
              <a:gd name="T2" fmla="*/ 0 w 95"/>
              <a:gd name="T3" fmla="*/ 133 h 133"/>
              <a:gd name="T4" fmla="*/ 0 w 95"/>
              <a:gd name="T5" fmla="*/ 0 h 133"/>
              <a:gd name="T6" fmla="*/ 0 60000 65536"/>
              <a:gd name="T7" fmla="*/ 0 60000 65536"/>
              <a:gd name="T8" fmla="*/ 0 60000 65536"/>
              <a:gd name="T9" fmla="*/ 0 w 95"/>
              <a:gd name="T10" fmla="*/ 0 h 133"/>
              <a:gd name="T11" fmla="*/ 95 w 95"/>
              <a:gd name="T12" fmla="*/ 133 h 1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" h="133">
                <a:moveTo>
                  <a:pt x="95" y="133"/>
                </a:moveTo>
                <a:lnTo>
                  <a:pt x="0" y="13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7" name="Freeform 1119"/>
          <p:cNvSpPr>
            <a:spLocks/>
          </p:cNvSpPr>
          <p:nvPr/>
        </p:nvSpPr>
        <p:spPr bwMode="auto">
          <a:xfrm>
            <a:off x="5499100" y="1358900"/>
            <a:ext cx="819150" cy="1409700"/>
          </a:xfrm>
          <a:custGeom>
            <a:avLst/>
            <a:gdLst>
              <a:gd name="T0" fmla="*/ 516 w 516"/>
              <a:gd name="T1" fmla="*/ 0 h 888"/>
              <a:gd name="T2" fmla="*/ 0 w 516"/>
              <a:gd name="T3" fmla="*/ 0 h 888"/>
              <a:gd name="T4" fmla="*/ 0 w 516"/>
              <a:gd name="T5" fmla="*/ 888 h 888"/>
              <a:gd name="T6" fmla="*/ 0 60000 65536"/>
              <a:gd name="T7" fmla="*/ 0 60000 65536"/>
              <a:gd name="T8" fmla="*/ 0 60000 65536"/>
              <a:gd name="T9" fmla="*/ 0 w 516"/>
              <a:gd name="T10" fmla="*/ 0 h 888"/>
              <a:gd name="T11" fmla="*/ 516 w 516"/>
              <a:gd name="T12" fmla="*/ 888 h 8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888">
                <a:moveTo>
                  <a:pt x="516" y="0"/>
                </a:moveTo>
                <a:lnTo>
                  <a:pt x="0" y="0"/>
                </a:lnTo>
                <a:lnTo>
                  <a:pt x="0" y="88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8" name="Freeform 1120"/>
          <p:cNvSpPr>
            <a:spLocks/>
          </p:cNvSpPr>
          <p:nvPr/>
        </p:nvSpPr>
        <p:spPr bwMode="auto">
          <a:xfrm>
            <a:off x="6318250" y="1798638"/>
            <a:ext cx="441325" cy="333375"/>
          </a:xfrm>
          <a:custGeom>
            <a:avLst/>
            <a:gdLst>
              <a:gd name="T0" fmla="*/ 192 w 278"/>
              <a:gd name="T1" fmla="*/ 0 h 210"/>
              <a:gd name="T2" fmla="*/ 201 w 278"/>
              <a:gd name="T3" fmla="*/ 0 h 210"/>
              <a:gd name="T4" fmla="*/ 201 w 278"/>
              <a:gd name="T5" fmla="*/ 0 h 210"/>
              <a:gd name="T6" fmla="*/ 220 w 278"/>
              <a:gd name="T7" fmla="*/ 10 h 210"/>
              <a:gd name="T8" fmla="*/ 239 w 278"/>
              <a:gd name="T9" fmla="*/ 19 h 210"/>
              <a:gd name="T10" fmla="*/ 249 w 278"/>
              <a:gd name="T11" fmla="*/ 29 h 210"/>
              <a:gd name="T12" fmla="*/ 259 w 278"/>
              <a:gd name="T13" fmla="*/ 38 h 210"/>
              <a:gd name="T14" fmla="*/ 268 w 278"/>
              <a:gd name="T15" fmla="*/ 58 h 210"/>
              <a:gd name="T16" fmla="*/ 278 w 278"/>
              <a:gd name="T17" fmla="*/ 77 h 210"/>
              <a:gd name="T18" fmla="*/ 278 w 278"/>
              <a:gd name="T19" fmla="*/ 96 h 210"/>
              <a:gd name="T20" fmla="*/ 278 w 278"/>
              <a:gd name="T21" fmla="*/ 105 h 210"/>
              <a:gd name="T22" fmla="*/ 278 w 278"/>
              <a:gd name="T23" fmla="*/ 115 h 210"/>
              <a:gd name="T24" fmla="*/ 278 w 278"/>
              <a:gd name="T25" fmla="*/ 134 h 210"/>
              <a:gd name="T26" fmla="*/ 268 w 278"/>
              <a:gd name="T27" fmla="*/ 153 h 210"/>
              <a:gd name="T28" fmla="*/ 259 w 278"/>
              <a:gd name="T29" fmla="*/ 172 h 210"/>
              <a:gd name="T30" fmla="*/ 249 w 278"/>
              <a:gd name="T31" fmla="*/ 182 h 210"/>
              <a:gd name="T32" fmla="*/ 239 w 278"/>
              <a:gd name="T33" fmla="*/ 191 h 210"/>
              <a:gd name="T34" fmla="*/ 220 w 278"/>
              <a:gd name="T35" fmla="*/ 201 h 210"/>
              <a:gd name="T36" fmla="*/ 201 w 278"/>
              <a:gd name="T37" fmla="*/ 210 h 210"/>
              <a:gd name="T38" fmla="*/ 201 w 278"/>
              <a:gd name="T39" fmla="*/ 210 h 210"/>
              <a:gd name="T40" fmla="*/ 192 w 278"/>
              <a:gd name="T41" fmla="*/ 210 h 210"/>
              <a:gd name="T42" fmla="*/ 182 w 278"/>
              <a:gd name="T43" fmla="*/ 210 h 210"/>
              <a:gd name="T44" fmla="*/ 163 w 278"/>
              <a:gd name="T45" fmla="*/ 210 h 210"/>
              <a:gd name="T46" fmla="*/ 134 w 278"/>
              <a:gd name="T47" fmla="*/ 210 h 210"/>
              <a:gd name="T48" fmla="*/ 106 w 278"/>
              <a:gd name="T49" fmla="*/ 210 h 210"/>
              <a:gd name="T50" fmla="*/ 87 w 278"/>
              <a:gd name="T51" fmla="*/ 210 h 210"/>
              <a:gd name="T52" fmla="*/ 0 w 278"/>
              <a:gd name="T53" fmla="*/ 210 h 210"/>
              <a:gd name="T54" fmla="*/ 0 w 278"/>
              <a:gd name="T55" fmla="*/ 105 h 210"/>
              <a:gd name="T56" fmla="*/ 0 w 278"/>
              <a:gd name="T57" fmla="*/ 0 h 210"/>
              <a:gd name="T58" fmla="*/ 87 w 278"/>
              <a:gd name="T59" fmla="*/ 0 h 210"/>
              <a:gd name="T60" fmla="*/ 106 w 278"/>
              <a:gd name="T61" fmla="*/ 0 h 210"/>
              <a:gd name="T62" fmla="*/ 134 w 278"/>
              <a:gd name="T63" fmla="*/ 0 h 210"/>
              <a:gd name="T64" fmla="*/ 163 w 278"/>
              <a:gd name="T65" fmla="*/ 0 h 210"/>
              <a:gd name="T66" fmla="*/ 182 w 278"/>
              <a:gd name="T67" fmla="*/ 0 h 210"/>
              <a:gd name="T68" fmla="*/ 192 w 278"/>
              <a:gd name="T69" fmla="*/ 0 h 2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8"/>
              <a:gd name="T106" fmla="*/ 0 h 210"/>
              <a:gd name="T107" fmla="*/ 278 w 278"/>
              <a:gd name="T108" fmla="*/ 210 h 2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8" h="210">
                <a:moveTo>
                  <a:pt x="192" y="0"/>
                </a:moveTo>
                <a:lnTo>
                  <a:pt x="201" y="0"/>
                </a:lnTo>
                <a:lnTo>
                  <a:pt x="220" y="10"/>
                </a:lnTo>
                <a:lnTo>
                  <a:pt x="239" y="19"/>
                </a:lnTo>
                <a:lnTo>
                  <a:pt x="249" y="29"/>
                </a:lnTo>
                <a:lnTo>
                  <a:pt x="259" y="38"/>
                </a:lnTo>
                <a:lnTo>
                  <a:pt x="268" y="58"/>
                </a:lnTo>
                <a:lnTo>
                  <a:pt x="278" y="77"/>
                </a:lnTo>
                <a:lnTo>
                  <a:pt x="278" y="96"/>
                </a:lnTo>
                <a:lnTo>
                  <a:pt x="278" y="105"/>
                </a:lnTo>
                <a:lnTo>
                  <a:pt x="278" y="115"/>
                </a:lnTo>
                <a:lnTo>
                  <a:pt x="278" y="134"/>
                </a:lnTo>
                <a:lnTo>
                  <a:pt x="268" y="153"/>
                </a:lnTo>
                <a:lnTo>
                  <a:pt x="259" y="172"/>
                </a:lnTo>
                <a:lnTo>
                  <a:pt x="249" y="182"/>
                </a:lnTo>
                <a:lnTo>
                  <a:pt x="239" y="191"/>
                </a:lnTo>
                <a:lnTo>
                  <a:pt x="220" y="201"/>
                </a:lnTo>
                <a:lnTo>
                  <a:pt x="201" y="210"/>
                </a:lnTo>
                <a:lnTo>
                  <a:pt x="192" y="210"/>
                </a:lnTo>
                <a:lnTo>
                  <a:pt x="182" y="210"/>
                </a:lnTo>
                <a:lnTo>
                  <a:pt x="163" y="210"/>
                </a:lnTo>
                <a:lnTo>
                  <a:pt x="134" y="210"/>
                </a:lnTo>
                <a:lnTo>
                  <a:pt x="106" y="210"/>
                </a:lnTo>
                <a:lnTo>
                  <a:pt x="87" y="210"/>
                </a:lnTo>
                <a:lnTo>
                  <a:pt x="0" y="210"/>
                </a:lnTo>
                <a:lnTo>
                  <a:pt x="0" y="105"/>
                </a:lnTo>
                <a:lnTo>
                  <a:pt x="0" y="0"/>
                </a:lnTo>
                <a:lnTo>
                  <a:pt x="87" y="0"/>
                </a:lnTo>
                <a:lnTo>
                  <a:pt x="106" y="0"/>
                </a:lnTo>
                <a:lnTo>
                  <a:pt x="134" y="0"/>
                </a:lnTo>
                <a:lnTo>
                  <a:pt x="163" y="0"/>
                </a:lnTo>
                <a:lnTo>
                  <a:pt x="182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49" name="Line 1121"/>
          <p:cNvSpPr>
            <a:spLocks noChangeShapeType="1"/>
          </p:cNvSpPr>
          <p:nvPr/>
        </p:nvSpPr>
        <p:spPr bwMode="auto">
          <a:xfrm flipH="1">
            <a:off x="5635625" y="1905000"/>
            <a:ext cx="6826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50" name="Freeform 1122"/>
          <p:cNvSpPr>
            <a:spLocks/>
          </p:cNvSpPr>
          <p:nvPr/>
        </p:nvSpPr>
        <p:spPr bwMode="auto">
          <a:xfrm>
            <a:off x="5089525" y="2025650"/>
            <a:ext cx="1228725" cy="136525"/>
          </a:xfrm>
          <a:custGeom>
            <a:avLst/>
            <a:gdLst>
              <a:gd name="T0" fmla="*/ 774 w 774"/>
              <a:gd name="T1" fmla="*/ 0 h 86"/>
              <a:gd name="T2" fmla="*/ 717 w 774"/>
              <a:gd name="T3" fmla="*/ 0 h 86"/>
              <a:gd name="T4" fmla="*/ 717 w 774"/>
              <a:gd name="T5" fmla="*/ 48 h 86"/>
              <a:gd name="T6" fmla="*/ 86 w 774"/>
              <a:gd name="T7" fmla="*/ 48 h 86"/>
              <a:gd name="T8" fmla="*/ 38 w 774"/>
              <a:gd name="T9" fmla="*/ 86 h 86"/>
              <a:gd name="T10" fmla="*/ 0 w 774"/>
              <a:gd name="T11" fmla="*/ 86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4"/>
              <a:gd name="T19" fmla="*/ 0 h 86"/>
              <a:gd name="T20" fmla="*/ 774 w 774"/>
              <a:gd name="T21" fmla="*/ 86 h 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4" h="86">
                <a:moveTo>
                  <a:pt x="774" y="0"/>
                </a:moveTo>
                <a:lnTo>
                  <a:pt x="717" y="0"/>
                </a:lnTo>
                <a:lnTo>
                  <a:pt x="717" y="48"/>
                </a:lnTo>
                <a:lnTo>
                  <a:pt x="86" y="48"/>
                </a:lnTo>
                <a:lnTo>
                  <a:pt x="38" y="86"/>
                </a:lnTo>
                <a:lnTo>
                  <a:pt x="0" y="8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51" name="Freeform 1123"/>
          <p:cNvSpPr>
            <a:spLocks/>
          </p:cNvSpPr>
          <p:nvPr/>
        </p:nvSpPr>
        <p:spPr bwMode="auto">
          <a:xfrm>
            <a:off x="5089525" y="1162050"/>
            <a:ext cx="1077913" cy="60325"/>
          </a:xfrm>
          <a:custGeom>
            <a:avLst/>
            <a:gdLst>
              <a:gd name="T0" fmla="*/ 679 w 679"/>
              <a:gd name="T1" fmla="*/ 0 h 38"/>
              <a:gd name="T2" fmla="*/ 86 w 679"/>
              <a:gd name="T3" fmla="*/ 0 h 38"/>
              <a:gd name="T4" fmla="*/ 38 w 679"/>
              <a:gd name="T5" fmla="*/ 38 h 38"/>
              <a:gd name="T6" fmla="*/ 0 w 679"/>
              <a:gd name="T7" fmla="*/ 38 h 38"/>
              <a:gd name="T8" fmla="*/ 0 60000 65536"/>
              <a:gd name="T9" fmla="*/ 0 60000 65536"/>
              <a:gd name="T10" fmla="*/ 0 60000 65536"/>
              <a:gd name="T11" fmla="*/ 0 60000 65536"/>
              <a:gd name="T12" fmla="*/ 0 w 679"/>
              <a:gd name="T13" fmla="*/ 0 h 38"/>
              <a:gd name="T14" fmla="*/ 679 w 679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" h="38">
                <a:moveTo>
                  <a:pt x="679" y="0"/>
                </a:moveTo>
                <a:lnTo>
                  <a:pt x="86" y="0"/>
                </a:lnTo>
                <a:lnTo>
                  <a:pt x="38" y="38"/>
                </a:lnTo>
                <a:lnTo>
                  <a:pt x="0" y="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6" name="Group 1126"/>
          <p:cNvGrpSpPr>
            <a:grpSpLocks/>
          </p:cNvGrpSpPr>
          <p:nvPr/>
        </p:nvGrpSpPr>
        <p:grpSpPr bwMode="auto">
          <a:xfrm>
            <a:off x="5741988" y="995363"/>
            <a:ext cx="334962" cy="319087"/>
            <a:chOff x="3636" y="738"/>
            <a:chExt cx="211" cy="201"/>
          </a:xfrm>
        </p:grpSpPr>
        <p:sp>
          <p:nvSpPr>
            <p:cNvPr id="67831" name="Freeform 1124"/>
            <p:cNvSpPr>
              <a:spLocks/>
            </p:cNvSpPr>
            <p:nvPr/>
          </p:nvSpPr>
          <p:spPr bwMode="auto">
            <a:xfrm>
              <a:off x="3636" y="738"/>
              <a:ext cx="163" cy="201"/>
            </a:xfrm>
            <a:custGeom>
              <a:avLst/>
              <a:gdLst>
                <a:gd name="T0" fmla="*/ 0 w 163"/>
                <a:gd name="T1" fmla="*/ 0 h 201"/>
                <a:gd name="T2" fmla="*/ 0 w 163"/>
                <a:gd name="T3" fmla="*/ 105 h 201"/>
                <a:gd name="T4" fmla="*/ 0 w 163"/>
                <a:gd name="T5" fmla="*/ 201 h 201"/>
                <a:gd name="T6" fmla="*/ 86 w 163"/>
                <a:gd name="T7" fmla="*/ 153 h 201"/>
                <a:gd name="T8" fmla="*/ 163 w 163"/>
                <a:gd name="T9" fmla="*/ 96 h 201"/>
                <a:gd name="T10" fmla="*/ 86 w 163"/>
                <a:gd name="T11" fmla="*/ 48 h 201"/>
                <a:gd name="T12" fmla="*/ 0 w 163"/>
                <a:gd name="T13" fmla="*/ 0 h 2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01"/>
                <a:gd name="T23" fmla="*/ 163 w 163"/>
                <a:gd name="T24" fmla="*/ 201 h 2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01">
                  <a:moveTo>
                    <a:pt x="0" y="0"/>
                  </a:moveTo>
                  <a:lnTo>
                    <a:pt x="0" y="105"/>
                  </a:lnTo>
                  <a:lnTo>
                    <a:pt x="0" y="201"/>
                  </a:lnTo>
                  <a:lnTo>
                    <a:pt x="86" y="153"/>
                  </a:lnTo>
                  <a:lnTo>
                    <a:pt x="163" y="96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2" name="Freeform 1125"/>
            <p:cNvSpPr>
              <a:spLocks/>
            </p:cNvSpPr>
            <p:nvPr/>
          </p:nvSpPr>
          <p:spPr bwMode="auto">
            <a:xfrm>
              <a:off x="3799" y="815"/>
              <a:ext cx="48" cy="47"/>
            </a:xfrm>
            <a:custGeom>
              <a:avLst/>
              <a:gdLst>
                <a:gd name="T0" fmla="*/ 28 w 48"/>
                <a:gd name="T1" fmla="*/ 0 h 47"/>
                <a:gd name="T2" fmla="*/ 38 w 48"/>
                <a:gd name="T3" fmla="*/ 0 h 47"/>
                <a:gd name="T4" fmla="*/ 38 w 48"/>
                <a:gd name="T5" fmla="*/ 0 h 47"/>
                <a:gd name="T6" fmla="*/ 48 w 48"/>
                <a:gd name="T7" fmla="*/ 19 h 47"/>
                <a:gd name="T8" fmla="*/ 48 w 48"/>
                <a:gd name="T9" fmla="*/ 19 h 47"/>
                <a:gd name="T10" fmla="*/ 48 w 48"/>
                <a:gd name="T11" fmla="*/ 28 h 47"/>
                <a:gd name="T12" fmla="*/ 48 w 48"/>
                <a:gd name="T13" fmla="*/ 38 h 47"/>
                <a:gd name="T14" fmla="*/ 38 w 48"/>
                <a:gd name="T15" fmla="*/ 47 h 47"/>
                <a:gd name="T16" fmla="*/ 28 w 48"/>
                <a:gd name="T17" fmla="*/ 47 h 47"/>
                <a:gd name="T18" fmla="*/ 19 w 48"/>
                <a:gd name="T19" fmla="*/ 47 h 47"/>
                <a:gd name="T20" fmla="*/ 19 w 48"/>
                <a:gd name="T21" fmla="*/ 47 h 47"/>
                <a:gd name="T22" fmla="*/ 0 w 48"/>
                <a:gd name="T23" fmla="*/ 38 h 47"/>
                <a:gd name="T24" fmla="*/ 0 w 48"/>
                <a:gd name="T25" fmla="*/ 38 h 47"/>
                <a:gd name="T26" fmla="*/ 0 w 48"/>
                <a:gd name="T27" fmla="*/ 28 h 47"/>
                <a:gd name="T28" fmla="*/ 0 w 48"/>
                <a:gd name="T29" fmla="*/ 19 h 47"/>
                <a:gd name="T30" fmla="*/ 0 w 48"/>
                <a:gd name="T31" fmla="*/ 19 h 47"/>
                <a:gd name="T32" fmla="*/ 19 w 48"/>
                <a:gd name="T33" fmla="*/ 0 h 47"/>
                <a:gd name="T34" fmla="*/ 19 w 48"/>
                <a:gd name="T35" fmla="*/ 0 h 47"/>
                <a:gd name="T36" fmla="*/ 28 w 48"/>
                <a:gd name="T37" fmla="*/ 0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47"/>
                <a:gd name="T59" fmla="*/ 48 w 48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47">
                  <a:moveTo>
                    <a:pt x="28" y="0"/>
                  </a:moveTo>
                  <a:lnTo>
                    <a:pt x="38" y="0"/>
                  </a:lnTo>
                  <a:lnTo>
                    <a:pt x="48" y="19"/>
                  </a:lnTo>
                  <a:lnTo>
                    <a:pt x="48" y="28"/>
                  </a:lnTo>
                  <a:lnTo>
                    <a:pt x="48" y="38"/>
                  </a:lnTo>
                  <a:lnTo>
                    <a:pt x="38" y="47"/>
                  </a:lnTo>
                  <a:lnTo>
                    <a:pt x="28" y="47"/>
                  </a:lnTo>
                  <a:lnTo>
                    <a:pt x="19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455" name="Line 1127"/>
          <p:cNvSpPr>
            <a:spLocks noChangeShapeType="1"/>
          </p:cNvSpPr>
          <p:nvPr/>
        </p:nvSpPr>
        <p:spPr bwMode="auto">
          <a:xfrm>
            <a:off x="6759575" y="1284288"/>
            <a:ext cx="2127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56" name="Line 1128"/>
          <p:cNvSpPr>
            <a:spLocks noChangeShapeType="1"/>
          </p:cNvSpPr>
          <p:nvPr/>
        </p:nvSpPr>
        <p:spPr bwMode="auto">
          <a:xfrm>
            <a:off x="6759575" y="1965325"/>
            <a:ext cx="2127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57" name="Freeform 1129"/>
          <p:cNvSpPr>
            <a:spLocks/>
          </p:cNvSpPr>
          <p:nvPr/>
        </p:nvSpPr>
        <p:spPr bwMode="auto">
          <a:xfrm>
            <a:off x="7578725" y="1420813"/>
            <a:ext cx="273050" cy="211137"/>
          </a:xfrm>
          <a:custGeom>
            <a:avLst/>
            <a:gdLst>
              <a:gd name="T0" fmla="*/ 0 w 172"/>
              <a:gd name="T1" fmla="*/ 133 h 133"/>
              <a:gd name="T2" fmla="*/ 172 w 172"/>
              <a:gd name="T3" fmla="*/ 133 h 133"/>
              <a:gd name="T4" fmla="*/ 172 w 172"/>
              <a:gd name="T5" fmla="*/ 0 h 133"/>
              <a:gd name="T6" fmla="*/ 0 60000 65536"/>
              <a:gd name="T7" fmla="*/ 0 60000 65536"/>
              <a:gd name="T8" fmla="*/ 0 60000 65536"/>
              <a:gd name="T9" fmla="*/ 0 w 172"/>
              <a:gd name="T10" fmla="*/ 0 h 133"/>
              <a:gd name="T11" fmla="*/ 172 w 172"/>
              <a:gd name="T12" fmla="*/ 133 h 1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" h="133">
                <a:moveTo>
                  <a:pt x="0" y="133"/>
                </a:moveTo>
                <a:lnTo>
                  <a:pt x="172" y="133"/>
                </a:lnTo>
                <a:lnTo>
                  <a:pt x="17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Group 1133"/>
          <p:cNvGrpSpPr>
            <a:grpSpLocks/>
          </p:cNvGrpSpPr>
          <p:nvPr/>
        </p:nvGrpSpPr>
        <p:grpSpPr bwMode="auto">
          <a:xfrm>
            <a:off x="7723188" y="1169988"/>
            <a:ext cx="257175" cy="257175"/>
            <a:chOff x="4884" y="848"/>
            <a:chExt cx="162" cy="162"/>
          </a:xfrm>
        </p:grpSpPr>
        <p:sp>
          <p:nvSpPr>
            <p:cNvPr id="67828" name="Rectangle 1130"/>
            <p:cNvSpPr>
              <a:spLocks noChangeArrowheads="1"/>
            </p:cNvSpPr>
            <p:nvPr/>
          </p:nvSpPr>
          <p:spPr bwMode="auto">
            <a:xfrm>
              <a:off x="4946" y="872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1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29" name="Rectangle 1131"/>
            <p:cNvSpPr>
              <a:spLocks noChangeArrowheads="1"/>
            </p:cNvSpPr>
            <p:nvPr/>
          </p:nvSpPr>
          <p:spPr bwMode="auto">
            <a:xfrm>
              <a:off x="4884" y="848"/>
              <a:ext cx="162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30" name="Rectangle 1132"/>
            <p:cNvSpPr>
              <a:spLocks noChangeArrowheads="1"/>
            </p:cNvSpPr>
            <p:nvPr/>
          </p:nvSpPr>
          <p:spPr bwMode="auto">
            <a:xfrm>
              <a:off x="4903" y="867"/>
              <a:ext cx="124" cy="12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" name="Group 1137"/>
          <p:cNvGrpSpPr>
            <a:grpSpLocks/>
          </p:cNvGrpSpPr>
          <p:nvPr/>
        </p:nvGrpSpPr>
        <p:grpSpPr bwMode="auto">
          <a:xfrm>
            <a:off x="6858000" y="896938"/>
            <a:ext cx="242888" cy="257175"/>
            <a:chOff x="4339" y="676"/>
            <a:chExt cx="153" cy="162"/>
          </a:xfrm>
        </p:grpSpPr>
        <p:sp>
          <p:nvSpPr>
            <p:cNvPr id="67825" name="Rectangle 1134"/>
            <p:cNvSpPr>
              <a:spLocks noChangeArrowheads="1"/>
            </p:cNvSpPr>
            <p:nvPr/>
          </p:nvSpPr>
          <p:spPr bwMode="auto">
            <a:xfrm>
              <a:off x="4391" y="700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1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26" name="Rectangle 1135"/>
            <p:cNvSpPr>
              <a:spLocks noChangeArrowheads="1"/>
            </p:cNvSpPr>
            <p:nvPr/>
          </p:nvSpPr>
          <p:spPr bwMode="auto">
            <a:xfrm>
              <a:off x="4339" y="676"/>
              <a:ext cx="153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27" name="Rectangle 1136"/>
            <p:cNvSpPr>
              <a:spLocks noChangeArrowheads="1"/>
            </p:cNvSpPr>
            <p:nvPr/>
          </p:nvSpPr>
          <p:spPr bwMode="auto">
            <a:xfrm>
              <a:off x="4349" y="696"/>
              <a:ext cx="133" cy="12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" name="Group 1141"/>
          <p:cNvGrpSpPr>
            <a:grpSpLocks/>
          </p:cNvGrpSpPr>
          <p:nvPr/>
        </p:nvGrpSpPr>
        <p:grpSpPr bwMode="auto">
          <a:xfrm>
            <a:off x="6038850" y="762000"/>
            <a:ext cx="257175" cy="255588"/>
            <a:chOff x="3823" y="591"/>
            <a:chExt cx="162" cy="161"/>
          </a:xfrm>
        </p:grpSpPr>
        <p:sp>
          <p:nvSpPr>
            <p:cNvPr id="67822" name="Rectangle 1138"/>
            <p:cNvSpPr>
              <a:spLocks noChangeArrowheads="1"/>
            </p:cNvSpPr>
            <p:nvPr/>
          </p:nvSpPr>
          <p:spPr bwMode="auto">
            <a:xfrm>
              <a:off x="3885" y="615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1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23" name="Rectangle 1139"/>
            <p:cNvSpPr>
              <a:spLocks noChangeArrowheads="1"/>
            </p:cNvSpPr>
            <p:nvPr/>
          </p:nvSpPr>
          <p:spPr bwMode="auto">
            <a:xfrm>
              <a:off x="3823" y="591"/>
              <a:ext cx="162" cy="16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24" name="Rectangle 1140"/>
            <p:cNvSpPr>
              <a:spLocks noChangeArrowheads="1"/>
            </p:cNvSpPr>
            <p:nvPr/>
          </p:nvSpPr>
          <p:spPr bwMode="auto">
            <a:xfrm>
              <a:off x="3842" y="610"/>
              <a:ext cx="124" cy="12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" name="Group 1145"/>
          <p:cNvGrpSpPr>
            <a:grpSpLocks/>
          </p:cNvGrpSpPr>
          <p:nvPr/>
        </p:nvGrpSpPr>
        <p:grpSpPr bwMode="auto">
          <a:xfrm>
            <a:off x="5105400" y="533400"/>
            <a:ext cx="508000" cy="482600"/>
            <a:chOff x="3402" y="591"/>
            <a:chExt cx="153" cy="161"/>
          </a:xfrm>
        </p:grpSpPr>
        <p:sp>
          <p:nvSpPr>
            <p:cNvPr id="67819" name="Rectangle 1142"/>
            <p:cNvSpPr>
              <a:spLocks noChangeArrowheads="1"/>
            </p:cNvSpPr>
            <p:nvPr/>
          </p:nvSpPr>
          <p:spPr bwMode="auto">
            <a:xfrm>
              <a:off x="3455" y="615"/>
              <a:ext cx="50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>
                  <a:solidFill>
                    <a:srgbClr val="000000"/>
                  </a:solidFill>
                  <a:latin typeface="Geneva"/>
                </a:rPr>
                <a:t>1</a:t>
              </a:r>
              <a:r>
                <a:rPr lang="en-US" altLang="ko-KR" sz="1600" b="0">
                  <a:solidFill>
                    <a:srgbClr val="000000"/>
                  </a:solidFill>
                  <a:latin typeface="Geneva"/>
                </a:rPr>
                <a:t>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20" name="Rectangle 1143"/>
            <p:cNvSpPr>
              <a:spLocks noChangeArrowheads="1"/>
            </p:cNvSpPr>
            <p:nvPr/>
          </p:nvSpPr>
          <p:spPr bwMode="auto">
            <a:xfrm>
              <a:off x="3402" y="591"/>
              <a:ext cx="153" cy="16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21" name="Rectangle 1144"/>
            <p:cNvSpPr>
              <a:spLocks noChangeArrowheads="1"/>
            </p:cNvSpPr>
            <p:nvPr/>
          </p:nvSpPr>
          <p:spPr bwMode="auto">
            <a:xfrm>
              <a:off x="3412" y="610"/>
              <a:ext cx="133" cy="12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474" name="Line 1146"/>
          <p:cNvSpPr>
            <a:spLocks noChangeShapeType="1"/>
          </p:cNvSpPr>
          <p:nvPr/>
        </p:nvSpPr>
        <p:spPr bwMode="auto">
          <a:xfrm>
            <a:off x="5484813" y="1011238"/>
            <a:ext cx="1587" cy="1508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1" name="Group 1149"/>
          <p:cNvGrpSpPr>
            <a:grpSpLocks/>
          </p:cNvGrpSpPr>
          <p:nvPr/>
        </p:nvGrpSpPr>
        <p:grpSpPr bwMode="auto">
          <a:xfrm>
            <a:off x="4953000" y="1011238"/>
            <a:ext cx="95250" cy="273050"/>
            <a:chOff x="3139" y="748"/>
            <a:chExt cx="60" cy="172"/>
          </a:xfrm>
        </p:grpSpPr>
        <p:sp>
          <p:nvSpPr>
            <p:cNvPr id="67817" name="Rectangle 1147"/>
            <p:cNvSpPr>
              <a:spLocks noChangeArrowheads="1"/>
            </p:cNvSpPr>
            <p:nvPr/>
          </p:nvSpPr>
          <p:spPr bwMode="auto">
            <a:xfrm>
              <a:off x="3139" y="748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1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18" name="Rectangle 1148"/>
            <p:cNvSpPr>
              <a:spLocks noChangeArrowheads="1"/>
            </p:cNvSpPr>
            <p:nvPr/>
          </p:nvSpPr>
          <p:spPr bwMode="auto">
            <a:xfrm>
              <a:off x="3139" y="834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0 </a:t>
              </a:r>
              <a:endParaRPr lang="en-US" altLang="ko-KR">
                <a:latin typeface="Arial" pitchFamily="34" charset="0"/>
              </a:endParaRPr>
            </a:p>
          </p:txBody>
        </p:sp>
      </p:grpSp>
      <p:sp>
        <p:nvSpPr>
          <p:cNvPr id="100478" name="Rectangle 1150"/>
          <p:cNvSpPr>
            <a:spLocks noChangeArrowheads="1"/>
          </p:cNvSpPr>
          <p:nvPr/>
        </p:nvSpPr>
        <p:spPr bwMode="auto">
          <a:xfrm>
            <a:off x="5211763" y="1208088"/>
            <a:ext cx="1238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1000" b="0">
                <a:solidFill>
                  <a:srgbClr val="000000"/>
                </a:solidFill>
                <a:latin typeface="Geneva"/>
              </a:rPr>
              <a:t>A </a:t>
            </a:r>
            <a:endParaRPr lang="en-US" altLang="ko-KR">
              <a:latin typeface="Arial" pitchFamily="34" charset="0"/>
            </a:endParaRPr>
          </a:p>
        </p:txBody>
      </p:sp>
      <p:sp>
        <p:nvSpPr>
          <p:cNvPr id="100479" name="Line 1151"/>
          <p:cNvSpPr>
            <a:spLocks noChangeShapeType="1"/>
          </p:cNvSpPr>
          <p:nvPr/>
        </p:nvSpPr>
        <p:spPr bwMode="auto">
          <a:xfrm flipH="1">
            <a:off x="5089525" y="1087438"/>
            <a:ext cx="60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2" name="Group 1154"/>
          <p:cNvGrpSpPr>
            <a:grpSpLocks/>
          </p:cNvGrpSpPr>
          <p:nvPr/>
        </p:nvGrpSpPr>
        <p:grpSpPr bwMode="auto">
          <a:xfrm>
            <a:off x="4953000" y="1951038"/>
            <a:ext cx="95250" cy="273050"/>
            <a:chOff x="3139" y="1340"/>
            <a:chExt cx="60" cy="172"/>
          </a:xfrm>
        </p:grpSpPr>
        <p:sp>
          <p:nvSpPr>
            <p:cNvPr id="67815" name="Rectangle 1152"/>
            <p:cNvSpPr>
              <a:spLocks noChangeArrowheads="1"/>
            </p:cNvSpPr>
            <p:nvPr/>
          </p:nvSpPr>
          <p:spPr bwMode="auto">
            <a:xfrm>
              <a:off x="3139" y="1340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1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16" name="Rectangle 1153"/>
            <p:cNvSpPr>
              <a:spLocks noChangeArrowheads="1"/>
            </p:cNvSpPr>
            <p:nvPr/>
          </p:nvSpPr>
          <p:spPr bwMode="auto">
            <a:xfrm>
              <a:off x="3139" y="1426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0 </a:t>
              </a:r>
              <a:endParaRPr lang="en-US" altLang="ko-KR">
                <a:latin typeface="Arial" pitchFamily="34" charset="0"/>
              </a:endParaRPr>
            </a:p>
          </p:txBody>
        </p:sp>
      </p:grpSp>
      <p:sp>
        <p:nvSpPr>
          <p:cNvPr id="100483" name="Line 1155"/>
          <p:cNvSpPr>
            <a:spLocks noChangeShapeType="1"/>
          </p:cNvSpPr>
          <p:nvPr/>
        </p:nvSpPr>
        <p:spPr bwMode="auto">
          <a:xfrm flipH="1">
            <a:off x="5089525" y="2025650"/>
            <a:ext cx="603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84" name="Rectangle 1156"/>
          <p:cNvSpPr>
            <a:spLocks noChangeArrowheads="1"/>
          </p:cNvSpPr>
          <p:nvPr/>
        </p:nvSpPr>
        <p:spPr bwMode="auto">
          <a:xfrm>
            <a:off x="5211763" y="2178050"/>
            <a:ext cx="115887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1000" b="0">
                <a:solidFill>
                  <a:srgbClr val="000000"/>
                </a:solidFill>
                <a:latin typeface="Geneva"/>
              </a:rPr>
              <a:t>B </a:t>
            </a:r>
            <a:endParaRPr lang="en-US" altLang="ko-KR">
              <a:latin typeface="Arial" pitchFamily="34" charset="0"/>
            </a:endParaRPr>
          </a:p>
        </p:txBody>
      </p:sp>
      <p:grpSp>
        <p:nvGrpSpPr>
          <p:cNvPr id="23" name="Group 1159"/>
          <p:cNvGrpSpPr>
            <a:grpSpLocks/>
          </p:cNvGrpSpPr>
          <p:nvPr/>
        </p:nvGrpSpPr>
        <p:grpSpPr bwMode="auto">
          <a:xfrm>
            <a:off x="5741988" y="1951038"/>
            <a:ext cx="334962" cy="303212"/>
            <a:chOff x="3636" y="1340"/>
            <a:chExt cx="211" cy="191"/>
          </a:xfrm>
        </p:grpSpPr>
        <p:sp>
          <p:nvSpPr>
            <p:cNvPr id="67813" name="Freeform 1157"/>
            <p:cNvSpPr>
              <a:spLocks/>
            </p:cNvSpPr>
            <p:nvPr/>
          </p:nvSpPr>
          <p:spPr bwMode="auto">
            <a:xfrm>
              <a:off x="3636" y="1340"/>
              <a:ext cx="163" cy="191"/>
            </a:xfrm>
            <a:custGeom>
              <a:avLst/>
              <a:gdLst>
                <a:gd name="T0" fmla="*/ 0 w 163"/>
                <a:gd name="T1" fmla="*/ 0 h 191"/>
                <a:gd name="T2" fmla="*/ 0 w 163"/>
                <a:gd name="T3" fmla="*/ 95 h 191"/>
                <a:gd name="T4" fmla="*/ 0 w 163"/>
                <a:gd name="T5" fmla="*/ 191 h 191"/>
                <a:gd name="T6" fmla="*/ 86 w 163"/>
                <a:gd name="T7" fmla="*/ 143 h 191"/>
                <a:gd name="T8" fmla="*/ 163 w 163"/>
                <a:gd name="T9" fmla="*/ 95 h 191"/>
                <a:gd name="T10" fmla="*/ 86 w 163"/>
                <a:gd name="T11" fmla="*/ 47 h 191"/>
                <a:gd name="T12" fmla="*/ 0 w 163"/>
                <a:gd name="T13" fmla="*/ 0 h 1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191"/>
                <a:gd name="T23" fmla="*/ 163 w 163"/>
                <a:gd name="T24" fmla="*/ 191 h 1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191">
                  <a:moveTo>
                    <a:pt x="0" y="0"/>
                  </a:moveTo>
                  <a:lnTo>
                    <a:pt x="0" y="95"/>
                  </a:lnTo>
                  <a:lnTo>
                    <a:pt x="0" y="191"/>
                  </a:lnTo>
                  <a:lnTo>
                    <a:pt x="86" y="143"/>
                  </a:lnTo>
                  <a:lnTo>
                    <a:pt x="163" y="95"/>
                  </a:lnTo>
                  <a:lnTo>
                    <a:pt x="8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14" name="Freeform 1158"/>
            <p:cNvSpPr>
              <a:spLocks/>
            </p:cNvSpPr>
            <p:nvPr/>
          </p:nvSpPr>
          <p:spPr bwMode="auto">
            <a:xfrm>
              <a:off x="3799" y="1416"/>
              <a:ext cx="48" cy="38"/>
            </a:xfrm>
            <a:custGeom>
              <a:avLst/>
              <a:gdLst>
                <a:gd name="T0" fmla="*/ 28 w 48"/>
                <a:gd name="T1" fmla="*/ 0 h 38"/>
                <a:gd name="T2" fmla="*/ 38 w 48"/>
                <a:gd name="T3" fmla="*/ 0 h 38"/>
                <a:gd name="T4" fmla="*/ 48 w 48"/>
                <a:gd name="T5" fmla="*/ 10 h 38"/>
                <a:gd name="T6" fmla="*/ 48 w 48"/>
                <a:gd name="T7" fmla="*/ 19 h 38"/>
                <a:gd name="T8" fmla="*/ 48 w 48"/>
                <a:gd name="T9" fmla="*/ 29 h 38"/>
                <a:gd name="T10" fmla="*/ 38 w 48"/>
                <a:gd name="T11" fmla="*/ 38 h 38"/>
                <a:gd name="T12" fmla="*/ 28 w 48"/>
                <a:gd name="T13" fmla="*/ 38 h 38"/>
                <a:gd name="T14" fmla="*/ 19 w 48"/>
                <a:gd name="T15" fmla="*/ 38 h 38"/>
                <a:gd name="T16" fmla="*/ 19 w 48"/>
                <a:gd name="T17" fmla="*/ 38 h 38"/>
                <a:gd name="T18" fmla="*/ 0 w 48"/>
                <a:gd name="T19" fmla="*/ 29 h 38"/>
                <a:gd name="T20" fmla="*/ 0 w 48"/>
                <a:gd name="T21" fmla="*/ 29 h 38"/>
                <a:gd name="T22" fmla="*/ 0 w 48"/>
                <a:gd name="T23" fmla="*/ 19 h 38"/>
                <a:gd name="T24" fmla="*/ 0 w 48"/>
                <a:gd name="T25" fmla="*/ 19 h 38"/>
                <a:gd name="T26" fmla="*/ 0 w 48"/>
                <a:gd name="T27" fmla="*/ 10 h 38"/>
                <a:gd name="T28" fmla="*/ 19 w 48"/>
                <a:gd name="T29" fmla="*/ 0 h 38"/>
                <a:gd name="T30" fmla="*/ 19 w 48"/>
                <a:gd name="T31" fmla="*/ 0 h 38"/>
                <a:gd name="T32" fmla="*/ 28 w 48"/>
                <a:gd name="T33" fmla="*/ 0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38"/>
                <a:gd name="T53" fmla="*/ 48 w 48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38">
                  <a:moveTo>
                    <a:pt x="28" y="0"/>
                  </a:moveTo>
                  <a:lnTo>
                    <a:pt x="38" y="0"/>
                  </a:lnTo>
                  <a:lnTo>
                    <a:pt x="48" y="10"/>
                  </a:lnTo>
                  <a:lnTo>
                    <a:pt x="48" y="19"/>
                  </a:lnTo>
                  <a:lnTo>
                    <a:pt x="48" y="29"/>
                  </a:lnTo>
                  <a:lnTo>
                    <a:pt x="38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" name="Group 1163"/>
          <p:cNvGrpSpPr>
            <a:grpSpLocks/>
          </p:cNvGrpSpPr>
          <p:nvPr/>
        </p:nvGrpSpPr>
        <p:grpSpPr bwMode="auto">
          <a:xfrm>
            <a:off x="6858000" y="2109788"/>
            <a:ext cx="242888" cy="257175"/>
            <a:chOff x="4339" y="1440"/>
            <a:chExt cx="153" cy="162"/>
          </a:xfrm>
        </p:grpSpPr>
        <p:sp>
          <p:nvSpPr>
            <p:cNvPr id="67810" name="Rectangle 1160"/>
            <p:cNvSpPr>
              <a:spLocks noChangeArrowheads="1"/>
            </p:cNvSpPr>
            <p:nvPr/>
          </p:nvSpPr>
          <p:spPr bwMode="auto">
            <a:xfrm>
              <a:off x="4391" y="1464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0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11" name="Rectangle 1161"/>
            <p:cNvSpPr>
              <a:spLocks noChangeArrowheads="1"/>
            </p:cNvSpPr>
            <p:nvPr/>
          </p:nvSpPr>
          <p:spPr bwMode="auto">
            <a:xfrm>
              <a:off x="4339" y="1440"/>
              <a:ext cx="153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12" name="Rectangle 1162"/>
            <p:cNvSpPr>
              <a:spLocks noChangeArrowheads="1"/>
            </p:cNvSpPr>
            <p:nvPr/>
          </p:nvSpPr>
          <p:spPr bwMode="auto">
            <a:xfrm>
              <a:off x="4349" y="1459"/>
              <a:ext cx="133" cy="12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492" name="Freeform 1164"/>
          <p:cNvSpPr>
            <a:spLocks/>
          </p:cNvSpPr>
          <p:nvPr/>
        </p:nvSpPr>
        <p:spPr bwMode="auto">
          <a:xfrm>
            <a:off x="6318250" y="2405063"/>
            <a:ext cx="441325" cy="333375"/>
          </a:xfrm>
          <a:custGeom>
            <a:avLst/>
            <a:gdLst>
              <a:gd name="T0" fmla="*/ 192 w 278"/>
              <a:gd name="T1" fmla="*/ 0 h 210"/>
              <a:gd name="T2" fmla="*/ 201 w 278"/>
              <a:gd name="T3" fmla="*/ 0 h 210"/>
              <a:gd name="T4" fmla="*/ 201 w 278"/>
              <a:gd name="T5" fmla="*/ 0 h 210"/>
              <a:gd name="T6" fmla="*/ 220 w 278"/>
              <a:gd name="T7" fmla="*/ 10 h 210"/>
              <a:gd name="T8" fmla="*/ 239 w 278"/>
              <a:gd name="T9" fmla="*/ 19 h 210"/>
              <a:gd name="T10" fmla="*/ 249 w 278"/>
              <a:gd name="T11" fmla="*/ 29 h 210"/>
              <a:gd name="T12" fmla="*/ 259 w 278"/>
              <a:gd name="T13" fmla="*/ 38 h 210"/>
              <a:gd name="T14" fmla="*/ 268 w 278"/>
              <a:gd name="T15" fmla="*/ 57 h 210"/>
              <a:gd name="T16" fmla="*/ 278 w 278"/>
              <a:gd name="T17" fmla="*/ 76 h 210"/>
              <a:gd name="T18" fmla="*/ 278 w 278"/>
              <a:gd name="T19" fmla="*/ 96 h 210"/>
              <a:gd name="T20" fmla="*/ 278 w 278"/>
              <a:gd name="T21" fmla="*/ 105 h 210"/>
              <a:gd name="T22" fmla="*/ 278 w 278"/>
              <a:gd name="T23" fmla="*/ 115 h 210"/>
              <a:gd name="T24" fmla="*/ 278 w 278"/>
              <a:gd name="T25" fmla="*/ 134 h 210"/>
              <a:gd name="T26" fmla="*/ 268 w 278"/>
              <a:gd name="T27" fmla="*/ 153 h 210"/>
              <a:gd name="T28" fmla="*/ 259 w 278"/>
              <a:gd name="T29" fmla="*/ 172 h 210"/>
              <a:gd name="T30" fmla="*/ 249 w 278"/>
              <a:gd name="T31" fmla="*/ 181 h 210"/>
              <a:gd name="T32" fmla="*/ 239 w 278"/>
              <a:gd name="T33" fmla="*/ 191 h 210"/>
              <a:gd name="T34" fmla="*/ 220 w 278"/>
              <a:gd name="T35" fmla="*/ 201 h 210"/>
              <a:gd name="T36" fmla="*/ 201 w 278"/>
              <a:gd name="T37" fmla="*/ 210 h 210"/>
              <a:gd name="T38" fmla="*/ 201 w 278"/>
              <a:gd name="T39" fmla="*/ 210 h 210"/>
              <a:gd name="T40" fmla="*/ 192 w 278"/>
              <a:gd name="T41" fmla="*/ 210 h 210"/>
              <a:gd name="T42" fmla="*/ 182 w 278"/>
              <a:gd name="T43" fmla="*/ 210 h 210"/>
              <a:gd name="T44" fmla="*/ 163 w 278"/>
              <a:gd name="T45" fmla="*/ 210 h 210"/>
              <a:gd name="T46" fmla="*/ 134 w 278"/>
              <a:gd name="T47" fmla="*/ 210 h 210"/>
              <a:gd name="T48" fmla="*/ 106 w 278"/>
              <a:gd name="T49" fmla="*/ 210 h 210"/>
              <a:gd name="T50" fmla="*/ 87 w 278"/>
              <a:gd name="T51" fmla="*/ 210 h 210"/>
              <a:gd name="T52" fmla="*/ 0 w 278"/>
              <a:gd name="T53" fmla="*/ 210 h 210"/>
              <a:gd name="T54" fmla="*/ 0 w 278"/>
              <a:gd name="T55" fmla="*/ 105 h 210"/>
              <a:gd name="T56" fmla="*/ 0 w 278"/>
              <a:gd name="T57" fmla="*/ 0 h 210"/>
              <a:gd name="T58" fmla="*/ 87 w 278"/>
              <a:gd name="T59" fmla="*/ 0 h 210"/>
              <a:gd name="T60" fmla="*/ 106 w 278"/>
              <a:gd name="T61" fmla="*/ 0 h 210"/>
              <a:gd name="T62" fmla="*/ 134 w 278"/>
              <a:gd name="T63" fmla="*/ 0 h 210"/>
              <a:gd name="T64" fmla="*/ 163 w 278"/>
              <a:gd name="T65" fmla="*/ 0 h 210"/>
              <a:gd name="T66" fmla="*/ 182 w 278"/>
              <a:gd name="T67" fmla="*/ 0 h 210"/>
              <a:gd name="T68" fmla="*/ 192 w 278"/>
              <a:gd name="T69" fmla="*/ 0 h 2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8"/>
              <a:gd name="T106" fmla="*/ 0 h 210"/>
              <a:gd name="T107" fmla="*/ 278 w 278"/>
              <a:gd name="T108" fmla="*/ 210 h 2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8" h="210">
                <a:moveTo>
                  <a:pt x="192" y="0"/>
                </a:moveTo>
                <a:lnTo>
                  <a:pt x="201" y="0"/>
                </a:lnTo>
                <a:lnTo>
                  <a:pt x="220" y="10"/>
                </a:lnTo>
                <a:lnTo>
                  <a:pt x="239" y="19"/>
                </a:lnTo>
                <a:lnTo>
                  <a:pt x="249" y="29"/>
                </a:lnTo>
                <a:lnTo>
                  <a:pt x="259" y="38"/>
                </a:lnTo>
                <a:lnTo>
                  <a:pt x="268" y="57"/>
                </a:lnTo>
                <a:lnTo>
                  <a:pt x="278" y="76"/>
                </a:lnTo>
                <a:lnTo>
                  <a:pt x="278" y="96"/>
                </a:lnTo>
                <a:lnTo>
                  <a:pt x="278" y="105"/>
                </a:lnTo>
                <a:lnTo>
                  <a:pt x="278" y="115"/>
                </a:lnTo>
                <a:lnTo>
                  <a:pt x="278" y="134"/>
                </a:lnTo>
                <a:lnTo>
                  <a:pt x="268" y="153"/>
                </a:lnTo>
                <a:lnTo>
                  <a:pt x="259" y="172"/>
                </a:lnTo>
                <a:lnTo>
                  <a:pt x="249" y="181"/>
                </a:lnTo>
                <a:lnTo>
                  <a:pt x="239" y="191"/>
                </a:lnTo>
                <a:lnTo>
                  <a:pt x="220" y="201"/>
                </a:lnTo>
                <a:lnTo>
                  <a:pt x="201" y="210"/>
                </a:lnTo>
                <a:lnTo>
                  <a:pt x="192" y="210"/>
                </a:lnTo>
                <a:lnTo>
                  <a:pt x="182" y="210"/>
                </a:lnTo>
                <a:lnTo>
                  <a:pt x="163" y="210"/>
                </a:lnTo>
                <a:lnTo>
                  <a:pt x="134" y="210"/>
                </a:lnTo>
                <a:lnTo>
                  <a:pt x="106" y="210"/>
                </a:lnTo>
                <a:lnTo>
                  <a:pt x="87" y="210"/>
                </a:lnTo>
                <a:lnTo>
                  <a:pt x="0" y="210"/>
                </a:lnTo>
                <a:lnTo>
                  <a:pt x="0" y="105"/>
                </a:lnTo>
                <a:lnTo>
                  <a:pt x="0" y="0"/>
                </a:lnTo>
                <a:lnTo>
                  <a:pt x="87" y="0"/>
                </a:lnTo>
                <a:lnTo>
                  <a:pt x="106" y="0"/>
                </a:lnTo>
                <a:lnTo>
                  <a:pt x="134" y="0"/>
                </a:lnTo>
                <a:lnTo>
                  <a:pt x="163" y="0"/>
                </a:lnTo>
                <a:lnTo>
                  <a:pt x="182" y="0"/>
                </a:lnTo>
                <a:lnTo>
                  <a:pt x="192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93" name="Freeform 1165"/>
          <p:cNvSpPr>
            <a:spLocks/>
          </p:cNvSpPr>
          <p:nvPr/>
        </p:nvSpPr>
        <p:spPr bwMode="auto">
          <a:xfrm>
            <a:off x="5635625" y="1162050"/>
            <a:ext cx="682625" cy="1349375"/>
          </a:xfrm>
          <a:custGeom>
            <a:avLst/>
            <a:gdLst>
              <a:gd name="T0" fmla="*/ 430 w 430"/>
              <a:gd name="T1" fmla="*/ 850 h 850"/>
              <a:gd name="T2" fmla="*/ 0 w 430"/>
              <a:gd name="T3" fmla="*/ 850 h 850"/>
              <a:gd name="T4" fmla="*/ 0 w 430"/>
              <a:gd name="T5" fmla="*/ 0 h 850"/>
              <a:gd name="T6" fmla="*/ 0 60000 65536"/>
              <a:gd name="T7" fmla="*/ 0 60000 65536"/>
              <a:gd name="T8" fmla="*/ 0 60000 65536"/>
              <a:gd name="T9" fmla="*/ 0 w 430"/>
              <a:gd name="T10" fmla="*/ 0 h 850"/>
              <a:gd name="T11" fmla="*/ 430 w 430"/>
              <a:gd name="T12" fmla="*/ 850 h 8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" h="850">
                <a:moveTo>
                  <a:pt x="430" y="850"/>
                </a:moveTo>
                <a:lnTo>
                  <a:pt x="0" y="85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94" name="Line 1166"/>
          <p:cNvSpPr>
            <a:spLocks noChangeShapeType="1"/>
          </p:cNvSpPr>
          <p:nvPr/>
        </p:nvSpPr>
        <p:spPr bwMode="auto">
          <a:xfrm flipH="1">
            <a:off x="5499100" y="2632075"/>
            <a:ext cx="8191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495" name="Freeform 1167"/>
          <p:cNvSpPr>
            <a:spLocks/>
          </p:cNvSpPr>
          <p:nvPr/>
        </p:nvSpPr>
        <p:spPr bwMode="auto">
          <a:xfrm>
            <a:off x="6759575" y="2359025"/>
            <a:ext cx="1092200" cy="212725"/>
          </a:xfrm>
          <a:custGeom>
            <a:avLst/>
            <a:gdLst>
              <a:gd name="T0" fmla="*/ 0 w 688"/>
              <a:gd name="T1" fmla="*/ 134 h 134"/>
              <a:gd name="T2" fmla="*/ 688 w 688"/>
              <a:gd name="T3" fmla="*/ 134 h 134"/>
              <a:gd name="T4" fmla="*/ 688 w 688"/>
              <a:gd name="T5" fmla="*/ 0 h 134"/>
              <a:gd name="T6" fmla="*/ 0 60000 65536"/>
              <a:gd name="T7" fmla="*/ 0 60000 65536"/>
              <a:gd name="T8" fmla="*/ 0 60000 65536"/>
              <a:gd name="T9" fmla="*/ 0 w 688"/>
              <a:gd name="T10" fmla="*/ 0 h 134"/>
              <a:gd name="T11" fmla="*/ 688 w 68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34">
                <a:moveTo>
                  <a:pt x="0" y="134"/>
                </a:moveTo>
                <a:lnTo>
                  <a:pt x="688" y="134"/>
                </a:lnTo>
                <a:lnTo>
                  <a:pt x="68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5" name="Group 1171"/>
          <p:cNvGrpSpPr>
            <a:grpSpLocks/>
          </p:cNvGrpSpPr>
          <p:nvPr/>
        </p:nvGrpSpPr>
        <p:grpSpPr bwMode="auto">
          <a:xfrm>
            <a:off x="7723188" y="2109788"/>
            <a:ext cx="257175" cy="257175"/>
            <a:chOff x="4884" y="1440"/>
            <a:chExt cx="162" cy="162"/>
          </a:xfrm>
        </p:grpSpPr>
        <p:sp>
          <p:nvSpPr>
            <p:cNvPr id="67807" name="Rectangle 1168"/>
            <p:cNvSpPr>
              <a:spLocks noChangeArrowheads="1"/>
            </p:cNvSpPr>
            <p:nvPr/>
          </p:nvSpPr>
          <p:spPr bwMode="auto">
            <a:xfrm>
              <a:off x="4946" y="1464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0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08" name="Rectangle 1169"/>
            <p:cNvSpPr>
              <a:spLocks noChangeArrowheads="1"/>
            </p:cNvSpPr>
            <p:nvPr/>
          </p:nvSpPr>
          <p:spPr bwMode="auto">
            <a:xfrm>
              <a:off x="4884" y="1440"/>
              <a:ext cx="162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09" name="Rectangle 1170"/>
            <p:cNvSpPr>
              <a:spLocks noChangeArrowheads="1"/>
            </p:cNvSpPr>
            <p:nvPr/>
          </p:nvSpPr>
          <p:spPr bwMode="auto">
            <a:xfrm>
              <a:off x="4903" y="1459"/>
              <a:ext cx="124" cy="12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500" name="Rectangle 1172"/>
          <p:cNvSpPr>
            <a:spLocks noChangeArrowheads="1"/>
          </p:cNvSpPr>
          <p:nvPr/>
        </p:nvSpPr>
        <p:spPr bwMode="auto">
          <a:xfrm>
            <a:off x="7593013" y="1677988"/>
            <a:ext cx="306387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1000" b="0">
                <a:solidFill>
                  <a:srgbClr val="000000"/>
                </a:solidFill>
                <a:latin typeface="Geneva"/>
              </a:rPr>
              <a:t>SUM </a:t>
            </a:r>
            <a:endParaRPr lang="en-US" altLang="ko-KR">
              <a:latin typeface="Arial" pitchFamily="34" charset="0"/>
            </a:endParaRPr>
          </a:p>
        </p:txBody>
      </p:sp>
      <p:grpSp>
        <p:nvGrpSpPr>
          <p:cNvPr id="26" name="Group 1175"/>
          <p:cNvGrpSpPr>
            <a:grpSpLocks/>
          </p:cNvGrpSpPr>
          <p:nvPr/>
        </p:nvGrpSpPr>
        <p:grpSpPr bwMode="auto">
          <a:xfrm>
            <a:off x="7456488" y="2633663"/>
            <a:ext cx="458787" cy="136525"/>
            <a:chOff x="4716" y="1770"/>
            <a:chExt cx="289" cy="86"/>
          </a:xfrm>
        </p:grpSpPr>
        <p:sp>
          <p:nvSpPr>
            <p:cNvPr id="67805" name="Rectangle 1173"/>
            <p:cNvSpPr>
              <a:spLocks noChangeArrowheads="1"/>
            </p:cNvSpPr>
            <p:nvPr/>
          </p:nvSpPr>
          <p:spPr bwMode="auto">
            <a:xfrm>
              <a:off x="4716" y="1770"/>
              <a:ext cx="23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CARR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06" name="Rectangle 1174"/>
            <p:cNvSpPr>
              <a:spLocks noChangeArrowheads="1"/>
            </p:cNvSpPr>
            <p:nvPr/>
          </p:nvSpPr>
          <p:spPr bwMode="auto">
            <a:xfrm>
              <a:off x="4927" y="1770"/>
              <a:ext cx="7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Y </a:t>
              </a:r>
              <a:endParaRPr lang="en-US" altLang="ko-KR">
                <a:latin typeface="Arial" pitchFamily="34" charset="0"/>
              </a:endParaRPr>
            </a:p>
          </p:txBody>
        </p:sp>
      </p:grpSp>
      <p:sp>
        <p:nvSpPr>
          <p:cNvPr id="100504" name="Oval 1176"/>
          <p:cNvSpPr>
            <a:spLocks noChangeArrowheads="1"/>
          </p:cNvSpPr>
          <p:nvPr/>
        </p:nvSpPr>
        <p:spPr bwMode="auto">
          <a:xfrm>
            <a:off x="5605463" y="1131888"/>
            <a:ext cx="60325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05" name="Oval 1177"/>
          <p:cNvSpPr>
            <a:spLocks noChangeArrowheads="1"/>
          </p:cNvSpPr>
          <p:nvPr/>
        </p:nvSpPr>
        <p:spPr bwMode="auto">
          <a:xfrm>
            <a:off x="6137275" y="1131888"/>
            <a:ext cx="60325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06" name="Oval 1178"/>
          <p:cNvSpPr>
            <a:spLocks noChangeArrowheads="1"/>
          </p:cNvSpPr>
          <p:nvPr/>
        </p:nvSpPr>
        <p:spPr bwMode="auto">
          <a:xfrm>
            <a:off x="5605463" y="1874838"/>
            <a:ext cx="60325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07" name="Oval 1179"/>
          <p:cNvSpPr>
            <a:spLocks noChangeArrowheads="1"/>
          </p:cNvSpPr>
          <p:nvPr/>
        </p:nvSpPr>
        <p:spPr bwMode="auto">
          <a:xfrm>
            <a:off x="5468938" y="2071688"/>
            <a:ext cx="46037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08" name="Oval 1180"/>
          <p:cNvSpPr>
            <a:spLocks noChangeArrowheads="1"/>
          </p:cNvSpPr>
          <p:nvPr/>
        </p:nvSpPr>
        <p:spPr bwMode="auto">
          <a:xfrm>
            <a:off x="6137275" y="2071688"/>
            <a:ext cx="60325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7" name="Group 1184"/>
          <p:cNvGrpSpPr>
            <a:grpSpLocks/>
          </p:cNvGrpSpPr>
          <p:nvPr/>
        </p:nvGrpSpPr>
        <p:grpSpPr bwMode="auto">
          <a:xfrm>
            <a:off x="6038850" y="2776538"/>
            <a:ext cx="257175" cy="257175"/>
            <a:chOff x="3823" y="1860"/>
            <a:chExt cx="162" cy="162"/>
          </a:xfrm>
        </p:grpSpPr>
        <p:sp>
          <p:nvSpPr>
            <p:cNvPr id="67802" name="Rectangle 1181"/>
            <p:cNvSpPr>
              <a:spLocks noChangeArrowheads="1"/>
            </p:cNvSpPr>
            <p:nvPr/>
          </p:nvSpPr>
          <p:spPr bwMode="auto">
            <a:xfrm>
              <a:off x="3885" y="1884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0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03" name="Rectangle 1182"/>
            <p:cNvSpPr>
              <a:spLocks noChangeArrowheads="1"/>
            </p:cNvSpPr>
            <p:nvPr/>
          </p:nvSpPr>
          <p:spPr bwMode="auto">
            <a:xfrm>
              <a:off x="3823" y="1860"/>
              <a:ext cx="162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04" name="Rectangle 1183"/>
            <p:cNvSpPr>
              <a:spLocks noChangeArrowheads="1"/>
            </p:cNvSpPr>
            <p:nvPr/>
          </p:nvSpPr>
          <p:spPr bwMode="auto">
            <a:xfrm>
              <a:off x="3842" y="1879"/>
              <a:ext cx="124" cy="12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8" name="Group 1188"/>
          <p:cNvGrpSpPr>
            <a:grpSpLocks/>
          </p:cNvGrpSpPr>
          <p:nvPr/>
        </p:nvGrpSpPr>
        <p:grpSpPr bwMode="auto">
          <a:xfrm>
            <a:off x="5181600" y="2776538"/>
            <a:ext cx="431800" cy="423862"/>
            <a:chOff x="3402" y="1860"/>
            <a:chExt cx="153" cy="162"/>
          </a:xfrm>
        </p:grpSpPr>
        <p:sp>
          <p:nvSpPr>
            <p:cNvPr id="67799" name="Rectangle 1185"/>
            <p:cNvSpPr>
              <a:spLocks noChangeArrowheads="1"/>
            </p:cNvSpPr>
            <p:nvPr/>
          </p:nvSpPr>
          <p:spPr bwMode="auto">
            <a:xfrm>
              <a:off x="3455" y="1884"/>
              <a:ext cx="61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>
                  <a:solidFill>
                    <a:srgbClr val="000000"/>
                  </a:solidFill>
                  <a:latin typeface="Geneva"/>
                </a:rPr>
                <a:t>0</a:t>
              </a:r>
              <a:r>
                <a:rPr lang="en-US" altLang="ko-KR" b="0">
                  <a:solidFill>
                    <a:srgbClr val="000000"/>
                  </a:solidFill>
                  <a:latin typeface="Geneva"/>
                </a:rPr>
                <a:t>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800" name="Rectangle 1186"/>
            <p:cNvSpPr>
              <a:spLocks noChangeArrowheads="1"/>
            </p:cNvSpPr>
            <p:nvPr/>
          </p:nvSpPr>
          <p:spPr bwMode="auto">
            <a:xfrm>
              <a:off x="3402" y="1860"/>
              <a:ext cx="153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01" name="Rectangle 1187"/>
            <p:cNvSpPr>
              <a:spLocks noChangeArrowheads="1"/>
            </p:cNvSpPr>
            <p:nvPr/>
          </p:nvSpPr>
          <p:spPr bwMode="auto">
            <a:xfrm>
              <a:off x="3412" y="1879"/>
              <a:ext cx="133" cy="12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0517" name="Line 1189"/>
          <p:cNvSpPr>
            <a:spLocks noChangeShapeType="1"/>
          </p:cNvSpPr>
          <p:nvPr/>
        </p:nvSpPr>
        <p:spPr bwMode="auto">
          <a:xfrm>
            <a:off x="6167438" y="2101850"/>
            <a:ext cx="1587" cy="6667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18" name="Oval 1190"/>
          <p:cNvSpPr>
            <a:spLocks noChangeArrowheads="1"/>
          </p:cNvSpPr>
          <p:nvPr/>
        </p:nvSpPr>
        <p:spPr bwMode="auto">
          <a:xfrm>
            <a:off x="6956425" y="1935163"/>
            <a:ext cx="46038" cy="603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19" name="Oval 1191"/>
          <p:cNvSpPr>
            <a:spLocks noChangeArrowheads="1"/>
          </p:cNvSpPr>
          <p:nvPr/>
        </p:nvSpPr>
        <p:spPr bwMode="auto">
          <a:xfrm>
            <a:off x="6956425" y="1268413"/>
            <a:ext cx="46038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520" name="Oval 1192"/>
          <p:cNvSpPr>
            <a:spLocks noChangeArrowheads="1"/>
          </p:cNvSpPr>
          <p:nvPr/>
        </p:nvSpPr>
        <p:spPr bwMode="auto">
          <a:xfrm>
            <a:off x="5468938" y="2617788"/>
            <a:ext cx="46037" cy="444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9" name="Group 1361"/>
          <p:cNvGrpSpPr>
            <a:grpSpLocks/>
          </p:cNvGrpSpPr>
          <p:nvPr/>
        </p:nvGrpSpPr>
        <p:grpSpPr bwMode="auto">
          <a:xfrm>
            <a:off x="1066800" y="3429000"/>
            <a:ext cx="3027363" cy="3082925"/>
            <a:chOff x="672" y="2160"/>
            <a:chExt cx="1907" cy="1942"/>
          </a:xfrm>
        </p:grpSpPr>
        <p:sp>
          <p:nvSpPr>
            <p:cNvPr id="67718" name="Oval 1193"/>
            <p:cNvSpPr>
              <a:spLocks noChangeArrowheads="1"/>
            </p:cNvSpPr>
            <p:nvPr/>
          </p:nvSpPr>
          <p:spPr bwMode="auto">
            <a:xfrm>
              <a:off x="997" y="2537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19" name="Freeform 1194"/>
            <p:cNvSpPr>
              <a:spLocks/>
            </p:cNvSpPr>
            <p:nvPr/>
          </p:nvSpPr>
          <p:spPr bwMode="auto">
            <a:xfrm>
              <a:off x="1944" y="2547"/>
              <a:ext cx="105" cy="238"/>
            </a:xfrm>
            <a:custGeom>
              <a:avLst/>
              <a:gdLst>
                <a:gd name="T0" fmla="*/ 105 w 105"/>
                <a:gd name="T1" fmla="*/ 238 h 238"/>
                <a:gd name="T2" fmla="*/ 0 w 105"/>
                <a:gd name="T3" fmla="*/ 238 h 238"/>
                <a:gd name="T4" fmla="*/ 0 w 105"/>
                <a:gd name="T5" fmla="*/ 0 h 238"/>
                <a:gd name="T6" fmla="*/ 0 60000 65536"/>
                <a:gd name="T7" fmla="*/ 0 60000 65536"/>
                <a:gd name="T8" fmla="*/ 0 60000 65536"/>
                <a:gd name="T9" fmla="*/ 0 w 105"/>
                <a:gd name="T10" fmla="*/ 0 h 238"/>
                <a:gd name="T11" fmla="*/ 105 w 105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238">
                  <a:moveTo>
                    <a:pt x="105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0" name="Freeform 1195"/>
            <p:cNvSpPr>
              <a:spLocks/>
            </p:cNvSpPr>
            <p:nvPr/>
          </p:nvSpPr>
          <p:spPr bwMode="auto">
            <a:xfrm>
              <a:off x="1953" y="2919"/>
              <a:ext cx="96" cy="229"/>
            </a:xfrm>
            <a:custGeom>
              <a:avLst/>
              <a:gdLst>
                <a:gd name="T0" fmla="*/ 96 w 96"/>
                <a:gd name="T1" fmla="*/ 0 h 229"/>
                <a:gd name="T2" fmla="*/ 0 w 96"/>
                <a:gd name="T3" fmla="*/ 0 h 229"/>
                <a:gd name="T4" fmla="*/ 0 w 96"/>
                <a:gd name="T5" fmla="*/ 229 h 229"/>
                <a:gd name="T6" fmla="*/ 0 60000 65536"/>
                <a:gd name="T7" fmla="*/ 0 60000 65536"/>
                <a:gd name="T8" fmla="*/ 0 60000 65536"/>
                <a:gd name="T9" fmla="*/ 0 w 96"/>
                <a:gd name="T10" fmla="*/ 0 h 229"/>
                <a:gd name="T11" fmla="*/ 96 w 96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29">
                  <a:moveTo>
                    <a:pt x="96" y="0"/>
                  </a:moveTo>
                  <a:lnTo>
                    <a:pt x="0" y="0"/>
                  </a:lnTo>
                  <a:lnTo>
                    <a:pt x="0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1" name="Freeform 1196"/>
            <p:cNvSpPr>
              <a:spLocks/>
            </p:cNvSpPr>
            <p:nvPr/>
          </p:nvSpPr>
          <p:spPr bwMode="auto">
            <a:xfrm>
              <a:off x="2030" y="2738"/>
              <a:ext cx="296" cy="229"/>
            </a:xfrm>
            <a:custGeom>
              <a:avLst/>
              <a:gdLst>
                <a:gd name="T0" fmla="*/ 28 w 296"/>
                <a:gd name="T1" fmla="*/ 124 h 229"/>
                <a:gd name="T2" fmla="*/ 28 w 296"/>
                <a:gd name="T3" fmla="*/ 143 h 229"/>
                <a:gd name="T4" fmla="*/ 28 w 296"/>
                <a:gd name="T5" fmla="*/ 162 h 229"/>
                <a:gd name="T6" fmla="*/ 28 w 296"/>
                <a:gd name="T7" fmla="*/ 181 h 229"/>
                <a:gd name="T8" fmla="*/ 19 w 296"/>
                <a:gd name="T9" fmla="*/ 210 h 229"/>
                <a:gd name="T10" fmla="*/ 19 w 296"/>
                <a:gd name="T11" fmla="*/ 210 h 229"/>
                <a:gd name="T12" fmla="*/ 0 w 296"/>
                <a:gd name="T13" fmla="*/ 229 h 229"/>
                <a:gd name="T14" fmla="*/ 57 w 296"/>
                <a:gd name="T15" fmla="*/ 229 h 229"/>
                <a:gd name="T16" fmla="*/ 86 w 296"/>
                <a:gd name="T17" fmla="*/ 229 h 229"/>
                <a:gd name="T18" fmla="*/ 124 w 296"/>
                <a:gd name="T19" fmla="*/ 229 h 229"/>
                <a:gd name="T20" fmla="*/ 133 w 296"/>
                <a:gd name="T21" fmla="*/ 229 h 229"/>
                <a:gd name="T22" fmla="*/ 143 w 296"/>
                <a:gd name="T23" fmla="*/ 229 h 229"/>
                <a:gd name="T24" fmla="*/ 153 w 296"/>
                <a:gd name="T25" fmla="*/ 229 h 229"/>
                <a:gd name="T26" fmla="*/ 172 w 296"/>
                <a:gd name="T27" fmla="*/ 219 h 229"/>
                <a:gd name="T28" fmla="*/ 200 w 296"/>
                <a:gd name="T29" fmla="*/ 210 h 229"/>
                <a:gd name="T30" fmla="*/ 219 w 296"/>
                <a:gd name="T31" fmla="*/ 200 h 229"/>
                <a:gd name="T32" fmla="*/ 239 w 296"/>
                <a:gd name="T33" fmla="*/ 191 h 229"/>
                <a:gd name="T34" fmla="*/ 248 w 296"/>
                <a:gd name="T35" fmla="*/ 181 h 229"/>
                <a:gd name="T36" fmla="*/ 267 w 296"/>
                <a:gd name="T37" fmla="*/ 171 h 229"/>
                <a:gd name="T38" fmla="*/ 277 w 296"/>
                <a:gd name="T39" fmla="*/ 162 h 229"/>
                <a:gd name="T40" fmla="*/ 286 w 296"/>
                <a:gd name="T41" fmla="*/ 152 h 229"/>
                <a:gd name="T42" fmla="*/ 296 w 296"/>
                <a:gd name="T43" fmla="*/ 124 h 229"/>
                <a:gd name="T44" fmla="*/ 296 w 296"/>
                <a:gd name="T45" fmla="*/ 114 h 229"/>
                <a:gd name="T46" fmla="*/ 296 w 296"/>
                <a:gd name="T47" fmla="*/ 114 h 229"/>
                <a:gd name="T48" fmla="*/ 296 w 296"/>
                <a:gd name="T49" fmla="*/ 114 h 229"/>
                <a:gd name="T50" fmla="*/ 296 w 296"/>
                <a:gd name="T51" fmla="*/ 95 h 229"/>
                <a:gd name="T52" fmla="*/ 286 w 296"/>
                <a:gd name="T53" fmla="*/ 86 h 229"/>
                <a:gd name="T54" fmla="*/ 286 w 296"/>
                <a:gd name="T55" fmla="*/ 86 h 229"/>
                <a:gd name="T56" fmla="*/ 267 w 296"/>
                <a:gd name="T57" fmla="*/ 57 h 229"/>
                <a:gd name="T58" fmla="*/ 248 w 296"/>
                <a:gd name="T59" fmla="*/ 47 h 229"/>
                <a:gd name="T60" fmla="*/ 239 w 296"/>
                <a:gd name="T61" fmla="*/ 38 h 229"/>
                <a:gd name="T62" fmla="*/ 219 w 296"/>
                <a:gd name="T63" fmla="*/ 28 h 229"/>
                <a:gd name="T64" fmla="*/ 200 w 296"/>
                <a:gd name="T65" fmla="*/ 19 h 229"/>
                <a:gd name="T66" fmla="*/ 172 w 296"/>
                <a:gd name="T67" fmla="*/ 9 h 229"/>
                <a:gd name="T68" fmla="*/ 153 w 296"/>
                <a:gd name="T69" fmla="*/ 0 h 229"/>
                <a:gd name="T70" fmla="*/ 143 w 296"/>
                <a:gd name="T71" fmla="*/ 0 h 229"/>
                <a:gd name="T72" fmla="*/ 133 w 296"/>
                <a:gd name="T73" fmla="*/ 0 h 229"/>
                <a:gd name="T74" fmla="*/ 124 w 296"/>
                <a:gd name="T75" fmla="*/ 0 h 229"/>
                <a:gd name="T76" fmla="*/ 86 w 296"/>
                <a:gd name="T77" fmla="*/ 0 h 229"/>
                <a:gd name="T78" fmla="*/ 57 w 296"/>
                <a:gd name="T79" fmla="*/ 0 h 229"/>
                <a:gd name="T80" fmla="*/ 0 w 296"/>
                <a:gd name="T81" fmla="*/ 0 h 229"/>
                <a:gd name="T82" fmla="*/ 19 w 296"/>
                <a:gd name="T83" fmla="*/ 28 h 229"/>
                <a:gd name="T84" fmla="*/ 19 w 296"/>
                <a:gd name="T85" fmla="*/ 28 h 229"/>
                <a:gd name="T86" fmla="*/ 28 w 296"/>
                <a:gd name="T87" fmla="*/ 57 h 229"/>
                <a:gd name="T88" fmla="*/ 28 w 296"/>
                <a:gd name="T89" fmla="*/ 86 h 229"/>
                <a:gd name="T90" fmla="*/ 28 w 296"/>
                <a:gd name="T91" fmla="*/ 105 h 229"/>
                <a:gd name="T92" fmla="*/ 28 w 296"/>
                <a:gd name="T93" fmla="*/ 124 h 2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6"/>
                <a:gd name="T142" fmla="*/ 0 h 229"/>
                <a:gd name="T143" fmla="*/ 296 w 296"/>
                <a:gd name="T144" fmla="*/ 229 h 2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6" h="229">
                  <a:moveTo>
                    <a:pt x="28" y="124"/>
                  </a:moveTo>
                  <a:lnTo>
                    <a:pt x="28" y="143"/>
                  </a:lnTo>
                  <a:lnTo>
                    <a:pt x="28" y="162"/>
                  </a:lnTo>
                  <a:lnTo>
                    <a:pt x="28" y="181"/>
                  </a:lnTo>
                  <a:lnTo>
                    <a:pt x="19" y="210"/>
                  </a:lnTo>
                  <a:lnTo>
                    <a:pt x="0" y="229"/>
                  </a:lnTo>
                  <a:lnTo>
                    <a:pt x="57" y="229"/>
                  </a:lnTo>
                  <a:lnTo>
                    <a:pt x="86" y="229"/>
                  </a:lnTo>
                  <a:lnTo>
                    <a:pt x="124" y="229"/>
                  </a:lnTo>
                  <a:lnTo>
                    <a:pt x="133" y="229"/>
                  </a:lnTo>
                  <a:lnTo>
                    <a:pt x="143" y="229"/>
                  </a:lnTo>
                  <a:lnTo>
                    <a:pt x="153" y="229"/>
                  </a:lnTo>
                  <a:lnTo>
                    <a:pt x="172" y="219"/>
                  </a:lnTo>
                  <a:lnTo>
                    <a:pt x="200" y="210"/>
                  </a:lnTo>
                  <a:lnTo>
                    <a:pt x="219" y="200"/>
                  </a:lnTo>
                  <a:lnTo>
                    <a:pt x="239" y="191"/>
                  </a:lnTo>
                  <a:lnTo>
                    <a:pt x="248" y="181"/>
                  </a:lnTo>
                  <a:lnTo>
                    <a:pt x="267" y="171"/>
                  </a:lnTo>
                  <a:lnTo>
                    <a:pt x="277" y="162"/>
                  </a:lnTo>
                  <a:lnTo>
                    <a:pt x="286" y="152"/>
                  </a:lnTo>
                  <a:lnTo>
                    <a:pt x="296" y="124"/>
                  </a:lnTo>
                  <a:lnTo>
                    <a:pt x="296" y="114"/>
                  </a:lnTo>
                  <a:lnTo>
                    <a:pt x="296" y="95"/>
                  </a:lnTo>
                  <a:lnTo>
                    <a:pt x="286" y="86"/>
                  </a:lnTo>
                  <a:lnTo>
                    <a:pt x="267" y="57"/>
                  </a:lnTo>
                  <a:lnTo>
                    <a:pt x="248" y="47"/>
                  </a:lnTo>
                  <a:lnTo>
                    <a:pt x="239" y="38"/>
                  </a:lnTo>
                  <a:lnTo>
                    <a:pt x="219" y="28"/>
                  </a:lnTo>
                  <a:lnTo>
                    <a:pt x="200" y="19"/>
                  </a:lnTo>
                  <a:lnTo>
                    <a:pt x="172" y="9"/>
                  </a:lnTo>
                  <a:lnTo>
                    <a:pt x="153" y="0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86" y="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9" y="28"/>
                  </a:lnTo>
                  <a:lnTo>
                    <a:pt x="28" y="57"/>
                  </a:lnTo>
                  <a:lnTo>
                    <a:pt x="28" y="86"/>
                  </a:lnTo>
                  <a:lnTo>
                    <a:pt x="28" y="105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2" name="Freeform 1197"/>
            <p:cNvSpPr>
              <a:spLocks/>
            </p:cNvSpPr>
            <p:nvPr/>
          </p:nvSpPr>
          <p:spPr bwMode="auto">
            <a:xfrm>
              <a:off x="1532" y="2528"/>
              <a:ext cx="278" cy="219"/>
            </a:xfrm>
            <a:custGeom>
              <a:avLst/>
              <a:gdLst>
                <a:gd name="T0" fmla="*/ 192 w 278"/>
                <a:gd name="T1" fmla="*/ 0 h 219"/>
                <a:gd name="T2" fmla="*/ 201 w 278"/>
                <a:gd name="T3" fmla="*/ 0 h 219"/>
                <a:gd name="T4" fmla="*/ 211 w 278"/>
                <a:gd name="T5" fmla="*/ 9 h 219"/>
                <a:gd name="T6" fmla="*/ 230 w 278"/>
                <a:gd name="T7" fmla="*/ 19 h 219"/>
                <a:gd name="T8" fmla="*/ 239 w 278"/>
                <a:gd name="T9" fmla="*/ 28 h 219"/>
                <a:gd name="T10" fmla="*/ 249 w 278"/>
                <a:gd name="T11" fmla="*/ 38 h 219"/>
                <a:gd name="T12" fmla="*/ 259 w 278"/>
                <a:gd name="T13" fmla="*/ 47 h 219"/>
                <a:gd name="T14" fmla="*/ 268 w 278"/>
                <a:gd name="T15" fmla="*/ 66 h 219"/>
                <a:gd name="T16" fmla="*/ 278 w 278"/>
                <a:gd name="T17" fmla="*/ 86 h 219"/>
                <a:gd name="T18" fmla="*/ 278 w 278"/>
                <a:gd name="T19" fmla="*/ 105 h 219"/>
                <a:gd name="T20" fmla="*/ 278 w 278"/>
                <a:gd name="T21" fmla="*/ 114 h 219"/>
                <a:gd name="T22" fmla="*/ 278 w 278"/>
                <a:gd name="T23" fmla="*/ 124 h 219"/>
                <a:gd name="T24" fmla="*/ 278 w 278"/>
                <a:gd name="T25" fmla="*/ 143 h 219"/>
                <a:gd name="T26" fmla="*/ 268 w 278"/>
                <a:gd name="T27" fmla="*/ 162 h 219"/>
                <a:gd name="T28" fmla="*/ 259 w 278"/>
                <a:gd name="T29" fmla="*/ 181 h 219"/>
                <a:gd name="T30" fmla="*/ 249 w 278"/>
                <a:gd name="T31" fmla="*/ 191 h 219"/>
                <a:gd name="T32" fmla="*/ 239 w 278"/>
                <a:gd name="T33" fmla="*/ 200 h 219"/>
                <a:gd name="T34" fmla="*/ 220 w 278"/>
                <a:gd name="T35" fmla="*/ 210 h 219"/>
                <a:gd name="T36" fmla="*/ 201 w 278"/>
                <a:gd name="T37" fmla="*/ 219 h 219"/>
                <a:gd name="T38" fmla="*/ 201 w 278"/>
                <a:gd name="T39" fmla="*/ 219 h 219"/>
                <a:gd name="T40" fmla="*/ 192 w 278"/>
                <a:gd name="T41" fmla="*/ 219 h 219"/>
                <a:gd name="T42" fmla="*/ 182 w 278"/>
                <a:gd name="T43" fmla="*/ 219 h 219"/>
                <a:gd name="T44" fmla="*/ 163 w 278"/>
                <a:gd name="T45" fmla="*/ 219 h 219"/>
                <a:gd name="T46" fmla="*/ 134 w 278"/>
                <a:gd name="T47" fmla="*/ 219 h 219"/>
                <a:gd name="T48" fmla="*/ 106 w 278"/>
                <a:gd name="T49" fmla="*/ 219 h 219"/>
                <a:gd name="T50" fmla="*/ 87 w 278"/>
                <a:gd name="T51" fmla="*/ 219 h 219"/>
                <a:gd name="T52" fmla="*/ 0 w 278"/>
                <a:gd name="T53" fmla="*/ 219 h 219"/>
                <a:gd name="T54" fmla="*/ 0 w 278"/>
                <a:gd name="T55" fmla="*/ 114 h 219"/>
                <a:gd name="T56" fmla="*/ 0 w 278"/>
                <a:gd name="T57" fmla="*/ 0 h 219"/>
                <a:gd name="T58" fmla="*/ 87 w 278"/>
                <a:gd name="T59" fmla="*/ 0 h 219"/>
                <a:gd name="T60" fmla="*/ 106 w 278"/>
                <a:gd name="T61" fmla="*/ 0 h 219"/>
                <a:gd name="T62" fmla="*/ 134 w 278"/>
                <a:gd name="T63" fmla="*/ 0 h 219"/>
                <a:gd name="T64" fmla="*/ 163 w 278"/>
                <a:gd name="T65" fmla="*/ 0 h 219"/>
                <a:gd name="T66" fmla="*/ 182 w 278"/>
                <a:gd name="T67" fmla="*/ 0 h 219"/>
                <a:gd name="T68" fmla="*/ 192 w 278"/>
                <a:gd name="T69" fmla="*/ 0 h 2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9"/>
                <a:gd name="T107" fmla="*/ 278 w 278"/>
                <a:gd name="T108" fmla="*/ 219 h 2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9">
                  <a:moveTo>
                    <a:pt x="192" y="0"/>
                  </a:moveTo>
                  <a:lnTo>
                    <a:pt x="201" y="0"/>
                  </a:lnTo>
                  <a:lnTo>
                    <a:pt x="211" y="9"/>
                  </a:lnTo>
                  <a:lnTo>
                    <a:pt x="230" y="19"/>
                  </a:lnTo>
                  <a:lnTo>
                    <a:pt x="239" y="28"/>
                  </a:lnTo>
                  <a:lnTo>
                    <a:pt x="249" y="38"/>
                  </a:lnTo>
                  <a:lnTo>
                    <a:pt x="259" y="47"/>
                  </a:lnTo>
                  <a:lnTo>
                    <a:pt x="268" y="66"/>
                  </a:lnTo>
                  <a:lnTo>
                    <a:pt x="278" y="86"/>
                  </a:lnTo>
                  <a:lnTo>
                    <a:pt x="278" y="105"/>
                  </a:lnTo>
                  <a:lnTo>
                    <a:pt x="278" y="114"/>
                  </a:lnTo>
                  <a:lnTo>
                    <a:pt x="278" y="124"/>
                  </a:lnTo>
                  <a:lnTo>
                    <a:pt x="278" y="143"/>
                  </a:lnTo>
                  <a:lnTo>
                    <a:pt x="268" y="162"/>
                  </a:lnTo>
                  <a:lnTo>
                    <a:pt x="259" y="181"/>
                  </a:lnTo>
                  <a:lnTo>
                    <a:pt x="249" y="191"/>
                  </a:lnTo>
                  <a:lnTo>
                    <a:pt x="239" y="200"/>
                  </a:lnTo>
                  <a:lnTo>
                    <a:pt x="220" y="210"/>
                  </a:lnTo>
                  <a:lnTo>
                    <a:pt x="201" y="219"/>
                  </a:lnTo>
                  <a:lnTo>
                    <a:pt x="192" y="219"/>
                  </a:lnTo>
                  <a:lnTo>
                    <a:pt x="182" y="219"/>
                  </a:lnTo>
                  <a:lnTo>
                    <a:pt x="163" y="219"/>
                  </a:lnTo>
                  <a:lnTo>
                    <a:pt x="134" y="219"/>
                  </a:lnTo>
                  <a:lnTo>
                    <a:pt x="106" y="219"/>
                  </a:lnTo>
                  <a:lnTo>
                    <a:pt x="87" y="219"/>
                  </a:lnTo>
                  <a:lnTo>
                    <a:pt x="0" y="219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3" name="Freeform 1198"/>
            <p:cNvSpPr>
              <a:spLocks/>
            </p:cNvSpPr>
            <p:nvPr/>
          </p:nvSpPr>
          <p:spPr bwMode="auto">
            <a:xfrm>
              <a:off x="1437" y="2461"/>
              <a:ext cx="95" cy="133"/>
            </a:xfrm>
            <a:custGeom>
              <a:avLst/>
              <a:gdLst>
                <a:gd name="T0" fmla="*/ 95 w 95"/>
                <a:gd name="T1" fmla="*/ 133 h 133"/>
                <a:gd name="T2" fmla="*/ 0 w 95"/>
                <a:gd name="T3" fmla="*/ 133 h 133"/>
                <a:gd name="T4" fmla="*/ 0 w 95"/>
                <a:gd name="T5" fmla="*/ 0 h 133"/>
                <a:gd name="T6" fmla="*/ 0 60000 65536"/>
                <a:gd name="T7" fmla="*/ 0 60000 65536"/>
                <a:gd name="T8" fmla="*/ 0 60000 65536"/>
                <a:gd name="T9" fmla="*/ 0 w 95"/>
                <a:gd name="T10" fmla="*/ 0 h 133"/>
                <a:gd name="T11" fmla="*/ 95 w 95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33">
                  <a:moveTo>
                    <a:pt x="95" y="133"/>
                  </a:moveTo>
                  <a:lnTo>
                    <a:pt x="0" y="133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4" name="Freeform 1199"/>
            <p:cNvSpPr>
              <a:spLocks/>
            </p:cNvSpPr>
            <p:nvPr/>
          </p:nvSpPr>
          <p:spPr bwMode="auto">
            <a:xfrm>
              <a:off x="1016" y="2680"/>
              <a:ext cx="516" cy="888"/>
            </a:xfrm>
            <a:custGeom>
              <a:avLst/>
              <a:gdLst>
                <a:gd name="T0" fmla="*/ 516 w 516"/>
                <a:gd name="T1" fmla="*/ 0 h 888"/>
                <a:gd name="T2" fmla="*/ 0 w 516"/>
                <a:gd name="T3" fmla="*/ 0 h 888"/>
                <a:gd name="T4" fmla="*/ 0 w 516"/>
                <a:gd name="T5" fmla="*/ 888 h 888"/>
                <a:gd name="T6" fmla="*/ 0 60000 65536"/>
                <a:gd name="T7" fmla="*/ 0 60000 65536"/>
                <a:gd name="T8" fmla="*/ 0 60000 65536"/>
                <a:gd name="T9" fmla="*/ 0 w 516"/>
                <a:gd name="T10" fmla="*/ 0 h 888"/>
                <a:gd name="T11" fmla="*/ 516 w 516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888">
                  <a:moveTo>
                    <a:pt x="516" y="0"/>
                  </a:moveTo>
                  <a:lnTo>
                    <a:pt x="0" y="0"/>
                  </a:lnTo>
                  <a:lnTo>
                    <a:pt x="0" y="8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5" name="Freeform 1200"/>
            <p:cNvSpPr>
              <a:spLocks/>
            </p:cNvSpPr>
            <p:nvPr/>
          </p:nvSpPr>
          <p:spPr bwMode="auto">
            <a:xfrm>
              <a:off x="1532" y="2957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8 h 210"/>
                <a:gd name="T16" fmla="*/ 278 w 278"/>
                <a:gd name="T17" fmla="*/ 77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2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8"/>
                  </a:lnTo>
                  <a:lnTo>
                    <a:pt x="278" y="77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2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6" name="Line 1201"/>
            <p:cNvSpPr>
              <a:spLocks noChangeShapeType="1"/>
            </p:cNvSpPr>
            <p:nvPr/>
          </p:nvSpPr>
          <p:spPr bwMode="auto">
            <a:xfrm flipH="1">
              <a:off x="1102" y="3024"/>
              <a:ext cx="43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7" name="Freeform 1202"/>
            <p:cNvSpPr>
              <a:spLocks/>
            </p:cNvSpPr>
            <p:nvPr/>
          </p:nvSpPr>
          <p:spPr bwMode="auto">
            <a:xfrm>
              <a:off x="758" y="3100"/>
              <a:ext cx="774" cy="86"/>
            </a:xfrm>
            <a:custGeom>
              <a:avLst/>
              <a:gdLst>
                <a:gd name="T0" fmla="*/ 774 w 774"/>
                <a:gd name="T1" fmla="*/ 0 h 86"/>
                <a:gd name="T2" fmla="*/ 717 w 774"/>
                <a:gd name="T3" fmla="*/ 0 h 86"/>
                <a:gd name="T4" fmla="*/ 717 w 774"/>
                <a:gd name="T5" fmla="*/ 48 h 86"/>
                <a:gd name="T6" fmla="*/ 86 w 774"/>
                <a:gd name="T7" fmla="*/ 48 h 86"/>
                <a:gd name="T8" fmla="*/ 38 w 774"/>
                <a:gd name="T9" fmla="*/ 86 h 86"/>
                <a:gd name="T10" fmla="*/ 0 w 774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4"/>
                <a:gd name="T19" fmla="*/ 0 h 86"/>
                <a:gd name="T20" fmla="*/ 774 w 774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4" h="86">
                  <a:moveTo>
                    <a:pt x="774" y="0"/>
                  </a:moveTo>
                  <a:lnTo>
                    <a:pt x="717" y="0"/>
                  </a:lnTo>
                  <a:lnTo>
                    <a:pt x="717" y="48"/>
                  </a:lnTo>
                  <a:lnTo>
                    <a:pt x="86" y="48"/>
                  </a:lnTo>
                  <a:lnTo>
                    <a:pt x="38" y="86"/>
                  </a:lnTo>
                  <a:lnTo>
                    <a:pt x="0" y="8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28" name="Freeform 1203"/>
            <p:cNvSpPr>
              <a:spLocks/>
            </p:cNvSpPr>
            <p:nvPr/>
          </p:nvSpPr>
          <p:spPr bwMode="auto">
            <a:xfrm>
              <a:off x="758" y="2556"/>
              <a:ext cx="679" cy="38"/>
            </a:xfrm>
            <a:custGeom>
              <a:avLst/>
              <a:gdLst>
                <a:gd name="T0" fmla="*/ 679 w 679"/>
                <a:gd name="T1" fmla="*/ 0 h 38"/>
                <a:gd name="T2" fmla="*/ 86 w 679"/>
                <a:gd name="T3" fmla="*/ 0 h 38"/>
                <a:gd name="T4" fmla="*/ 38 w 679"/>
                <a:gd name="T5" fmla="*/ 38 h 38"/>
                <a:gd name="T6" fmla="*/ 0 w 679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"/>
                <a:gd name="T13" fmla="*/ 0 h 38"/>
                <a:gd name="T14" fmla="*/ 679 w 679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" h="38">
                  <a:moveTo>
                    <a:pt x="679" y="0"/>
                  </a:moveTo>
                  <a:lnTo>
                    <a:pt x="86" y="0"/>
                  </a:lnTo>
                  <a:lnTo>
                    <a:pt x="38" y="38"/>
                  </a:lnTo>
                  <a:lnTo>
                    <a:pt x="0" y="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729" name="Group 1206"/>
            <p:cNvGrpSpPr>
              <a:grpSpLocks/>
            </p:cNvGrpSpPr>
            <p:nvPr/>
          </p:nvGrpSpPr>
          <p:grpSpPr bwMode="auto">
            <a:xfrm>
              <a:off x="1169" y="2451"/>
              <a:ext cx="211" cy="201"/>
              <a:chOff x="1236" y="2610"/>
              <a:chExt cx="211" cy="201"/>
            </a:xfrm>
          </p:grpSpPr>
          <p:sp>
            <p:nvSpPr>
              <p:cNvPr id="67797" name="Freeform 1204"/>
              <p:cNvSpPr>
                <a:spLocks/>
              </p:cNvSpPr>
              <p:nvPr/>
            </p:nvSpPr>
            <p:spPr bwMode="auto">
              <a:xfrm>
                <a:off x="1236" y="2610"/>
                <a:ext cx="163" cy="201"/>
              </a:xfrm>
              <a:custGeom>
                <a:avLst/>
                <a:gdLst>
                  <a:gd name="T0" fmla="*/ 0 w 163"/>
                  <a:gd name="T1" fmla="*/ 0 h 201"/>
                  <a:gd name="T2" fmla="*/ 0 w 163"/>
                  <a:gd name="T3" fmla="*/ 105 h 201"/>
                  <a:gd name="T4" fmla="*/ 0 w 163"/>
                  <a:gd name="T5" fmla="*/ 201 h 201"/>
                  <a:gd name="T6" fmla="*/ 86 w 163"/>
                  <a:gd name="T7" fmla="*/ 153 h 201"/>
                  <a:gd name="T8" fmla="*/ 163 w 163"/>
                  <a:gd name="T9" fmla="*/ 96 h 201"/>
                  <a:gd name="T10" fmla="*/ 86 w 163"/>
                  <a:gd name="T11" fmla="*/ 48 h 201"/>
                  <a:gd name="T12" fmla="*/ 0 w 163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201"/>
                  <a:gd name="T23" fmla="*/ 163 w 163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201">
                    <a:moveTo>
                      <a:pt x="0" y="0"/>
                    </a:moveTo>
                    <a:lnTo>
                      <a:pt x="0" y="105"/>
                    </a:lnTo>
                    <a:lnTo>
                      <a:pt x="0" y="201"/>
                    </a:lnTo>
                    <a:lnTo>
                      <a:pt x="86" y="153"/>
                    </a:lnTo>
                    <a:lnTo>
                      <a:pt x="163" y="96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98" name="Freeform 1205"/>
              <p:cNvSpPr>
                <a:spLocks/>
              </p:cNvSpPr>
              <p:nvPr/>
            </p:nvSpPr>
            <p:spPr bwMode="auto">
              <a:xfrm>
                <a:off x="1399" y="2687"/>
                <a:ext cx="48" cy="47"/>
              </a:xfrm>
              <a:custGeom>
                <a:avLst/>
                <a:gdLst>
                  <a:gd name="T0" fmla="*/ 28 w 48"/>
                  <a:gd name="T1" fmla="*/ 0 h 47"/>
                  <a:gd name="T2" fmla="*/ 38 w 48"/>
                  <a:gd name="T3" fmla="*/ 0 h 47"/>
                  <a:gd name="T4" fmla="*/ 38 w 48"/>
                  <a:gd name="T5" fmla="*/ 0 h 47"/>
                  <a:gd name="T6" fmla="*/ 48 w 48"/>
                  <a:gd name="T7" fmla="*/ 19 h 47"/>
                  <a:gd name="T8" fmla="*/ 48 w 48"/>
                  <a:gd name="T9" fmla="*/ 19 h 47"/>
                  <a:gd name="T10" fmla="*/ 48 w 48"/>
                  <a:gd name="T11" fmla="*/ 28 h 47"/>
                  <a:gd name="T12" fmla="*/ 48 w 48"/>
                  <a:gd name="T13" fmla="*/ 38 h 47"/>
                  <a:gd name="T14" fmla="*/ 38 w 48"/>
                  <a:gd name="T15" fmla="*/ 47 h 47"/>
                  <a:gd name="T16" fmla="*/ 28 w 48"/>
                  <a:gd name="T17" fmla="*/ 47 h 47"/>
                  <a:gd name="T18" fmla="*/ 19 w 48"/>
                  <a:gd name="T19" fmla="*/ 47 h 47"/>
                  <a:gd name="T20" fmla="*/ 19 w 48"/>
                  <a:gd name="T21" fmla="*/ 47 h 47"/>
                  <a:gd name="T22" fmla="*/ 0 w 48"/>
                  <a:gd name="T23" fmla="*/ 38 h 47"/>
                  <a:gd name="T24" fmla="*/ 0 w 48"/>
                  <a:gd name="T25" fmla="*/ 38 h 47"/>
                  <a:gd name="T26" fmla="*/ 0 w 48"/>
                  <a:gd name="T27" fmla="*/ 28 h 47"/>
                  <a:gd name="T28" fmla="*/ 0 w 48"/>
                  <a:gd name="T29" fmla="*/ 19 h 47"/>
                  <a:gd name="T30" fmla="*/ 0 w 48"/>
                  <a:gd name="T31" fmla="*/ 19 h 47"/>
                  <a:gd name="T32" fmla="*/ 19 w 48"/>
                  <a:gd name="T33" fmla="*/ 0 h 47"/>
                  <a:gd name="T34" fmla="*/ 19 w 48"/>
                  <a:gd name="T35" fmla="*/ 0 h 47"/>
                  <a:gd name="T36" fmla="*/ 28 w 48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47"/>
                  <a:gd name="T59" fmla="*/ 48 w 48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47">
                    <a:moveTo>
                      <a:pt x="28" y="0"/>
                    </a:moveTo>
                    <a:lnTo>
                      <a:pt x="38" y="0"/>
                    </a:lnTo>
                    <a:lnTo>
                      <a:pt x="48" y="19"/>
                    </a:lnTo>
                    <a:lnTo>
                      <a:pt x="48" y="28"/>
                    </a:lnTo>
                    <a:lnTo>
                      <a:pt x="48" y="38"/>
                    </a:lnTo>
                    <a:lnTo>
                      <a:pt x="38" y="47"/>
                    </a:lnTo>
                    <a:lnTo>
                      <a:pt x="28" y="47"/>
                    </a:lnTo>
                    <a:lnTo>
                      <a:pt x="19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730" name="Line 1207"/>
            <p:cNvSpPr>
              <a:spLocks noChangeShapeType="1"/>
            </p:cNvSpPr>
            <p:nvPr/>
          </p:nvSpPr>
          <p:spPr bwMode="auto">
            <a:xfrm>
              <a:off x="1810" y="2633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31" name="Line 1208"/>
            <p:cNvSpPr>
              <a:spLocks noChangeShapeType="1"/>
            </p:cNvSpPr>
            <p:nvPr/>
          </p:nvSpPr>
          <p:spPr bwMode="auto">
            <a:xfrm>
              <a:off x="1810" y="3062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32" name="Freeform 1209"/>
            <p:cNvSpPr>
              <a:spLocks/>
            </p:cNvSpPr>
            <p:nvPr/>
          </p:nvSpPr>
          <p:spPr bwMode="auto">
            <a:xfrm>
              <a:off x="2326" y="2719"/>
              <a:ext cx="172" cy="133"/>
            </a:xfrm>
            <a:custGeom>
              <a:avLst/>
              <a:gdLst>
                <a:gd name="T0" fmla="*/ 0 w 172"/>
                <a:gd name="T1" fmla="*/ 133 h 133"/>
                <a:gd name="T2" fmla="*/ 172 w 172"/>
                <a:gd name="T3" fmla="*/ 133 h 133"/>
                <a:gd name="T4" fmla="*/ 172 w 172"/>
                <a:gd name="T5" fmla="*/ 0 h 133"/>
                <a:gd name="T6" fmla="*/ 0 60000 65536"/>
                <a:gd name="T7" fmla="*/ 0 60000 65536"/>
                <a:gd name="T8" fmla="*/ 0 60000 65536"/>
                <a:gd name="T9" fmla="*/ 0 w 172"/>
                <a:gd name="T10" fmla="*/ 0 h 133"/>
                <a:gd name="T11" fmla="*/ 172 w 172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33">
                  <a:moveTo>
                    <a:pt x="0" y="133"/>
                  </a:moveTo>
                  <a:lnTo>
                    <a:pt x="172" y="133"/>
                  </a:lnTo>
                  <a:lnTo>
                    <a:pt x="17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733" name="Group 1213"/>
            <p:cNvGrpSpPr>
              <a:grpSpLocks/>
            </p:cNvGrpSpPr>
            <p:nvPr/>
          </p:nvGrpSpPr>
          <p:grpSpPr bwMode="auto">
            <a:xfrm>
              <a:off x="2417" y="2561"/>
              <a:ext cx="162" cy="162"/>
              <a:chOff x="2484" y="2720"/>
              <a:chExt cx="162" cy="162"/>
            </a:xfrm>
          </p:grpSpPr>
          <p:sp>
            <p:nvSpPr>
              <p:cNvPr id="67794" name="Rectangle 1210"/>
              <p:cNvSpPr>
                <a:spLocks noChangeArrowheads="1"/>
              </p:cNvSpPr>
              <p:nvPr/>
            </p:nvSpPr>
            <p:spPr bwMode="auto">
              <a:xfrm>
                <a:off x="2546" y="274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95" name="Rectangle 1211"/>
              <p:cNvSpPr>
                <a:spLocks noChangeArrowheads="1"/>
              </p:cNvSpPr>
              <p:nvPr/>
            </p:nvSpPr>
            <p:spPr bwMode="auto">
              <a:xfrm>
                <a:off x="2484" y="272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96" name="Rectangle 1212"/>
              <p:cNvSpPr>
                <a:spLocks noChangeArrowheads="1"/>
              </p:cNvSpPr>
              <p:nvPr/>
            </p:nvSpPr>
            <p:spPr bwMode="auto">
              <a:xfrm>
                <a:off x="2503" y="273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734" name="Group 1217"/>
            <p:cNvGrpSpPr>
              <a:grpSpLocks/>
            </p:cNvGrpSpPr>
            <p:nvPr/>
          </p:nvGrpSpPr>
          <p:grpSpPr bwMode="auto">
            <a:xfrm>
              <a:off x="1872" y="2208"/>
              <a:ext cx="288" cy="354"/>
              <a:chOff x="1939" y="2548"/>
              <a:chExt cx="153" cy="162"/>
            </a:xfrm>
          </p:grpSpPr>
          <p:sp>
            <p:nvSpPr>
              <p:cNvPr id="67791" name="Rectangle 1214"/>
              <p:cNvSpPr>
                <a:spLocks noChangeArrowheads="1"/>
              </p:cNvSpPr>
              <p:nvPr/>
            </p:nvSpPr>
            <p:spPr bwMode="auto">
              <a:xfrm>
                <a:off x="1991" y="2572"/>
                <a:ext cx="57" cy="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0</a:t>
                </a:r>
                <a:r>
                  <a:rPr lang="en-US" altLang="ko-KR" b="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92" name="Rectangle 1215"/>
              <p:cNvSpPr>
                <a:spLocks noChangeArrowheads="1"/>
              </p:cNvSpPr>
              <p:nvPr/>
            </p:nvSpPr>
            <p:spPr bwMode="auto">
              <a:xfrm>
                <a:off x="1939" y="2548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93" name="Rectangle 1216"/>
              <p:cNvSpPr>
                <a:spLocks noChangeArrowheads="1"/>
              </p:cNvSpPr>
              <p:nvPr/>
            </p:nvSpPr>
            <p:spPr bwMode="auto">
              <a:xfrm>
                <a:off x="1949" y="2568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735" name="Group 1221"/>
            <p:cNvGrpSpPr>
              <a:grpSpLocks/>
            </p:cNvGrpSpPr>
            <p:nvPr/>
          </p:nvGrpSpPr>
          <p:grpSpPr bwMode="auto">
            <a:xfrm>
              <a:off x="1344" y="2160"/>
              <a:ext cx="288" cy="305"/>
              <a:chOff x="1423" y="2463"/>
              <a:chExt cx="162" cy="161"/>
            </a:xfrm>
          </p:grpSpPr>
          <p:sp>
            <p:nvSpPr>
              <p:cNvPr id="67788" name="Rectangle 1218"/>
              <p:cNvSpPr>
                <a:spLocks noChangeArrowheads="1"/>
              </p:cNvSpPr>
              <p:nvPr/>
            </p:nvSpPr>
            <p:spPr bwMode="auto">
              <a:xfrm>
                <a:off x="1485" y="2487"/>
                <a:ext cx="56" cy="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0</a:t>
                </a:r>
                <a:r>
                  <a:rPr lang="en-US" altLang="ko-KR" sz="140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89" name="Rectangle 1219"/>
              <p:cNvSpPr>
                <a:spLocks noChangeArrowheads="1"/>
              </p:cNvSpPr>
              <p:nvPr/>
            </p:nvSpPr>
            <p:spPr bwMode="auto">
              <a:xfrm>
                <a:off x="1423" y="2463"/>
                <a:ext cx="162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90" name="Rectangle 1220"/>
              <p:cNvSpPr>
                <a:spLocks noChangeArrowheads="1"/>
              </p:cNvSpPr>
              <p:nvPr/>
            </p:nvSpPr>
            <p:spPr bwMode="auto">
              <a:xfrm>
                <a:off x="1442" y="2482"/>
                <a:ext cx="124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736" name="Group 1225"/>
            <p:cNvGrpSpPr>
              <a:grpSpLocks/>
            </p:cNvGrpSpPr>
            <p:nvPr/>
          </p:nvGrpSpPr>
          <p:grpSpPr bwMode="auto">
            <a:xfrm>
              <a:off x="935" y="2304"/>
              <a:ext cx="153" cy="161"/>
              <a:chOff x="1002" y="2463"/>
              <a:chExt cx="153" cy="161"/>
            </a:xfrm>
          </p:grpSpPr>
          <p:sp>
            <p:nvSpPr>
              <p:cNvPr id="67785" name="Rectangle 1222"/>
              <p:cNvSpPr>
                <a:spLocks noChangeArrowheads="1"/>
              </p:cNvSpPr>
              <p:nvPr/>
            </p:nvSpPr>
            <p:spPr bwMode="auto">
              <a:xfrm>
                <a:off x="1055" y="2487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86" name="Rectangle 1223"/>
              <p:cNvSpPr>
                <a:spLocks noChangeArrowheads="1"/>
              </p:cNvSpPr>
              <p:nvPr/>
            </p:nvSpPr>
            <p:spPr bwMode="auto">
              <a:xfrm>
                <a:off x="1002" y="2463"/>
                <a:ext cx="153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87" name="Rectangle 1224"/>
              <p:cNvSpPr>
                <a:spLocks noChangeArrowheads="1"/>
              </p:cNvSpPr>
              <p:nvPr/>
            </p:nvSpPr>
            <p:spPr bwMode="auto">
              <a:xfrm>
                <a:off x="1012" y="2482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737" name="Line 1226"/>
            <p:cNvSpPr>
              <a:spLocks noChangeShapeType="1"/>
            </p:cNvSpPr>
            <p:nvPr/>
          </p:nvSpPr>
          <p:spPr bwMode="auto">
            <a:xfrm>
              <a:off x="1007" y="2461"/>
              <a:ext cx="1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738" name="Group 1229"/>
            <p:cNvGrpSpPr>
              <a:grpSpLocks/>
            </p:cNvGrpSpPr>
            <p:nvPr/>
          </p:nvGrpSpPr>
          <p:grpSpPr bwMode="auto">
            <a:xfrm>
              <a:off x="672" y="2461"/>
              <a:ext cx="60" cy="172"/>
              <a:chOff x="739" y="2620"/>
              <a:chExt cx="60" cy="172"/>
            </a:xfrm>
          </p:grpSpPr>
          <p:sp>
            <p:nvSpPr>
              <p:cNvPr id="67783" name="Rectangle 1227"/>
              <p:cNvSpPr>
                <a:spLocks noChangeArrowheads="1"/>
              </p:cNvSpPr>
              <p:nvPr/>
            </p:nvSpPr>
            <p:spPr bwMode="auto">
              <a:xfrm>
                <a:off x="739" y="262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84" name="Rectangle 1228"/>
              <p:cNvSpPr>
                <a:spLocks noChangeArrowheads="1"/>
              </p:cNvSpPr>
              <p:nvPr/>
            </p:nvSpPr>
            <p:spPr bwMode="auto">
              <a:xfrm>
                <a:off x="739" y="2706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739" name="Rectangle 1230"/>
            <p:cNvSpPr>
              <a:spLocks noChangeArrowheads="1"/>
            </p:cNvSpPr>
            <p:nvPr/>
          </p:nvSpPr>
          <p:spPr bwMode="auto">
            <a:xfrm>
              <a:off x="835" y="2585"/>
              <a:ext cx="7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A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740" name="Line 1231"/>
            <p:cNvSpPr>
              <a:spLocks noChangeShapeType="1"/>
            </p:cNvSpPr>
            <p:nvPr/>
          </p:nvSpPr>
          <p:spPr bwMode="auto">
            <a:xfrm flipH="1">
              <a:off x="758" y="2509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741" name="Group 1234"/>
            <p:cNvGrpSpPr>
              <a:grpSpLocks/>
            </p:cNvGrpSpPr>
            <p:nvPr/>
          </p:nvGrpSpPr>
          <p:grpSpPr bwMode="auto">
            <a:xfrm>
              <a:off x="672" y="3053"/>
              <a:ext cx="60" cy="172"/>
              <a:chOff x="739" y="3212"/>
              <a:chExt cx="60" cy="172"/>
            </a:xfrm>
          </p:grpSpPr>
          <p:sp>
            <p:nvSpPr>
              <p:cNvPr id="67781" name="Rectangle 1232"/>
              <p:cNvSpPr>
                <a:spLocks noChangeArrowheads="1"/>
              </p:cNvSpPr>
              <p:nvPr/>
            </p:nvSpPr>
            <p:spPr bwMode="auto">
              <a:xfrm>
                <a:off x="739" y="3212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82" name="Rectangle 1233"/>
              <p:cNvSpPr>
                <a:spLocks noChangeArrowheads="1"/>
              </p:cNvSpPr>
              <p:nvPr/>
            </p:nvSpPr>
            <p:spPr bwMode="auto">
              <a:xfrm>
                <a:off x="739" y="3298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742" name="Line 1235"/>
            <p:cNvSpPr>
              <a:spLocks noChangeShapeType="1"/>
            </p:cNvSpPr>
            <p:nvPr/>
          </p:nvSpPr>
          <p:spPr bwMode="auto">
            <a:xfrm flipH="1">
              <a:off x="758" y="3100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43" name="Rectangle 1236"/>
            <p:cNvSpPr>
              <a:spLocks noChangeArrowheads="1"/>
            </p:cNvSpPr>
            <p:nvPr/>
          </p:nvSpPr>
          <p:spPr bwMode="auto">
            <a:xfrm>
              <a:off x="835" y="3196"/>
              <a:ext cx="7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B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7744" name="Group 1239"/>
            <p:cNvGrpSpPr>
              <a:grpSpLocks/>
            </p:cNvGrpSpPr>
            <p:nvPr/>
          </p:nvGrpSpPr>
          <p:grpSpPr bwMode="auto">
            <a:xfrm>
              <a:off x="1169" y="3053"/>
              <a:ext cx="211" cy="191"/>
              <a:chOff x="1236" y="3212"/>
              <a:chExt cx="211" cy="191"/>
            </a:xfrm>
          </p:grpSpPr>
          <p:sp>
            <p:nvSpPr>
              <p:cNvPr id="67779" name="Freeform 1237"/>
              <p:cNvSpPr>
                <a:spLocks/>
              </p:cNvSpPr>
              <p:nvPr/>
            </p:nvSpPr>
            <p:spPr bwMode="auto">
              <a:xfrm>
                <a:off x="1236" y="3212"/>
                <a:ext cx="163" cy="191"/>
              </a:xfrm>
              <a:custGeom>
                <a:avLst/>
                <a:gdLst>
                  <a:gd name="T0" fmla="*/ 0 w 163"/>
                  <a:gd name="T1" fmla="*/ 0 h 191"/>
                  <a:gd name="T2" fmla="*/ 0 w 163"/>
                  <a:gd name="T3" fmla="*/ 95 h 191"/>
                  <a:gd name="T4" fmla="*/ 0 w 163"/>
                  <a:gd name="T5" fmla="*/ 191 h 191"/>
                  <a:gd name="T6" fmla="*/ 86 w 163"/>
                  <a:gd name="T7" fmla="*/ 143 h 191"/>
                  <a:gd name="T8" fmla="*/ 163 w 163"/>
                  <a:gd name="T9" fmla="*/ 95 h 191"/>
                  <a:gd name="T10" fmla="*/ 86 w 163"/>
                  <a:gd name="T11" fmla="*/ 47 h 191"/>
                  <a:gd name="T12" fmla="*/ 0 w 163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91"/>
                  <a:gd name="T23" fmla="*/ 163 w 163"/>
                  <a:gd name="T24" fmla="*/ 191 h 1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91">
                    <a:moveTo>
                      <a:pt x="0" y="0"/>
                    </a:moveTo>
                    <a:lnTo>
                      <a:pt x="0" y="95"/>
                    </a:lnTo>
                    <a:lnTo>
                      <a:pt x="0" y="191"/>
                    </a:lnTo>
                    <a:lnTo>
                      <a:pt x="86" y="143"/>
                    </a:lnTo>
                    <a:lnTo>
                      <a:pt x="163" y="95"/>
                    </a:lnTo>
                    <a:lnTo>
                      <a:pt x="86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80" name="Freeform 1238"/>
              <p:cNvSpPr>
                <a:spLocks/>
              </p:cNvSpPr>
              <p:nvPr/>
            </p:nvSpPr>
            <p:spPr bwMode="auto">
              <a:xfrm>
                <a:off x="1399" y="3288"/>
                <a:ext cx="48" cy="38"/>
              </a:xfrm>
              <a:custGeom>
                <a:avLst/>
                <a:gdLst>
                  <a:gd name="T0" fmla="*/ 28 w 48"/>
                  <a:gd name="T1" fmla="*/ 0 h 38"/>
                  <a:gd name="T2" fmla="*/ 38 w 48"/>
                  <a:gd name="T3" fmla="*/ 0 h 38"/>
                  <a:gd name="T4" fmla="*/ 48 w 48"/>
                  <a:gd name="T5" fmla="*/ 10 h 38"/>
                  <a:gd name="T6" fmla="*/ 48 w 48"/>
                  <a:gd name="T7" fmla="*/ 19 h 38"/>
                  <a:gd name="T8" fmla="*/ 48 w 48"/>
                  <a:gd name="T9" fmla="*/ 29 h 38"/>
                  <a:gd name="T10" fmla="*/ 38 w 48"/>
                  <a:gd name="T11" fmla="*/ 38 h 38"/>
                  <a:gd name="T12" fmla="*/ 28 w 48"/>
                  <a:gd name="T13" fmla="*/ 38 h 38"/>
                  <a:gd name="T14" fmla="*/ 19 w 48"/>
                  <a:gd name="T15" fmla="*/ 38 h 38"/>
                  <a:gd name="T16" fmla="*/ 19 w 48"/>
                  <a:gd name="T17" fmla="*/ 38 h 38"/>
                  <a:gd name="T18" fmla="*/ 0 w 48"/>
                  <a:gd name="T19" fmla="*/ 29 h 38"/>
                  <a:gd name="T20" fmla="*/ 0 w 48"/>
                  <a:gd name="T21" fmla="*/ 29 h 38"/>
                  <a:gd name="T22" fmla="*/ 0 w 48"/>
                  <a:gd name="T23" fmla="*/ 19 h 38"/>
                  <a:gd name="T24" fmla="*/ 0 w 48"/>
                  <a:gd name="T25" fmla="*/ 19 h 38"/>
                  <a:gd name="T26" fmla="*/ 0 w 48"/>
                  <a:gd name="T27" fmla="*/ 10 h 38"/>
                  <a:gd name="T28" fmla="*/ 19 w 48"/>
                  <a:gd name="T29" fmla="*/ 0 h 38"/>
                  <a:gd name="T30" fmla="*/ 19 w 48"/>
                  <a:gd name="T31" fmla="*/ 0 h 38"/>
                  <a:gd name="T32" fmla="*/ 28 w 48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38"/>
                  <a:gd name="T53" fmla="*/ 48 w 48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38">
                    <a:moveTo>
                      <a:pt x="28" y="0"/>
                    </a:moveTo>
                    <a:lnTo>
                      <a:pt x="38" y="0"/>
                    </a:lnTo>
                    <a:lnTo>
                      <a:pt x="48" y="10"/>
                    </a:lnTo>
                    <a:lnTo>
                      <a:pt x="48" y="19"/>
                    </a:lnTo>
                    <a:lnTo>
                      <a:pt x="48" y="29"/>
                    </a:lnTo>
                    <a:lnTo>
                      <a:pt x="38" y="38"/>
                    </a:lnTo>
                    <a:lnTo>
                      <a:pt x="28" y="38"/>
                    </a:lnTo>
                    <a:lnTo>
                      <a:pt x="19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745" name="Group 1243"/>
            <p:cNvGrpSpPr>
              <a:grpSpLocks/>
            </p:cNvGrpSpPr>
            <p:nvPr/>
          </p:nvGrpSpPr>
          <p:grpSpPr bwMode="auto">
            <a:xfrm>
              <a:off x="1872" y="3120"/>
              <a:ext cx="336" cy="288"/>
              <a:chOff x="1939" y="3312"/>
              <a:chExt cx="153" cy="162"/>
            </a:xfrm>
          </p:grpSpPr>
          <p:sp>
            <p:nvSpPr>
              <p:cNvPr id="67776" name="Rectangle 1240"/>
              <p:cNvSpPr>
                <a:spLocks noChangeArrowheads="1"/>
              </p:cNvSpPr>
              <p:nvPr/>
            </p:nvSpPr>
            <p:spPr bwMode="auto">
              <a:xfrm>
                <a:off x="1991" y="3336"/>
                <a:ext cx="4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0</a:t>
                </a:r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77" name="Rectangle 1241"/>
              <p:cNvSpPr>
                <a:spLocks noChangeArrowheads="1"/>
              </p:cNvSpPr>
              <p:nvPr/>
            </p:nvSpPr>
            <p:spPr bwMode="auto">
              <a:xfrm>
                <a:off x="1939" y="3312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78" name="Rectangle 1242"/>
              <p:cNvSpPr>
                <a:spLocks noChangeArrowheads="1"/>
              </p:cNvSpPr>
              <p:nvPr/>
            </p:nvSpPr>
            <p:spPr bwMode="auto">
              <a:xfrm>
                <a:off x="1949" y="3331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746" name="Freeform 1244"/>
            <p:cNvSpPr>
              <a:spLocks/>
            </p:cNvSpPr>
            <p:nvPr/>
          </p:nvSpPr>
          <p:spPr bwMode="auto">
            <a:xfrm>
              <a:off x="1532" y="3339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7 h 210"/>
                <a:gd name="T16" fmla="*/ 278 w 278"/>
                <a:gd name="T17" fmla="*/ 76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1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7"/>
                  </a:lnTo>
                  <a:lnTo>
                    <a:pt x="278" y="76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1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47" name="Freeform 1245"/>
            <p:cNvSpPr>
              <a:spLocks/>
            </p:cNvSpPr>
            <p:nvPr/>
          </p:nvSpPr>
          <p:spPr bwMode="auto">
            <a:xfrm>
              <a:off x="1102" y="2556"/>
              <a:ext cx="430" cy="850"/>
            </a:xfrm>
            <a:custGeom>
              <a:avLst/>
              <a:gdLst>
                <a:gd name="T0" fmla="*/ 430 w 430"/>
                <a:gd name="T1" fmla="*/ 850 h 850"/>
                <a:gd name="T2" fmla="*/ 0 w 430"/>
                <a:gd name="T3" fmla="*/ 850 h 850"/>
                <a:gd name="T4" fmla="*/ 0 w 430"/>
                <a:gd name="T5" fmla="*/ 0 h 850"/>
                <a:gd name="T6" fmla="*/ 0 60000 65536"/>
                <a:gd name="T7" fmla="*/ 0 60000 65536"/>
                <a:gd name="T8" fmla="*/ 0 60000 65536"/>
                <a:gd name="T9" fmla="*/ 0 w 430"/>
                <a:gd name="T10" fmla="*/ 0 h 850"/>
                <a:gd name="T11" fmla="*/ 430 w 430"/>
                <a:gd name="T12" fmla="*/ 850 h 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850">
                  <a:moveTo>
                    <a:pt x="430" y="850"/>
                  </a:moveTo>
                  <a:lnTo>
                    <a:pt x="0" y="8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48" name="Line 1246"/>
            <p:cNvSpPr>
              <a:spLocks noChangeShapeType="1"/>
            </p:cNvSpPr>
            <p:nvPr/>
          </p:nvSpPr>
          <p:spPr bwMode="auto">
            <a:xfrm flipH="1">
              <a:off x="1016" y="3482"/>
              <a:ext cx="51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49" name="Freeform 1247"/>
            <p:cNvSpPr>
              <a:spLocks/>
            </p:cNvSpPr>
            <p:nvPr/>
          </p:nvSpPr>
          <p:spPr bwMode="auto">
            <a:xfrm>
              <a:off x="1810" y="3310"/>
              <a:ext cx="688" cy="134"/>
            </a:xfrm>
            <a:custGeom>
              <a:avLst/>
              <a:gdLst>
                <a:gd name="T0" fmla="*/ 0 w 688"/>
                <a:gd name="T1" fmla="*/ 134 h 134"/>
                <a:gd name="T2" fmla="*/ 688 w 688"/>
                <a:gd name="T3" fmla="*/ 134 h 134"/>
                <a:gd name="T4" fmla="*/ 688 w 688"/>
                <a:gd name="T5" fmla="*/ 0 h 134"/>
                <a:gd name="T6" fmla="*/ 0 60000 65536"/>
                <a:gd name="T7" fmla="*/ 0 60000 65536"/>
                <a:gd name="T8" fmla="*/ 0 60000 65536"/>
                <a:gd name="T9" fmla="*/ 0 w 688"/>
                <a:gd name="T10" fmla="*/ 0 h 134"/>
                <a:gd name="T11" fmla="*/ 688 w 68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34">
                  <a:moveTo>
                    <a:pt x="0" y="134"/>
                  </a:moveTo>
                  <a:lnTo>
                    <a:pt x="688" y="134"/>
                  </a:lnTo>
                  <a:lnTo>
                    <a:pt x="6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750" name="Group 1251"/>
            <p:cNvGrpSpPr>
              <a:grpSpLocks/>
            </p:cNvGrpSpPr>
            <p:nvPr/>
          </p:nvGrpSpPr>
          <p:grpSpPr bwMode="auto">
            <a:xfrm>
              <a:off x="2417" y="3153"/>
              <a:ext cx="162" cy="162"/>
              <a:chOff x="2484" y="3312"/>
              <a:chExt cx="162" cy="162"/>
            </a:xfrm>
          </p:grpSpPr>
          <p:sp>
            <p:nvSpPr>
              <p:cNvPr id="67773" name="Rectangle 1248"/>
              <p:cNvSpPr>
                <a:spLocks noChangeArrowheads="1"/>
              </p:cNvSpPr>
              <p:nvPr/>
            </p:nvSpPr>
            <p:spPr bwMode="auto">
              <a:xfrm>
                <a:off x="2546" y="3336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74" name="Rectangle 1249"/>
              <p:cNvSpPr>
                <a:spLocks noChangeArrowheads="1"/>
              </p:cNvSpPr>
              <p:nvPr/>
            </p:nvSpPr>
            <p:spPr bwMode="auto">
              <a:xfrm>
                <a:off x="2484" y="3312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75" name="Rectangle 1250"/>
              <p:cNvSpPr>
                <a:spLocks noChangeArrowheads="1"/>
              </p:cNvSpPr>
              <p:nvPr/>
            </p:nvSpPr>
            <p:spPr bwMode="auto">
              <a:xfrm>
                <a:off x="2503" y="3331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751" name="Rectangle 1252"/>
            <p:cNvSpPr>
              <a:spLocks noChangeArrowheads="1"/>
            </p:cNvSpPr>
            <p:nvPr/>
          </p:nvSpPr>
          <p:spPr bwMode="auto">
            <a:xfrm>
              <a:off x="2335" y="2881"/>
              <a:ext cx="19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SUM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7752" name="Group 1255"/>
            <p:cNvGrpSpPr>
              <a:grpSpLocks/>
            </p:cNvGrpSpPr>
            <p:nvPr/>
          </p:nvGrpSpPr>
          <p:grpSpPr bwMode="auto">
            <a:xfrm>
              <a:off x="2249" y="3483"/>
              <a:ext cx="289" cy="86"/>
              <a:chOff x="2316" y="3642"/>
              <a:chExt cx="289" cy="86"/>
            </a:xfrm>
          </p:grpSpPr>
          <p:sp>
            <p:nvSpPr>
              <p:cNvPr id="67771" name="Rectangle 1253"/>
              <p:cNvSpPr>
                <a:spLocks noChangeArrowheads="1"/>
              </p:cNvSpPr>
              <p:nvPr/>
            </p:nvSpPr>
            <p:spPr bwMode="auto">
              <a:xfrm>
                <a:off x="2316" y="3642"/>
                <a:ext cx="23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CARR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72" name="Rectangle 1254"/>
              <p:cNvSpPr>
                <a:spLocks noChangeArrowheads="1"/>
              </p:cNvSpPr>
              <p:nvPr/>
            </p:nvSpPr>
            <p:spPr bwMode="auto">
              <a:xfrm>
                <a:off x="2527" y="3642"/>
                <a:ext cx="7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Y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753" name="Oval 1256"/>
            <p:cNvSpPr>
              <a:spLocks noChangeArrowheads="1"/>
            </p:cNvSpPr>
            <p:nvPr/>
          </p:nvSpPr>
          <p:spPr bwMode="auto">
            <a:xfrm>
              <a:off x="1083" y="2537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54" name="Oval 1257"/>
            <p:cNvSpPr>
              <a:spLocks noChangeArrowheads="1"/>
            </p:cNvSpPr>
            <p:nvPr/>
          </p:nvSpPr>
          <p:spPr bwMode="auto">
            <a:xfrm>
              <a:off x="1418" y="2537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55" name="Oval 1258"/>
            <p:cNvSpPr>
              <a:spLocks noChangeArrowheads="1"/>
            </p:cNvSpPr>
            <p:nvPr/>
          </p:nvSpPr>
          <p:spPr bwMode="auto">
            <a:xfrm>
              <a:off x="1083" y="3005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56" name="Oval 1259"/>
            <p:cNvSpPr>
              <a:spLocks noChangeArrowheads="1"/>
            </p:cNvSpPr>
            <p:nvPr/>
          </p:nvSpPr>
          <p:spPr bwMode="auto">
            <a:xfrm>
              <a:off x="997" y="312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57" name="Oval 1260"/>
            <p:cNvSpPr>
              <a:spLocks noChangeArrowheads="1"/>
            </p:cNvSpPr>
            <p:nvPr/>
          </p:nvSpPr>
          <p:spPr bwMode="auto">
            <a:xfrm>
              <a:off x="1418" y="312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758" name="Group 1264"/>
            <p:cNvGrpSpPr>
              <a:grpSpLocks/>
            </p:cNvGrpSpPr>
            <p:nvPr/>
          </p:nvGrpSpPr>
          <p:grpSpPr bwMode="auto">
            <a:xfrm>
              <a:off x="1344" y="3552"/>
              <a:ext cx="288" cy="336"/>
              <a:chOff x="1423" y="3732"/>
              <a:chExt cx="162" cy="162"/>
            </a:xfrm>
          </p:grpSpPr>
          <p:sp>
            <p:nvSpPr>
              <p:cNvPr id="67768" name="Rectangle 1261"/>
              <p:cNvSpPr>
                <a:spLocks noChangeArrowheads="1"/>
              </p:cNvSpPr>
              <p:nvPr/>
            </p:nvSpPr>
            <p:spPr bwMode="auto">
              <a:xfrm>
                <a:off x="1485" y="3756"/>
                <a:ext cx="6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69" name="Rectangle 1262"/>
              <p:cNvSpPr>
                <a:spLocks noChangeArrowheads="1"/>
              </p:cNvSpPr>
              <p:nvPr/>
            </p:nvSpPr>
            <p:spPr bwMode="auto">
              <a:xfrm>
                <a:off x="1423" y="3732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70" name="Rectangle 1263"/>
              <p:cNvSpPr>
                <a:spLocks noChangeArrowheads="1"/>
              </p:cNvSpPr>
              <p:nvPr/>
            </p:nvSpPr>
            <p:spPr bwMode="auto">
              <a:xfrm>
                <a:off x="1442" y="3751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759" name="Group 1268"/>
            <p:cNvGrpSpPr>
              <a:grpSpLocks/>
            </p:cNvGrpSpPr>
            <p:nvPr/>
          </p:nvGrpSpPr>
          <p:grpSpPr bwMode="auto">
            <a:xfrm>
              <a:off x="935" y="3573"/>
              <a:ext cx="153" cy="162"/>
              <a:chOff x="1002" y="3732"/>
              <a:chExt cx="153" cy="162"/>
            </a:xfrm>
          </p:grpSpPr>
          <p:sp>
            <p:nvSpPr>
              <p:cNvPr id="67765" name="Rectangle 1265"/>
              <p:cNvSpPr>
                <a:spLocks noChangeArrowheads="1"/>
              </p:cNvSpPr>
              <p:nvPr/>
            </p:nvSpPr>
            <p:spPr bwMode="auto">
              <a:xfrm>
                <a:off x="1055" y="3756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66" name="Rectangle 1266"/>
              <p:cNvSpPr>
                <a:spLocks noChangeArrowheads="1"/>
              </p:cNvSpPr>
              <p:nvPr/>
            </p:nvSpPr>
            <p:spPr bwMode="auto">
              <a:xfrm>
                <a:off x="1002" y="3732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67" name="Rectangle 1267"/>
              <p:cNvSpPr>
                <a:spLocks noChangeArrowheads="1"/>
              </p:cNvSpPr>
              <p:nvPr/>
            </p:nvSpPr>
            <p:spPr bwMode="auto">
              <a:xfrm>
                <a:off x="1012" y="3751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760" name="Line 1269"/>
            <p:cNvSpPr>
              <a:spLocks noChangeShapeType="1"/>
            </p:cNvSpPr>
            <p:nvPr/>
          </p:nvSpPr>
          <p:spPr bwMode="auto">
            <a:xfrm>
              <a:off x="1437" y="3148"/>
              <a:ext cx="1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61" name="Oval 1270"/>
            <p:cNvSpPr>
              <a:spLocks noChangeArrowheads="1"/>
            </p:cNvSpPr>
            <p:nvPr/>
          </p:nvSpPr>
          <p:spPr bwMode="auto">
            <a:xfrm>
              <a:off x="1934" y="3043"/>
              <a:ext cx="29" cy="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62" name="Oval 1271"/>
            <p:cNvSpPr>
              <a:spLocks noChangeArrowheads="1"/>
            </p:cNvSpPr>
            <p:nvPr/>
          </p:nvSpPr>
          <p:spPr bwMode="auto">
            <a:xfrm>
              <a:off x="1934" y="2623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63" name="Oval 1272"/>
            <p:cNvSpPr>
              <a:spLocks noChangeArrowheads="1"/>
            </p:cNvSpPr>
            <p:nvPr/>
          </p:nvSpPr>
          <p:spPr bwMode="auto">
            <a:xfrm>
              <a:off x="997" y="3473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764" name="Text Box 1357"/>
            <p:cNvSpPr txBox="1">
              <a:spLocks noChangeArrowheads="1"/>
            </p:cNvSpPr>
            <p:nvPr/>
          </p:nvSpPr>
          <p:spPr bwMode="auto">
            <a:xfrm>
              <a:off x="1056" y="3888"/>
              <a:ext cx="13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</a:rPr>
                <a:t>After 10 time units</a:t>
              </a:r>
            </a:p>
          </p:txBody>
        </p:sp>
      </p:grpSp>
      <p:grpSp>
        <p:nvGrpSpPr>
          <p:cNvPr id="100389" name="Group 1360"/>
          <p:cNvGrpSpPr>
            <a:grpSpLocks/>
          </p:cNvGrpSpPr>
          <p:nvPr/>
        </p:nvGrpSpPr>
        <p:grpSpPr bwMode="auto">
          <a:xfrm>
            <a:off x="5105400" y="3581400"/>
            <a:ext cx="3200400" cy="2889250"/>
            <a:chOff x="3216" y="2256"/>
            <a:chExt cx="2016" cy="1820"/>
          </a:xfrm>
        </p:grpSpPr>
        <p:sp>
          <p:nvSpPr>
            <p:cNvPr id="67637" name="Oval 1277"/>
            <p:cNvSpPr>
              <a:spLocks noChangeArrowheads="1"/>
            </p:cNvSpPr>
            <p:nvPr/>
          </p:nvSpPr>
          <p:spPr bwMode="auto">
            <a:xfrm>
              <a:off x="3541" y="248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38" name="Freeform 1278"/>
            <p:cNvSpPr>
              <a:spLocks/>
            </p:cNvSpPr>
            <p:nvPr/>
          </p:nvSpPr>
          <p:spPr bwMode="auto">
            <a:xfrm>
              <a:off x="4488" y="2499"/>
              <a:ext cx="105" cy="238"/>
            </a:xfrm>
            <a:custGeom>
              <a:avLst/>
              <a:gdLst>
                <a:gd name="T0" fmla="*/ 105 w 105"/>
                <a:gd name="T1" fmla="*/ 238 h 238"/>
                <a:gd name="T2" fmla="*/ 0 w 105"/>
                <a:gd name="T3" fmla="*/ 238 h 238"/>
                <a:gd name="T4" fmla="*/ 0 w 105"/>
                <a:gd name="T5" fmla="*/ 0 h 238"/>
                <a:gd name="T6" fmla="*/ 0 60000 65536"/>
                <a:gd name="T7" fmla="*/ 0 60000 65536"/>
                <a:gd name="T8" fmla="*/ 0 60000 65536"/>
                <a:gd name="T9" fmla="*/ 0 w 105"/>
                <a:gd name="T10" fmla="*/ 0 h 238"/>
                <a:gd name="T11" fmla="*/ 105 w 105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238">
                  <a:moveTo>
                    <a:pt x="105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39" name="Freeform 1279"/>
            <p:cNvSpPr>
              <a:spLocks/>
            </p:cNvSpPr>
            <p:nvPr/>
          </p:nvSpPr>
          <p:spPr bwMode="auto">
            <a:xfrm>
              <a:off x="4497" y="2871"/>
              <a:ext cx="96" cy="229"/>
            </a:xfrm>
            <a:custGeom>
              <a:avLst/>
              <a:gdLst>
                <a:gd name="T0" fmla="*/ 96 w 96"/>
                <a:gd name="T1" fmla="*/ 0 h 229"/>
                <a:gd name="T2" fmla="*/ 0 w 96"/>
                <a:gd name="T3" fmla="*/ 0 h 229"/>
                <a:gd name="T4" fmla="*/ 0 w 96"/>
                <a:gd name="T5" fmla="*/ 229 h 229"/>
                <a:gd name="T6" fmla="*/ 0 60000 65536"/>
                <a:gd name="T7" fmla="*/ 0 60000 65536"/>
                <a:gd name="T8" fmla="*/ 0 60000 65536"/>
                <a:gd name="T9" fmla="*/ 0 w 96"/>
                <a:gd name="T10" fmla="*/ 0 h 229"/>
                <a:gd name="T11" fmla="*/ 96 w 96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29">
                  <a:moveTo>
                    <a:pt x="96" y="0"/>
                  </a:moveTo>
                  <a:lnTo>
                    <a:pt x="0" y="0"/>
                  </a:lnTo>
                  <a:lnTo>
                    <a:pt x="0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0" name="Freeform 1280"/>
            <p:cNvSpPr>
              <a:spLocks/>
            </p:cNvSpPr>
            <p:nvPr/>
          </p:nvSpPr>
          <p:spPr bwMode="auto">
            <a:xfrm>
              <a:off x="4574" y="2690"/>
              <a:ext cx="296" cy="229"/>
            </a:xfrm>
            <a:custGeom>
              <a:avLst/>
              <a:gdLst>
                <a:gd name="T0" fmla="*/ 28 w 296"/>
                <a:gd name="T1" fmla="*/ 124 h 229"/>
                <a:gd name="T2" fmla="*/ 28 w 296"/>
                <a:gd name="T3" fmla="*/ 143 h 229"/>
                <a:gd name="T4" fmla="*/ 28 w 296"/>
                <a:gd name="T5" fmla="*/ 162 h 229"/>
                <a:gd name="T6" fmla="*/ 28 w 296"/>
                <a:gd name="T7" fmla="*/ 181 h 229"/>
                <a:gd name="T8" fmla="*/ 19 w 296"/>
                <a:gd name="T9" fmla="*/ 210 h 229"/>
                <a:gd name="T10" fmla="*/ 19 w 296"/>
                <a:gd name="T11" fmla="*/ 210 h 229"/>
                <a:gd name="T12" fmla="*/ 0 w 296"/>
                <a:gd name="T13" fmla="*/ 229 h 229"/>
                <a:gd name="T14" fmla="*/ 57 w 296"/>
                <a:gd name="T15" fmla="*/ 229 h 229"/>
                <a:gd name="T16" fmla="*/ 86 w 296"/>
                <a:gd name="T17" fmla="*/ 229 h 229"/>
                <a:gd name="T18" fmla="*/ 124 w 296"/>
                <a:gd name="T19" fmla="*/ 229 h 229"/>
                <a:gd name="T20" fmla="*/ 133 w 296"/>
                <a:gd name="T21" fmla="*/ 229 h 229"/>
                <a:gd name="T22" fmla="*/ 143 w 296"/>
                <a:gd name="T23" fmla="*/ 229 h 229"/>
                <a:gd name="T24" fmla="*/ 153 w 296"/>
                <a:gd name="T25" fmla="*/ 229 h 229"/>
                <a:gd name="T26" fmla="*/ 172 w 296"/>
                <a:gd name="T27" fmla="*/ 219 h 229"/>
                <a:gd name="T28" fmla="*/ 200 w 296"/>
                <a:gd name="T29" fmla="*/ 210 h 229"/>
                <a:gd name="T30" fmla="*/ 219 w 296"/>
                <a:gd name="T31" fmla="*/ 200 h 229"/>
                <a:gd name="T32" fmla="*/ 239 w 296"/>
                <a:gd name="T33" fmla="*/ 191 h 229"/>
                <a:gd name="T34" fmla="*/ 248 w 296"/>
                <a:gd name="T35" fmla="*/ 181 h 229"/>
                <a:gd name="T36" fmla="*/ 267 w 296"/>
                <a:gd name="T37" fmla="*/ 171 h 229"/>
                <a:gd name="T38" fmla="*/ 277 w 296"/>
                <a:gd name="T39" fmla="*/ 162 h 229"/>
                <a:gd name="T40" fmla="*/ 286 w 296"/>
                <a:gd name="T41" fmla="*/ 152 h 229"/>
                <a:gd name="T42" fmla="*/ 296 w 296"/>
                <a:gd name="T43" fmla="*/ 124 h 229"/>
                <a:gd name="T44" fmla="*/ 296 w 296"/>
                <a:gd name="T45" fmla="*/ 114 h 229"/>
                <a:gd name="T46" fmla="*/ 296 w 296"/>
                <a:gd name="T47" fmla="*/ 114 h 229"/>
                <a:gd name="T48" fmla="*/ 296 w 296"/>
                <a:gd name="T49" fmla="*/ 114 h 229"/>
                <a:gd name="T50" fmla="*/ 296 w 296"/>
                <a:gd name="T51" fmla="*/ 95 h 229"/>
                <a:gd name="T52" fmla="*/ 286 w 296"/>
                <a:gd name="T53" fmla="*/ 86 h 229"/>
                <a:gd name="T54" fmla="*/ 286 w 296"/>
                <a:gd name="T55" fmla="*/ 86 h 229"/>
                <a:gd name="T56" fmla="*/ 267 w 296"/>
                <a:gd name="T57" fmla="*/ 57 h 229"/>
                <a:gd name="T58" fmla="*/ 248 w 296"/>
                <a:gd name="T59" fmla="*/ 47 h 229"/>
                <a:gd name="T60" fmla="*/ 239 w 296"/>
                <a:gd name="T61" fmla="*/ 38 h 229"/>
                <a:gd name="T62" fmla="*/ 219 w 296"/>
                <a:gd name="T63" fmla="*/ 28 h 229"/>
                <a:gd name="T64" fmla="*/ 200 w 296"/>
                <a:gd name="T65" fmla="*/ 19 h 229"/>
                <a:gd name="T66" fmla="*/ 172 w 296"/>
                <a:gd name="T67" fmla="*/ 9 h 229"/>
                <a:gd name="T68" fmla="*/ 153 w 296"/>
                <a:gd name="T69" fmla="*/ 0 h 229"/>
                <a:gd name="T70" fmla="*/ 143 w 296"/>
                <a:gd name="T71" fmla="*/ 0 h 229"/>
                <a:gd name="T72" fmla="*/ 133 w 296"/>
                <a:gd name="T73" fmla="*/ 0 h 229"/>
                <a:gd name="T74" fmla="*/ 124 w 296"/>
                <a:gd name="T75" fmla="*/ 0 h 229"/>
                <a:gd name="T76" fmla="*/ 86 w 296"/>
                <a:gd name="T77" fmla="*/ 0 h 229"/>
                <a:gd name="T78" fmla="*/ 57 w 296"/>
                <a:gd name="T79" fmla="*/ 0 h 229"/>
                <a:gd name="T80" fmla="*/ 0 w 296"/>
                <a:gd name="T81" fmla="*/ 0 h 229"/>
                <a:gd name="T82" fmla="*/ 19 w 296"/>
                <a:gd name="T83" fmla="*/ 28 h 229"/>
                <a:gd name="T84" fmla="*/ 19 w 296"/>
                <a:gd name="T85" fmla="*/ 28 h 229"/>
                <a:gd name="T86" fmla="*/ 28 w 296"/>
                <a:gd name="T87" fmla="*/ 57 h 229"/>
                <a:gd name="T88" fmla="*/ 28 w 296"/>
                <a:gd name="T89" fmla="*/ 86 h 229"/>
                <a:gd name="T90" fmla="*/ 28 w 296"/>
                <a:gd name="T91" fmla="*/ 105 h 229"/>
                <a:gd name="T92" fmla="*/ 28 w 296"/>
                <a:gd name="T93" fmla="*/ 124 h 2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6"/>
                <a:gd name="T142" fmla="*/ 0 h 229"/>
                <a:gd name="T143" fmla="*/ 296 w 296"/>
                <a:gd name="T144" fmla="*/ 229 h 2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6" h="229">
                  <a:moveTo>
                    <a:pt x="28" y="124"/>
                  </a:moveTo>
                  <a:lnTo>
                    <a:pt x="28" y="143"/>
                  </a:lnTo>
                  <a:lnTo>
                    <a:pt x="28" y="162"/>
                  </a:lnTo>
                  <a:lnTo>
                    <a:pt x="28" y="181"/>
                  </a:lnTo>
                  <a:lnTo>
                    <a:pt x="19" y="210"/>
                  </a:lnTo>
                  <a:lnTo>
                    <a:pt x="0" y="229"/>
                  </a:lnTo>
                  <a:lnTo>
                    <a:pt x="57" y="229"/>
                  </a:lnTo>
                  <a:lnTo>
                    <a:pt x="86" y="229"/>
                  </a:lnTo>
                  <a:lnTo>
                    <a:pt x="124" y="229"/>
                  </a:lnTo>
                  <a:lnTo>
                    <a:pt x="133" y="229"/>
                  </a:lnTo>
                  <a:lnTo>
                    <a:pt x="143" y="229"/>
                  </a:lnTo>
                  <a:lnTo>
                    <a:pt x="153" y="229"/>
                  </a:lnTo>
                  <a:lnTo>
                    <a:pt x="172" y="219"/>
                  </a:lnTo>
                  <a:lnTo>
                    <a:pt x="200" y="210"/>
                  </a:lnTo>
                  <a:lnTo>
                    <a:pt x="219" y="200"/>
                  </a:lnTo>
                  <a:lnTo>
                    <a:pt x="239" y="191"/>
                  </a:lnTo>
                  <a:lnTo>
                    <a:pt x="248" y="181"/>
                  </a:lnTo>
                  <a:lnTo>
                    <a:pt x="267" y="171"/>
                  </a:lnTo>
                  <a:lnTo>
                    <a:pt x="277" y="162"/>
                  </a:lnTo>
                  <a:lnTo>
                    <a:pt x="286" y="152"/>
                  </a:lnTo>
                  <a:lnTo>
                    <a:pt x="296" y="124"/>
                  </a:lnTo>
                  <a:lnTo>
                    <a:pt x="296" y="114"/>
                  </a:lnTo>
                  <a:lnTo>
                    <a:pt x="296" y="95"/>
                  </a:lnTo>
                  <a:lnTo>
                    <a:pt x="286" y="86"/>
                  </a:lnTo>
                  <a:lnTo>
                    <a:pt x="267" y="57"/>
                  </a:lnTo>
                  <a:lnTo>
                    <a:pt x="248" y="47"/>
                  </a:lnTo>
                  <a:lnTo>
                    <a:pt x="239" y="38"/>
                  </a:lnTo>
                  <a:lnTo>
                    <a:pt x="219" y="28"/>
                  </a:lnTo>
                  <a:lnTo>
                    <a:pt x="200" y="19"/>
                  </a:lnTo>
                  <a:lnTo>
                    <a:pt x="172" y="9"/>
                  </a:lnTo>
                  <a:lnTo>
                    <a:pt x="153" y="0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86" y="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9" y="28"/>
                  </a:lnTo>
                  <a:lnTo>
                    <a:pt x="28" y="57"/>
                  </a:lnTo>
                  <a:lnTo>
                    <a:pt x="28" y="86"/>
                  </a:lnTo>
                  <a:lnTo>
                    <a:pt x="28" y="105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1" name="Freeform 1281"/>
            <p:cNvSpPr>
              <a:spLocks/>
            </p:cNvSpPr>
            <p:nvPr/>
          </p:nvSpPr>
          <p:spPr bwMode="auto">
            <a:xfrm>
              <a:off x="4076" y="2480"/>
              <a:ext cx="278" cy="219"/>
            </a:xfrm>
            <a:custGeom>
              <a:avLst/>
              <a:gdLst>
                <a:gd name="T0" fmla="*/ 192 w 278"/>
                <a:gd name="T1" fmla="*/ 0 h 219"/>
                <a:gd name="T2" fmla="*/ 201 w 278"/>
                <a:gd name="T3" fmla="*/ 0 h 219"/>
                <a:gd name="T4" fmla="*/ 211 w 278"/>
                <a:gd name="T5" fmla="*/ 9 h 219"/>
                <a:gd name="T6" fmla="*/ 230 w 278"/>
                <a:gd name="T7" fmla="*/ 19 h 219"/>
                <a:gd name="T8" fmla="*/ 239 w 278"/>
                <a:gd name="T9" fmla="*/ 28 h 219"/>
                <a:gd name="T10" fmla="*/ 249 w 278"/>
                <a:gd name="T11" fmla="*/ 38 h 219"/>
                <a:gd name="T12" fmla="*/ 259 w 278"/>
                <a:gd name="T13" fmla="*/ 47 h 219"/>
                <a:gd name="T14" fmla="*/ 268 w 278"/>
                <a:gd name="T15" fmla="*/ 66 h 219"/>
                <a:gd name="T16" fmla="*/ 278 w 278"/>
                <a:gd name="T17" fmla="*/ 86 h 219"/>
                <a:gd name="T18" fmla="*/ 278 w 278"/>
                <a:gd name="T19" fmla="*/ 105 h 219"/>
                <a:gd name="T20" fmla="*/ 278 w 278"/>
                <a:gd name="T21" fmla="*/ 114 h 219"/>
                <a:gd name="T22" fmla="*/ 278 w 278"/>
                <a:gd name="T23" fmla="*/ 124 h 219"/>
                <a:gd name="T24" fmla="*/ 278 w 278"/>
                <a:gd name="T25" fmla="*/ 143 h 219"/>
                <a:gd name="T26" fmla="*/ 268 w 278"/>
                <a:gd name="T27" fmla="*/ 162 h 219"/>
                <a:gd name="T28" fmla="*/ 259 w 278"/>
                <a:gd name="T29" fmla="*/ 181 h 219"/>
                <a:gd name="T30" fmla="*/ 249 w 278"/>
                <a:gd name="T31" fmla="*/ 191 h 219"/>
                <a:gd name="T32" fmla="*/ 239 w 278"/>
                <a:gd name="T33" fmla="*/ 200 h 219"/>
                <a:gd name="T34" fmla="*/ 220 w 278"/>
                <a:gd name="T35" fmla="*/ 210 h 219"/>
                <a:gd name="T36" fmla="*/ 201 w 278"/>
                <a:gd name="T37" fmla="*/ 219 h 219"/>
                <a:gd name="T38" fmla="*/ 201 w 278"/>
                <a:gd name="T39" fmla="*/ 219 h 219"/>
                <a:gd name="T40" fmla="*/ 192 w 278"/>
                <a:gd name="T41" fmla="*/ 219 h 219"/>
                <a:gd name="T42" fmla="*/ 182 w 278"/>
                <a:gd name="T43" fmla="*/ 219 h 219"/>
                <a:gd name="T44" fmla="*/ 163 w 278"/>
                <a:gd name="T45" fmla="*/ 219 h 219"/>
                <a:gd name="T46" fmla="*/ 134 w 278"/>
                <a:gd name="T47" fmla="*/ 219 h 219"/>
                <a:gd name="T48" fmla="*/ 106 w 278"/>
                <a:gd name="T49" fmla="*/ 219 h 219"/>
                <a:gd name="T50" fmla="*/ 87 w 278"/>
                <a:gd name="T51" fmla="*/ 219 h 219"/>
                <a:gd name="T52" fmla="*/ 0 w 278"/>
                <a:gd name="T53" fmla="*/ 219 h 219"/>
                <a:gd name="T54" fmla="*/ 0 w 278"/>
                <a:gd name="T55" fmla="*/ 114 h 219"/>
                <a:gd name="T56" fmla="*/ 0 w 278"/>
                <a:gd name="T57" fmla="*/ 0 h 219"/>
                <a:gd name="T58" fmla="*/ 87 w 278"/>
                <a:gd name="T59" fmla="*/ 0 h 219"/>
                <a:gd name="T60" fmla="*/ 106 w 278"/>
                <a:gd name="T61" fmla="*/ 0 h 219"/>
                <a:gd name="T62" fmla="*/ 134 w 278"/>
                <a:gd name="T63" fmla="*/ 0 h 219"/>
                <a:gd name="T64" fmla="*/ 163 w 278"/>
                <a:gd name="T65" fmla="*/ 0 h 219"/>
                <a:gd name="T66" fmla="*/ 182 w 278"/>
                <a:gd name="T67" fmla="*/ 0 h 219"/>
                <a:gd name="T68" fmla="*/ 192 w 278"/>
                <a:gd name="T69" fmla="*/ 0 h 2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9"/>
                <a:gd name="T107" fmla="*/ 278 w 278"/>
                <a:gd name="T108" fmla="*/ 219 h 2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9">
                  <a:moveTo>
                    <a:pt x="192" y="0"/>
                  </a:moveTo>
                  <a:lnTo>
                    <a:pt x="201" y="0"/>
                  </a:lnTo>
                  <a:lnTo>
                    <a:pt x="211" y="9"/>
                  </a:lnTo>
                  <a:lnTo>
                    <a:pt x="230" y="19"/>
                  </a:lnTo>
                  <a:lnTo>
                    <a:pt x="239" y="28"/>
                  </a:lnTo>
                  <a:lnTo>
                    <a:pt x="249" y="38"/>
                  </a:lnTo>
                  <a:lnTo>
                    <a:pt x="259" y="47"/>
                  </a:lnTo>
                  <a:lnTo>
                    <a:pt x="268" y="66"/>
                  </a:lnTo>
                  <a:lnTo>
                    <a:pt x="278" y="86"/>
                  </a:lnTo>
                  <a:lnTo>
                    <a:pt x="278" y="105"/>
                  </a:lnTo>
                  <a:lnTo>
                    <a:pt x="278" y="114"/>
                  </a:lnTo>
                  <a:lnTo>
                    <a:pt x="278" y="124"/>
                  </a:lnTo>
                  <a:lnTo>
                    <a:pt x="278" y="143"/>
                  </a:lnTo>
                  <a:lnTo>
                    <a:pt x="268" y="162"/>
                  </a:lnTo>
                  <a:lnTo>
                    <a:pt x="259" y="181"/>
                  </a:lnTo>
                  <a:lnTo>
                    <a:pt x="249" y="191"/>
                  </a:lnTo>
                  <a:lnTo>
                    <a:pt x="239" y="200"/>
                  </a:lnTo>
                  <a:lnTo>
                    <a:pt x="220" y="210"/>
                  </a:lnTo>
                  <a:lnTo>
                    <a:pt x="201" y="219"/>
                  </a:lnTo>
                  <a:lnTo>
                    <a:pt x="192" y="219"/>
                  </a:lnTo>
                  <a:lnTo>
                    <a:pt x="182" y="219"/>
                  </a:lnTo>
                  <a:lnTo>
                    <a:pt x="163" y="219"/>
                  </a:lnTo>
                  <a:lnTo>
                    <a:pt x="134" y="219"/>
                  </a:lnTo>
                  <a:lnTo>
                    <a:pt x="106" y="219"/>
                  </a:lnTo>
                  <a:lnTo>
                    <a:pt x="87" y="219"/>
                  </a:lnTo>
                  <a:lnTo>
                    <a:pt x="0" y="219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2" name="Freeform 1282"/>
            <p:cNvSpPr>
              <a:spLocks/>
            </p:cNvSpPr>
            <p:nvPr/>
          </p:nvSpPr>
          <p:spPr bwMode="auto">
            <a:xfrm>
              <a:off x="3981" y="2413"/>
              <a:ext cx="95" cy="133"/>
            </a:xfrm>
            <a:custGeom>
              <a:avLst/>
              <a:gdLst>
                <a:gd name="T0" fmla="*/ 95 w 95"/>
                <a:gd name="T1" fmla="*/ 133 h 133"/>
                <a:gd name="T2" fmla="*/ 0 w 95"/>
                <a:gd name="T3" fmla="*/ 133 h 133"/>
                <a:gd name="T4" fmla="*/ 0 w 95"/>
                <a:gd name="T5" fmla="*/ 0 h 133"/>
                <a:gd name="T6" fmla="*/ 0 60000 65536"/>
                <a:gd name="T7" fmla="*/ 0 60000 65536"/>
                <a:gd name="T8" fmla="*/ 0 60000 65536"/>
                <a:gd name="T9" fmla="*/ 0 w 95"/>
                <a:gd name="T10" fmla="*/ 0 h 133"/>
                <a:gd name="T11" fmla="*/ 95 w 95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33">
                  <a:moveTo>
                    <a:pt x="95" y="133"/>
                  </a:moveTo>
                  <a:lnTo>
                    <a:pt x="0" y="133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3" name="Freeform 1283"/>
            <p:cNvSpPr>
              <a:spLocks/>
            </p:cNvSpPr>
            <p:nvPr/>
          </p:nvSpPr>
          <p:spPr bwMode="auto">
            <a:xfrm>
              <a:off x="3560" y="2632"/>
              <a:ext cx="516" cy="888"/>
            </a:xfrm>
            <a:custGeom>
              <a:avLst/>
              <a:gdLst>
                <a:gd name="T0" fmla="*/ 516 w 516"/>
                <a:gd name="T1" fmla="*/ 0 h 888"/>
                <a:gd name="T2" fmla="*/ 0 w 516"/>
                <a:gd name="T3" fmla="*/ 0 h 888"/>
                <a:gd name="T4" fmla="*/ 0 w 516"/>
                <a:gd name="T5" fmla="*/ 888 h 888"/>
                <a:gd name="T6" fmla="*/ 0 60000 65536"/>
                <a:gd name="T7" fmla="*/ 0 60000 65536"/>
                <a:gd name="T8" fmla="*/ 0 60000 65536"/>
                <a:gd name="T9" fmla="*/ 0 w 516"/>
                <a:gd name="T10" fmla="*/ 0 h 888"/>
                <a:gd name="T11" fmla="*/ 516 w 516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888">
                  <a:moveTo>
                    <a:pt x="516" y="0"/>
                  </a:moveTo>
                  <a:lnTo>
                    <a:pt x="0" y="0"/>
                  </a:lnTo>
                  <a:lnTo>
                    <a:pt x="0" y="8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4" name="Freeform 1284"/>
            <p:cNvSpPr>
              <a:spLocks/>
            </p:cNvSpPr>
            <p:nvPr/>
          </p:nvSpPr>
          <p:spPr bwMode="auto">
            <a:xfrm>
              <a:off x="4076" y="2909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8 h 210"/>
                <a:gd name="T16" fmla="*/ 278 w 278"/>
                <a:gd name="T17" fmla="*/ 77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2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8"/>
                  </a:lnTo>
                  <a:lnTo>
                    <a:pt x="278" y="77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2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5" name="Line 1285"/>
            <p:cNvSpPr>
              <a:spLocks noChangeShapeType="1"/>
            </p:cNvSpPr>
            <p:nvPr/>
          </p:nvSpPr>
          <p:spPr bwMode="auto">
            <a:xfrm flipH="1">
              <a:off x="3646" y="2976"/>
              <a:ext cx="43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6" name="Freeform 1286"/>
            <p:cNvSpPr>
              <a:spLocks/>
            </p:cNvSpPr>
            <p:nvPr/>
          </p:nvSpPr>
          <p:spPr bwMode="auto">
            <a:xfrm>
              <a:off x="3302" y="3052"/>
              <a:ext cx="774" cy="86"/>
            </a:xfrm>
            <a:custGeom>
              <a:avLst/>
              <a:gdLst>
                <a:gd name="T0" fmla="*/ 774 w 774"/>
                <a:gd name="T1" fmla="*/ 0 h 86"/>
                <a:gd name="T2" fmla="*/ 717 w 774"/>
                <a:gd name="T3" fmla="*/ 0 h 86"/>
                <a:gd name="T4" fmla="*/ 717 w 774"/>
                <a:gd name="T5" fmla="*/ 48 h 86"/>
                <a:gd name="T6" fmla="*/ 86 w 774"/>
                <a:gd name="T7" fmla="*/ 48 h 86"/>
                <a:gd name="T8" fmla="*/ 38 w 774"/>
                <a:gd name="T9" fmla="*/ 86 h 86"/>
                <a:gd name="T10" fmla="*/ 0 w 774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4"/>
                <a:gd name="T19" fmla="*/ 0 h 86"/>
                <a:gd name="T20" fmla="*/ 774 w 774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4" h="86">
                  <a:moveTo>
                    <a:pt x="774" y="0"/>
                  </a:moveTo>
                  <a:lnTo>
                    <a:pt x="717" y="0"/>
                  </a:lnTo>
                  <a:lnTo>
                    <a:pt x="717" y="48"/>
                  </a:lnTo>
                  <a:lnTo>
                    <a:pt x="86" y="48"/>
                  </a:lnTo>
                  <a:lnTo>
                    <a:pt x="38" y="86"/>
                  </a:lnTo>
                  <a:lnTo>
                    <a:pt x="0" y="8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47" name="Freeform 1287"/>
            <p:cNvSpPr>
              <a:spLocks/>
            </p:cNvSpPr>
            <p:nvPr/>
          </p:nvSpPr>
          <p:spPr bwMode="auto">
            <a:xfrm>
              <a:off x="3302" y="2508"/>
              <a:ext cx="679" cy="38"/>
            </a:xfrm>
            <a:custGeom>
              <a:avLst/>
              <a:gdLst>
                <a:gd name="T0" fmla="*/ 679 w 679"/>
                <a:gd name="T1" fmla="*/ 0 h 38"/>
                <a:gd name="T2" fmla="*/ 86 w 679"/>
                <a:gd name="T3" fmla="*/ 0 h 38"/>
                <a:gd name="T4" fmla="*/ 38 w 679"/>
                <a:gd name="T5" fmla="*/ 38 h 38"/>
                <a:gd name="T6" fmla="*/ 0 w 679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"/>
                <a:gd name="T13" fmla="*/ 0 h 38"/>
                <a:gd name="T14" fmla="*/ 679 w 679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" h="38">
                  <a:moveTo>
                    <a:pt x="679" y="0"/>
                  </a:moveTo>
                  <a:lnTo>
                    <a:pt x="86" y="0"/>
                  </a:lnTo>
                  <a:lnTo>
                    <a:pt x="38" y="38"/>
                  </a:lnTo>
                  <a:lnTo>
                    <a:pt x="0" y="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648" name="Group 1290"/>
            <p:cNvGrpSpPr>
              <a:grpSpLocks/>
            </p:cNvGrpSpPr>
            <p:nvPr/>
          </p:nvGrpSpPr>
          <p:grpSpPr bwMode="auto">
            <a:xfrm>
              <a:off x="3713" y="2403"/>
              <a:ext cx="211" cy="201"/>
              <a:chOff x="3732" y="2418"/>
              <a:chExt cx="211" cy="201"/>
            </a:xfrm>
          </p:grpSpPr>
          <p:sp>
            <p:nvSpPr>
              <p:cNvPr id="67716" name="Freeform 1288"/>
              <p:cNvSpPr>
                <a:spLocks/>
              </p:cNvSpPr>
              <p:nvPr/>
            </p:nvSpPr>
            <p:spPr bwMode="auto">
              <a:xfrm>
                <a:off x="3732" y="2418"/>
                <a:ext cx="163" cy="201"/>
              </a:xfrm>
              <a:custGeom>
                <a:avLst/>
                <a:gdLst>
                  <a:gd name="T0" fmla="*/ 0 w 163"/>
                  <a:gd name="T1" fmla="*/ 0 h 201"/>
                  <a:gd name="T2" fmla="*/ 0 w 163"/>
                  <a:gd name="T3" fmla="*/ 105 h 201"/>
                  <a:gd name="T4" fmla="*/ 0 w 163"/>
                  <a:gd name="T5" fmla="*/ 201 h 201"/>
                  <a:gd name="T6" fmla="*/ 86 w 163"/>
                  <a:gd name="T7" fmla="*/ 153 h 201"/>
                  <a:gd name="T8" fmla="*/ 163 w 163"/>
                  <a:gd name="T9" fmla="*/ 96 h 201"/>
                  <a:gd name="T10" fmla="*/ 86 w 163"/>
                  <a:gd name="T11" fmla="*/ 48 h 201"/>
                  <a:gd name="T12" fmla="*/ 0 w 163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201"/>
                  <a:gd name="T23" fmla="*/ 163 w 163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201">
                    <a:moveTo>
                      <a:pt x="0" y="0"/>
                    </a:moveTo>
                    <a:lnTo>
                      <a:pt x="0" y="105"/>
                    </a:lnTo>
                    <a:lnTo>
                      <a:pt x="0" y="201"/>
                    </a:lnTo>
                    <a:lnTo>
                      <a:pt x="86" y="153"/>
                    </a:lnTo>
                    <a:lnTo>
                      <a:pt x="163" y="96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17" name="Freeform 1289"/>
              <p:cNvSpPr>
                <a:spLocks/>
              </p:cNvSpPr>
              <p:nvPr/>
            </p:nvSpPr>
            <p:spPr bwMode="auto">
              <a:xfrm>
                <a:off x="3895" y="2495"/>
                <a:ext cx="48" cy="47"/>
              </a:xfrm>
              <a:custGeom>
                <a:avLst/>
                <a:gdLst>
                  <a:gd name="T0" fmla="*/ 28 w 48"/>
                  <a:gd name="T1" fmla="*/ 0 h 47"/>
                  <a:gd name="T2" fmla="*/ 38 w 48"/>
                  <a:gd name="T3" fmla="*/ 0 h 47"/>
                  <a:gd name="T4" fmla="*/ 38 w 48"/>
                  <a:gd name="T5" fmla="*/ 0 h 47"/>
                  <a:gd name="T6" fmla="*/ 48 w 48"/>
                  <a:gd name="T7" fmla="*/ 19 h 47"/>
                  <a:gd name="T8" fmla="*/ 48 w 48"/>
                  <a:gd name="T9" fmla="*/ 19 h 47"/>
                  <a:gd name="T10" fmla="*/ 48 w 48"/>
                  <a:gd name="T11" fmla="*/ 28 h 47"/>
                  <a:gd name="T12" fmla="*/ 48 w 48"/>
                  <a:gd name="T13" fmla="*/ 38 h 47"/>
                  <a:gd name="T14" fmla="*/ 38 w 48"/>
                  <a:gd name="T15" fmla="*/ 47 h 47"/>
                  <a:gd name="T16" fmla="*/ 28 w 48"/>
                  <a:gd name="T17" fmla="*/ 47 h 47"/>
                  <a:gd name="T18" fmla="*/ 19 w 48"/>
                  <a:gd name="T19" fmla="*/ 47 h 47"/>
                  <a:gd name="T20" fmla="*/ 19 w 48"/>
                  <a:gd name="T21" fmla="*/ 47 h 47"/>
                  <a:gd name="T22" fmla="*/ 0 w 48"/>
                  <a:gd name="T23" fmla="*/ 38 h 47"/>
                  <a:gd name="T24" fmla="*/ 0 w 48"/>
                  <a:gd name="T25" fmla="*/ 38 h 47"/>
                  <a:gd name="T26" fmla="*/ 0 w 48"/>
                  <a:gd name="T27" fmla="*/ 28 h 47"/>
                  <a:gd name="T28" fmla="*/ 0 w 48"/>
                  <a:gd name="T29" fmla="*/ 19 h 47"/>
                  <a:gd name="T30" fmla="*/ 0 w 48"/>
                  <a:gd name="T31" fmla="*/ 19 h 47"/>
                  <a:gd name="T32" fmla="*/ 19 w 48"/>
                  <a:gd name="T33" fmla="*/ 0 h 47"/>
                  <a:gd name="T34" fmla="*/ 19 w 48"/>
                  <a:gd name="T35" fmla="*/ 0 h 47"/>
                  <a:gd name="T36" fmla="*/ 28 w 48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47"/>
                  <a:gd name="T59" fmla="*/ 48 w 48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47">
                    <a:moveTo>
                      <a:pt x="28" y="0"/>
                    </a:moveTo>
                    <a:lnTo>
                      <a:pt x="38" y="0"/>
                    </a:lnTo>
                    <a:lnTo>
                      <a:pt x="48" y="19"/>
                    </a:lnTo>
                    <a:lnTo>
                      <a:pt x="48" y="28"/>
                    </a:lnTo>
                    <a:lnTo>
                      <a:pt x="48" y="38"/>
                    </a:lnTo>
                    <a:lnTo>
                      <a:pt x="38" y="47"/>
                    </a:lnTo>
                    <a:lnTo>
                      <a:pt x="28" y="47"/>
                    </a:lnTo>
                    <a:lnTo>
                      <a:pt x="19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649" name="Line 1291"/>
            <p:cNvSpPr>
              <a:spLocks noChangeShapeType="1"/>
            </p:cNvSpPr>
            <p:nvPr/>
          </p:nvSpPr>
          <p:spPr bwMode="auto">
            <a:xfrm>
              <a:off x="4354" y="2585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50" name="Line 1292"/>
            <p:cNvSpPr>
              <a:spLocks noChangeShapeType="1"/>
            </p:cNvSpPr>
            <p:nvPr/>
          </p:nvSpPr>
          <p:spPr bwMode="auto">
            <a:xfrm>
              <a:off x="4354" y="3014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51" name="Freeform 1293"/>
            <p:cNvSpPr>
              <a:spLocks/>
            </p:cNvSpPr>
            <p:nvPr/>
          </p:nvSpPr>
          <p:spPr bwMode="auto">
            <a:xfrm>
              <a:off x="4870" y="2671"/>
              <a:ext cx="172" cy="133"/>
            </a:xfrm>
            <a:custGeom>
              <a:avLst/>
              <a:gdLst>
                <a:gd name="T0" fmla="*/ 0 w 172"/>
                <a:gd name="T1" fmla="*/ 133 h 133"/>
                <a:gd name="T2" fmla="*/ 172 w 172"/>
                <a:gd name="T3" fmla="*/ 133 h 133"/>
                <a:gd name="T4" fmla="*/ 172 w 172"/>
                <a:gd name="T5" fmla="*/ 0 h 133"/>
                <a:gd name="T6" fmla="*/ 0 60000 65536"/>
                <a:gd name="T7" fmla="*/ 0 60000 65536"/>
                <a:gd name="T8" fmla="*/ 0 60000 65536"/>
                <a:gd name="T9" fmla="*/ 0 w 172"/>
                <a:gd name="T10" fmla="*/ 0 h 133"/>
                <a:gd name="T11" fmla="*/ 172 w 172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33">
                  <a:moveTo>
                    <a:pt x="0" y="133"/>
                  </a:moveTo>
                  <a:lnTo>
                    <a:pt x="172" y="133"/>
                  </a:lnTo>
                  <a:lnTo>
                    <a:pt x="17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652" name="Group 1297"/>
            <p:cNvGrpSpPr>
              <a:grpSpLocks/>
            </p:cNvGrpSpPr>
            <p:nvPr/>
          </p:nvGrpSpPr>
          <p:grpSpPr bwMode="auto">
            <a:xfrm>
              <a:off x="4961" y="2352"/>
              <a:ext cx="271" cy="323"/>
              <a:chOff x="4980" y="2528"/>
              <a:chExt cx="162" cy="162"/>
            </a:xfrm>
          </p:grpSpPr>
          <p:sp>
            <p:nvSpPr>
              <p:cNvPr id="67713" name="Rectangle 1294"/>
              <p:cNvSpPr>
                <a:spLocks noChangeArrowheads="1"/>
              </p:cNvSpPr>
              <p:nvPr/>
            </p:nvSpPr>
            <p:spPr bwMode="auto">
              <a:xfrm>
                <a:off x="5042" y="2552"/>
                <a:ext cx="6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0</a:t>
                </a:r>
                <a:r>
                  <a:rPr lang="en-US" altLang="ko-KR" sz="140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14" name="Rectangle 1295"/>
              <p:cNvSpPr>
                <a:spLocks noChangeArrowheads="1"/>
              </p:cNvSpPr>
              <p:nvPr/>
            </p:nvSpPr>
            <p:spPr bwMode="auto">
              <a:xfrm>
                <a:off x="4980" y="2528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15" name="Rectangle 1296"/>
              <p:cNvSpPr>
                <a:spLocks noChangeArrowheads="1"/>
              </p:cNvSpPr>
              <p:nvPr/>
            </p:nvSpPr>
            <p:spPr bwMode="auto">
              <a:xfrm>
                <a:off x="4999" y="2547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653" name="Group 1301"/>
            <p:cNvGrpSpPr>
              <a:grpSpLocks/>
            </p:cNvGrpSpPr>
            <p:nvPr/>
          </p:nvGrpSpPr>
          <p:grpSpPr bwMode="auto">
            <a:xfrm>
              <a:off x="4416" y="2341"/>
              <a:ext cx="153" cy="162"/>
              <a:chOff x="4435" y="2356"/>
              <a:chExt cx="153" cy="162"/>
            </a:xfrm>
          </p:grpSpPr>
          <p:sp>
            <p:nvSpPr>
              <p:cNvPr id="67710" name="Rectangle 1298"/>
              <p:cNvSpPr>
                <a:spLocks noChangeArrowheads="1"/>
              </p:cNvSpPr>
              <p:nvPr/>
            </p:nvSpPr>
            <p:spPr bwMode="auto">
              <a:xfrm>
                <a:off x="4487" y="238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11" name="Rectangle 1299"/>
              <p:cNvSpPr>
                <a:spLocks noChangeArrowheads="1"/>
              </p:cNvSpPr>
              <p:nvPr/>
            </p:nvSpPr>
            <p:spPr bwMode="auto">
              <a:xfrm>
                <a:off x="4435" y="2356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12" name="Rectangle 1300"/>
              <p:cNvSpPr>
                <a:spLocks noChangeArrowheads="1"/>
              </p:cNvSpPr>
              <p:nvPr/>
            </p:nvSpPr>
            <p:spPr bwMode="auto">
              <a:xfrm>
                <a:off x="4445" y="2376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654" name="Group 1305"/>
            <p:cNvGrpSpPr>
              <a:grpSpLocks/>
            </p:cNvGrpSpPr>
            <p:nvPr/>
          </p:nvGrpSpPr>
          <p:grpSpPr bwMode="auto">
            <a:xfrm>
              <a:off x="3900" y="2256"/>
              <a:ext cx="162" cy="161"/>
              <a:chOff x="3919" y="2271"/>
              <a:chExt cx="162" cy="161"/>
            </a:xfrm>
          </p:grpSpPr>
          <p:sp>
            <p:nvSpPr>
              <p:cNvPr id="67707" name="Rectangle 1302"/>
              <p:cNvSpPr>
                <a:spLocks noChangeArrowheads="1"/>
              </p:cNvSpPr>
              <p:nvPr/>
            </p:nvSpPr>
            <p:spPr bwMode="auto">
              <a:xfrm>
                <a:off x="3981" y="229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08" name="Rectangle 1303"/>
              <p:cNvSpPr>
                <a:spLocks noChangeArrowheads="1"/>
              </p:cNvSpPr>
              <p:nvPr/>
            </p:nvSpPr>
            <p:spPr bwMode="auto">
              <a:xfrm>
                <a:off x="3919" y="2271"/>
                <a:ext cx="162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09" name="Rectangle 1304"/>
              <p:cNvSpPr>
                <a:spLocks noChangeArrowheads="1"/>
              </p:cNvSpPr>
              <p:nvPr/>
            </p:nvSpPr>
            <p:spPr bwMode="auto">
              <a:xfrm>
                <a:off x="3938" y="2290"/>
                <a:ext cx="124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655" name="Group 1309"/>
            <p:cNvGrpSpPr>
              <a:grpSpLocks/>
            </p:cNvGrpSpPr>
            <p:nvPr/>
          </p:nvGrpSpPr>
          <p:grpSpPr bwMode="auto">
            <a:xfrm>
              <a:off x="3479" y="2256"/>
              <a:ext cx="153" cy="161"/>
              <a:chOff x="3498" y="2271"/>
              <a:chExt cx="153" cy="161"/>
            </a:xfrm>
          </p:grpSpPr>
          <p:sp>
            <p:nvSpPr>
              <p:cNvPr id="67704" name="Rectangle 1306"/>
              <p:cNvSpPr>
                <a:spLocks noChangeArrowheads="1"/>
              </p:cNvSpPr>
              <p:nvPr/>
            </p:nvSpPr>
            <p:spPr bwMode="auto">
              <a:xfrm>
                <a:off x="3551" y="229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05" name="Rectangle 1307"/>
              <p:cNvSpPr>
                <a:spLocks noChangeArrowheads="1"/>
              </p:cNvSpPr>
              <p:nvPr/>
            </p:nvSpPr>
            <p:spPr bwMode="auto">
              <a:xfrm>
                <a:off x="3498" y="2271"/>
                <a:ext cx="153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706" name="Rectangle 1308"/>
              <p:cNvSpPr>
                <a:spLocks noChangeArrowheads="1"/>
              </p:cNvSpPr>
              <p:nvPr/>
            </p:nvSpPr>
            <p:spPr bwMode="auto">
              <a:xfrm>
                <a:off x="3508" y="2290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656" name="Line 1310"/>
            <p:cNvSpPr>
              <a:spLocks noChangeShapeType="1"/>
            </p:cNvSpPr>
            <p:nvPr/>
          </p:nvSpPr>
          <p:spPr bwMode="auto">
            <a:xfrm>
              <a:off x="3551" y="2413"/>
              <a:ext cx="1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657" name="Group 1313"/>
            <p:cNvGrpSpPr>
              <a:grpSpLocks/>
            </p:cNvGrpSpPr>
            <p:nvPr/>
          </p:nvGrpSpPr>
          <p:grpSpPr bwMode="auto">
            <a:xfrm>
              <a:off x="3216" y="2413"/>
              <a:ext cx="60" cy="172"/>
              <a:chOff x="3235" y="2428"/>
              <a:chExt cx="60" cy="172"/>
            </a:xfrm>
          </p:grpSpPr>
          <p:sp>
            <p:nvSpPr>
              <p:cNvPr id="67702" name="Rectangle 1311"/>
              <p:cNvSpPr>
                <a:spLocks noChangeArrowheads="1"/>
              </p:cNvSpPr>
              <p:nvPr/>
            </p:nvSpPr>
            <p:spPr bwMode="auto">
              <a:xfrm>
                <a:off x="3235" y="2428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03" name="Rectangle 1312"/>
              <p:cNvSpPr>
                <a:spLocks noChangeArrowheads="1"/>
              </p:cNvSpPr>
              <p:nvPr/>
            </p:nvSpPr>
            <p:spPr bwMode="auto">
              <a:xfrm>
                <a:off x="3235" y="251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658" name="Rectangle 1314"/>
            <p:cNvSpPr>
              <a:spLocks noChangeArrowheads="1"/>
            </p:cNvSpPr>
            <p:nvPr/>
          </p:nvSpPr>
          <p:spPr bwMode="auto">
            <a:xfrm>
              <a:off x="3379" y="2537"/>
              <a:ext cx="7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A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7659" name="Line 1315"/>
            <p:cNvSpPr>
              <a:spLocks noChangeShapeType="1"/>
            </p:cNvSpPr>
            <p:nvPr/>
          </p:nvSpPr>
          <p:spPr bwMode="auto">
            <a:xfrm flipH="1">
              <a:off x="3302" y="2461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660" name="Group 1318"/>
            <p:cNvGrpSpPr>
              <a:grpSpLocks/>
            </p:cNvGrpSpPr>
            <p:nvPr/>
          </p:nvGrpSpPr>
          <p:grpSpPr bwMode="auto">
            <a:xfrm>
              <a:off x="3216" y="3005"/>
              <a:ext cx="60" cy="172"/>
              <a:chOff x="3235" y="3020"/>
              <a:chExt cx="60" cy="172"/>
            </a:xfrm>
          </p:grpSpPr>
          <p:sp>
            <p:nvSpPr>
              <p:cNvPr id="67700" name="Rectangle 1316"/>
              <p:cNvSpPr>
                <a:spLocks noChangeArrowheads="1"/>
              </p:cNvSpPr>
              <p:nvPr/>
            </p:nvSpPr>
            <p:spPr bwMode="auto">
              <a:xfrm>
                <a:off x="3235" y="302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701" name="Rectangle 1317"/>
              <p:cNvSpPr>
                <a:spLocks noChangeArrowheads="1"/>
              </p:cNvSpPr>
              <p:nvPr/>
            </p:nvSpPr>
            <p:spPr bwMode="auto">
              <a:xfrm>
                <a:off x="3235" y="3106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661" name="Line 1319"/>
            <p:cNvSpPr>
              <a:spLocks noChangeShapeType="1"/>
            </p:cNvSpPr>
            <p:nvPr/>
          </p:nvSpPr>
          <p:spPr bwMode="auto">
            <a:xfrm flipH="1">
              <a:off x="3302" y="3052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62" name="Rectangle 1320"/>
            <p:cNvSpPr>
              <a:spLocks noChangeArrowheads="1"/>
            </p:cNvSpPr>
            <p:nvPr/>
          </p:nvSpPr>
          <p:spPr bwMode="auto">
            <a:xfrm>
              <a:off x="3379" y="3148"/>
              <a:ext cx="7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B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7663" name="Group 1323"/>
            <p:cNvGrpSpPr>
              <a:grpSpLocks/>
            </p:cNvGrpSpPr>
            <p:nvPr/>
          </p:nvGrpSpPr>
          <p:grpSpPr bwMode="auto">
            <a:xfrm>
              <a:off x="3713" y="3005"/>
              <a:ext cx="211" cy="191"/>
              <a:chOff x="3732" y="3020"/>
              <a:chExt cx="211" cy="191"/>
            </a:xfrm>
          </p:grpSpPr>
          <p:sp>
            <p:nvSpPr>
              <p:cNvPr id="67698" name="Freeform 1321"/>
              <p:cNvSpPr>
                <a:spLocks/>
              </p:cNvSpPr>
              <p:nvPr/>
            </p:nvSpPr>
            <p:spPr bwMode="auto">
              <a:xfrm>
                <a:off x="3732" y="3020"/>
                <a:ext cx="163" cy="191"/>
              </a:xfrm>
              <a:custGeom>
                <a:avLst/>
                <a:gdLst>
                  <a:gd name="T0" fmla="*/ 0 w 163"/>
                  <a:gd name="T1" fmla="*/ 0 h 191"/>
                  <a:gd name="T2" fmla="*/ 0 w 163"/>
                  <a:gd name="T3" fmla="*/ 95 h 191"/>
                  <a:gd name="T4" fmla="*/ 0 w 163"/>
                  <a:gd name="T5" fmla="*/ 191 h 191"/>
                  <a:gd name="T6" fmla="*/ 86 w 163"/>
                  <a:gd name="T7" fmla="*/ 143 h 191"/>
                  <a:gd name="T8" fmla="*/ 163 w 163"/>
                  <a:gd name="T9" fmla="*/ 95 h 191"/>
                  <a:gd name="T10" fmla="*/ 86 w 163"/>
                  <a:gd name="T11" fmla="*/ 47 h 191"/>
                  <a:gd name="T12" fmla="*/ 0 w 163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91"/>
                  <a:gd name="T23" fmla="*/ 163 w 163"/>
                  <a:gd name="T24" fmla="*/ 191 h 1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91">
                    <a:moveTo>
                      <a:pt x="0" y="0"/>
                    </a:moveTo>
                    <a:lnTo>
                      <a:pt x="0" y="95"/>
                    </a:lnTo>
                    <a:lnTo>
                      <a:pt x="0" y="191"/>
                    </a:lnTo>
                    <a:lnTo>
                      <a:pt x="86" y="143"/>
                    </a:lnTo>
                    <a:lnTo>
                      <a:pt x="163" y="95"/>
                    </a:lnTo>
                    <a:lnTo>
                      <a:pt x="86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699" name="Freeform 1322"/>
              <p:cNvSpPr>
                <a:spLocks/>
              </p:cNvSpPr>
              <p:nvPr/>
            </p:nvSpPr>
            <p:spPr bwMode="auto">
              <a:xfrm>
                <a:off x="3895" y="3096"/>
                <a:ext cx="48" cy="38"/>
              </a:xfrm>
              <a:custGeom>
                <a:avLst/>
                <a:gdLst>
                  <a:gd name="T0" fmla="*/ 28 w 48"/>
                  <a:gd name="T1" fmla="*/ 0 h 38"/>
                  <a:gd name="T2" fmla="*/ 38 w 48"/>
                  <a:gd name="T3" fmla="*/ 0 h 38"/>
                  <a:gd name="T4" fmla="*/ 48 w 48"/>
                  <a:gd name="T5" fmla="*/ 10 h 38"/>
                  <a:gd name="T6" fmla="*/ 48 w 48"/>
                  <a:gd name="T7" fmla="*/ 19 h 38"/>
                  <a:gd name="T8" fmla="*/ 48 w 48"/>
                  <a:gd name="T9" fmla="*/ 29 h 38"/>
                  <a:gd name="T10" fmla="*/ 38 w 48"/>
                  <a:gd name="T11" fmla="*/ 38 h 38"/>
                  <a:gd name="T12" fmla="*/ 28 w 48"/>
                  <a:gd name="T13" fmla="*/ 38 h 38"/>
                  <a:gd name="T14" fmla="*/ 19 w 48"/>
                  <a:gd name="T15" fmla="*/ 38 h 38"/>
                  <a:gd name="T16" fmla="*/ 19 w 48"/>
                  <a:gd name="T17" fmla="*/ 38 h 38"/>
                  <a:gd name="T18" fmla="*/ 0 w 48"/>
                  <a:gd name="T19" fmla="*/ 29 h 38"/>
                  <a:gd name="T20" fmla="*/ 0 w 48"/>
                  <a:gd name="T21" fmla="*/ 29 h 38"/>
                  <a:gd name="T22" fmla="*/ 0 w 48"/>
                  <a:gd name="T23" fmla="*/ 19 h 38"/>
                  <a:gd name="T24" fmla="*/ 0 w 48"/>
                  <a:gd name="T25" fmla="*/ 19 h 38"/>
                  <a:gd name="T26" fmla="*/ 0 w 48"/>
                  <a:gd name="T27" fmla="*/ 10 h 38"/>
                  <a:gd name="T28" fmla="*/ 19 w 48"/>
                  <a:gd name="T29" fmla="*/ 0 h 38"/>
                  <a:gd name="T30" fmla="*/ 19 w 48"/>
                  <a:gd name="T31" fmla="*/ 0 h 38"/>
                  <a:gd name="T32" fmla="*/ 28 w 48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38"/>
                  <a:gd name="T53" fmla="*/ 48 w 48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38">
                    <a:moveTo>
                      <a:pt x="28" y="0"/>
                    </a:moveTo>
                    <a:lnTo>
                      <a:pt x="38" y="0"/>
                    </a:lnTo>
                    <a:lnTo>
                      <a:pt x="48" y="10"/>
                    </a:lnTo>
                    <a:lnTo>
                      <a:pt x="48" y="19"/>
                    </a:lnTo>
                    <a:lnTo>
                      <a:pt x="48" y="29"/>
                    </a:lnTo>
                    <a:lnTo>
                      <a:pt x="38" y="38"/>
                    </a:lnTo>
                    <a:lnTo>
                      <a:pt x="28" y="38"/>
                    </a:lnTo>
                    <a:lnTo>
                      <a:pt x="19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664" name="Group 1327"/>
            <p:cNvGrpSpPr>
              <a:grpSpLocks/>
            </p:cNvGrpSpPr>
            <p:nvPr/>
          </p:nvGrpSpPr>
          <p:grpSpPr bwMode="auto">
            <a:xfrm>
              <a:off x="4416" y="3072"/>
              <a:ext cx="288" cy="288"/>
              <a:chOff x="4435" y="3120"/>
              <a:chExt cx="153" cy="162"/>
            </a:xfrm>
          </p:grpSpPr>
          <p:sp>
            <p:nvSpPr>
              <p:cNvPr id="67695" name="Rectangle 1324"/>
              <p:cNvSpPr>
                <a:spLocks noChangeArrowheads="1"/>
              </p:cNvSpPr>
              <p:nvPr/>
            </p:nvSpPr>
            <p:spPr bwMode="auto">
              <a:xfrm>
                <a:off x="4487" y="3144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1</a:t>
                </a:r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696" name="Rectangle 1325"/>
              <p:cNvSpPr>
                <a:spLocks noChangeArrowheads="1"/>
              </p:cNvSpPr>
              <p:nvPr/>
            </p:nvSpPr>
            <p:spPr bwMode="auto">
              <a:xfrm>
                <a:off x="4435" y="3120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697" name="Rectangle 1326"/>
              <p:cNvSpPr>
                <a:spLocks noChangeArrowheads="1"/>
              </p:cNvSpPr>
              <p:nvPr/>
            </p:nvSpPr>
            <p:spPr bwMode="auto">
              <a:xfrm>
                <a:off x="4445" y="3139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665" name="Freeform 1328"/>
            <p:cNvSpPr>
              <a:spLocks/>
            </p:cNvSpPr>
            <p:nvPr/>
          </p:nvSpPr>
          <p:spPr bwMode="auto">
            <a:xfrm>
              <a:off x="4076" y="3291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7 h 210"/>
                <a:gd name="T16" fmla="*/ 278 w 278"/>
                <a:gd name="T17" fmla="*/ 76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1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7"/>
                  </a:lnTo>
                  <a:lnTo>
                    <a:pt x="278" y="76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1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66" name="Freeform 1329"/>
            <p:cNvSpPr>
              <a:spLocks/>
            </p:cNvSpPr>
            <p:nvPr/>
          </p:nvSpPr>
          <p:spPr bwMode="auto">
            <a:xfrm>
              <a:off x="3646" y="2508"/>
              <a:ext cx="430" cy="850"/>
            </a:xfrm>
            <a:custGeom>
              <a:avLst/>
              <a:gdLst>
                <a:gd name="T0" fmla="*/ 430 w 430"/>
                <a:gd name="T1" fmla="*/ 850 h 850"/>
                <a:gd name="T2" fmla="*/ 0 w 430"/>
                <a:gd name="T3" fmla="*/ 850 h 850"/>
                <a:gd name="T4" fmla="*/ 0 w 430"/>
                <a:gd name="T5" fmla="*/ 0 h 850"/>
                <a:gd name="T6" fmla="*/ 0 60000 65536"/>
                <a:gd name="T7" fmla="*/ 0 60000 65536"/>
                <a:gd name="T8" fmla="*/ 0 60000 65536"/>
                <a:gd name="T9" fmla="*/ 0 w 430"/>
                <a:gd name="T10" fmla="*/ 0 h 850"/>
                <a:gd name="T11" fmla="*/ 430 w 430"/>
                <a:gd name="T12" fmla="*/ 850 h 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850">
                  <a:moveTo>
                    <a:pt x="430" y="850"/>
                  </a:moveTo>
                  <a:lnTo>
                    <a:pt x="0" y="8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67" name="Line 1330"/>
            <p:cNvSpPr>
              <a:spLocks noChangeShapeType="1"/>
            </p:cNvSpPr>
            <p:nvPr/>
          </p:nvSpPr>
          <p:spPr bwMode="auto">
            <a:xfrm flipH="1">
              <a:off x="3560" y="3434"/>
              <a:ext cx="51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68" name="Freeform 1331"/>
            <p:cNvSpPr>
              <a:spLocks/>
            </p:cNvSpPr>
            <p:nvPr/>
          </p:nvSpPr>
          <p:spPr bwMode="auto">
            <a:xfrm>
              <a:off x="4354" y="3262"/>
              <a:ext cx="688" cy="134"/>
            </a:xfrm>
            <a:custGeom>
              <a:avLst/>
              <a:gdLst>
                <a:gd name="T0" fmla="*/ 0 w 688"/>
                <a:gd name="T1" fmla="*/ 134 h 134"/>
                <a:gd name="T2" fmla="*/ 688 w 688"/>
                <a:gd name="T3" fmla="*/ 134 h 134"/>
                <a:gd name="T4" fmla="*/ 688 w 688"/>
                <a:gd name="T5" fmla="*/ 0 h 134"/>
                <a:gd name="T6" fmla="*/ 0 60000 65536"/>
                <a:gd name="T7" fmla="*/ 0 60000 65536"/>
                <a:gd name="T8" fmla="*/ 0 60000 65536"/>
                <a:gd name="T9" fmla="*/ 0 w 688"/>
                <a:gd name="T10" fmla="*/ 0 h 134"/>
                <a:gd name="T11" fmla="*/ 688 w 68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34">
                  <a:moveTo>
                    <a:pt x="0" y="134"/>
                  </a:moveTo>
                  <a:lnTo>
                    <a:pt x="688" y="134"/>
                  </a:lnTo>
                  <a:lnTo>
                    <a:pt x="6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669" name="Group 1335"/>
            <p:cNvGrpSpPr>
              <a:grpSpLocks/>
            </p:cNvGrpSpPr>
            <p:nvPr/>
          </p:nvGrpSpPr>
          <p:grpSpPr bwMode="auto">
            <a:xfrm>
              <a:off x="4961" y="3105"/>
              <a:ext cx="162" cy="162"/>
              <a:chOff x="4980" y="3120"/>
              <a:chExt cx="162" cy="162"/>
            </a:xfrm>
          </p:grpSpPr>
          <p:sp>
            <p:nvSpPr>
              <p:cNvPr id="67692" name="Rectangle 1332"/>
              <p:cNvSpPr>
                <a:spLocks noChangeArrowheads="1"/>
              </p:cNvSpPr>
              <p:nvPr/>
            </p:nvSpPr>
            <p:spPr bwMode="auto">
              <a:xfrm>
                <a:off x="5042" y="314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693" name="Rectangle 1333"/>
              <p:cNvSpPr>
                <a:spLocks noChangeArrowheads="1"/>
              </p:cNvSpPr>
              <p:nvPr/>
            </p:nvSpPr>
            <p:spPr bwMode="auto">
              <a:xfrm>
                <a:off x="4980" y="312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694" name="Rectangle 1334"/>
              <p:cNvSpPr>
                <a:spLocks noChangeArrowheads="1"/>
              </p:cNvSpPr>
              <p:nvPr/>
            </p:nvSpPr>
            <p:spPr bwMode="auto">
              <a:xfrm>
                <a:off x="4999" y="313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670" name="Rectangle 1336"/>
            <p:cNvSpPr>
              <a:spLocks noChangeArrowheads="1"/>
            </p:cNvSpPr>
            <p:nvPr/>
          </p:nvSpPr>
          <p:spPr bwMode="auto">
            <a:xfrm>
              <a:off x="4879" y="2833"/>
              <a:ext cx="19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SUM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7671" name="Group 1339"/>
            <p:cNvGrpSpPr>
              <a:grpSpLocks/>
            </p:cNvGrpSpPr>
            <p:nvPr/>
          </p:nvGrpSpPr>
          <p:grpSpPr bwMode="auto">
            <a:xfrm>
              <a:off x="4793" y="3435"/>
              <a:ext cx="289" cy="86"/>
              <a:chOff x="4812" y="3450"/>
              <a:chExt cx="289" cy="86"/>
            </a:xfrm>
          </p:grpSpPr>
          <p:sp>
            <p:nvSpPr>
              <p:cNvPr id="67690" name="Rectangle 1337"/>
              <p:cNvSpPr>
                <a:spLocks noChangeArrowheads="1"/>
              </p:cNvSpPr>
              <p:nvPr/>
            </p:nvSpPr>
            <p:spPr bwMode="auto">
              <a:xfrm>
                <a:off x="4812" y="3450"/>
                <a:ext cx="23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CARR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691" name="Rectangle 1338"/>
              <p:cNvSpPr>
                <a:spLocks noChangeArrowheads="1"/>
              </p:cNvSpPr>
              <p:nvPr/>
            </p:nvSpPr>
            <p:spPr bwMode="auto">
              <a:xfrm>
                <a:off x="5023" y="3450"/>
                <a:ext cx="7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Y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7672" name="Oval 1340"/>
            <p:cNvSpPr>
              <a:spLocks noChangeArrowheads="1"/>
            </p:cNvSpPr>
            <p:nvPr/>
          </p:nvSpPr>
          <p:spPr bwMode="auto">
            <a:xfrm>
              <a:off x="3627" y="248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73" name="Oval 1341"/>
            <p:cNvSpPr>
              <a:spLocks noChangeArrowheads="1"/>
            </p:cNvSpPr>
            <p:nvPr/>
          </p:nvSpPr>
          <p:spPr bwMode="auto">
            <a:xfrm>
              <a:off x="3962" y="248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74" name="Oval 1342"/>
            <p:cNvSpPr>
              <a:spLocks noChangeArrowheads="1"/>
            </p:cNvSpPr>
            <p:nvPr/>
          </p:nvSpPr>
          <p:spPr bwMode="auto">
            <a:xfrm>
              <a:off x="3627" y="2957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75" name="Oval 1343"/>
            <p:cNvSpPr>
              <a:spLocks noChangeArrowheads="1"/>
            </p:cNvSpPr>
            <p:nvPr/>
          </p:nvSpPr>
          <p:spPr bwMode="auto">
            <a:xfrm>
              <a:off x="3541" y="3081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76" name="Oval 1344"/>
            <p:cNvSpPr>
              <a:spLocks noChangeArrowheads="1"/>
            </p:cNvSpPr>
            <p:nvPr/>
          </p:nvSpPr>
          <p:spPr bwMode="auto">
            <a:xfrm>
              <a:off x="3962" y="3081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677" name="Group 1348"/>
            <p:cNvGrpSpPr>
              <a:grpSpLocks/>
            </p:cNvGrpSpPr>
            <p:nvPr/>
          </p:nvGrpSpPr>
          <p:grpSpPr bwMode="auto">
            <a:xfrm>
              <a:off x="3900" y="3525"/>
              <a:ext cx="162" cy="162"/>
              <a:chOff x="3919" y="3540"/>
              <a:chExt cx="162" cy="162"/>
            </a:xfrm>
          </p:grpSpPr>
          <p:sp>
            <p:nvSpPr>
              <p:cNvPr id="67687" name="Rectangle 1345"/>
              <p:cNvSpPr>
                <a:spLocks noChangeArrowheads="1"/>
              </p:cNvSpPr>
              <p:nvPr/>
            </p:nvSpPr>
            <p:spPr bwMode="auto">
              <a:xfrm>
                <a:off x="3981" y="356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688" name="Rectangle 1346"/>
              <p:cNvSpPr>
                <a:spLocks noChangeArrowheads="1"/>
              </p:cNvSpPr>
              <p:nvPr/>
            </p:nvSpPr>
            <p:spPr bwMode="auto">
              <a:xfrm>
                <a:off x="3919" y="354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689" name="Rectangle 1347"/>
              <p:cNvSpPr>
                <a:spLocks noChangeArrowheads="1"/>
              </p:cNvSpPr>
              <p:nvPr/>
            </p:nvSpPr>
            <p:spPr bwMode="auto">
              <a:xfrm>
                <a:off x="3938" y="355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7678" name="Group 1352"/>
            <p:cNvGrpSpPr>
              <a:grpSpLocks/>
            </p:cNvGrpSpPr>
            <p:nvPr/>
          </p:nvGrpSpPr>
          <p:grpSpPr bwMode="auto">
            <a:xfrm>
              <a:off x="3479" y="3525"/>
              <a:ext cx="153" cy="162"/>
              <a:chOff x="3498" y="3540"/>
              <a:chExt cx="153" cy="162"/>
            </a:xfrm>
          </p:grpSpPr>
          <p:sp>
            <p:nvSpPr>
              <p:cNvPr id="67684" name="Rectangle 1349"/>
              <p:cNvSpPr>
                <a:spLocks noChangeArrowheads="1"/>
              </p:cNvSpPr>
              <p:nvPr/>
            </p:nvSpPr>
            <p:spPr bwMode="auto">
              <a:xfrm>
                <a:off x="3551" y="356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7685" name="Rectangle 1350"/>
              <p:cNvSpPr>
                <a:spLocks noChangeArrowheads="1"/>
              </p:cNvSpPr>
              <p:nvPr/>
            </p:nvSpPr>
            <p:spPr bwMode="auto">
              <a:xfrm>
                <a:off x="3498" y="3540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686" name="Rectangle 1351"/>
              <p:cNvSpPr>
                <a:spLocks noChangeArrowheads="1"/>
              </p:cNvSpPr>
              <p:nvPr/>
            </p:nvSpPr>
            <p:spPr bwMode="auto">
              <a:xfrm>
                <a:off x="3508" y="3559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679" name="Line 1353"/>
            <p:cNvSpPr>
              <a:spLocks noChangeShapeType="1"/>
            </p:cNvSpPr>
            <p:nvPr/>
          </p:nvSpPr>
          <p:spPr bwMode="auto">
            <a:xfrm>
              <a:off x="3981" y="3100"/>
              <a:ext cx="1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80" name="Oval 1354"/>
            <p:cNvSpPr>
              <a:spLocks noChangeArrowheads="1"/>
            </p:cNvSpPr>
            <p:nvPr/>
          </p:nvSpPr>
          <p:spPr bwMode="auto">
            <a:xfrm>
              <a:off x="4478" y="2995"/>
              <a:ext cx="29" cy="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81" name="Oval 1355"/>
            <p:cNvSpPr>
              <a:spLocks noChangeArrowheads="1"/>
            </p:cNvSpPr>
            <p:nvPr/>
          </p:nvSpPr>
          <p:spPr bwMode="auto">
            <a:xfrm>
              <a:off x="4478" y="2575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82" name="Oval 1356"/>
            <p:cNvSpPr>
              <a:spLocks noChangeArrowheads="1"/>
            </p:cNvSpPr>
            <p:nvPr/>
          </p:nvSpPr>
          <p:spPr bwMode="auto">
            <a:xfrm>
              <a:off x="3541" y="3425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83" name="Text Box 1358"/>
            <p:cNvSpPr txBox="1">
              <a:spLocks noChangeArrowheads="1"/>
            </p:cNvSpPr>
            <p:nvPr/>
          </p:nvSpPr>
          <p:spPr bwMode="auto">
            <a:xfrm>
              <a:off x="3523" y="3862"/>
              <a:ext cx="13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</a:rPr>
                <a:t>After 20 time units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41" grpId="0" animBg="1"/>
      <p:bldP spid="100442" grpId="0" animBg="1"/>
      <p:bldP spid="100443" grpId="0" animBg="1"/>
      <p:bldP spid="100444" grpId="0" animBg="1"/>
      <p:bldP spid="100445" grpId="0" animBg="1"/>
      <p:bldP spid="100446" grpId="0" animBg="1"/>
      <p:bldP spid="100447" grpId="0" animBg="1"/>
      <p:bldP spid="100448" grpId="0" animBg="1"/>
      <p:bldP spid="100449" grpId="0" animBg="1"/>
      <p:bldP spid="100450" grpId="0" animBg="1"/>
      <p:bldP spid="100451" grpId="0" animBg="1"/>
      <p:bldP spid="100455" grpId="0" animBg="1"/>
      <p:bldP spid="100456" grpId="0" animBg="1"/>
      <p:bldP spid="100457" grpId="0" animBg="1"/>
      <p:bldP spid="100474" grpId="0" animBg="1"/>
      <p:bldP spid="100478" grpId="0"/>
      <p:bldP spid="100479" grpId="0" animBg="1"/>
      <p:bldP spid="100483" grpId="0" animBg="1"/>
      <p:bldP spid="100484" grpId="0"/>
      <p:bldP spid="100492" grpId="0" animBg="1"/>
      <p:bldP spid="100493" grpId="0" animBg="1"/>
      <p:bldP spid="100494" grpId="0" animBg="1"/>
      <p:bldP spid="100495" grpId="0" animBg="1"/>
      <p:bldP spid="100500" grpId="0"/>
      <p:bldP spid="100504" grpId="0" animBg="1"/>
      <p:bldP spid="100505" grpId="0" animBg="1"/>
      <p:bldP spid="100506" grpId="0" animBg="1"/>
      <p:bldP spid="100507" grpId="0" animBg="1"/>
      <p:bldP spid="100508" grpId="0" animBg="1"/>
      <p:bldP spid="100517" grpId="0" animBg="1"/>
      <p:bldP spid="100518" grpId="0" animBg="1"/>
      <p:bldP spid="100519" grpId="0" animBg="1"/>
      <p:bldP spid="1005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77EEC214-4D24-4D9B-82DB-0ACDD8DCA4B0}" type="slidenum">
              <a:rPr lang="en-US" altLang="ko-KR">
                <a:latin typeface="+mn-lt"/>
              </a:rPr>
              <a:pPr defTabSz="762000">
                <a:defRPr/>
              </a:pPr>
              <a:t>6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588000" cy="284162"/>
          </a:xfrm>
          <a:noFill/>
        </p:spPr>
        <p:txBody>
          <a:bodyPr/>
          <a:lstStyle/>
          <a:p>
            <a:r>
              <a:rPr lang="en-US" altLang="ko-KR" smtClean="0"/>
              <a:t>The Art Of Design: Refinement of Representations</a:t>
            </a:r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9738" y="457200"/>
            <a:ext cx="490537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8363" y="874713"/>
            <a:ext cx="490537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8" name="Group 41"/>
          <p:cNvGrpSpPr>
            <a:grpSpLocks/>
          </p:cNvGrpSpPr>
          <p:nvPr/>
        </p:nvGrpSpPr>
        <p:grpSpPr bwMode="auto">
          <a:xfrm>
            <a:off x="8488363" y="1720850"/>
            <a:ext cx="503237" cy="719138"/>
            <a:chOff x="5347" y="1084"/>
            <a:chExt cx="317" cy="453"/>
          </a:xfrm>
        </p:grpSpPr>
        <p:pic>
          <p:nvPicPr>
            <p:cNvPr id="18442" name="Picture 3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47" y="1084"/>
              <a:ext cx="309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3" name="Picture 3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55" y="1259"/>
              <a:ext cx="309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4" name="Picture 4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347" y="1426"/>
              <a:ext cx="309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539750" y="1412875"/>
            <a:ext cx="79533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1.  Functional Specification/What the System Does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1133475" y="2038350"/>
            <a:ext cx="3084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pitchFamily="34" charset="0"/>
              </a:rPr>
              <a:t>Ex:  Traffic Light Controller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39863" y="2705100"/>
            <a:ext cx="623728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Lights point in the directions N, S, E, W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Illuminates the same lights N as S and E as W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Cycles thru the sequence GREEN-YELLOW-RED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N-S and E-W never GREEN or YELLOW at the same time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Stay GREEN for 45 seconds, yellow for 15, red for 60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04A4B8D7-6209-4A1B-AB2F-2B335671E2BB}" type="slidenum">
              <a:rPr lang="en-US" altLang="ko-KR">
                <a:latin typeface="+mn-lt"/>
              </a:rPr>
              <a:pPr defTabSz="762000">
                <a:defRPr/>
              </a:pPr>
              <a:t>60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1778000" cy="284163"/>
          </a:xfrm>
        </p:spPr>
        <p:txBody>
          <a:bodyPr/>
          <a:lstStyle/>
          <a:p>
            <a:r>
              <a:rPr lang="en-US" altLang="ko-KR" smtClean="0"/>
              <a:t>Tracing Hazard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1295400" y="1143000"/>
            <a:ext cx="3200400" cy="2889250"/>
            <a:chOff x="3216" y="2256"/>
            <a:chExt cx="2016" cy="1820"/>
          </a:xfrm>
        </p:grpSpPr>
        <p:sp>
          <p:nvSpPr>
            <p:cNvPr id="68695" name="Oval 170"/>
            <p:cNvSpPr>
              <a:spLocks noChangeArrowheads="1"/>
            </p:cNvSpPr>
            <p:nvPr/>
          </p:nvSpPr>
          <p:spPr bwMode="auto">
            <a:xfrm>
              <a:off x="3541" y="248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6" name="Freeform 171"/>
            <p:cNvSpPr>
              <a:spLocks/>
            </p:cNvSpPr>
            <p:nvPr/>
          </p:nvSpPr>
          <p:spPr bwMode="auto">
            <a:xfrm>
              <a:off x="4488" y="2499"/>
              <a:ext cx="105" cy="238"/>
            </a:xfrm>
            <a:custGeom>
              <a:avLst/>
              <a:gdLst>
                <a:gd name="T0" fmla="*/ 105 w 105"/>
                <a:gd name="T1" fmla="*/ 238 h 238"/>
                <a:gd name="T2" fmla="*/ 0 w 105"/>
                <a:gd name="T3" fmla="*/ 238 h 238"/>
                <a:gd name="T4" fmla="*/ 0 w 105"/>
                <a:gd name="T5" fmla="*/ 0 h 238"/>
                <a:gd name="T6" fmla="*/ 0 60000 65536"/>
                <a:gd name="T7" fmla="*/ 0 60000 65536"/>
                <a:gd name="T8" fmla="*/ 0 60000 65536"/>
                <a:gd name="T9" fmla="*/ 0 w 105"/>
                <a:gd name="T10" fmla="*/ 0 h 238"/>
                <a:gd name="T11" fmla="*/ 105 w 105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238">
                  <a:moveTo>
                    <a:pt x="105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7" name="Freeform 172"/>
            <p:cNvSpPr>
              <a:spLocks/>
            </p:cNvSpPr>
            <p:nvPr/>
          </p:nvSpPr>
          <p:spPr bwMode="auto">
            <a:xfrm>
              <a:off x="4497" y="2871"/>
              <a:ext cx="96" cy="229"/>
            </a:xfrm>
            <a:custGeom>
              <a:avLst/>
              <a:gdLst>
                <a:gd name="T0" fmla="*/ 96 w 96"/>
                <a:gd name="T1" fmla="*/ 0 h 229"/>
                <a:gd name="T2" fmla="*/ 0 w 96"/>
                <a:gd name="T3" fmla="*/ 0 h 229"/>
                <a:gd name="T4" fmla="*/ 0 w 96"/>
                <a:gd name="T5" fmla="*/ 229 h 229"/>
                <a:gd name="T6" fmla="*/ 0 60000 65536"/>
                <a:gd name="T7" fmla="*/ 0 60000 65536"/>
                <a:gd name="T8" fmla="*/ 0 60000 65536"/>
                <a:gd name="T9" fmla="*/ 0 w 96"/>
                <a:gd name="T10" fmla="*/ 0 h 229"/>
                <a:gd name="T11" fmla="*/ 96 w 96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29">
                  <a:moveTo>
                    <a:pt x="96" y="0"/>
                  </a:moveTo>
                  <a:lnTo>
                    <a:pt x="0" y="0"/>
                  </a:lnTo>
                  <a:lnTo>
                    <a:pt x="0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8" name="Freeform 173"/>
            <p:cNvSpPr>
              <a:spLocks/>
            </p:cNvSpPr>
            <p:nvPr/>
          </p:nvSpPr>
          <p:spPr bwMode="auto">
            <a:xfrm>
              <a:off x="4574" y="2690"/>
              <a:ext cx="296" cy="229"/>
            </a:xfrm>
            <a:custGeom>
              <a:avLst/>
              <a:gdLst>
                <a:gd name="T0" fmla="*/ 28 w 296"/>
                <a:gd name="T1" fmla="*/ 124 h 229"/>
                <a:gd name="T2" fmla="*/ 28 w 296"/>
                <a:gd name="T3" fmla="*/ 143 h 229"/>
                <a:gd name="T4" fmla="*/ 28 w 296"/>
                <a:gd name="T5" fmla="*/ 162 h 229"/>
                <a:gd name="T6" fmla="*/ 28 w 296"/>
                <a:gd name="T7" fmla="*/ 181 h 229"/>
                <a:gd name="T8" fmla="*/ 19 w 296"/>
                <a:gd name="T9" fmla="*/ 210 h 229"/>
                <a:gd name="T10" fmla="*/ 19 w 296"/>
                <a:gd name="T11" fmla="*/ 210 h 229"/>
                <a:gd name="T12" fmla="*/ 0 w 296"/>
                <a:gd name="T13" fmla="*/ 229 h 229"/>
                <a:gd name="T14" fmla="*/ 57 w 296"/>
                <a:gd name="T15" fmla="*/ 229 h 229"/>
                <a:gd name="T16" fmla="*/ 86 w 296"/>
                <a:gd name="T17" fmla="*/ 229 h 229"/>
                <a:gd name="T18" fmla="*/ 124 w 296"/>
                <a:gd name="T19" fmla="*/ 229 h 229"/>
                <a:gd name="T20" fmla="*/ 133 w 296"/>
                <a:gd name="T21" fmla="*/ 229 h 229"/>
                <a:gd name="T22" fmla="*/ 143 w 296"/>
                <a:gd name="T23" fmla="*/ 229 h 229"/>
                <a:gd name="T24" fmla="*/ 153 w 296"/>
                <a:gd name="T25" fmla="*/ 229 h 229"/>
                <a:gd name="T26" fmla="*/ 172 w 296"/>
                <a:gd name="T27" fmla="*/ 219 h 229"/>
                <a:gd name="T28" fmla="*/ 200 w 296"/>
                <a:gd name="T29" fmla="*/ 210 h 229"/>
                <a:gd name="T30" fmla="*/ 219 w 296"/>
                <a:gd name="T31" fmla="*/ 200 h 229"/>
                <a:gd name="T32" fmla="*/ 239 w 296"/>
                <a:gd name="T33" fmla="*/ 191 h 229"/>
                <a:gd name="T34" fmla="*/ 248 w 296"/>
                <a:gd name="T35" fmla="*/ 181 h 229"/>
                <a:gd name="T36" fmla="*/ 267 w 296"/>
                <a:gd name="T37" fmla="*/ 171 h 229"/>
                <a:gd name="T38" fmla="*/ 277 w 296"/>
                <a:gd name="T39" fmla="*/ 162 h 229"/>
                <a:gd name="T40" fmla="*/ 286 w 296"/>
                <a:gd name="T41" fmla="*/ 152 h 229"/>
                <a:gd name="T42" fmla="*/ 296 w 296"/>
                <a:gd name="T43" fmla="*/ 124 h 229"/>
                <a:gd name="T44" fmla="*/ 296 w 296"/>
                <a:gd name="T45" fmla="*/ 114 h 229"/>
                <a:gd name="T46" fmla="*/ 296 w 296"/>
                <a:gd name="T47" fmla="*/ 114 h 229"/>
                <a:gd name="T48" fmla="*/ 296 w 296"/>
                <a:gd name="T49" fmla="*/ 114 h 229"/>
                <a:gd name="T50" fmla="*/ 296 w 296"/>
                <a:gd name="T51" fmla="*/ 95 h 229"/>
                <a:gd name="T52" fmla="*/ 286 w 296"/>
                <a:gd name="T53" fmla="*/ 86 h 229"/>
                <a:gd name="T54" fmla="*/ 286 w 296"/>
                <a:gd name="T55" fmla="*/ 86 h 229"/>
                <a:gd name="T56" fmla="*/ 267 w 296"/>
                <a:gd name="T57" fmla="*/ 57 h 229"/>
                <a:gd name="T58" fmla="*/ 248 w 296"/>
                <a:gd name="T59" fmla="*/ 47 h 229"/>
                <a:gd name="T60" fmla="*/ 239 w 296"/>
                <a:gd name="T61" fmla="*/ 38 h 229"/>
                <a:gd name="T62" fmla="*/ 219 w 296"/>
                <a:gd name="T63" fmla="*/ 28 h 229"/>
                <a:gd name="T64" fmla="*/ 200 w 296"/>
                <a:gd name="T65" fmla="*/ 19 h 229"/>
                <a:gd name="T66" fmla="*/ 172 w 296"/>
                <a:gd name="T67" fmla="*/ 9 h 229"/>
                <a:gd name="T68" fmla="*/ 153 w 296"/>
                <a:gd name="T69" fmla="*/ 0 h 229"/>
                <a:gd name="T70" fmla="*/ 143 w 296"/>
                <a:gd name="T71" fmla="*/ 0 h 229"/>
                <a:gd name="T72" fmla="*/ 133 w 296"/>
                <a:gd name="T73" fmla="*/ 0 h 229"/>
                <a:gd name="T74" fmla="*/ 124 w 296"/>
                <a:gd name="T75" fmla="*/ 0 h 229"/>
                <a:gd name="T76" fmla="*/ 86 w 296"/>
                <a:gd name="T77" fmla="*/ 0 h 229"/>
                <a:gd name="T78" fmla="*/ 57 w 296"/>
                <a:gd name="T79" fmla="*/ 0 h 229"/>
                <a:gd name="T80" fmla="*/ 0 w 296"/>
                <a:gd name="T81" fmla="*/ 0 h 229"/>
                <a:gd name="T82" fmla="*/ 19 w 296"/>
                <a:gd name="T83" fmla="*/ 28 h 229"/>
                <a:gd name="T84" fmla="*/ 19 w 296"/>
                <a:gd name="T85" fmla="*/ 28 h 229"/>
                <a:gd name="T86" fmla="*/ 28 w 296"/>
                <a:gd name="T87" fmla="*/ 57 h 229"/>
                <a:gd name="T88" fmla="*/ 28 w 296"/>
                <a:gd name="T89" fmla="*/ 86 h 229"/>
                <a:gd name="T90" fmla="*/ 28 w 296"/>
                <a:gd name="T91" fmla="*/ 105 h 229"/>
                <a:gd name="T92" fmla="*/ 28 w 296"/>
                <a:gd name="T93" fmla="*/ 124 h 2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6"/>
                <a:gd name="T142" fmla="*/ 0 h 229"/>
                <a:gd name="T143" fmla="*/ 296 w 296"/>
                <a:gd name="T144" fmla="*/ 229 h 2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6" h="229">
                  <a:moveTo>
                    <a:pt x="28" y="124"/>
                  </a:moveTo>
                  <a:lnTo>
                    <a:pt x="28" y="143"/>
                  </a:lnTo>
                  <a:lnTo>
                    <a:pt x="28" y="162"/>
                  </a:lnTo>
                  <a:lnTo>
                    <a:pt x="28" y="181"/>
                  </a:lnTo>
                  <a:lnTo>
                    <a:pt x="19" y="210"/>
                  </a:lnTo>
                  <a:lnTo>
                    <a:pt x="0" y="229"/>
                  </a:lnTo>
                  <a:lnTo>
                    <a:pt x="57" y="229"/>
                  </a:lnTo>
                  <a:lnTo>
                    <a:pt x="86" y="229"/>
                  </a:lnTo>
                  <a:lnTo>
                    <a:pt x="124" y="229"/>
                  </a:lnTo>
                  <a:lnTo>
                    <a:pt x="133" y="229"/>
                  </a:lnTo>
                  <a:lnTo>
                    <a:pt x="143" y="229"/>
                  </a:lnTo>
                  <a:lnTo>
                    <a:pt x="153" y="229"/>
                  </a:lnTo>
                  <a:lnTo>
                    <a:pt x="172" y="219"/>
                  </a:lnTo>
                  <a:lnTo>
                    <a:pt x="200" y="210"/>
                  </a:lnTo>
                  <a:lnTo>
                    <a:pt x="219" y="200"/>
                  </a:lnTo>
                  <a:lnTo>
                    <a:pt x="239" y="191"/>
                  </a:lnTo>
                  <a:lnTo>
                    <a:pt x="248" y="181"/>
                  </a:lnTo>
                  <a:lnTo>
                    <a:pt x="267" y="171"/>
                  </a:lnTo>
                  <a:lnTo>
                    <a:pt x="277" y="162"/>
                  </a:lnTo>
                  <a:lnTo>
                    <a:pt x="286" y="152"/>
                  </a:lnTo>
                  <a:lnTo>
                    <a:pt x="296" y="124"/>
                  </a:lnTo>
                  <a:lnTo>
                    <a:pt x="296" y="114"/>
                  </a:lnTo>
                  <a:lnTo>
                    <a:pt x="296" y="95"/>
                  </a:lnTo>
                  <a:lnTo>
                    <a:pt x="286" y="86"/>
                  </a:lnTo>
                  <a:lnTo>
                    <a:pt x="267" y="57"/>
                  </a:lnTo>
                  <a:lnTo>
                    <a:pt x="248" y="47"/>
                  </a:lnTo>
                  <a:lnTo>
                    <a:pt x="239" y="38"/>
                  </a:lnTo>
                  <a:lnTo>
                    <a:pt x="219" y="28"/>
                  </a:lnTo>
                  <a:lnTo>
                    <a:pt x="200" y="19"/>
                  </a:lnTo>
                  <a:lnTo>
                    <a:pt x="172" y="9"/>
                  </a:lnTo>
                  <a:lnTo>
                    <a:pt x="153" y="0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86" y="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9" y="28"/>
                  </a:lnTo>
                  <a:lnTo>
                    <a:pt x="28" y="57"/>
                  </a:lnTo>
                  <a:lnTo>
                    <a:pt x="28" y="86"/>
                  </a:lnTo>
                  <a:lnTo>
                    <a:pt x="28" y="105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9" name="Freeform 174"/>
            <p:cNvSpPr>
              <a:spLocks/>
            </p:cNvSpPr>
            <p:nvPr/>
          </p:nvSpPr>
          <p:spPr bwMode="auto">
            <a:xfrm>
              <a:off x="4076" y="2480"/>
              <a:ext cx="278" cy="219"/>
            </a:xfrm>
            <a:custGeom>
              <a:avLst/>
              <a:gdLst>
                <a:gd name="T0" fmla="*/ 192 w 278"/>
                <a:gd name="T1" fmla="*/ 0 h 219"/>
                <a:gd name="T2" fmla="*/ 201 w 278"/>
                <a:gd name="T3" fmla="*/ 0 h 219"/>
                <a:gd name="T4" fmla="*/ 211 w 278"/>
                <a:gd name="T5" fmla="*/ 9 h 219"/>
                <a:gd name="T6" fmla="*/ 230 w 278"/>
                <a:gd name="T7" fmla="*/ 19 h 219"/>
                <a:gd name="T8" fmla="*/ 239 w 278"/>
                <a:gd name="T9" fmla="*/ 28 h 219"/>
                <a:gd name="T10" fmla="*/ 249 w 278"/>
                <a:gd name="T11" fmla="*/ 38 h 219"/>
                <a:gd name="T12" fmla="*/ 259 w 278"/>
                <a:gd name="T13" fmla="*/ 47 h 219"/>
                <a:gd name="T14" fmla="*/ 268 w 278"/>
                <a:gd name="T15" fmla="*/ 66 h 219"/>
                <a:gd name="T16" fmla="*/ 278 w 278"/>
                <a:gd name="T17" fmla="*/ 86 h 219"/>
                <a:gd name="T18" fmla="*/ 278 w 278"/>
                <a:gd name="T19" fmla="*/ 105 h 219"/>
                <a:gd name="T20" fmla="*/ 278 w 278"/>
                <a:gd name="T21" fmla="*/ 114 h 219"/>
                <a:gd name="T22" fmla="*/ 278 w 278"/>
                <a:gd name="T23" fmla="*/ 124 h 219"/>
                <a:gd name="T24" fmla="*/ 278 w 278"/>
                <a:gd name="T25" fmla="*/ 143 h 219"/>
                <a:gd name="T26" fmla="*/ 268 w 278"/>
                <a:gd name="T27" fmla="*/ 162 h 219"/>
                <a:gd name="T28" fmla="*/ 259 w 278"/>
                <a:gd name="T29" fmla="*/ 181 h 219"/>
                <a:gd name="T30" fmla="*/ 249 w 278"/>
                <a:gd name="T31" fmla="*/ 191 h 219"/>
                <a:gd name="T32" fmla="*/ 239 w 278"/>
                <a:gd name="T33" fmla="*/ 200 h 219"/>
                <a:gd name="T34" fmla="*/ 220 w 278"/>
                <a:gd name="T35" fmla="*/ 210 h 219"/>
                <a:gd name="T36" fmla="*/ 201 w 278"/>
                <a:gd name="T37" fmla="*/ 219 h 219"/>
                <a:gd name="T38" fmla="*/ 201 w 278"/>
                <a:gd name="T39" fmla="*/ 219 h 219"/>
                <a:gd name="T40" fmla="*/ 192 w 278"/>
                <a:gd name="T41" fmla="*/ 219 h 219"/>
                <a:gd name="T42" fmla="*/ 182 w 278"/>
                <a:gd name="T43" fmla="*/ 219 h 219"/>
                <a:gd name="T44" fmla="*/ 163 w 278"/>
                <a:gd name="T45" fmla="*/ 219 h 219"/>
                <a:gd name="T46" fmla="*/ 134 w 278"/>
                <a:gd name="T47" fmla="*/ 219 h 219"/>
                <a:gd name="T48" fmla="*/ 106 w 278"/>
                <a:gd name="T49" fmla="*/ 219 h 219"/>
                <a:gd name="T50" fmla="*/ 87 w 278"/>
                <a:gd name="T51" fmla="*/ 219 h 219"/>
                <a:gd name="T52" fmla="*/ 0 w 278"/>
                <a:gd name="T53" fmla="*/ 219 h 219"/>
                <a:gd name="T54" fmla="*/ 0 w 278"/>
                <a:gd name="T55" fmla="*/ 114 h 219"/>
                <a:gd name="T56" fmla="*/ 0 w 278"/>
                <a:gd name="T57" fmla="*/ 0 h 219"/>
                <a:gd name="T58" fmla="*/ 87 w 278"/>
                <a:gd name="T59" fmla="*/ 0 h 219"/>
                <a:gd name="T60" fmla="*/ 106 w 278"/>
                <a:gd name="T61" fmla="*/ 0 h 219"/>
                <a:gd name="T62" fmla="*/ 134 w 278"/>
                <a:gd name="T63" fmla="*/ 0 h 219"/>
                <a:gd name="T64" fmla="*/ 163 w 278"/>
                <a:gd name="T65" fmla="*/ 0 h 219"/>
                <a:gd name="T66" fmla="*/ 182 w 278"/>
                <a:gd name="T67" fmla="*/ 0 h 219"/>
                <a:gd name="T68" fmla="*/ 192 w 278"/>
                <a:gd name="T69" fmla="*/ 0 h 2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9"/>
                <a:gd name="T107" fmla="*/ 278 w 278"/>
                <a:gd name="T108" fmla="*/ 219 h 2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9">
                  <a:moveTo>
                    <a:pt x="192" y="0"/>
                  </a:moveTo>
                  <a:lnTo>
                    <a:pt x="201" y="0"/>
                  </a:lnTo>
                  <a:lnTo>
                    <a:pt x="211" y="9"/>
                  </a:lnTo>
                  <a:lnTo>
                    <a:pt x="230" y="19"/>
                  </a:lnTo>
                  <a:lnTo>
                    <a:pt x="239" y="28"/>
                  </a:lnTo>
                  <a:lnTo>
                    <a:pt x="249" y="38"/>
                  </a:lnTo>
                  <a:lnTo>
                    <a:pt x="259" y="47"/>
                  </a:lnTo>
                  <a:lnTo>
                    <a:pt x="268" y="66"/>
                  </a:lnTo>
                  <a:lnTo>
                    <a:pt x="278" y="86"/>
                  </a:lnTo>
                  <a:lnTo>
                    <a:pt x="278" y="105"/>
                  </a:lnTo>
                  <a:lnTo>
                    <a:pt x="278" y="114"/>
                  </a:lnTo>
                  <a:lnTo>
                    <a:pt x="278" y="124"/>
                  </a:lnTo>
                  <a:lnTo>
                    <a:pt x="278" y="143"/>
                  </a:lnTo>
                  <a:lnTo>
                    <a:pt x="268" y="162"/>
                  </a:lnTo>
                  <a:lnTo>
                    <a:pt x="259" y="181"/>
                  </a:lnTo>
                  <a:lnTo>
                    <a:pt x="249" y="191"/>
                  </a:lnTo>
                  <a:lnTo>
                    <a:pt x="239" y="200"/>
                  </a:lnTo>
                  <a:lnTo>
                    <a:pt x="220" y="210"/>
                  </a:lnTo>
                  <a:lnTo>
                    <a:pt x="201" y="219"/>
                  </a:lnTo>
                  <a:lnTo>
                    <a:pt x="192" y="219"/>
                  </a:lnTo>
                  <a:lnTo>
                    <a:pt x="182" y="219"/>
                  </a:lnTo>
                  <a:lnTo>
                    <a:pt x="163" y="219"/>
                  </a:lnTo>
                  <a:lnTo>
                    <a:pt x="134" y="219"/>
                  </a:lnTo>
                  <a:lnTo>
                    <a:pt x="106" y="219"/>
                  </a:lnTo>
                  <a:lnTo>
                    <a:pt x="87" y="219"/>
                  </a:lnTo>
                  <a:lnTo>
                    <a:pt x="0" y="219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0" name="Freeform 175"/>
            <p:cNvSpPr>
              <a:spLocks/>
            </p:cNvSpPr>
            <p:nvPr/>
          </p:nvSpPr>
          <p:spPr bwMode="auto">
            <a:xfrm>
              <a:off x="3981" y="2413"/>
              <a:ext cx="95" cy="133"/>
            </a:xfrm>
            <a:custGeom>
              <a:avLst/>
              <a:gdLst>
                <a:gd name="T0" fmla="*/ 95 w 95"/>
                <a:gd name="T1" fmla="*/ 133 h 133"/>
                <a:gd name="T2" fmla="*/ 0 w 95"/>
                <a:gd name="T3" fmla="*/ 133 h 133"/>
                <a:gd name="T4" fmla="*/ 0 w 95"/>
                <a:gd name="T5" fmla="*/ 0 h 133"/>
                <a:gd name="T6" fmla="*/ 0 60000 65536"/>
                <a:gd name="T7" fmla="*/ 0 60000 65536"/>
                <a:gd name="T8" fmla="*/ 0 60000 65536"/>
                <a:gd name="T9" fmla="*/ 0 w 95"/>
                <a:gd name="T10" fmla="*/ 0 h 133"/>
                <a:gd name="T11" fmla="*/ 95 w 95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33">
                  <a:moveTo>
                    <a:pt x="95" y="133"/>
                  </a:moveTo>
                  <a:lnTo>
                    <a:pt x="0" y="133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1" name="Freeform 176"/>
            <p:cNvSpPr>
              <a:spLocks/>
            </p:cNvSpPr>
            <p:nvPr/>
          </p:nvSpPr>
          <p:spPr bwMode="auto">
            <a:xfrm>
              <a:off x="3560" y="2632"/>
              <a:ext cx="516" cy="888"/>
            </a:xfrm>
            <a:custGeom>
              <a:avLst/>
              <a:gdLst>
                <a:gd name="T0" fmla="*/ 516 w 516"/>
                <a:gd name="T1" fmla="*/ 0 h 888"/>
                <a:gd name="T2" fmla="*/ 0 w 516"/>
                <a:gd name="T3" fmla="*/ 0 h 888"/>
                <a:gd name="T4" fmla="*/ 0 w 516"/>
                <a:gd name="T5" fmla="*/ 888 h 888"/>
                <a:gd name="T6" fmla="*/ 0 60000 65536"/>
                <a:gd name="T7" fmla="*/ 0 60000 65536"/>
                <a:gd name="T8" fmla="*/ 0 60000 65536"/>
                <a:gd name="T9" fmla="*/ 0 w 516"/>
                <a:gd name="T10" fmla="*/ 0 h 888"/>
                <a:gd name="T11" fmla="*/ 516 w 516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888">
                  <a:moveTo>
                    <a:pt x="516" y="0"/>
                  </a:moveTo>
                  <a:lnTo>
                    <a:pt x="0" y="0"/>
                  </a:lnTo>
                  <a:lnTo>
                    <a:pt x="0" y="8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2" name="Freeform 177"/>
            <p:cNvSpPr>
              <a:spLocks/>
            </p:cNvSpPr>
            <p:nvPr/>
          </p:nvSpPr>
          <p:spPr bwMode="auto">
            <a:xfrm>
              <a:off x="4076" y="2909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8 h 210"/>
                <a:gd name="T16" fmla="*/ 278 w 278"/>
                <a:gd name="T17" fmla="*/ 77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2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8"/>
                  </a:lnTo>
                  <a:lnTo>
                    <a:pt x="278" y="77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2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3" name="Line 178"/>
            <p:cNvSpPr>
              <a:spLocks noChangeShapeType="1"/>
            </p:cNvSpPr>
            <p:nvPr/>
          </p:nvSpPr>
          <p:spPr bwMode="auto">
            <a:xfrm flipH="1">
              <a:off x="3646" y="2976"/>
              <a:ext cx="43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4" name="Freeform 179"/>
            <p:cNvSpPr>
              <a:spLocks/>
            </p:cNvSpPr>
            <p:nvPr/>
          </p:nvSpPr>
          <p:spPr bwMode="auto">
            <a:xfrm>
              <a:off x="3302" y="3052"/>
              <a:ext cx="774" cy="86"/>
            </a:xfrm>
            <a:custGeom>
              <a:avLst/>
              <a:gdLst>
                <a:gd name="T0" fmla="*/ 774 w 774"/>
                <a:gd name="T1" fmla="*/ 0 h 86"/>
                <a:gd name="T2" fmla="*/ 717 w 774"/>
                <a:gd name="T3" fmla="*/ 0 h 86"/>
                <a:gd name="T4" fmla="*/ 717 w 774"/>
                <a:gd name="T5" fmla="*/ 48 h 86"/>
                <a:gd name="T6" fmla="*/ 86 w 774"/>
                <a:gd name="T7" fmla="*/ 48 h 86"/>
                <a:gd name="T8" fmla="*/ 38 w 774"/>
                <a:gd name="T9" fmla="*/ 86 h 86"/>
                <a:gd name="T10" fmla="*/ 0 w 774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4"/>
                <a:gd name="T19" fmla="*/ 0 h 86"/>
                <a:gd name="T20" fmla="*/ 774 w 774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4" h="86">
                  <a:moveTo>
                    <a:pt x="774" y="0"/>
                  </a:moveTo>
                  <a:lnTo>
                    <a:pt x="717" y="0"/>
                  </a:lnTo>
                  <a:lnTo>
                    <a:pt x="717" y="48"/>
                  </a:lnTo>
                  <a:lnTo>
                    <a:pt x="86" y="48"/>
                  </a:lnTo>
                  <a:lnTo>
                    <a:pt x="38" y="86"/>
                  </a:lnTo>
                  <a:lnTo>
                    <a:pt x="0" y="8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5" name="Freeform 180"/>
            <p:cNvSpPr>
              <a:spLocks/>
            </p:cNvSpPr>
            <p:nvPr/>
          </p:nvSpPr>
          <p:spPr bwMode="auto">
            <a:xfrm>
              <a:off x="3302" y="2508"/>
              <a:ext cx="679" cy="38"/>
            </a:xfrm>
            <a:custGeom>
              <a:avLst/>
              <a:gdLst>
                <a:gd name="T0" fmla="*/ 679 w 679"/>
                <a:gd name="T1" fmla="*/ 0 h 38"/>
                <a:gd name="T2" fmla="*/ 86 w 679"/>
                <a:gd name="T3" fmla="*/ 0 h 38"/>
                <a:gd name="T4" fmla="*/ 38 w 679"/>
                <a:gd name="T5" fmla="*/ 38 h 38"/>
                <a:gd name="T6" fmla="*/ 0 w 679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"/>
                <a:gd name="T13" fmla="*/ 0 h 38"/>
                <a:gd name="T14" fmla="*/ 679 w 679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" h="38">
                  <a:moveTo>
                    <a:pt x="679" y="0"/>
                  </a:moveTo>
                  <a:lnTo>
                    <a:pt x="86" y="0"/>
                  </a:lnTo>
                  <a:lnTo>
                    <a:pt x="38" y="38"/>
                  </a:lnTo>
                  <a:lnTo>
                    <a:pt x="0" y="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06" name="Group 181"/>
            <p:cNvGrpSpPr>
              <a:grpSpLocks/>
            </p:cNvGrpSpPr>
            <p:nvPr/>
          </p:nvGrpSpPr>
          <p:grpSpPr bwMode="auto">
            <a:xfrm>
              <a:off x="3713" y="2403"/>
              <a:ext cx="211" cy="201"/>
              <a:chOff x="3732" y="2418"/>
              <a:chExt cx="211" cy="201"/>
            </a:xfrm>
          </p:grpSpPr>
          <p:sp>
            <p:nvSpPr>
              <p:cNvPr id="68774" name="Freeform 182"/>
              <p:cNvSpPr>
                <a:spLocks/>
              </p:cNvSpPr>
              <p:nvPr/>
            </p:nvSpPr>
            <p:spPr bwMode="auto">
              <a:xfrm>
                <a:off x="3732" y="2418"/>
                <a:ext cx="163" cy="201"/>
              </a:xfrm>
              <a:custGeom>
                <a:avLst/>
                <a:gdLst>
                  <a:gd name="T0" fmla="*/ 0 w 163"/>
                  <a:gd name="T1" fmla="*/ 0 h 201"/>
                  <a:gd name="T2" fmla="*/ 0 w 163"/>
                  <a:gd name="T3" fmla="*/ 105 h 201"/>
                  <a:gd name="T4" fmla="*/ 0 w 163"/>
                  <a:gd name="T5" fmla="*/ 201 h 201"/>
                  <a:gd name="T6" fmla="*/ 86 w 163"/>
                  <a:gd name="T7" fmla="*/ 153 h 201"/>
                  <a:gd name="T8" fmla="*/ 163 w 163"/>
                  <a:gd name="T9" fmla="*/ 96 h 201"/>
                  <a:gd name="T10" fmla="*/ 86 w 163"/>
                  <a:gd name="T11" fmla="*/ 48 h 201"/>
                  <a:gd name="T12" fmla="*/ 0 w 163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201"/>
                  <a:gd name="T23" fmla="*/ 163 w 163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201">
                    <a:moveTo>
                      <a:pt x="0" y="0"/>
                    </a:moveTo>
                    <a:lnTo>
                      <a:pt x="0" y="105"/>
                    </a:lnTo>
                    <a:lnTo>
                      <a:pt x="0" y="201"/>
                    </a:lnTo>
                    <a:lnTo>
                      <a:pt x="86" y="153"/>
                    </a:lnTo>
                    <a:lnTo>
                      <a:pt x="163" y="96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75" name="Freeform 183"/>
              <p:cNvSpPr>
                <a:spLocks/>
              </p:cNvSpPr>
              <p:nvPr/>
            </p:nvSpPr>
            <p:spPr bwMode="auto">
              <a:xfrm>
                <a:off x="3895" y="2495"/>
                <a:ext cx="48" cy="47"/>
              </a:xfrm>
              <a:custGeom>
                <a:avLst/>
                <a:gdLst>
                  <a:gd name="T0" fmla="*/ 28 w 48"/>
                  <a:gd name="T1" fmla="*/ 0 h 47"/>
                  <a:gd name="T2" fmla="*/ 38 w 48"/>
                  <a:gd name="T3" fmla="*/ 0 h 47"/>
                  <a:gd name="T4" fmla="*/ 38 w 48"/>
                  <a:gd name="T5" fmla="*/ 0 h 47"/>
                  <a:gd name="T6" fmla="*/ 48 w 48"/>
                  <a:gd name="T7" fmla="*/ 19 h 47"/>
                  <a:gd name="T8" fmla="*/ 48 w 48"/>
                  <a:gd name="T9" fmla="*/ 19 h 47"/>
                  <a:gd name="T10" fmla="*/ 48 w 48"/>
                  <a:gd name="T11" fmla="*/ 28 h 47"/>
                  <a:gd name="T12" fmla="*/ 48 w 48"/>
                  <a:gd name="T13" fmla="*/ 38 h 47"/>
                  <a:gd name="T14" fmla="*/ 38 w 48"/>
                  <a:gd name="T15" fmla="*/ 47 h 47"/>
                  <a:gd name="T16" fmla="*/ 28 w 48"/>
                  <a:gd name="T17" fmla="*/ 47 h 47"/>
                  <a:gd name="T18" fmla="*/ 19 w 48"/>
                  <a:gd name="T19" fmla="*/ 47 h 47"/>
                  <a:gd name="T20" fmla="*/ 19 w 48"/>
                  <a:gd name="T21" fmla="*/ 47 h 47"/>
                  <a:gd name="T22" fmla="*/ 0 w 48"/>
                  <a:gd name="T23" fmla="*/ 38 h 47"/>
                  <a:gd name="T24" fmla="*/ 0 w 48"/>
                  <a:gd name="T25" fmla="*/ 38 h 47"/>
                  <a:gd name="T26" fmla="*/ 0 w 48"/>
                  <a:gd name="T27" fmla="*/ 28 h 47"/>
                  <a:gd name="T28" fmla="*/ 0 w 48"/>
                  <a:gd name="T29" fmla="*/ 19 h 47"/>
                  <a:gd name="T30" fmla="*/ 0 w 48"/>
                  <a:gd name="T31" fmla="*/ 19 h 47"/>
                  <a:gd name="T32" fmla="*/ 19 w 48"/>
                  <a:gd name="T33" fmla="*/ 0 h 47"/>
                  <a:gd name="T34" fmla="*/ 19 w 48"/>
                  <a:gd name="T35" fmla="*/ 0 h 47"/>
                  <a:gd name="T36" fmla="*/ 28 w 48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47"/>
                  <a:gd name="T59" fmla="*/ 48 w 48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47">
                    <a:moveTo>
                      <a:pt x="28" y="0"/>
                    </a:moveTo>
                    <a:lnTo>
                      <a:pt x="38" y="0"/>
                    </a:lnTo>
                    <a:lnTo>
                      <a:pt x="48" y="19"/>
                    </a:lnTo>
                    <a:lnTo>
                      <a:pt x="48" y="28"/>
                    </a:lnTo>
                    <a:lnTo>
                      <a:pt x="48" y="38"/>
                    </a:lnTo>
                    <a:lnTo>
                      <a:pt x="38" y="47"/>
                    </a:lnTo>
                    <a:lnTo>
                      <a:pt x="28" y="47"/>
                    </a:lnTo>
                    <a:lnTo>
                      <a:pt x="19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707" name="Line 184"/>
            <p:cNvSpPr>
              <a:spLocks noChangeShapeType="1"/>
            </p:cNvSpPr>
            <p:nvPr/>
          </p:nvSpPr>
          <p:spPr bwMode="auto">
            <a:xfrm>
              <a:off x="4354" y="2585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8" name="Line 185"/>
            <p:cNvSpPr>
              <a:spLocks noChangeShapeType="1"/>
            </p:cNvSpPr>
            <p:nvPr/>
          </p:nvSpPr>
          <p:spPr bwMode="auto">
            <a:xfrm>
              <a:off x="4354" y="3014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09" name="Freeform 186"/>
            <p:cNvSpPr>
              <a:spLocks/>
            </p:cNvSpPr>
            <p:nvPr/>
          </p:nvSpPr>
          <p:spPr bwMode="auto">
            <a:xfrm>
              <a:off x="4870" y="2671"/>
              <a:ext cx="172" cy="133"/>
            </a:xfrm>
            <a:custGeom>
              <a:avLst/>
              <a:gdLst>
                <a:gd name="T0" fmla="*/ 0 w 172"/>
                <a:gd name="T1" fmla="*/ 133 h 133"/>
                <a:gd name="T2" fmla="*/ 172 w 172"/>
                <a:gd name="T3" fmla="*/ 133 h 133"/>
                <a:gd name="T4" fmla="*/ 172 w 172"/>
                <a:gd name="T5" fmla="*/ 0 h 133"/>
                <a:gd name="T6" fmla="*/ 0 60000 65536"/>
                <a:gd name="T7" fmla="*/ 0 60000 65536"/>
                <a:gd name="T8" fmla="*/ 0 60000 65536"/>
                <a:gd name="T9" fmla="*/ 0 w 172"/>
                <a:gd name="T10" fmla="*/ 0 h 133"/>
                <a:gd name="T11" fmla="*/ 172 w 172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33">
                  <a:moveTo>
                    <a:pt x="0" y="133"/>
                  </a:moveTo>
                  <a:lnTo>
                    <a:pt x="172" y="133"/>
                  </a:lnTo>
                  <a:lnTo>
                    <a:pt x="17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10" name="Group 187"/>
            <p:cNvGrpSpPr>
              <a:grpSpLocks/>
            </p:cNvGrpSpPr>
            <p:nvPr/>
          </p:nvGrpSpPr>
          <p:grpSpPr bwMode="auto">
            <a:xfrm>
              <a:off x="4961" y="2352"/>
              <a:ext cx="271" cy="323"/>
              <a:chOff x="4980" y="2528"/>
              <a:chExt cx="162" cy="162"/>
            </a:xfrm>
          </p:grpSpPr>
          <p:sp>
            <p:nvSpPr>
              <p:cNvPr id="68771" name="Rectangle 188"/>
              <p:cNvSpPr>
                <a:spLocks noChangeArrowheads="1"/>
              </p:cNvSpPr>
              <p:nvPr/>
            </p:nvSpPr>
            <p:spPr bwMode="auto">
              <a:xfrm>
                <a:off x="5042" y="2552"/>
                <a:ext cx="6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0</a:t>
                </a:r>
                <a:r>
                  <a:rPr lang="en-US" altLang="ko-KR" sz="140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72" name="Rectangle 189"/>
              <p:cNvSpPr>
                <a:spLocks noChangeArrowheads="1"/>
              </p:cNvSpPr>
              <p:nvPr/>
            </p:nvSpPr>
            <p:spPr bwMode="auto">
              <a:xfrm>
                <a:off x="4980" y="2528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73" name="Rectangle 190"/>
              <p:cNvSpPr>
                <a:spLocks noChangeArrowheads="1"/>
              </p:cNvSpPr>
              <p:nvPr/>
            </p:nvSpPr>
            <p:spPr bwMode="auto">
              <a:xfrm>
                <a:off x="4999" y="2547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711" name="Group 191"/>
            <p:cNvGrpSpPr>
              <a:grpSpLocks/>
            </p:cNvGrpSpPr>
            <p:nvPr/>
          </p:nvGrpSpPr>
          <p:grpSpPr bwMode="auto">
            <a:xfrm>
              <a:off x="4416" y="2341"/>
              <a:ext cx="153" cy="162"/>
              <a:chOff x="4435" y="2356"/>
              <a:chExt cx="153" cy="162"/>
            </a:xfrm>
          </p:grpSpPr>
          <p:sp>
            <p:nvSpPr>
              <p:cNvPr id="68768" name="Rectangle 192"/>
              <p:cNvSpPr>
                <a:spLocks noChangeArrowheads="1"/>
              </p:cNvSpPr>
              <p:nvPr/>
            </p:nvSpPr>
            <p:spPr bwMode="auto">
              <a:xfrm>
                <a:off x="4487" y="238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69" name="Rectangle 193"/>
              <p:cNvSpPr>
                <a:spLocks noChangeArrowheads="1"/>
              </p:cNvSpPr>
              <p:nvPr/>
            </p:nvSpPr>
            <p:spPr bwMode="auto">
              <a:xfrm>
                <a:off x="4435" y="2356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70" name="Rectangle 194"/>
              <p:cNvSpPr>
                <a:spLocks noChangeArrowheads="1"/>
              </p:cNvSpPr>
              <p:nvPr/>
            </p:nvSpPr>
            <p:spPr bwMode="auto">
              <a:xfrm>
                <a:off x="4445" y="2376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712" name="Group 195"/>
            <p:cNvGrpSpPr>
              <a:grpSpLocks/>
            </p:cNvGrpSpPr>
            <p:nvPr/>
          </p:nvGrpSpPr>
          <p:grpSpPr bwMode="auto">
            <a:xfrm>
              <a:off x="3900" y="2256"/>
              <a:ext cx="162" cy="161"/>
              <a:chOff x="3919" y="2271"/>
              <a:chExt cx="162" cy="161"/>
            </a:xfrm>
          </p:grpSpPr>
          <p:sp>
            <p:nvSpPr>
              <p:cNvPr id="68765" name="Rectangle 196"/>
              <p:cNvSpPr>
                <a:spLocks noChangeArrowheads="1"/>
              </p:cNvSpPr>
              <p:nvPr/>
            </p:nvSpPr>
            <p:spPr bwMode="auto">
              <a:xfrm>
                <a:off x="3981" y="229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66" name="Rectangle 197"/>
              <p:cNvSpPr>
                <a:spLocks noChangeArrowheads="1"/>
              </p:cNvSpPr>
              <p:nvPr/>
            </p:nvSpPr>
            <p:spPr bwMode="auto">
              <a:xfrm>
                <a:off x="3919" y="2271"/>
                <a:ext cx="162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67" name="Rectangle 198"/>
              <p:cNvSpPr>
                <a:spLocks noChangeArrowheads="1"/>
              </p:cNvSpPr>
              <p:nvPr/>
            </p:nvSpPr>
            <p:spPr bwMode="auto">
              <a:xfrm>
                <a:off x="3938" y="2290"/>
                <a:ext cx="124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713" name="Group 199"/>
            <p:cNvGrpSpPr>
              <a:grpSpLocks/>
            </p:cNvGrpSpPr>
            <p:nvPr/>
          </p:nvGrpSpPr>
          <p:grpSpPr bwMode="auto">
            <a:xfrm>
              <a:off x="3479" y="2256"/>
              <a:ext cx="153" cy="161"/>
              <a:chOff x="3498" y="2271"/>
              <a:chExt cx="153" cy="161"/>
            </a:xfrm>
          </p:grpSpPr>
          <p:sp>
            <p:nvSpPr>
              <p:cNvPr id="68762" name="Rectangle 200"/>
              <p:cNvSpPr>
                <a:spLocks noChangeArrowheads="1"/>
              </p:cNvSpPr>
              <p:nvPr/>
            </p:nvSpPr>
            <p:spPr bwMode="auto">
              <a:xfrm>
                <a:off x="3551" y="229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63" name="Rectangle 201"/>
              <p:cNvSpPr>
                <a:spLocks noChangeArrowheads="1"/>
              </p:cNvSpPr>
              <p:nvPr/>
            </p:nvSpPr>
            <p:spPr bwMode="auto">
              <a:xfrm>
                <a:off x="3498" y="2271"/>
                <a:ext cx="153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64" name="Rectangle 202"/>
              <p:cNvSpPr>
                <a:spLocks noChangeArrowheads="1"/>
              </p:cNvSpPr>
              <p:nvPr/>
            </p:nvSpPr>
            <p:spPr bwMode="auto">
              <a:xfrm>
                <a:off x="3508" y="2290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714" name="Line 203"/>
            <p:cNvSpPr>
              <a:spLocks noChangeShapeType="1"/>
            </p:cNvSpPr>
            <p:nvPr/>
          </p:nvSpPr>
          <p:spPr bwMode="auto">
            <a:xfrm>
              <a:off x="3551" y="2413"/>
              <a:ext cx="1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15" name="Group 204"/>
            <p:cNvGrpSpPr>
              <a:grpSpLocks/>
            </p:cNvGrpSpPr>
            <p:nvPr/>
          </p:nvGrpSpPr>
          <p:grpSpPr bwMode="auto">
            <a:xfrm>
              <a:off x="3216" y="2413"/>
              <a:ext cx="60" cy="172"/>
              <a:chOff x="3235" y="2428"/>
              <a:chExt cx="60" cy="172"/>
            </a:xfrm>
          </p:grpSpPr>
          <p:sp>
            <p:nvSpPr>
              <p:cNvPr id="68760" name="Rectangle 205"/>
              <p:cNvSpPr>
                <a:spLocks noChangeArrowheads="1"/>
              </p:cNvSpPr>
              <p:nvPr/>
            </p:nvSpPr>
            <p:spPr bwMode="auto">
              <a:xfrm>
                <a:off x="3235" y="2428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61" name="Rectangle 206"/>
              <p:cNvSpPr>
                <a:spLocks noChangeArrowheads="1"/>
              </p:cNvSpPr>
              <p:nvPr/>
            </p:nvSpPr>
            <p:spPr bwMode="auto">
              <a:xfrm>
                <a:off x="3235" y="251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8716" name="Rectangle 207"/>
            <p:cNvSpPr>
              <a:spLocks noChangeArrowheads="1"/>
            </p:cNvSpPr>
            <p:nvPr/>
          </p:nvSpPr>
          <p:spPr bwMode="auto">
            <a:xfrm>
              <a:off x="3379" y="2537"/>
              <a:ext cx="7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A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8717" name="Line 208"/>
            <p:cNvSpPr>
              <a:spLocks noChangeShapeType="1"/>
            </p:cNvSpPr>
            <p:nvPr/>
          </p:nvSpPr>
          <p:spPr bwMode="auto">
            <a:xfrm flipH="1">
              <a:off x="3302" y="2461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18" name="Group 209"/>
            <p:cNvGrpSpPr>
              <a:grpSpLocks/>
            </p:cNvGrpSpPr>
            <p:nvPr/>
          </p:nvGrpSpPr>
          <p:grpSpPr bwMode="auto">
            <a:xfrm>
              <a:off x="3216" y="3005"/>
              <a:ext cx="60" cy="172"/>
              <a:chOff x="3235" y="3020"/>
              <a:chExt cx="60" cy="172"/>
            </a:xfrm>
          </p:grpSpPr>
          <p:sp>
            <p:nvSpPr>
              <p:cNvPr id="68758" name="Rectangle 210"/>
              <p:cNvSpPr>
                <a:spLocks noChangeArrowheads="1"/>
              </p:cNvSpPr>
              <p:nvPr/>
            </p:nvSpPr>
            <p:spPr bwMode="auto">
              <a:xfrm>
                <a:off x="3235" y="302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59" name="Rectangle 211"/>
              <p:cNvSpPr>
                <a:spLocks noChangeArrowheads="1"/>
              </p:cNvSpPr>
              <p:nvPr/>
            </p:nvSpPr>
            <p:spPr bwMode="auto">
              <a:xfrm>
                <a:off x="3235" y="3106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8719" name="Line 212"/>
            <p:cNvSpPr>
              <a:spLocks noChangeShapeType="1"/>
            </p:cNvSpPr>
            <p:nvPr/>
          </p:nvSpPr>
          <p:spPr bwMode="auto">
            <a:xfrm flipH="1">
              <a:off x="3302" y="3052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0" name="Rectangle 213"/>
            <p:cNvSpPr>
              <a:spLocks noChangeArrowheads="1"/>
            </p:cNvSpPr>
            <p:nvPr/>
          </p:nvSpPr>
          <p:spPr bwMode="auto">
            <a:xfrm>
              <a:off x="3379" y="3148"/>
              <a:ext cx="7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B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8721" name="Group 214"/>
            <p:cNvGrpSpPr>
              <a:grpSpLocks/>
            </p:cNvGrpSpPr>
            <p:nvPr/>
          </p:nvGrpSpPr>
          <p:grpSpPr bwMode="auto">
            <a:xfrm>
              <a:off x="3713" y="3005"/>
              <a:ext cx="211" cy="191"/>
              <a:chOff x="3732" y="3020"/>
              <a:chExt cx="211" cy="191"/>
            </a:xfrm>
          </p:grpSpPr>
          <p:sp>
            <p:nvSpPr>
              <p:cNvPr id="68756" name="Freeform 215"/>
              <p:cNvSpPr>
                <a:spLocks/>
              </p:cNvSpPr>
              <p:nvPr/>
            </p:nvSpPr>
            <p:spPr bwMode="auto">
              <a:xfrm>
                <a:off x="3732" y="3020"/>
                <a:ext cx="163" cy="191"/>
              </a:xfrm>
              <a:custGeom>
                <a:avLst/>
                <a:gdLst>
                  <a:gd name="T0" fmla="*/ 0 w 163"/>
                  <a:gd name="T1" fmla="*/ 0 h 191"/>
                  <a:gd name="T2" fmla="*/ 0 w 163"/>
                  <a:gd name="T3" fmla="*/ 95 h 191"/>
                  <a:gd name="T4" fmla="*/ 0 w 163"/>
                  <a:gd name="T5" fmla="*/ 191 h 191"/>
                  <a:gd name="T6" fmla="*/ 86 w 163"/>
                  <a:gd name="T7" fmla="*/ 143 h 191"/>
                  <a:gd name="T8" fmla="*/ 163 w 163"/>
                  <a:gd name="T9" fmla="*/ 95 h 191"/>
                  <a:gd name="T10" fmla="*/ 86 w 163"/>
                  <a:gd name="T11" fmla="*/ 47 h 191"/>
                  <a:gd name="T12" fmla="*/ 0 w 163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91"/>
                  <a:gd name="T23" fmla="*/ 163 w 163"/>
                  <a:gd name="T24" fmla="*/ 191 h 1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91">
                    <a:moveTo>
                      <a:pt x="0" y="0"/>
                    </a:moveTo>
                    <a:lnTo>
                      <a:pt x="0" y="95"/>
                    </a:lnTo>
                    <a:lnTo>
                      <a:pt x="0" y="191"/>
                    </a:lnTo>
                    <a:lnTo>
                      <a:pt x="86" y="143"/>
                    </a:lnTo>
                    <a:lnTo>
                      <a:pt x="163" y="95"/>
                    </a:lnTo>
                    <a:lnTo>
                      <a:pt x="86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57" name="Freeform 216"/>
              <p:cNvSpPr>
                <a:spLocks/>
              </p:cNvSpPr>
              <p:nvPr/>
            </p:nvSpPr>
            <p:spPr bwMode="auto">
              <a:xfrm>
                <a:off x="3895" y="3096"/>
                <a:ext cx="48" cy="38"/>
              </a:xfrm>
              <a:custGeom>
                <a:avLst/>
                <a:gdLst>
                  <a:gd name="T0" fmla="*/ 28 w 48"/>
                  <a:gd name="T1" fmla="*/ 0 h 38"/>
                  <a:gd name="T2" fmla="*/ 38 w 48"/>
                  <a:gd name="T3" fmla="*/ 0 h 38"/>
                  <a:gd name="T4" fmla="*/ 48 w 48"/>
                  <a:gd name="T5" fmla="*/ 10 h 38"/>
                  <a:gd name="T6" fmla="*/ 48 w 48"/>
                  <a:gd name="T7" fmla="*/ 19 h 38"/>
                  <a:gd name="T8" fmla="*/ 48 w 48"/>
                  <a:gd name="T9" fmla="*/ 29 h 38"/>
                  <a:gd name="T10" fmla="*/ 38 w 48"/>
                  <a:gd name="T11" fmla="*/ 38 h 38"/>
                  <a:gd name="T12" fmla="*/ 28 w 48"/>
                  <a:gd name="T13" fmla="*/ 38 h 38"/>
                  <a:gd name="T14" fmla="*/ 19 w 48"/>
                  <a:gd name="T15" fmla="*/ 38 h 38"/>
                  <a:gd name="T16" fmla="*/ 19 w 48"/>
                  <a:gd name="T17" fmla="*/ 38 h 38"/>
                  <a:gd name="T18" fmla="*/ 0 w 48"/>
                  <a:gd name="T19" fmla="*/ 29 h 38"/>
                  <a:gd name="T20" fmla="*/ 0 w 48"/>
                  <a:gd name="T21" fmla="*/ 29 h 38"/>
                  <a:gd name="T22" fmla="*/ 0 w 48"/>
                  <a:gd name="T23" fmla="*/ 19 h 38"/>
                  <a:gd name="T24" fmla="*/ 0 w 48"/>
                  <a:gd name="T25" fmla="*/ 19 h 38"/>
                  <a:gd name="T26" fmla="*/ 0 w 48"/>
                  <a:gd name="T27" fmla="*/ 10 h 38"/>
                  <a:gd name="T28" fmla="*/ 19 w 48"/>
                  <a:gd name="T29" fmla="*/ 0 h 38"/>
                  <a:gd name="T30" fmla="*/ 19 w 48"/>
                  <a:gd name="T31" fmla="*/ 0 h 38"/>
                  <a:gd name="T32" fmla="*/ 28 w 48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38"/>
                  <a:gd name="T53" fmla="*/ 48 w 48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38">
                    <a:moveTo>
                      <a:pt x="28" y="0"/>
                    </a:moveTo>
                    <a:lnTo>
                      <a:pt x="38" y="0"/>
                    </a:lnTo>
                    <a:lnTo>
                      <a:pt x="48" y="10"/>
                    </a:lnTo>
                    <a:lnTo>
                      <a:pt x="48" y="19"/>
                    </a:lnTo>
                    <a:lnTo>
                      <a:pt x="48" y="29"/>
                    </a:lnTo>
                    <a:lnTo>
                      <a:pt x="38" y="38"/>
                    </a:lnTo>
                    <a:lnTo>
                      <a:pt x="28" y="38"/>
                    </a:lnTo>
                    <a:lnTo>
                      <a:pt x="19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722" name="Group 217"/>
            <p:cNvGrpSpPr>
              <a:grpSpLocks/>
            </p:cNvGrpSpPr>
            <p:nvPr/>
          </p:nvGrpSpPr>
          <p:grpSpPr bwMode="auto">
            <a:xfrm>
              <a:off x="4416" y="3072"/>
              <a:ext cx="288" cy="288"/>
              <a:chOff x="4435" y="3120"/>
              <a:chExt cx="153" cy="162"/>
            </a:xfrm>
          </p:grpSpPr>
          <p:sp>
            <p:nvSpPr>
              <p:cNvPr id="68753" name="Rectangle 218"/>
              <p:cNvSpPr>
                <a:spLocks noChangeArrowheads="1"/>
              </p:cNvSpPr>
              <p:nvPr/>
            </p:nvSpPr>
            <p:spPr bwMode="auto">
              <a:xfrm>
                <a:off x="4487" y="3144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1</a:t>
                </a:r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54" name="Rectangle 219"/>
              <p:cNvSpPr>
                <a:spLocks noChangeArrowheads="1"/>
              </p:cNvSpPr>
              <p:nvPr/>
            </p:nvSpPr>
            <p:spPr bwMode="auto">
              <a:xfrm>
                <a:off x="4435" y="3120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55" name="Rectangle 220"/>
              <p:cNvSpPr>
                <a:spLocks noChangeArrowheads="1"/>
              </p:cNvSpPr>
              <p:nvPr/>
            </p:nvSpPr>
            <p:spPr bwMode="auto">
              <a:xfrm>
                <a:off x="4445" y="3139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723" name="Freeform 221"/>
            <p:cNvSpPr>
              <a:spLocks/>
            </p:cNvSpPr>
            <p:nvPr/>
          </p:nvSpPr>
          <p:spPr bwMode="auto">
            <a:xfrm>
              <a:off x="4076" y="3291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7 h 210"/>
                <a:gd name="T16" fmla="*/ 278 w 278"/>
                <a:gd name="T17" fmla="*/ 76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1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7"/>
                  </a:lnTo>
                  <a:lnTo>
                    <a:pt x="278" y="76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1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4" name="Freeform 222"/>
            <p:cNvSpPr>
              <a:spLocks/>
            </p:cNvSpPr>
            <p:nvPr/>
          </p:nvSpPr>
          <p:spPr bwMode="auto">
            <a:xfrm>
              <a:off x="3646" y="2508"/>
              <a:ext cx="430" cy="850"/>
            </a:xfrm>
            <a:custGeom>
              <a:avLst/>
              <a:gdLst>
                <a:gd name="T0" fmla="*/ 430 w 430"/>
                <a:gd name="T1" fmla="*/ 850 h 850"/>
                <a:gd name="T2" fmla="*/ 0 w 430"/>
                <a:gd name="T3" fmla="*/ 850 h 850"/>
                <a:gd name="T4" fmla="*/ 0 w 430"/>
                <a:gd name="T5" fmla="*/ 0 h 850"/>
                <a:gd name="T6" fmla="*/ 0 60000 65536"/>
                <a:gd name="T7" fmla="*/ 0 60000 65536"/>
                <a:gd name="T8" fmla="*/ 0 60000 65536"/>
                <a:gd name="T9" fmla="*/ 0 w 430"/>
                <a:gd name="T10" fmla="*/ 0 h 850"/>
                <a:gd name="T11" fmla="*/ 430 w 430"/>
                <a:gd name="T12" fmla="*/ 850 h 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850">
                  <a:moveTo>
                    <a:pt x="430" y="850"/>
                  </a:moveTo>
                  <a:lnTo>
                    <a:pt x="0" y="8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5" name="Line 223"/>
            <p:cNvSpPr>
              <a:spLocks noChangeShapeType="1"/>
            </p:cNvSpPr>
            <p:nvPr/>
          </p:nvSpPr>
          <p:spPr bwMode="auto">
            <a:xfrm flipH="1">
              <a:off x="3560" y="3434"/>
              <a:ext cx="51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6" name="Freeform 224"/>
            <p:cNvSpPr>
              <a:spLocks/>
            </p:cNvSpPr>
            <p:nvPr/>
          </p:nvSpPr>
          <p:spPr bwMode="auto">
            <a:xfrm>
              <a:off x="4354" y="3262"/>
              <a:ext cx="688" cy="134"/>
            </a:xfrm>
            <a:custGeom>
              <a:avLst/>
              <a:gdLst>
                <a:gd name="T0" fmla="*/ 0 w 688"/>
                <a:gd name="T1" fmla="*/ 134 h 134"/>
                <a:gd name="T2" fmla="*/ 688 w 688"/>
                <a:gd name="T3" fmla="*/ 134 h 134"/>
                <a:gd name="T4" fmla="*/ 688 w 688"/>
                <a:gd name="T5" fmla="*/ 0 h 134"/>
                <a:gd name="T6" fmla="*/ 0 60000 65536"/>
                <a:gd name="T7" fmla="*/ 0 60000 65536"/>
                <a:gd name="T8" fmla="*/ 0 60000 65536"/>
                <a:gd name="T9" fmla="*/ 0 w 688"/>
                <a:gd name="T10" fmla="*/ 0 h 134"/>
                <a:gd name="T11" fmla="*/ 688 w 68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34">
                  <a:moveTo>
                    <a:pt x="0" y="134"/>
                  </a:moveTo>
                  <a:lnTo>
                    <a:pt x="688" y="134"/>
                  </a:lnTo>
                  <a:lnTo>
                    <a:pt x="6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27" name="Group 225"/>
            <p:cNvGrpSpPr>
              <a:grpSpLocks/>
            </p:cNvGrpSpPr>
            <p:nvPr/>
          </p:nvGrpSpPr>
          <p:grpSpPr bwMode="auto">
            <a:xfrm>
              <a:off x="4961" y="3105"/>
              <a:ext cx="162" cy="162"/>
              <a:chOff x="4980" y="3120"/>
              <a:chExt cx="162" cy="162"/>
            </a:xfrm>
          </p:grpSpPr>
          <p:sp>
            <p:nvSpPr>
              <p:cNvPr id="68750" name="Rectangle 226"/>
              <p:cNvSpPr>
                <a:spLocks noChangeArrowheads="1"/>
              </p:cNvSpPr>
              <p:nvPr/>
            </p:nvSpPr>
            <p:spPr bwMode="auto">
              <a:xfrm>
                <a:off x="5042" y="314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51" name="Rectangle 227"/>
              <p:cNvSpPr>
                <a:spLocks noChangeArrowheads="1"/>
              </p:cNvSpPr>
              <p:nvPr/>
            </p:nvSpPr>
            <p:spPr bwMode="auto">
              <a:xfrm>
                <a:off x="4980" y="312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52" name="Rectangle 228"/>
              <p:cNvSpPr>
                <a:spLocks noChangeArrowheads="1"/>
              </p:cNvSpPr>
              <p:nvPr/>
            </p:nvSpPr>
            <p:spPr bwMode="auto">
              <a:xfrm>
                <a:off x="4999" y="313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728" name="Rectangle 229"/>
            <p:cNvSpPr>
              <a:spLocks noChangeArrowheads="1"/>
            </p:cNvSpPr>
            <p:nvPr/>
          </p:nvSpPr>
          <p:spPr bwMode="auto">
            <a:xfrm>
              <a:off x="4879" y="2833"/>
              <a:ext cx="19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SUM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8729" name="Group 230"/>
            <p:cNvGrpSpPr>
              <a:grpSpLocks/>
            </p:cNvGrpSpPr>
            <p:nvPr/>
          </p:nvGrpSpPr>
          <p:grpSpPr bwMode="auto">
            <a:xfrm>
              <a:off x="4793" y="3435"/>
              <a:ext cx="289" cy="86"/>
              <a:chOff x="4812" y="3450"/>
              <a:chExt cx="289" cy="86"/>
            </a:xfrm>
          </p:grpSpPr>
          <p:sp>
            <p:nvSpPr>
              <p:cNvPr id="68748" name="Rectangle 231"/>
              <p:cNvSpPr>
                <a:spLocks noChangeArrowheads="1"/>
              </p:cNvSpPr>
              <p:nvPr/>
            </p:nvSpPr>
            <p:spPr bwMode="auto">
              <a:xfrm>
                <a:off x="4812" y="3450"/>
                <a:ext cx="23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CARR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49" name="Rectangle 232"/>
              <p:cNvSpPr>
                <a:spLocks noChangeArrowheads="1"/>
              </p:cNvSpPr>
              <p:nvPr/>
            </p:nvSpPr>
            <p:spPr bwMode="auto">
              <a:xfrm>
                <a:off x="5023" y="3450"/>
                <a:ext cx="7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Y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8730" name="Oval 233"/>
            <p:cNvSpPr>
              <a:spLocks noChangeArrowheads="1"/>
            </p:cNvSpPr>
            <p:nvPr/>
          </p:nvSpPr>
          <p:spPr bwMode="auto">
            <a:xfrm>
              <a:off x="3627" y="248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31" name="Oval 234"/>
            <p:cNvSpPr>
              <a:spLocks noChangeArrowheads="1"/>
            </p:cNvSpPr>
            <p:nvPr/>
          </p:nvSpPr>
          <p:spPr bwMode="auto">
            <a:xfrm>
              <a:off x="3962" y="248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32" name="Oval 235"/>
            <p:cNvSpPr>
              <a:spLocks noChangeArrowheads="1"/>
            </p:cNvSpPr>
            <p:nvPr/>
          </p:nvSpPr>
          <p:spPr bwMode="auto">
            <a:xfrm>
              <a:off x="3627" y="2957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33" name="Oval 236"/>
            <p:cNvSpPr>
              <a:spLocks noChangeArrowheads="1"/>
            </p:cNvSpPr>
            <p:nvPr/>
          </p:nvSpPr>
          <p:spPr bwMode="auto">
            <a:xfrm>
              <a:off x="3541" y="3081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34" name="Oval 237"/>
            <p:cNvSpPr>
              <a:spLocks noChangeArrowheads="1"/>
            </p:cNvSpPr>
            <p:nvPr/>
          </p:nvSpPr>
          <p:spPr bwMode="auto">
            <a:xfrm>
              <a:off x="3962" y="3081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35" name="Group 238"/>
            <p:cNvGrpSpPr>
              <a:grpSpLocks/>
            </p:cNvGrpSpPr>
            <p:nvPr/>
          </p:nvGrpSpPr>
          <p:grpSpPr bwMode="auto">
            <a:xfrm>
              <a:off x="3900" y="3525"/>
              <a:ext cx="162" cy="162"/>
              <a:chOff x="3919" y="3540"/>
              <a:chExt cx="162" cy="162"/>
            </a:xfrm>
          </p:grpSpPr>
          <p:sp>
            <p:nvSpPr>
              <p:cNvPr id="68745" name="Rectangle 239"/>
              <p:cNvSpPr>
                <a:spLocks noChangeArrowheads="1"/>
              </p:cNvSpPr>
              <p:nvPr/>
            </p:nvSpPr>
            <p:spPr bwMode="auto">
              <a:xfrm>
                <a:off x="3981" y="356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46" name="Rectangle 240"/>
              <p:cNvSpPr>
                <a:spLocks noChangeArrowheads="1"/>
              </p:cNvSpPr>
              <p:nvPr/>
            </p:nvSpPr>
            <p:spPr bwMode="auto">
              <a:xfrm>
                <a:off x="3919" y="354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47" name="Rectangle 241"/>
              <p:cNvSpPr>
                <a:spLocks noChangeArrowheads="1"/>
              </p:cNvSpPr>
              <p:nvPr/>
            </p:nvSpPr>
            <p:spPr bwMode="auto">
              <a:xfrm>
                <a:off x="3938" y="355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736" name="Group 242"/>
            <p:cNvGrpSpPr>
              <a:grpSpLocks/>
            </p:cNvGrpSpPr>
            <p:nvPr/>
          </p:nvGrpSpPr>
          <p:grpSpPr bwMode="auto">
            <a:xfrm>
              <a:off x="3479" y="3525"/>
              <a:ext cx="153" cy="162"/>
              <a:chOff x="3498" y="3540"/>
              <a:chExt cx="153" cy="162"/>
            </a:xfrm>
          </p:grpSpPr>
          <p:sp>
            <p:nvSpPr>
              <p:cNvPr id="68742" name="Rectangle 243"/>
              <p:cNvSpPr>
                <a:spLocks noChangeArrowheads="1"/>
              </p:cNvSpPr>
              <p:nvPr/>
            </p:nvSpPr>
            <p:spPr bwMode="auto">
              <a:xfrm>
                <a:off x="3551" y="356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743" name="Rectangle 244"/>
              <p:cNvSpPr>
                <a:spLocks noChangeArrowheads="1"/>
              </p:cNvSpPr>
              <p:nvPr/>
            </p:nvSpPr>
            <p:spPr bwMode="auto">
              <a:xfrm>
                <a:off x="3498" y="3540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744" name="Rectangle 245"/>
              <p:cNvSpPr>
                <a:spLocks noChangeArrowheads="1"/>
              </p:cNvSpPr>
              <p:nvPr/>
            </p:nvSpPr>
            <p:spPr bwMode="auto">
              <a:xfrm>
                <a:off x="3508" y="3559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737" name="Line 246"/>
            <p:cNvSpPr>
              <a:spLocks noChangeShapeType="1"/>
            </p:cNvSpPr>
            <p:nvPr/>
          </p:nvSpPr>
          <p:spPr bwMode="auto">
            <a:xfrm>
              <a:off x="3981" y="3100"/>
              <a:ext cx="1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38" name="Oval 247"/>
            <p:cNvSpPr>
              <a:spLocks noChangeArrowheads="1"/>
            </p:cNvSpPr>
            <p:nvPr/>
          </p:nvSpPr>
          <p:spPr bwMode="auto">
            <a:xfrm>
              <a:off x="4478" y="2995"/>
              <a:ext cx="29" cy="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39" name="Oval 248"/>
            <p:cNvSpPr>
              <a:spLocks noChangeArrowheads="1"/>
            </p:cNvSpPr>
            <p:nvPr/>
          </p:nvSpPr>
          <p:spPr bwMode="auto">
            <a:xfrm>
              <a:off x="4478" y="2575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40" name="Oval 249"/>
            <p:cNvSpPr>
              <a:spLocks noChangeArrowheads="1"/>
            </p:cNvSpPr>
            <p:nvPr/>
          </p:nvSpPr>
          <p:spPr bwMode="auto">
            <a:xfrm>
              <a:off x="3541" y="3425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41" name="Text Box 250"/>
            <p:cNvSpPr txBox="1">
              <a:spLocks noChangeArrowheads="1"/>
            </p:cNvSpPr>
            <p:nvPr/>
          </p:nvSpPr>
          <p:spPr bwMode="auto">
            <a:xfrm>
              <a:off x="3523" y="3862"/>
              <a:ext cx="13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</a:rPr>
                <a:t>After 20 time units</a:t>
              </a:r>
            </a:p>
          </p:txBody>
        </p:sp>
      </p:grpSp>
      <p:grpSp>
        <p:nvGrpSpPr>
          <p:cNvPr id="16" name="Group 251"/>
          <p:cNvGrpSpPr>
            <a:grpSpLocks/>
          </p:cNvGrpSpPr>
          <p:nvPr/>
        </p:nvGrpSpPr>
        <p:grpSpPr bwMode="auto">
          <a:xfrm>
            <a:off x="5105400" y="1143000"/>
            <a:ext cx="3200400" cy="2889250"/>
            <a:chOff x="3216" y="2256"/>
            <a:chExt cx="2016" cy="1820"/>
          </a:xfrm>
        </p:grpSpPr>
        <p:sp>
          <p:nvSpPr>
            <p:cNvPr id="68614" name="Oval 252"/>
            <p:cNvSpPr>
              <a:spLocks noChangeArrowheads="1"/>
            </p:cNvSpPr>
            <p:nvPr/>
          </p:nvSpPr>
          <p:spPr bwMode="auto">
            <a:xfrm>
              <a:off x="3541" y="248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5" name="Freeform 253"/>
            <p:cNvSpPr>
              <a:spLocks/>
            </p:cNvSpPr>
            <p:nvPr/>
          </p:nvSpPr>
          <p:spPr bwMode="auto">
            <a:xfrm>
              <a:off x="4488" y="2499"/>
              <a:ext cx="105" cy="238"/>
            </a:xfrm>
            <a:custGeom>
              <a:avLst/>
              <a:gdLst>
                <a:gd name="T0" fmla="*/ 105 w 105"/>
                <a:gd name="T1" fmla="*/ 238 h 238"/>
                <a:gd name="T2" fmla="*/ 0 w 105"/>
                <a:gd name="T3" fmla="*/ 238 h 238"/>
                <a:gd name="T4" fmla="*/ 0 w 105"/>
                <a:gd name="T5" fmla="*/ 0 h 238"/>
                <a:gd name="T6" fmla="*/ 0 60000 65536"/>
                <a:gd name="T7" fmla="*/ 0 60000 65536"/>
                <a:gd name="T8" fmla="*/ 0 60000 65536"/>
                <a:gd name="T9" fmla="*/ 0 w 105"/>
                <a:gd name="T10" fmla="*/ 0 h 238"/>
                <a:gd name="T11" fmla="*/ 105 w 105"/>
                <a:gd name="T12" fmla="*/ 238 h 2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238">
                  <a:moveTo>
                    <a:pt x="105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6" name="Freeform 254"/>
            <p:cNvSpPr>
              <a:spLocks/>
            </p:cNvSpPr>
            <p:nvPr/>
          </p:nvSpPr>
          <p:spPr bwMode="auto">
            <a:xfrm>
              <a:off x="4497" y="2871"/>
              <a:ext cx="96" cy="229"/>
            </a:xfrm>
            <a:custGeom>
              <a:avLst/>
              <a:gdLst>
                <a:gd name="T0" fmla="*/ 96 w 96"/>
                <a:gd name="T1" fmla="*/ 0 h 229"/>
                <a:gd name="T2" fmla="*/ 0 w 96"/>
                <a:gd name="T3" fmla="*/ 0 h 229"/>
                <a:gd name="T4" fmla="*/ 0 w 96"/>
                <a:gd name="T5" fmla="*/ 229 h 229"/>
                <a:gd name="T6" fmla="*/ 0 60000 65536"/>
                <a:gd name="T7" fmla="*/ 0 60000 65536"/>
                <a:gd name="T8" fmla="*/ 0 60000 65536"/>
                <a:gd name="T9" fmla="*/ 0 w 96"/>
                <a:gd name="T10" fmla="*/ 0 h 229"/>
                <a:gd name="T11" fmla="*/ 96 w 96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29">
                  <a:moveTo>
                    <a:pt x="96" y="0"/>
                  </a:moveTo>
                  <a:lnTo>
                    <a:pt x="0" y="0"/>
                  </a:lnTo>
                  <a:lnTo>
                    <a:pt x="0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7" name="Freeform 255"/>
            <p:cNvSpPr>
              <a:spLocks/>
            </p:cNvSpPr>
            <p:nvPr/>
          </p:nvSpPr>
          <p:spPr bwMode="auto">
            <a:xfrm>
              <a:off x="4574" y="2690"/>
              <a:ext cx="296" cy="229"/>
            </a:xfrm>
            <a:custGeom>
              <a:avLst/>
              <a:gdLst>
                <a:gd name="T0" fmla="*/ 28 w 296"/>
                <a:gd name="T1" fmla="*/ 124 h 229"/>
                <a:gd name="T2" fmla="*/ 28 w 296"/>
                <a:gd name="T3" fmla="*/ 143 h 229"/>
                <a:gd name="T4" fmla="*/ 28 w 296"/>
                <a:gd name="T5" fmla="*/ 162 h 229"/>
                <a:gd name="T6" fmla="*/ 28 w 296"/>
                <a:gd name="T7" fmla="*/ 181 h 229"/>
                <a:gd name="T8" fmla="*/ 19 w 296"/>
                <a:gd name="T9" fmla="*/ 210 h 229"/>
                <a:gd name="T10" fmla="*/ 19 w 296"/>
                <a:gd name="T11" fmla="*/ 210 h 229"/>
                <a:gd name="T12" fmla="*/ 0 w 296"/>
                <a:gd name="T13" fmla="*/ 229 h 229"/>
                <a:gd name="T14" fmla="*/ 57 w 296"/>
                <a:gd name="T15" fmla="*/ 229 h 229"/>
                <a:gd name="T16" fmla="*/ 86 w 296"/>
                <a:gd name="T17" fmla="*/ 229 h 229"/>
                <a:gd name="T18" fmla="*/ 124 w 296"/>
                <a:gd name="T19" fmla="*/ 229 h 229"/>
                <a:gd name="T20" fmla="*/ 133 w 296"/>
                <a:gd name="T21" fmla="*/ 229 h 229"/>
                <a:gd name="T22" fmla="*/ 143 w 296"/>
                <a:gd name="T23" fmla="*/ 229 h 229"/>
                <a:gd name="T24" fmla="*/ 153 w 296"/>
                <a:gd name="T25" fmla="*/ 229 h 229"/>
                <a:gd name="T26" fmla="*/ 172 w 296"/>
                <a:gd name="T27" fmla="*/ 219 h 229"/>
                <a:gd name="T28" fmla="*/ 200 w 296"/>
                <a:gd name="T29" fmla="*/ 210 h 229"/>
                <a:gd name="T30" fmla="*/ 219 w 296"/>
                <a:gd name="T31" fmla="*/ 200 h 229"/>
                <a:gd name="T32" fmla="*/ 239 w 296"/>
                <a:gd name="T33" fmla="*/ 191 h 229"/>
                <a:gd name="T34" fmla="*/ 248 w 296"/>
                <a:gd name="T35" fmla="*/ 181 h 229"/>
                <a:gd name="T36" fmla="*/ 267 w 296"/>
                <a:gd name="T37" fmla="*/ 171 h 229"/>
                <a:gd name="T38" fmla="*/ 277 w 296"/>
                <a:gd name="T39" fmla="*/ 162 h 229"/>
                <a:gd name="T40" fmla="*/ 286 w 296"/>
                <a:gd name="T41" fmla="*/ 152 h 229"/>
                <a:gd name="T42" fmla="*/ 296 w 296"/>
                <a:gd name="T43" fmla="*/ 124 h 229"/>
                <a:gd name="T44" fmla="*/ 296 w 296"/>
                <a:gd name="T45" fmla="*/ 114 h 229"/>
                <a:gd name="T46" fmla="*/ 296 w 296"/>
                <a:gd name="T47" fmla="*/ 114 h 229"/>
                <a:gd name="T48" fmla="*/ 296 w 296"/>
                <a:gd name="T49" fmla="*/ 114 h 229"/>
                <a:gd name="T50" fmla="*/ 296 w 296"/>
                <a:gd name="T51" fmla="*/ 95 h 229"/>
                <a:gd name="T52" fmla="*/ 286 w 296"/>
                <a:gd name="T53" fmla="*/ 86 h 229"/>
                <a:gd name="T54" fmla="*/ 286 w 296"/>
                <a:gd name="T55" fmla="*/ 86 h 229"/>
                <a:gd name="T56" fmla="*/ 267 w 296"/>
                <a:gd name="T57" fmla="*/ 57 h 229"/>
                <a:gd name="T58" fmla="*/ 248 w 296"/>
                <a:gd name="T59" fmla="*/ 47 h 229"/>
                <a:gd name="T60" fmla="*/ 239 w 296"/>
                <a:gd name="T61" fmla="*/ 38 h 229"/>
                <a:gd name="T62" fmla="*/ 219 w 296"/>
                <a:gd name="T63" fmla="*/ 28 h 229"/>
                <a:gd name="T64" fmla="*/ 200 w 296"/>
                <a:gd name="T65" fmla="*/ 19 h 229"/>
                <a:gd name="T66" fmla="*/ 172 w 296"/>
                <a:gd name="T67" fmla="*/ 9 h 229"/>
                <a:gd name="T68" fmla="*/ 153 w 296"/>
                <a:gd name="T69" fmla="*/ 0 h 229"/>
                <a:gd name="T70" fmla="*/ 143 w 296"/>
                <a:gd name="T71" fmla="*/ 0 h 229"/>
                <a:gd name="T72" fmla="*/ 133 w 296"/>
                <a:gd name="T73" fmla="*/ 0 h 229"/>
                <a:gd name="T74" fmla="*/ 124 w 296"/>
                <a:gd name="T75" fmla="*/ 0 h 229"/>
                <a:gd name="T76" fmla="*/ 86 w 296"/>
                <a:gd name="T77" fmla="*/ 0 h 229"/>
                <a:gd name="T78" fmla="*/ 57 w 296"/>
                <a:gd name="T79" fmla="*/ 0 h 229"/>
                <a:gd name="T80" fmla="*/ 0 w 296"/>
                <a:gd name="T81" fmla="*/ 0 h 229"/>
                <a:gd name="T82" fmla="*/ 19 w 296"/>
                <a:gd name="T83" fmla="*/ 28 h 229"/>
                <a:gd name="T84" fmla="*/ 19 w 296"/>
                <a:gd name="T85" fmla="*/ 28 h 229"/>
                <a:gd name="T86" fmla="*/ 28 w 296"/>
                <a:gd name="T87" fmla="*/ 57 h 229"/>
                <a:gd name="T88" fmla="*/ 28 w 296"/>
                <a:gd name="T89" fmla="*/ 86 h 229"/>
                <a:gd name="T90" fmla="*/ 28 w 296"/>
                <a:gd name="T91" fmla="*/ 105 h 229"/>
                <a:gd name="T92" fmla="*/ 28 w 296"/>
                <a:gd name="T93" fmla="*/ 124 h 2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6"/>
                <a:gd name="T142" fmla="*/ 0 h 229"/>
                <a:gd name="T143" fmla="*/ 296 w 296"/>
                <a:gd name="T144" fmla="*/ 229 h 2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6" h="229">
                  <a:moveTo>
                    <a:pt x="28" y="124"/>
                  </a:moveTo>
                  <a:lnTo>
                    <a:pt x="28" y="143"/>
                  </a:lnTo>
                  <a:lnTo>
                    <a:pt x="28" y="162"/>
                  </a:lnTo>
                  <a:lnTo>
                    <a:pt x="28" y="181"/>
                  </a:lnTo>
                  <a:lnTo>
                    <a:pt x="19" y="210"/>
                  </a:lnTo>
                  <a:lnTo>
                    <a:pt x="0" y="229"/>
                  </a:lnTo>
                  <a:lnTo>
                    <a:pt x="57" y="229"/>
                  </a:lnTo>
                  <a:lnTo>
                    <a:pt x="86" y="229"/>
                  </a:lnTo>
                  <a:lnTo>
                    <a:pt x="124" y="229"/>
                  </a:lnTo>
                  <a:lnTo>
                    <a:pt x="133" y="229"/>
                  </a:lnTo>
                  <a:lnTo>
                    <a:pt x="143" y="229"/>
                  </a:lnTo>
                  <a:lnTo>
                    <a:pt x="153" y="229"/>
                  </a:lnTo>
                  <a:lnTo>
                    <a:pt x="172" y="219"/>
                  </a:lnTo>
                  <a:lnTo>
                    <a:pt x="200" y="210"/>
                  </a:lnTo>
                  <a:lnTo>
                    <a:pt x="219" y="200"/>
                  </a:lnTo>
                  <a:lnTo>
                    <a:pt x="239" y="191"/>
                  </a:lnTo>
                  <a:lnTo>
                    <a:pt x="248" y="181"/>
                  </a:lnTo>
                  <a:lnTo>
                    <a:pt x="267" y="171"/>
                  </a:lnTo>
                  <a:lnTo>
                    <a:pt x="277" y="162"/>
                  </a:lnTo>
                  <a:lnTo>
                    <a:pt x="286" y="152"/>
                  </a:lnTo>
                  <a:lnTo>
                    <a:pt x="296" y="124"/>
                  </a:lnTo>
                  <a:lnTo>
                    <a:pt x="296" y="114"/>
                  </a:lnTo>
                  <a:lnTo>
                    <a:pt x="296" y="95"/>
                  </a:lnTo>
                  <a:lnTo>
                    <a:pt x="286" y="86"/>
                  </a:lnTo>
                  <a:lnTo>
                    <a:pt x="267" y="57"/>
                  </a:lnTo>
                  <a:lnTo>
                    <a:pt x="248" y="47"/>
                  </a:lnTo>
                  <a:lnTo>
                    <a:pt x="239" y="38"/>
                  </a:lnTo>
                  <a:lnTo>
                    <a:pt x="219" y="28"/>
                  </a:lnTo>
                  <a:lnTo>
                    <a:pt x="200" y="19"/>
                  </a:lnTo>
                  <a:lnTo>
                    <a:pt x="172" y="9"/>
                  </a:lnTo>
                  <a:lnTo>
                    <a:pt x="153" y="0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86" y="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9" y="28"/>
                  </a:lnTo>
                  <a:lnTo>
                    <a:pt x="28" y="57"/>
                  </a:lnTo>
                  <a:lnTo>
                    <a:pt x="28" y="86"/>
                  </a:lnTo>
                  <a:lnTo>
                    <a:pt x="28" y="105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8" name="Freeform 256"/>
            <p:cNvSpPr>
              <a:spLocks/>
            </p:cNvSpPr>
            <p:nvPr/>
          </p:nvSpPr>
          <p:spPr bwMode="auto">
            <a:xfrm>
              <a:off x="4076" y="2480"/>
              <a:ext cx="278" cy="219"/>
            </a:xfrm>
            <a:custGeom>
              <a:avLst/>
              <a:gdLst>
                <a:gd name="T0" fmla="*/ 192 w 278"/>
                <a:gd name="T1" fmla="*/ 0 h 219"/>
                <a:gd name="T2" fmla="*/ 201 w 278"/>
                <a:gd name="T3" fmla="*/ 0 h 219"/>
                <a:gd name="T4" fmla="*/ 211 w 278"/>
                <a:gd name="T5" fmla="*/ 9 h 219"/>
                <a:gd name="T6" fmla="*/ 230 w 278"/>
                <a:gd name="T7" fmla="*/ 19 h 219"/>
                <a:gd name="T8" fmla="*/ 239 w 278"/>
                <a:gd name="T9" fmla="*/ 28 h 219"/>
                <a:gd name="T10" fmla="*/ 249 w 278"/>
                <a:gd name="T11" fmla="*/ 38 h 219"/>
                <a:gd name="T12" fmla="*/ 259 w 278"/>
                <a:gd name="T13" fmla="*/ 47 h 219"/>
                <a:gd name="T14" fmla="*/ 268 w 278"/>
                <a:gd name="T15" fmla="*/ 66 h 219"/>
                <a:gd name="T16" fmla="*/ 278 w 278"/>
                <a:gd name="T17" fmla="*/ 86 h 219"/>
                <a:gd name="T18" fmla="*/ 278 w 278"/>
                <a:gd name="T19" fmla="*/ 105 h 219"/>
                <a:gd name="T20" fmla="*/ 278 w 278"/>
                <a:gd name="T21" fmla="*/ 114 h 219"/>
                <a:gd name="T22" fmla="*/ 278 w 278"/>
                <a:gd name="T23" fmla="*/ 124 h 219"/>
                <a:gd name="T24" fmla="*/ 278 w 278"/>
                <a:gd name="T25" fmla="*/ 143 h 219"/>
                <a:gd name="T26" fmla="*/ 268 w 278"/>
                <a:gd name="T27" fmla="*/ 162 h 219"/>
                <a:gd name="T28" fmla="*/ 259 w 278"/>
                <a:gd name="T29" fmla="*/ 181 h 219"/>
                <a:gd name="T30" fmla="*/ 249 w 278"/>
                <a:gd name="T31" fmla="*/ 191 h 219"/>
                <a:gd name="T32" fmla="*/ 239 w 278"/>
                <a:gd name="T33" fmla="*/ 200 h 219"/>
                <a:gd name="T34" fmla="*/ 220 w 278"/>
                <a:gd name="T35" fmla="*/ 210 h 219"/>
                <a:gd name="T36" fmla="*/ 201 w 278"/>
                <a:gd name="T37" fmla="*/ 219 h 219"/>
                <a:gd name="T38" fmla="*/ 201 w 278"/>
                <a:gd name="T39" fmla="*/ 219 h 219"/>
                <a:gd name="T40" fmla="*/ 192 w 278"/>
                <a:gd name="T41" fmla="*/ 219 h 219"/>
                <a:gd name="T42" fmla="*/ 182 w 278"/>
                <a:gd name="T43" fmla="*/ 219 h 219"/>
                <a:gd name="T44" fmla="*/ 163 w 278"/>
                <a:gd name="T45" fmla="*/ 219 h 219"/>
                <a:gd name="T46" fmla="*/ 134 w 278"/>
                <a:gd name="T47" fmla="*/ 219 h 219"/>
                <a:gd name="T48" fmla="*/ 106 w 278"/>
                <a:gd name="T49" fmla="*/ 219 h 219"/>
                <a:gd name="T50" fmla="*/ 87 w 278"/>
                <a:gd name="T51" fmla="*/ 219 h 219"/>
                <a:gd name="T52" fmla="*/ 0 w 278"/>
                <a:gd name="T53" fmla="*/ 219 h 219"/>
                <a:gd name="T54" fmla="*/ 0 w 278"/>
                <a:gd name="T55" fmla="*/ 114 h 219"/>
                <a:gd name="T56" fmla="*/ 0 w 278"/>
                <a:gd name="T57" fmla="*/ 0 h 219"/>
                <a:gd name="T58" fmla="*/ 87 w 278"/>
                <a:gd name="T59" fmla="*/ 0 h 219"/>
                <a:gd name="T60" fmla="*/ 106 w 278"/>
                <a:gd name="T61" fmla="*/ 0 h 219"/>
                <a:gd name="T62" fmla="*/ 134 w 278"/>
                <a:gd name="T63" fmla="*/ 0 h 219"/>
                <a:gd name="T64" fmla="*/ 163 w 278"/>
                <a:gd name="T65" fmla="*/ 0 h 219"/>
                <a:gd name="T66" fmla="*/ 182 w 278"/>
                <a:gd name="T67" fmla="*/ 0 h 219"/>
                <a:gd name="T68" fmla="*/ 192 w 278"/>
                <a:gd name="T69" fmla="*/ 0 h 2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9"/>
                <a:gd name="T107" fmla="*/ 278 w 278"/>
                <a:gd name="T108" fmla="*/ 219 h 2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9">
                  <a:moveTo>
                    <a:pt x="192" y="0"/>
                  </a:moveTo>
                  <a:lnTo>
                    <a:pt x="201" y="0"/>
                  </a:lnTo>
                  <a:lnTo>
                    <a:pt x="211" y="9"/>
                  </a:lnTo>
                  <a:lnTo>
                    <a:pt x="230" y="19"/>
                  </a:lnTo>
                  <a:lnTo>
                    <a:pt x="239" y="28"/>
                  </a:lnTo>
                  <a:lnTo>
                    <a:pt x="249" y="38"/>
                  </a:lnTo>
                  <a:lnTo>
                    <a:pt x="259" y="47"/>
                  </a:lnTo>
                  <a:lnTo>
                    <a:pt x="268" y="66"/>
                  </a:lnTo>
                  <a:lnTo>
                    <a:pt x="278" y="86"/>
                  </a:lnTo>
                  <a:lnTo>
                    <a:pt x="278" y="105"/>
                  </a:lnTo>
                  <a:lnTo>
                    <a:pt x="278" y="114"/>
                  </a:lnTo>
                  <a:lnTo>
                    <a:pt x="278" y="124"/>
                  </a:lnTo>
                  <a:lnTo>
                    <a:pt x="278" y="143"/>
                  </a:lnTo>
                  <a:lnTo>
                    <a:pt x="268" y="162"/>
                  </a:lnTo>
                  <a:lnTo>
                    <a:pt x="259" y="181"/>
                  </a:lnTo>
                  <a:lnTo>
                    <a:pt x="249" y="191"/>
                  </a:lnTo>
                  <a:lnTo>
                    <a:pt x="239" y="200"/>
                  </a:lnTo>
                  <a:lnTo>
                    <a:pt x="220" y="210"/>
                  </a:lnTo>
                  <a:lnTo>
                    <a:pt x="201" y="219"/>
                  </a:lnTo>
                  <a:lnTo>
                    <a:pt x="192" y="219"/>
                  </a:lnTo>
                  <a:lnTo>
                    <a:pt x="182" y="219"/>
                  </a:lnTo>
                  <a:lnTo>
                    <a:pt x="163" y="219"/>
                  </a:lnTo>
                  <a:lnTo>
                    <a:pt x="134" y="219"/>
                  </a:lnTo>
                  <a:lnTo>
                    <a:pt x="106" y="219"/>
                  </a:lnTo>
                  <a:lnTo>
                    <a:pt x="87" y="219"/>
                  </a:lnTo>
                  <a:lnTo>
                    <a:pt x="0" y="219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9" name="Freeform 257"/>
            <p:cNvSpPr>
              <a:spLocks/>
            </p:cNvSpPr>
            <p:nvPr/>
          </p:nvSpPr>
          <p:spPr bwMode="auto">
            <a:xfrm>
              <a:off x="3981" y="2413"/>
              <a:ext cx="95" cy="133"/>
            </a:xfrm>
            <a:custGeom>
              <a:avLst/>
              <a:gdLst>
                <a:gd name="T0" fmla="*/ 95 w 95"/>
                <a:gd name="T1" fmla="*/ 133 h 133"/>
                <a:gd name="T2" fmla="*/ 0 w 95"/>
                <a:gd name="T3" fmla="*/ 133 h 133"/>
                <a:gd name="T4" fmla="*/ 0 w 95"/>
                <a:gd name="T5" fmla="*/ 0 h 133"/>
                <a:gd name="T6" fmla="*/ 0 60000 65536"/>
                <a:gd name="T7" fmla="*/ 0 60000 65536"/>
                <a:gd name="T8" fmla="*/ 0 60000 65536"/>
                <a:gd name="T9" fmla="*/ 0 w 95"/>
                <a:gd name="T10" fmla="*/ 0 h 133"/>
                <a:gd name="T11" fmla="*/ 95 w 95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33">
                  <a:moveTo>
                    <a:pt x="95" y="133"/>
                  </a:moveTo>
                  <a:lnTo>
                    <a:pt x="0" y="133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0" name="Freeform 258"/>
            <p:cNvSpPr>
              <a:spLocks/>
            </p:cNvSpPr>
            <p:nvPr/>
          </p:nvSpPr>
          <p:spPr bwMode="auto">
            <a:xfrm>
              <a:off x="3560" y="2632"/>
              <a:ext cx="516" cy="888"/>
            </a:xfrm>
            <a:custGeom>
              <a:avLst/>
              <a:gdLst>
                <a:gd name="T0" fmla="*/ 516 w 516"/>
                <a:gd name="T1" fmla="*/ 0 h 888"/>
                <a:gd name="T2" fmla="*/ 0 w 516"/>
                <a:gd name="T3" fmla="*/ 0 h 888"/>
                <a:gd name="T4" fmla="*/ 0 w 516"/>
                <a:gd name="T5" fmla="*/ 888 h 888"/>
                <a:gd name="T6" fmla="*/ 0 60000 65536"/>
                <a:gd name="T7" fmla="*/ 0 60000 65536"/>
                <a:gd name="T8" fmla="*/ 0 60000 65536"/>
                <a:gd name="T9" fmla="*/ 0 w 516"/>
                <a:gd name="T10" fmla="*/ 0 h 888"/>
                <a:gd name="T11" fmla="*/ 516 w 516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888">
                  <a:moveTo>
                    <a:pt x="516" y="0"/>
                  </a:moveTo>
                  <a:lnTo>
                    <a:pt x="0" y="0"/>
                  </a:lnTo>
                  <a:lnTo>
                    <a:pt x="0" y="8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1" name="Freeform 259"/>
            <p:cNvSpPr>
              <a:spLocks/>
            </p:cNvSpPr>
            <p:nvPr/>
          </p:nvSpPr>
          <p:spPr bwMode="auto">
            <a:xfrm>
              <a:off x="4076" y="2909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8 h 210"/>
                <a:gd name="T16" fmla="*/ 278 w 278"/>
                <a:gd name="T17" fmla="*/ 77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2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8"/>
                  </a:lnTo>
                  <a:lnTo>
                    <a:pt x="278" y="77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2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2" name="Line 260"/>
            <p:cNvSpPr>
              <a:spLocks noChangeShapeType="1"/>
            </p:cNvSpPr>
            <p:nvPr/>
          </p:nvSpPr>
          <p:spPr bwMode="auto">
            <a:xfrm flipH="1">
              <a:off x="3646" y="2976"/>
              <a:ext cx="43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3" name="Freeform 261"/>
            <p:cNvSpPr>
              <a:spLocks/>
            </p:cNvSpPr>
            <p:nvPr/>
          </p:nvSpPr>
          <p:spPr bwMode="auto">
            <a:xfrm>
              <a:off x="3302" y="3052"/>
              <a:ext cx="774" cy="86"/>
            </a:xfrm>
            <a:custGeom>
              <a:avLst/>
              <a:gdLst>
                <a:gd name="T0" fmla="*/ 774 w 774"/>
                <a:gd name="T1" fmla="*/ 0 h 86"/>
                <a:gd name="T2" fmla="*/ 717 w 774"/>
                <a:gd name="T3" fmla="*/ 0 h 86"/>
                <a:gd name="T4" fmla="*/ 717 w 774"/>
                <a:gd name="T5" fmla="*/ 48 h 86"/>
                <a:gd name="T6" fmla="*/ 86 w 774"/>
                <a:gd name="T7" fmla="*/ 48 h 86"/>
                <a:gd name="T8" fmla="*/ 38 w 774"/>
                <a:gd name="T9" fmla="*/ 86 h 86"/>
                <a:gd name="T10" fmla="*/ 0 w 774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4"/>
                <a:gd name="T19" fmla="*/ 0 h 86"/>
                <a:gd name="T20" fmla="*/ 774 w 774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4" h="86">
                  <a:moveTo>
                    <a:pt x="774" y="0"/>
                  </a:moveTo>
                  <a:lnTo>
                    <a:pt x="717" y="0"/>
                  </a:lnTo>
                  <a:lnTo>
                    <a:pt x="717" y="48"/>
                  </a:lnTo>
                  <a:lnTo>
                    <a:pt x="86" y="48"/>
                  </a:lnTo>
                  <a:lnTo>
                    <a:pt x="38" y="86"/>
                  </a:lnTo>
                  <a:lnTo>
                    <a:pt x="0" y="8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4" name="Freeform 262"/>
            <p:cNvSpPr>
              <a:spLocks/>
            </p:cNvSpPr>
            <p:nvPr/>
          </p:nvSpPr>
          <p:spPr bwMode="auto">
            <a:xfrm>
              <a:off x="3302" y="2508"/>
              <a:ext cx="679" cy="38"/>
            </a:xfrm>
            <a:custGeom>
              <a:avLst/>
              <a:gdLst>
                <a:gd name="T0" fmla="*/ 679 w 679"/>
                <a:gd name="T1" fmla="*/ 0 h 38"/>
                <a:gd name="T2" fmla="*/ 86 w 679"/>
                <a:gd name="T3" fmla="*/ 0 h 38"/>
                <a:gd name="T4" fmla="*/ 38 w 679"/>
                <a:gd name="T5" fmla="*/ 38 h 38"/>
                <a:gd name="T6" fmla="*/ 0 w 679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"/>
                <a:gd name="T13" fmla="*/ 0 h 38"/>
                <a:gd name="T14" fmla="*/ 679 w 679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" h="38">
                  <a:moveTo>
                    <a:pt x="679" y="0"/>
                  </a:moveTo>
                  <a:lnTo>
                    <a:pt x="86" y="0"/>
                  </a:lnTo>
                  <a:lnTo>
                    <a:pt x="38" y="38"/>
                  </a:lnTo>
                  <a:lnTo>
                    <a:pt x="0" y="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25" name="Group 263"/>
            <p:cNvGrpSpPr>
              <a:grpSpLocks/>
            </p:cNvGrpSpPr>
            <p:nvPr/>
          </p:nvGrpSpPr>
          <p:grpSpPr bwMode="auto">
            <a:xfrm>
              <a:off x="3713" y="2403"/>
              <a:ext cx="211" cy="201"/>
              <a:chOff x="3732" y="2418"/>
              <a:chExt cx="211" cy="201"/>
            </a:xfrm>
          </p:grpSpPr>
          <p:sp>
            <p:nvSpPr>
              <p:cNvPr id="68693" name="Freeform 264"/>
              <p:cNvSpPr>
                <a:spLocks/>
              </p:cNvSpPr>
              <p:nvPr/>
            </p:nvSpPr>
            <p:spPr bwMode="auto">
              <a:xfrm>
                <a:off x="3732" y="2418"/>
                <a:ext cx="163" cy="201"/>
              </a:xfrm>
              <a:custGeom>
                <a:avLst/>
                <a:gdLst>
                  <a:gd name="T0" fmla="*/ 0 w 163"/>
                  <a:gd name="T1" fmla="*/ 0 h 201"/>
                  <a:gd name="T2" fmla="*/ 0 w 163"/>
                  <a:gd name="T3" fmla="*/ 105 h 201"/>
                  <a:gd name="T4" fmla="*/ 0 w 163"/>
                  <a:gd name="T5" fmla="*/ 201 h 201"/>
                  <a:gd name="T6" fmla="*/ 86 w 163"/>
                  <a:gd name="T7" fmla="*/ 153 h 201"/>
                  <a:gd name="T8" fmla="*/ 163 w 163"/>
                  <a:gd name="T9" fmla="*/ 96 h 201"/>
                  <a:gd name="T10" fmla="*/ 86 w 163"/>
                  <a:gd name="T11" fmla="*/ 48 h 201"/>
                  <a:gd name="T12" fmla="*/ 0 w 163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201"/>
                  <a:gd name="T23" fmla="*/ 163 w 163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201">
                    <a:moveTo>
                      <a:pt x="0" y="0"/>
                    </a:moveTo>
                    <a:lnTo>
                      <a:pt x="0" y="105"/>
                    </a:lnTo>
                    <a:lnTo>
                      <a:pt x="0" y="201"/>
                    </a:lnTo>
                    <a:lnTo>
                      <a:pt x="86" y="153"/>
                    </a:lnTo>
                    <a:lnTo>
                      <a:pt x="163" y="96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94" name="Freeform 265"/>
              <p:cNvSpPr>
                <a:spLocks/>
              </p:cNvSpPr>
              <p:nvPr/>
            </p:nvSpPr>
            <p:spPr bwMode="auto">
              <a:xfrm>
                <a:off x="3895" y="2495"/>
                <a:ext cx="48" cy="47"/>
              </a:xfrm>
              <a:custGeom>
                <a:avLst/>
                <a:gdLst>
                  <a:gd name="T0" fmla="*/ 28 w 48"/>
                  <a:gd name="T1" fmla="*/ 0 h 47"/>
                  <a:gd name="T2" fmla="*/ 38 w 48"/>
                  <a:gd name="T3" fmla="*/ 0 h 47"/>
                  <a:gd name="T4" fmla="*/ 38 w 48"/>
                  <a:gd name="T5" fmla="*/ 0 h 47"/>
                  <a:gd name="T6" fmla="*/ 48 w 48"/>
                  <a:gd name="T7" fmla="*/ 19 h 47"/>
                  <a:gd name="T8" fmla="*/ 48 w 48"/>
                  <a:gd name="T9" fmla="*/ 19 h 47"/>
                  <a:gd name="T10" fmla="*/ 48 w 48"/>
                  <a:gd name="T11" fmla="*/ 28 h 47"/>
                  <a:gd name="T12" fmla="*/ 48 w 48"/>
                  <a:gd name="T13" fmla="*/ 38 h 47"/>
                  <a:gd name="T14" fmla="*/ 38 w 48"/>
                  <a:gd name="T15" fmla="*/ 47 h 47"/>
                  <a:gd name="T16" fmla="*/ 28 w 48"/>
                  <a:gd name="T17" fmla="*/ 47 h 47"/>
                  <a:gd name="T18" fmla="*/ 19 w 48"/>
                  <a:gd name="T19" fmla="*/ 47 h 47"/>
                  <a:gd name="T20" fmla="*/ 19 w 48"/>
                  <a:gd name="T21" fmla="*/ 47 h 47"/>
                  <a:gd name="T22" fmla="*/ 0 w 48"/>
                  <a:gd name="T23" fmla="*/ 38 h 47"/>
                  <a:gd name="T24" fmla="*/ 0 w 48"/>
                  <a:gd name="T25" fmla="*/ 38 h 47"/>
                  <a:gd name="T26" fmla="*/ 0 w 48"/>
                  <a:gd name="T27" fmla="*/ 28 h 47"/>
                  <a:gd name="T28" fmla="*/ 0 w 48"/>
                  <a:gd name="T29" fmla="*/ 19 h 47"/>
                  <a:gd name="T30" fmla="*/ 0 w 48"/>
                  <a:gd name="T31" fmla="*/ 19 h 47"/>
                  <a:gd name="T32" fmla="*/ 19 w 48"/>
                  <a:gd name="T33" fmla="*/ 0 h 47"/>
                  <a:gd name="T34" fmla="*/ 19 w 48"/>
                  <a:gd name="T35" fmla="*/ 0 h 47"/>
                  <a:gd name="T36" fmla="*/ 28 w 48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47"/>
                  <a:gd name="T59" fmla="*/ 48 w 48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47">
                    <a:moveTo>
                      <a:pt x="28" y="0"/>
                    </a:moveTo>
                    <a:lnTo>
                      <a:pt x="38" y="0"/>
                    </a:lnTo>
                    <a:lnTo>
                      <a:pt x="48" y="19"/>
                    </a:lnTo>
                    <a:lnTo>
                      <a:pt x="48" y="28"/>
                    </a:lnTo>
                    <a:lnTo>
                      <a:pt x="48" y="38"/>
                    </a:lnTo>
                    <a:lnTo>
                      <a:pt x="38" y="47"/>
                    </a:lnTo>
                    <a:lnTo>
                      <a:pt x="28" y="47"/>
                    </a:lnTo>
                    <a:lnTo>
                      <a:pt x="19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626" name="Line 266"/>
            <p:cNvSpPr>
              <a:spLocks noChangeShapeType="1"/>
            </p:cNvSpPr>
            <p:nvPr/>
          </p:nvSpPr>
          <p:spPr bwMode="auto">
            <a:xfrm>
              <a:off x="4354" y="2585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7" name="Line 267"/>
            <p:cNvSpPr>
              <a:spLocks noChangeShapeType="1"/>
            </p:cNvSpPr>
            <p:nvPr/>
          </p:nvSpPr>
          <p:spPr bwMode="auto">
            <a:xfrm>
              <a:off x="4354" y="3014"/>
              <a:ext cx="1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8" name="Freeform 268"/>
            <p:cNvSpPr>
              <a:spLocks/>
            </p:cNvSpPr>
            <p:nvPr/>
          </p:nvSpPr>
          <p:spPr bwMode="auto">
            <a:xfrm>
              <a:off x="4870" y="2671"/>
              <a:ext cx="172" cy="133"/>
            </a:xfrm>
            <a:custGeom>
              <a:avLst/>
              <a:gdLst>
                <a:gd name="T0" fmla="*/ 0 w 172"/>
                <a:gd name="T1" fmla="*/ 133 h 133"/>
                <a:gd name="T2" fmla="*/ 172 w 172"/>
                <a:gd name="T3" fmla="*/ 133 h 133"/>
                <a:gd name="T4" fmla="*/ 172 w 172"/>
                <a:gd name="T5" fmla="*/ 0 h 133"/>
                <a:gd name="T6" fmla="*/ 0 60000 65536"/>
                <a:gd name="T7" fmla="*/ 0 60000 65536"/>
                <a:gd name="T8" fmla="*/ 0 60000 65536"/>
                <a:gd name="T9" fmla="*/ 0 w 172"/>
                <a:gd name="T10" fmla="*/ 0 h 133"/>
                <a:gd name="T11" fmla="*/ 172 w 172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33">
                  <a:moveTo>
                    <a:pt x="0" y="133"/>
                  </a:moveTo>
                  <a:lnTo>
                    <a:pt x="172" y="133"/>
                  </a:lnTo>
                  <a:lnTo>
                    <a:pt x="17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29" name="Group 269"/>
            <p:cNvGrpSpPr>
              <a:grpSpLocks/>
            </p:cNvGrpSpPr>
            <p:nvPr/>
          </p:nvGrpSpPr>
          <p:grpSpPr bwMode="auto">
            <a:xfrm>
              <a:off x="4961" y="2352"/>
              <a:ext cx="271" cy="323"/>
              <a:chOff x="4980" y="2528"/>
              <a:chExt cx="162" cy="162"/>
            </a:xfrm>
          </p:grpSpPr>
          <p:sp>
            <p:nvSpPr>
              <p:cNvPr id="68690" name="Rectangle 270"/>
              <p:cNvSpPr>
                <a:spLocks noChangeArrowheads="1"/>
              </p:cNvSpPr>
              <p:nvPr/>
            </p:nvSpPr>
            <p:spPr bwMode="auto">
              <a:xfrm>
                <a:off x="5042" y="2552"/>
                <a:ext cx="6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1</a:t>
                </a:r>
                <a:r>
                  <a:rPr lang="en-US" altLang="ko-KR" sz="140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91" name="Rectangle 271"/>
              <p:cNvSpPr>
                <a:spLocks noChangeArrowheads="1"/>
              </p:cNvSpPr>
              <p:nvPr/>
            </p:nvSpPr>
            <p:spPr bwMode="auto">
              <a:xfrm>
                <a:off x="4980" y="2528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92" name="Rectangle 272"/>
              <p:cNvSpPr>
                <a:spLocks noChangeArrowheads="1"/>
              </p:cNvSpPr>
              <p:nvPr/>
            </p:nvSpPr>
            <p:spPr bwMode="auto">
              <a:xfrm>
                <a:off x="4999" y="2547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630" name="Group 273"/>
            <p:cNvGrpSpPr>
              <a:grpSpLocks/>
            </p:cNvGrpSpPr>
            <p:nvPr/>
          </p:nvGrpSpPr>
          <p:grpSpPr bwMode="auto">
            <a:xfrm>
              <a:off x="4416" y="2341"/>
              <a:ext cx="153" cy="162"/>
              <a:chOff x="4435" y="2356"/>
              <a:chExt cx="153" cy="162"/>
            </a:xfrm>
          </p:grpSpPr>
          <p:sp>
            <p:nvSpPr>
              <p:cNvPr id="68687" name="Rectangle 274"/>
              <p:cNvSpPr>
                <a:spLocks noChangeArrowheads="1"/>
              </p:cNvSpPr>
              <p:nvPr/>
            </p:nvSpPr>
            <p:spPr bwMode="auto">
              <a:xfrm>
                <a:off x="4487" y="238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88" name="Rectangle 275"/>
              <p:cNvSpPr>
                <a:spLocks noChangeArrowheads="1"/>
              </p:cNvSpPr>
              <p:nvPr/>
            </p:nvSpPr>
            <p:spPr bwMode="auto">
              <a:xfrm>
                <a:off x="4435" y="2356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89" name="Rectangle 276"/>
              <p:cNvSpPr>
                <a:spLocks noChangeArrowheads="1"/>
              </p:cNvSpPr>
              <p:nvPr/>
            </p:nvSpPr>
            <p:spPr bwMode="auto">
              <a:xfrm>
                <a:off x="4445" y="2376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631" name="Group 277"/>
            <p:cNvGrpSpPr>
              <a:grpSpLocks/>
            </p:cNvGrpSpPr>
            <p:nvPr/>
          </p:nvGrpSpPr>
          <p:grpSpPr bwMode="auto">
            <a:xfrm>
              <a:off x="3900" y="2256"/>
              <a:ext cx="162" cy="161"/>
              <a:chOff x="3919" y="2271"/>
              <a:chExt cx="162" cy="161"/>
            </a:xfrm>
          </p:grpSpPr>
          <p:sp>
            <p:nvSpPr>
              <p:cNvPr id="68684" name="Rectangle 278"/>
              <p:cNvSpPr>
                <a:spLocks noChangeArrowheads="1"/>
              </p:cNvSpPr>
              <p:nvPr/>
            </p:nvSpPr>
            <p:spPr bwMode="auto">
              <a:xfrm>
                <a:off x="3981" y="229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85" name="Rectangle 279"/>
              <p:cNvSpPr>
                <a:spLocks noChangeArrowheads="1"/>
              </p:cNvSpPr>
              <p:nvPr/>
            </p:nvSpPr>
            <p:spPr bwMode="auto">
              <a:xfrm>
                <a:off x="3919" y="2271"/>
                <a:ext cx="162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86" name="Rectangle 280"/>
              <p:cNvSpPr>
                <a:spLocks noChangeArrowheads="1"/>
              </p:cNvSpPr>
              <p:nvPr/>
            </p:nvSpPr>
            <p:spPr bwMode="auto">
              <a:xfrm>
                <a:off x="3938" y="2290"/>
                <a:ext cx="124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632" name="Group 281"/>
            <p:cNvGrpSpPr>
              <a:grpSpLocks/>
            </p:cNvGrpSpPr>
            <p:nvPr/>
          </p:nvGrpSpPr>
          <p:grpSpPr bwMode="auto">
            <a:xfrm>
              <a:off x="3479" y="2256"/>
              <a:ext cx="153" cy="161"/>
              <a:chOff x="3498" y="2271"/>
              <a:chExt cx="153" cy="161"/>
            </a:xfrm>
          </p:grpSpPr>
          <p:sp>
            <p:nvSpPr>
              <p:cNvPr id="68681" name="Rectangle 282"/>
              <p:cNvSpPr>
                <a:spLocks noChangeArrowheads="1"/>
              </p:cNvSpPr>
              <p:nvPr/>
            </p:nvSpPr>
            <p:spPr bwMode="auto">
              <a:xfrm>
                <a:off x="3551" y="2295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82" name="Rectangle 283"/>
              <p:cNvSpPr>
                <a:spLocks noChangeArrowheads="1"/>
              </p:cNvSpPr>
              <p:nvPr/>
            </p:nvSpPr>
            <p:spPr bwMode="auto">
              <a:xfrm>
                <a:off x="3498" y="2271"/>
                <a:ext cx="153" cy="16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83" name="Rectangle 284"/>
              <p:cNvSpPr>
                <a:spLocks noChangeArrowheads="1"/>
              </p:cNvSpPr>
              <p:nvPr/>
            </p:nvSpPr>
            <p:spPr bwMode="auto">
              <a:xfrm>
                <a:off x="3508" y="2290"/>
                <a:ext cx="133" cy="12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633" name="Line 285"/>
            <p:cNvSpPr>
              <a:spLocks noChangeShapeType="1"/>
            </p:cNvSpPr>
            <p:nvPr/>
          </p:nvSpPr>
          <p:spPr bwMode="auto">
            <a:xfrm>
              <a:off x="3551" y="2413"/>
              <a:ext cx="1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34" name="Group 286"/>
            <p:cNvGrpSpPr>
              <a:grpSpLocks/>
            </p:cNvGrpSpPr>
            <p:nvPr/>
          </p:nvGrpSpPr>
          <p:grpSpPr bwMode="auto">
            <a:xfrm>
              <a:off x="3216" y="2413"/>
              <a:ext cx="60" cy="172"/>
              <a:chOff x="3235" y="2428"/>
              <a:chExt cx="60" cy="172"/>
            </a:xfrm>
          </p:grpSpPr>
          <p:sp>
            <p:nvSpPr>
              <p:cNvPr id="68679" name="Rectangle 287"/>
              <p:cNvSpPr>
                <a:spLocks noChangeArrowheads="1"/>
              </p:cNvSpPr>
              <p:nvPr/>
            </p:nvSpPr>
            <p:spPr bwMode="auto">
              <a:xfrm>
                <a:off x="3235" y="2428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80" name="Rectangle 288"/>
              <p:cNvSpPr>
                <a:spLocks noChangeArrowheads="1"/>
              </p:cNvSpPr>
              <p:nvPr/>
            </p:nvSpPr>
            <p:spPr bwMode="auto">
              <a:xfrm>
                <a:off x="3235" y="251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8635" name="Rectangle 289"/>
            <p:cNvSpPr>
              <a:spLocks noChangeArrowheads="1"/>
            </p:cNvSpPr>
            <p:nvPr/>
          </p:nvSpPr>
          <p:spPr bwMode="auto">
            <a:xfrm>
              <a:off x="3379" y="2537"/>
              <a:ext cx="7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A </a:t>
              </a:r>
              <a:endParaRPr lang="en-US" altLang="ko-KR">
                <a:latin typeface="Arial" pitchFamily="34" charset="0"/>
              </a:endParaRPr>
            </a:p>
          </p:txBody>
        </p:sp>
        <p:sp>
          <p:nvSpPr>
            <p:cNvPr id="68636" name="Line 290"/>
            <p:cNvSpPr>
              <a:spLocks noChangeShapeType="1"/>
            </p:cNvSpPr>
            <p:nvPr/>
          </p:nvSpPr>
          <p:spPr bwMode="auto">
            <a:xfrm flipH="1">
              <a:off x="3302" y="2461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37" name="Group 291"/>
            <p:cNvGrpSpPr>
              <a:grpSpLocks/>
            </p:cNvGrpSpPr>
            <p:nvPr/>
          </p:nvGrpSpPr>
          <p:grpSpPr bwMode="auto">
            <a:xfrm>
              <a:off x="3216" y="3005"/>
              <a:ext cx="60" cy="172"/>
              <a:chOff x="3235" y="3020"/>
              <a:chExt cx="60" cy="172"/>
            </a:xfrm>
          </p:grpSpPr>
          <p:sp>
            <p:nvSpPr>
              <p:cNvPr id="68677" name="Rectangle 292"/>
              <p:cNvSpPr>
                <a:spLocks noChangeArrowheads="1"/>
              </p:cNvSpPr>
              <p:nvPr/>
            </p:nvSpPr>
            <p:spPr bwMode="auto">
              <a:xfrm>
                <a:off x="3235" y="3020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78" name="Rectangle 293"/>
              <p:cNvSpPr>
                <a:spLocks noChangeArrowheads="1"/>
              </p:cNvSpPr>
              <p:nvPr/>
            </p:nvSpPr>
            <p:spPr bwMode="auto">
              <a:xfrm>
                <a:off x="3235" y="3106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8638" name="Line 294"/>
            <p:cNvSpPr>
              <a:spLocks noChangeShapeType="1"/>
            </p:cNvSpPr>
            <p:nvPr/>
          </p:nvSpPr>
          <p:spPr bwMode="auto">
            <a:xfrm flipH="1">
              <a:off x="3302" y="3052"/>
              <a:ext cx="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9" name="Rectangle 295"/>
            <p:cNvSpPr>
              <a:spLocks noChangeArrowheads="1"/>
            </p:cNvSpPr>
            <p:nvPr/>
          </p:nvSpPr>
          <p:spPr bwMode="auto">
            <a:xfrm>
              <a:off x="3379" y="3148"/>
              <a:ext cx="7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B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8640" name="Group 296"/>
            <p:cNvGrpSpPr>
              <a:grpSpLocks/>
            </p:cNvGrpSpPr>
            <p:nvPr/>
          </p:nvGrpSpPr>
          <p:grpSpPr bwMode="auto">
            <a:xfrm>
              <a:off x="3713" y="3005"/>
              <a:ext cx="211" cy="191"/>
              <a:chOff x="3732" y="3020"/>
              <a:chExt cx="211" cy="191"/>
            </a:xfrm>
          </p:grpSpPr>
          <p:sp>
            <p:nvSpPr>
              <p:cNvPr id="68675" name="Freeform 297"/>
              <p:cNvSpPr>
                <a:spLocks/>
              </p:cNvSpPr>
              <p:nvPr/>
            </p:nvSpPr>
            <p:spPr bwMode="auto">
              <a:xfrm>
                <a:off x="3732" y="3020"/>
                <a:ext cx="163" cy="191"/>
              </a:xfrm>
              <a:custGeom>
                <a:avLst/>
                <a:gdLst>
                  <a:gd name="T0" fmla="*/ 0 w 163"/>
                  <a:gd name="T1" fmla="*/ 0 h 191"/>
                  <a:gd name="T2" fmla="*/ 0 w 163"/>
                  <a:gd name="T3" fmla="*/ 95 h 191"/>
                  <a:gd name="T4" fmla="*/ 0 w 163"/>
                  <a:gd name="T5" fmla="*/ 191 h 191"/>
                  <a:gd name="T6" fmla="*/ 86 w 163"/>
                  <a:gd name="T7" fmla="*/ 143 h 191"/>
                  <a:gd name="T8" fmla="*/ 163 w 163"/>
                  <a:gd name="T9" fmla="*/ 95 h 191"/>
                  <a:gd name="T10" fmla="*/ 86 w 163"/>
                  <a:gd name="T11" fmla="*/ 47 h 191"/>
                  <a:gd name="T12" fmla="*/ 0 w 163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91"/>
                  <a:gd name="T23" fmla="*/ 163 w 163"/>
                  <a:gd name="T24" fmla="*/ 191 h 1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91">
                    <a:moveTo>
                      <a:pt x="0" y="0"/>
                    </a:moveTo>
                    <a:lnTo>
                      <a:pt x="0" y="95"/>
                    </a:lnTo>
                    <a:lnTo>
                      <a:pt x="0" y="191"/>
                    </a:lnTo>
                    <a:lnTo>
                      <a:pt x="86" y="143"/>
                    </a:lnTo>
                    <a:lnTo>
                      <a:pt x="163" y="95"/>
                    </a:lnTo>
                    <a:lnTo>
                      <a:pt x="86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76" name="Freeform 298"/>
              <p:cNvSpPr>
                <a:spLocks/>
              </p:cNvSpPr>
              <p:nvPr/>
            </p:nvSpPr>
            <p:spPr bwMode="auto">
              <a:xfrm>
                <a:off x="3895" y="3096"/>
                <a:ext cx="48" cy="38"/>
              </a:xfrm>
              <a:custGeom>
                <a:avLst/>
                <a:gdLst>
                  <a:gd name="T0" fmla="*/ 28 w 48"/>
                  <a:gd name="T1" fmla="*/ 0 h 38"/>
                  <a:gd name="T2" fmla="*/ 38 w 48"/>
                  <a:gd name="T3" fmla="*/ 0 h 38"/>
                  <a:gd name="T4" fmla="*/ 48 w 48"/>
                  <a:gd name="T5" fmla="*/ 10 h 38"/>
                  <a:gd name="T6" fmla="*/ 48 w 48"/>
                  <a:gd name="T7" fmla="*/ 19 h 38"/>
                  <a:gd name="T8" fmla="*/ 48 w 48"/>
                  <a:gd name="T9" fmla="*/ 29 h 38"/>
                  <a:gd name="T10" fmla="*/ 38 w 48"/>
                  <a:gd name="T11" fmla="*/ 38 h 38"/>
                  <a:gd name="T12" fmla="*/ 28 w 48"/>
                  <a:gd name="T13" fmla="*/ 38 h 38"/>
                  <a:gd name="T14" fmla="*/ 19 w 48"/>
                  <a:gd name="T15" fmla="*/ 38 h 38"/>
                  <a:gd name="T16" fmla="*/ 19 w 48"/>
                  <a:gd name="T17" fmla="*/ 38 h 38"/>
                  <a:gd name="T18" fmla="*/ 0 w 48"/>
                  <a:gd name="T19" fmla="*/ 29 h 38"/>
                  <a:gd name="T20" fmla="*/ 0 w 48"/>
                  <a:gd name="T21" fmla="*/ 29 h 38"/>
                  <a:gd name="T22" fmla="*/ 0 w 48"/>
                  <a:gd name="T23" fmla="*/ 19 h 38"/>
                  <a:gd name="T24" fmla="*/ 0 w 48"/>
                  <a:gd name="T25" fmla="*/ 19 h 38"/>
                  <a:gd name="T26" fmla="*/ 0 w 48"/>
                  <a:gd name="T27" fmla="*/ 10 h 38"/>
                  <a:gd name="T28" fmla="*/ 19 w 48"/>
                  <a:gd name="T29" fmla="*/ 0 h 38"/>
                  <a:gd name="T30" fmla="*/ 19 w 48"/>
                  <a:gd name="T31" fmla="*/ 0 h 38"/>
                  <a:gd name="T32" fmla="*/ 28 w 48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38"/>
                  <a:gd name="T53" fmla="*/ 48 w 48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38">
                    <a:moveTo>
                      <a:pt x="28" y="0"/>
                    </a:moveTo>
                    <a:lnTo>
                      <a:pt x="38" y="0"/>
                    </a:lnTo>
                    <a:lnTo>
                      <a:pt x="48" y="10"/>
                    </a:lnTo>
                    <a:lnTo>
                      <a:pt x="48" y="19"/>
                    </a:lnTo>
                    <a:lnTo>
                      <a:pt x="48" y="29"/>
                    </a:lnTo>
                    <a:lnTo>
                      <a:pt x="38" y="38"/>
                    </a:lnTo>
                    <a:lnTo>
                      <a:pt x="28" y="38"/>
                    </a:lnTo>
                    <a:lnTo>
                      <a:pt x="19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641" name="Group 299"/>
            <p:cNvGrpSpPr>
              <a:grpSpLocks/>
            </p:cNvGrpSpPr>
            <p:nvPr/>
          </p:nvGrpSpPr>
          <p:grpSpPr bwMode="auto">
            <a:xfrm>
              <a:off x="4416" y="3072"/>
              <a:ext cx="288" cy="288"/>
              <a:chOff x="4435" y="3120"/>
              <a:chExt cx="153" cy="162"/>
            </a:xfrm>
          </p:grpSpPr>
          <p:sp>
            <p:nvSpPr>
              <p:cNvPr id="68672" name="Rectangle 300"/>
              <p:cNvSpPr>
                <a:spLocks noChangeArrowheads="1"/>
              </p:cNvSpPr>
              <p:nvPr/>
            </p:nvSpPr>
            <p:spPr bwMode="auto">
              <a:xfrm>
                <a:off x="4487" y="3144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>
                    <a:solidFill>
                      <a:srgbClr val="000000"/>
                    </a:solidFill>
                    <a:latin typeface="Geneva"/>
                  </a:rPr>
                  <a:t>1</a:t>
                </a:r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73" name="Rectangle 301"/>
              <p:cNvSpPr>
                <a:spLocks noChangeArrowheads="1"/>
              </p:cNvSpPr>
              <p:nvPr/>
            </p:nvSpPr>
            <p:spPr bwMode="auto">
              <a:xfrm>
                <a:off x="4435" y="3120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74" name="Rectangle 302"/>
              <p:cNvSpPr>
                <a:spLocks noChangeArrowheads="1"/>
              </p:cNvSpPr>
              <p:nvPr/>
            </p:nvSpPr>
            <p:spPr bwMode="auto">
              <a:xfrm>
                <a:off x="4445" y="3139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642" name="Freeform 303"/>
            <p:cNvSpPr>
              <a:spLocks/>
            </p:cNvSpPr>
            <p:nvPr/>
          </p:nvSpPr>
          <p:spPr bwMode="auto">
            <a:xfrm>
              <a:off x="4076" y="3291"/>
              <a:ext cx="278" cy="210"/>
            </a:xfrm>
            <a:custGeom>
              <a:avLst/>
              <a:gdLst>
                <a:gd name="T0" fmla="*/ 192 w 278"/>
                <a:gd name="T1" fmla="*/ 0 h 210"/>
                <a:gd name="T2" fmla="*/ 201 w 278"/>
                <a:gd name="T3" fmla="*/ 0 h 210"/>
                <a:gd name="T4" fmla="*/ 201 w 278"/>
                <a:gd name="T5" fmla="*/ 0 h 210"/>
                <a:gd name="T6" fmla="*/ 220 w 278"/>
                <a:gd name="T7" fmla="*/ 10 h 210"/>
                <a:gd name="T8" fmla="*/ 239 w 278"/>
                <a:gd name="T9" fmla="*/ 19 h 210"/>
                <a:gd name="T10" fmla="*/ 249 w 278"/>
                <a:gd name="T11" fmla="*/ 29 h 210"/>
                <a:gd name="T12" fmla="*/ 259 w 278"/>
                <a:gd name="T13" fmla="*/ 38 h 210"/>
                <a:gd name="T14" fmla="*/ 268 w 278"/>
                <a:gd name="T15" fmla="*/ 57 h 210"/>
                <a:gd name="T16" fmla="*/ 278 w 278"/>
                <a:gd name="T17" fmla="*/ 76 h 210"/>
                <a:gd name="T18" fmla="*/ 278 w 278"/>
                <a:gd name="T19" fmla="*/ 96 h 210"/>
                <a:gd name="T20" fmla="*/ 278 w 278"/>
                <a:gd name="T21" fmla="*/ 105 h 210"/>
                <a:gd name="T22" fmla="*/ 278 w 278"/>
                <a:gd name="T23" fmla="*/ 115 h 210"/>
                <a:gd name="T24" fmla="*/ 278 w 278"/>
                <a:gd name="T25" fmla="*/ 134 h 210"/>
                <a:gd name="T26" fmla="*/ 268 w 278"/>
                <a:gd name="T27" fmla="*/ 153 h 210"/>
                <a:gd name="T28" fmla="*/ 259 w 278"/>
                <a:gd name="T29" fmla="*/ 172 h 210"/>
                <a:gd name="T30" fmla="*/ 249 w 278"/>
                <a:gd name="T31" fmla="*/ 181 h 210"/>
                <a:gd name="T32" fmla="*/ 239 w 278"/>
                <a:gd name="T33" fmla="*/ 191 h 210"/>
                <a:gd name="T34" fmla="*/ 220 w 278"/>
                <a:gd name="T35" fmla="*/ 201 h 210"/>
                <a:gd name="T36" fmla="*/ 201 w 278"/>
                <a:gd name="T37" fmla="*/ 210 h 210"/>
                <a:gd name="T38" fmla="*/ 201 w 278"/>
                <a:gd name="T39" fmla="*/ 210 h 210"/>
                <a:gd name="T40" fmla="*/ 192 w 278"/>
                <a:gd name="T41" fmla="*/ 210 h 210"/>
                <a:gd name="T42" fmla="*/ 182 w 278"/>
                <a:gd name="T43" fmla="*/ 210 h 210"/>
                <a:gd name="T44" fmla="*/ 163 w 278"/>
                <a:gd name="T45" fmla="*/ 210 h 210"/>
                <a:gd name="T46" fmla="*/ 134 w 278"/>
                <a:gd name="T47" fmla="*/ 210 h 210"/>
                <a:gd name="T48" fmla="*/ 106 w 278"/>
                <a:gd name="T49" fmla="*/ 210 h 210"/>
                <a:gd name="T50" fmla="*/ 87 w 278"/>
                <a:gd name="T51" fmla="*/ 210 h 210"/>
                <a:gd name="T52" fmla="*/ 0 w 278"/>
                <a:gd name="T53" fmla="*/ 210 h 210"/>
                <a:gd name="T54" fmla="*/ 0 w 278"/>
                <a:gd name="T55" fmla="*/ 105 h 210"/>
                <a:gd name="T56" fmla="*/ 0 w 278"/>
                <a:gd name="T57" fmla="*/ 0 h 210"/>
                <a:gd name="T58" fmla="*/ 87 w 278"/>
                <a:gd name="T59" fmla="*/ 0 h 210"/>
                <a:gd name="T60" fmla="*/ 106 w 278"/>
                <a:gd name="T61" fmla="*/ 0 h 210"/>
                <a:gd name="T62" fmla="*/ 134 w 278"/>
                <a:gd name="T63" fmla="*/ 0 h 210"/>
                <a:gd name="T64" fmla="*/ 163 w 278"/>
                <a:gd name="T65" fmla="*/ 0 h 210"/>
                <a:gd name="T66" fmla="*/ 182 w 278"/>
                <a:gd name="T67" fmla="*/ 0 h 210"/>
                <a:gd name="T68" fmla="*/ 192 w 278"/>
                <a:gd name="T69" fmla="*/ 0 h 2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8"/>
                <a:gd name="T106" fmla="*/ 0 h 210"/>
                <a:gd name="T107" fmla="*/ 278 w 278"/>
                <a:gd name="T108" fmla="*/ 210 h 2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8" h="210">
                  <a:moveTo>
                    <a:pt x="192" y="0"/>
                  </a:moveTo>
                  <a:lnTo>
                    <a:pt x="201" y="0"/>
                  </a:lnTo>
                  <a:lnTo>
                    <a:pt x="220" y="10"/>
                  </a:lnTo>
                  <a:lnTo>
                    <a:pt x="239" y="19"/>
                  </a:lnTo>
                  <a:lnTo>
                    <a:pt x="249" y="29"/>
                  </a:lnTo>
                  <a:lnTo>
                    <a:pt x="259" y="38"/>
                  </a:lnTo>
                  <a:lnTo>
                    <a:pt x="268" y="57"/>
                  </a:lnTo>
                  <a:lnTo>
                    <a:pt x="278" y="76"/>
                  </a:lnTo>
                  <a:lnTo>
                    <a:pt x="278" y="96"/>
                  </a:lnTo>
                  <a:lnTo>
                    <a:pt x="278" y="105"/>
                  </a:lnTo>
                  <a:lnTo>
                    <a:pt x="278" y="115"/>
                  </a:lnTo>
                  <a:lnTo>
                    <a:pt x="278" y="134"/>
                  </a:lnTo>
                  <a:lnTo>
                    <a:pt x="268" y="153"/>
                  </a:lnTo>
                  <a:lnTo>
                    <a:pt x="259" y="172"/>
                  </a:lnTo>
                  <a:lnTo>
                    <a:pt x="249" y="181"/>
                  </a:lnTo>
                  <a:lnTo>
                    <a:pt x="239" y="191"/>
                  </a:lnTo>
                  <a:lnTo>
                    <a:pt x="220" y="201"/>
                  </a:lnTo>
                  <a:lnTo>
                    <a:pt x="201" y="210"/>
                  </a:lnTo>
                  <a:lnTo>
                    <a:pt x="192" y="210"/>
                  </a:lnTo>
                  <a:lnTo>
                    <a:pt x="182" y="210"/>
                  </a:lnTo>
                  <a:lnTo>
                    <a:pt x="163" y="210"/>
                  </a:lnTo>
                  <a:lnTo>
                    <a:pt x="134" y="210"/>
                  </a:lnTo>
                  <a:lnTo>
                    <a:pt x="106" y="210"/>
                  </a:lnTo>
                  <a:lnTo>
                    <a:pt x="87" y="210"/>
                  </a:lnTo>
                  <a:lnTo>
                    <a:pt x="0" y="210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18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3" name="Freeform 304"/>
            <p:cNvSpPr>
              <a:spLocks/>
            </p:cNvSpPr>
            <p:nvPr/>
          </p:nvSpPr>
          <p:spPr bwMode="auto">
            <a:xfrm>
              <a:off x="3646" y="2508"/>
              <a:ext cx="430" cy="850"/>
            </a:xfrm>
            <a:custGeom>
              <a:avLst/>
              <a:gdLst>
                <a:gd name="T0" fmla="*/ 430 w 430"/>
                <a:gd name="T1" fmla="*/ 850 h 850"/>
                <a:gd name="T2" fmla="*/ 0 w 430"/>
                <a:gd name="T3" fmla="*/ 850 h 850"/>
                <a:gd name="T4" fmla="*/ 0 w 430"/>
                <a:gd name="T5" fmla="*/ 0 h 850"/>
                <a:gd name="T6" fmla="*/ 0 60000 65536"/>
                <a:gd name="T7" fmla="*/ 0 60000 65536"/>
                <a:gd name="T8" fmla="*/ 0 60000 65536"/>
                <a:gd name="T9" fmla="*/ 0 w 430"/>
                <a:gd name="T10" fmla="*/ 0 h 850"/>
                <a:gd name="T11" fmla="*/ 430 w 430"/>
                <a:gd name="T12" fmla="*/ 850 h 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850">
                  <a:moveTo>
                    <a:pt x="430" y="850"/>
                  </a:moveTo>
                  <a:lnTo>
                    <a:pt x="0" y="8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4" name="Line 305"/>
            <p:cNvSpPr>
              <a:spLocks noChangeShapeType="1"/>
            </p:cNvSpPr>
            <p:nvPr/>
          </p:nvSpPr>
          <p:spPr bwMode="auto">
            <a:xfrm flipH="1">
              <a:off x="3560" y="3434"/>
              <a:ext cx="51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5" name="Freeform 306"/>
            <p:cNvSpPr>
              <a:spLocks/>
            </p:cNvSpPr>
            <p:nvPr/>
          </p:nvSpPr>
          <p:spPr bwMode="auto">
            <a:xfrm>
              <a:off x="4354" y="3262"/>
              <a:ext cx="688" cy="134"/>
            </a:xfrm>
            <a:custGeom>
              <a:avLst/>
              <a:gdLst>
                <a:gd name="T0" fmla="*/ 0 w 688"/>
                <a:gd name="T1" fmla="*/ 134 h 134"/>
                <a:gd name="T2" fmla="*/ 688 w 688"/>
                <a:gd name="T3" fmla="*/ 134 h 134"/>
                <a:gd name="T4" fmla="*/ 688 w 688"/>
                <a:gd name="T5" fmla="*/ 0 h 134"/>
                <a:gd name="T6" fmla="*/ 0 60000 65536"/>
                <a:gd name="T7" fmla="*/ 0 60000 65536"/>
                <a:gd name="T8" fmla="*/ 0 60000 65536"/>
                <a:gd name="T9" fmla="*/ 0 w 688"/>
                <a:gd name="T10" fmla="*/ 0 h 134"/>
                <a:gd name="T11" fmla="*/ 688 w 688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8" h="134">
                  <a:moveTo>
                    <a:pt x="0" y="134"/>
                  </a:moveTo>
                  <a:lnTo>
                    <a:pt x="688" y="134"/>
                  </a:lnTo>
                  <a:lnTo>
                    <a:pt x="6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46" name="Group 307"/>
            <p:cNvGrpSpPr>
              <a:grpSpLocks/>
            </p:cNvGrpSpPr>
            <p:nvPr/>
          </p:nvGrpSpPr>
          <p:grpSpPr bwMode="auto">
            <a:xfrm>
              <a:off x="4961" y="3105"/>
              <a:ext cx="162" cy="162"/>
              <a:chOff x="4980" y="3120"/>
              <a:chExt cx="162" cy="162"/>
            </a:xfrm>
          </p:grpSpPr>
          <p:sp>
            <p:nvSpPr>
              <p:cNvPr id="68669" name="Rectangle 308"/>
              <p:cNvSpPr>
                <a:spLocks noChangeArrowheads="1"/>
              </p:cNvSpPr>
              <p:nvPr/>
            </p:nvSpPr>
            <p:spPr bwMode="auto">
              <a:xfrm>
                <a:off x="5042" y="314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70" name="Rectangle 309"/>
              <p:cNvSpPr>
                <a:spLocks noChangeArrowheads="1"/>
              </p:cNvSpPr>
              <p:nvPr/>
            </p:nvSpPr>
            <p:spPr bwMode="auto">
              <a:xfrm>
                <a:off x="4980" y="312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71" name="Rectangle 310"/>
              <p:cNvSpPr>
                <a:spLocks noChangeArrowheads="1"/>
              </p:cNvSpPr>
              <p:nvPr/>
            </p:nvSpPr>
            <p:spPr bwMode="auto">
              <a:xfrm>
                <a:off x="4999" y="313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647" name="Rectangle 311"/>
            <p:cNvSpPr>
              <a:spLocks noChangeArrowheads="1"/>
            </p:cNvSpPr>
            <p:nvPr/>
          </p:nvSpPr>
          <p:spPr bwMode="auto">
            <a:xfrm>
              <a:off x="4879" y="2833"/>
              <a:ext cx="19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000000"/>
                  </a:solidFill>
                  <a:latin typeface="Geneva"/>
                </a:rPr>
                <a:t>SUM </a:t>
              </a:r>
              <a:endParaRPr lang="en-US" altLang="ko-KR">
                <a:latin typeface="Arial" pitchFamily="34" charset="0"/>
              </a:endParaRPr>
            </a:p>
          </p:txBody>
        </p:sp>
        <p:grpSp>
          <p:nvGrpSpPr>
            <p:cNvPr id="68648" name="Group 312"/>
            <p:cNvGrpSpPr>
              <a:grpSpLocks/>
            </p:cNvGrpSpPr>
            <p:nvPr/>
          </p:nvGrpSpPr>
          <p:grpSpPr bwMode="auto">
            <a:xfrm>
              <a:off x="4793" y="3435"/>
              <a:ext cx="289" cy="86"/>
              <a:chOff x="4812" y="3450"/>
              <a:chExt cx="289" cy="86"/>
            </a:xfrm>
          </p:grpSpPr>
          <p:sp>
            <p:nvSpPr>
              <p:cNvPr id="68667" name="Rectangle 313"/>
              <p:cNvSpPr>
                <a:spLocks noChangeArrowheads="1"/>
              </p:cNvSpPr>
              <p:nvPr/>
            </p:nvSpPr>
            <p:spPr bwMode="auto">
              <a:xfrm>
                <a:off x="4812" y="3450"/>
                <a:ext cx="23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CARR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68" name="Rectangle 314"/>
              <p:cNvSpPr>
                <a:spLocks noChangeArrowheads="1"/>
              </p:cNvSpPr>
              <p:nvPr/>
            </p:nvSpPr>
            <p:spPr bwMode="auto">
              <a:xfrm>
                <a:off x="5023" y="3450"/>
                <a:ext cx="7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Y </a:t>
                </a:r>
                <a:endParaRPr lang="en-US" altLang="ko-KR">
                  <a:latin typeface="Arial" pitchFamily="34" charset="0"/>
                </a:endParaRPr>
              </a:p>
            </p:txBody>
          </p:sp>
        </p:grpSp>
        <p:sp>
          <p:nvSpPr>
            <p:cNvPr id="68649" name="Oval 315"/>
            <p:cNvSpPr>
              <a:spLocks noChangeArrowheads="1"/>
            </p:cNvSpPr>
            <p:nvPr/>
          </p:nvSpPr>
          <p:spPr bwMode="auto">
            <a:xfrm>
              <a:off x="3627" y="248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0" name="Oval 316"/>
            <p:cNvSpPr>
              <a:spLocks noChangeArrowheads="1"/>
            </p:cNvSpPr>
            <p:nvPr/>
          </p:nvSpPr>
          <p:spPr bwMode="auto">
            <a:xfrm>
              <a:off x="3962" y="2489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1" name="Oval 317"/>
            <p:cNvSpPr>
              <a:spLocks noChangeArrowheads="1"/>
            </p:cNvSpPr>
            <p:nvPr/>
          </p:nvSpPr>
          <p:spPr bwMode="auto">
            <a:xfrm>
              <a:off x="3627" y="2957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2" name="Oval 318"/>
            <p:cNvSpPr>
              <a:spLocks noChangeArrowheads="1"/>
            </p:cNvSpPr>
            <p:nvPr/>
          </p:nvSpPr>
          <p:spPr bwMode="auto">
            <a:xfrm>
              <a:off x="3541" y="3081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3" name="Oval 319"/>
            <p:cNvSpPr>
              <a:spLocks noChangeArrowheads="1"/>
            </p:cNvSpPr>
            <p:nvPr/>
          </p:nvSpPr>
          <p:spPr bwMode="auto">
            <a:xfrm>
              <a:off x="3962" y="3081"/>
              <a:ext cx="38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54" name="Group 320"/>
            <p:cNvGrpSpPr>
              <a:grpSpLocks/>
            </p:cNvGrpSpPr>
            <p:nvPr/>
          </p:nvGrpSpPr>
          <p:grpSpPr bwMode="auto">
            <a:xfrm>
              <a:off x="3900" y="3525"/>
              <a:ext cx="162" cy="162"/>
              <a:chOff x="3919" y="3540"/>
              <a:chExt cx="162" cy="162"/>
            </a:xfrm>
          </p:grpSpPr>
          <p:sp>
            <p:nvSpPr>
              <p:cNvPr id="68664" name="Rectangle 321"/>
              <p:cNvSpPr>
                <a:spLocks noChangeArrowheads="1"/>
              </p:cNvSpPr>
              <p:nvPr/>
            </p:nvSpPr>
            <p:spPr bwMode="auto">
              <a:xfrm>
                <a:off x="3981" y="356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1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65" name="Rectangle 322"/>
              <p:cNvSpPr>
                <a:spLocks noChangeArrowheads="1"/>
              </p:cNvSpPr>
              <p:nvPr/>
            </p:nvSpPr>
            <p:spPr bwMode="auto">
              <a:xfrm>
                <a:off x="3919" y="3540"/>
                <a:ext cx="162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66" name="Rectangle 323"/>
              <p:cNvSpPr>
                <a:spLocks noChangeArrowheads="1"/>
              </p:cNvSpPr>
              <p:nvPr/>
            </p:nvSpPr>
            <p:spPr bwMode="auto">
              <a:xfrm>
                <a:off x="3938" y="3559"/>
                <a:ext cx="124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8655" name="Group 324"/>
            <p:cNvGrpSpPr>
              <a:grpSpLocks/>
            </p:cNvGrpSpPr>
            <p:nvPr/>
          </p:nvGrpSpPr>
          <p:grpSpPr bwMode="auto">
            <a:xfrm>
              <a:off x="3479" y="3525"/>
              <a:ext cx="153" cy="162"/>
              <a:chOff x="3498" y="3540"/>
              <a:chExt cx="153" cy="162"/>
            </a:xfrm>
          </p:grpSpPr>
          <p:sp>
            <p:nvSpPr>
              <p:cNvPr id="68661" name="Rectangle 325"/>
              <p:cNvSpPr>
                <a:spLocks noChangeArrowheads="1"/>
              </p:cNvSpPr>
              <p:nvPr/>
            </p:nvSpPr>
            <p:spPr bwMode="auto">
              <a:xfrm>
                <a:off x="3551" y="3564"/>
                <a:ext cx="6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ko-KR" sz="1000" b="0">
                    <a:solidFill>
                      <a:srgbClr val="000000"/>
                    </a:solidFill>
                    <a:latin typeface="Geneva"/>
                  </a:rPr>
                  <a:t>0 </a:t>
                </a:r>
                <a:endParaRPr lang="en-US" altLang="ko-KR">
                  <a:latin typeface="Arial" pitchFamily="34" charset="0"/>
                </a:endParaRPr>
              </a:p>
            </p:txBody>
          </p:sp>
          <p:sp>
            <p:nvSpPr>
              <p:cNvPr id="68662" name="Rectangle 326"/>
              <p:cNvSpPr>
                <a:spLocks noChangeArrowheads="1"/>
              </p:cNvSpPr>
              <p:nvPr/>
            </p:nvSpPr>
            <p:spPr bwMode="auto">
              <a:xfrm>
                <a:off x="3498" y="3540"/>
                <a:ext cx="15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663" name="Rectangle 327"/>
              <p:cNvSpPr>
                <a:spLocks noChangeArrowheads="1"/>
              </p:cNvSpPr>
              <p:nvPr/>
            </p:nvSpPr>
            <p:spPr bwMode="auto">
              <a:xfrm>
                <a:off x="3508" y="3559"/>
                <a:ext cx="133" cy="12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656" name="Line 328"/>
            <p:cNvSpPr>
              <a:spLocks noChangeShapeType="1"/>
            </p:cNvSpPr>
            <p:nvPr/>
          </p:nvSpPr>
          <p:spPr bwMode="auto">
            <a:xfrm>
              <a:off x="3981" y="3100"/>
              <a:ext cx="1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7" name="Oval 329"/>
            <p:cNvSpPr>
              <a:spLocks noChangeArrowheads="1"/>
            </p:cNvSpPr>
            <p:nvPr/>
          </p:nvSpPr>
          <p:spPr bwMode="auto">
            <a:xfrm>
              <a:off x="4478" y="2995"/>
              <a:ext cx="29" cy="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8" name="Oval 330"/>
            <p:cNvSpPr>
              <a:spLocks noChangeArrowheads="1"/>
            </p:cNvSpPr>
            <p:nvPr/>
          </p:nvSpPr>
          <p:spPr bwMode="auto">
            <a:xfrm>
              <a:off x="4478" y="2575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9" name="Oval 331"/>
            <p:cNvSpPr>
              <a:spLocks noChangeArrowheads="1"/>
            </p:cNvSpPr>
            <p:nvPr/>
          </p:nvSpPr>
          <p:spPr bwMode="auto">
            <a:xfrm>
              <a:off x="3541" y="3425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60" name="Text Box 332"/>
            <p:cNvSpPr txBox="1">
              <a:spLocks noChangeArrowheads="1"/>
            </p:cNvSpPr>
            <p:nvPr/>
          </p:nvSpPr>
          <p:spPr bwMode="auto">
            <a:xfrm>
              <a:off x="3523" y="3862"/>
              <a:ext cx="13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</a:rPr>
                <a:t>After 20 time units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C4F9F415-A3F9-44AA-BD6F-A2AF799B4795}" type="slidenum">
              <a:rPr lang="en-US" altLang="ko-KR">
                <a:latin typeface="+mn-lt"/>
              </a:rPr>
              <a:pPr defTabSz="762000">
                <a:defRPr/>
              </a:pPr>
              <a:t>7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ko-KR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1188" y="1341438"/>
            <a:ext cx="8054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2.  Performance Constraints/Requirements to be Met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331913" y="2133600"/>
            <a:ext cx="527208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speed: compute changes in under 100 ms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power: consume less than 20 watts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area: implementation in less than 20 square cm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cost: less than $20 in manufacturing costs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568160" y="3757680"/>
              <a:ext cx="7534440" cy="18846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120" y="3750120"/>
                <a:ext cx="7552440" cy="189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5EB43C9F-7618-4288-9D6F-E3796E2EBFB4}" type="slidenum">
              <a:rPr lang="en-US" altLang="ko-KR">
                <a:latin typeface="+mn-lt"/>
              </a:rPr>
              <a:pPr defTabSz="762000">
                <a:defRPr/>
              </a:pPr>
              <a:t>8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5270500" cy="284163"/>
          </a:xfrm>
          <a:noFill/>
        </p:spPr>
        <p:txBody>
          <a:bodyPr/>
          <a:lstStyle/>
          <a:p>
            <a:r>
              <a:rPr lang="en-US" altLang="ko-KR" smtClean="0"/>
              <a:t>The Art of Design: "To Design Is To Represent"</a:t>
            </a:r>
          </a:p>
        </p:txBody>
      </p:sp>
      <p:sp>
        <p:nvSpPr>
          <p:cNvPr id="16387" name="Rectangle 1027"/>
          <p:cNvSpPr>
            <a:spLocks noChangeArrowheads="1"/>
          </p:cNvSpPr>
          <p:nvPr/>
        </p:nvSpPr>
        <p:spPr bwMode="auto">
          <a:xfrm>
            <a:off x="422275" y="1052513"/>
            <a:ext cx="50561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 i="1"/>
              <a:t>1.  English language specification</a:t>
            </a:r>
          </a:p>
        </p:txBody>
      </p:sp>
      <p:sp>
        <p:nvSpPr>
          <p:cNvPr id="16388" name="Rectangle 1028"/>
          <p:cNvSpPr>
            <a:spLocks noChangeArrowheads="1"/>
          </p:cNvSpPr>
          <p:nvPr/>
        </p:nvSpPr>
        <p:spPr bwMode="auto">
          <a:xfrm>
            <a:off x="993775" y="1392238"/>
            <a:ext cx="64579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easy to write, but not precise and subject to ambiguity</a:t>
            </a:r>
          </a:p>
        </p:txBody>
      </p:sp>
      <p:sp>
        <p:nvSpPr>
          <p:cNvPr id="16389" name="Rectangle 1029"/>
          <p:cNvSpPr>
            <a:spLocks noChangeArrowheads="1"/>
          </p:cNvSpPr>
          <p:nvPr/>
        </p:nvSpPr>
        <p:spPr bwMode="auto">
          <a:xfrm>
            <a:off x="395288" y="2022475"/>
            <a:ext cx="39036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 i="1"/>
              <a:t>2.  Functional description</a:t>
            </a:r>
          </a:p>
        </p:txBody>
      </p:sp>
      <p:sp>
        <p:nvSpPr>
          <p:cNvPr id="16390" name="Rectangle 1030"/>
          <p:cNvSpPr>
            <a:spLocks noChangeArrowheads="1"/>
          </p:cNvSpPr>
          <p:nvPr/>
        </p:nvSpPr>
        <p:spPr bwMode="auto">
          <a:xfrm>
            <a:off x="1033463" y="2374900"/>
            <a:ext cx="35560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more precise specification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flow charts, program fragments</a:t>
            </a:r>
          </a:p>
        </p:txBody>
      </p:sp>
      <p:sp>
        <p:nvSpPr>
          <p:cNvPr id="16391" name="Rectangle 1031"/>
          <p:cNvSpPr>
            <a:spLocks noChangeArrowheads="1"/>
          </p:cNvSpPr>
          <p:nvPr/>
        </p:nvSpPr>
        <p:spPr bwMode="auto">
          <a:xfrm>
            <a:off x="422275" y="3446463"/>
            <a:ext cx="3956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 i="1"/>
              <a:t>3.  Structural description</a:t>
            </a:r>
          </a:p>
        </p:txBody>
      </p:sp>
      <p:sp>
        <p:nvSpPr>
          <p:cNvPr id="16392" name="Rectangle 1032"/>
          <p:cNvSpPr>
            <a:spLocks noChangeArrowheads="1"/>
          </p:cNvSpPr>
          <p:nvPr/>
        </p:nvSpPr>
        <p:spPr bwMode="auto">
          <a:xfrm>
            <a:off x="1006475" y="3824288"/>
            <a:ext cx="4814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complex components decomposed into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compositions of less complex components</a:t>
            </a:r>
          </a:p>
        </p:txBody>
      </p:sp>
      <p:sp>
        <p:nvSpPr>
          <p:cNvPr id="16393" name="Rectangle 1033"/>
          <p:cNvSpPr>
            <a:spLocks noChangeArrowheads="1"/>
          </p:cNvSpPr>
          <p:nvPr/>
        </p:nvSpPr>
        <p:spPr bwMode="auto">
          <a:xfrm>
            <a:off x="422275" y="4732338"/>
            <a:ext cx="35893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 i="1"/>
              <a:t>4.  Physical description</a:t>
            </a:r>
          </a:p>
        </p:txBody>
      </p:sp>
      <p:sp>
        <p:nvSpPr>
          <p:cNvPr id="16394" name="Rectangle 1034"/>
          <p:cNvSpPr>
            <a:spLocks noChangeArrowheads="1"/>
          </p:cNvSpPr>
          <p:nvPr/>
        </p:nvSpPr>
        <p:spPr bwMode="auto">
          <a:xfrm>
            <a:off x="1033463" y="5108575"/>
            <a:ext cx="41275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the design in terms of most primitive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building blocks, e. g., logic gates or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transistors</a:t>
            </a:r>
          </a:p>
        </p:txBody>
      </p:sp>
      <p:pic>
        <p:nvPicPr>
          <p:cNvPr id="16395" name="Picture 103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788" y="2133600"/>
            <a:ext cx="2565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1" grpId="0"/>
      <p:bldP spid="16392" grpId="0"/>
      <p:bldP spid="16393" grpId="0"/>
      <p:bldP spid="163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ko-KR" altLang="en-US">
                <a:latin typeface="+mn-lt"/>
              </a:rPr>
              <a:t>서울대학교 컴퓨터공학부</a:t>
            </a:r>
          </a:p>
          <a:p>
            <a:pPr defTabSz="762000">
              <a:defRPr/>
            </a:pPr>
            <a:r>
              <a:rPr lang="ko-KR" altLang="en-US">
                <a:latin typeface="+mn-lt"/>
              </a:rPr>
              <a:t> </a:t>
            </a:r>
            <a:r>
              <a:rPr lang="en-US" altLang="ko-KR">
                <a:latin typeface="+mn-lt"/>
              </a:rPr>
              <a:t>Logic Design                                                                                                                                                                                                               Chap1.</a:t>
            </a:r>
            <a:fld id="{486A83A2-A18B-431F-9843-AADE491910EE}" type="slidenum">
              <a:rPr lang="en-US" altLang="ko-KR">
                <a:latin typeface="+mn-lt"/>
              </a:rPr>
              <a:pPr defTabSz="762000">
                <a:defRPr/>
              </a:pPr>
              <a:t>9</a:t>
            </a:fld>
            <a:endParaRPr lang="en-US" altLang="ko-KR" sz="1400" b="0">
              <a:latin typeface="+mn-lt"/>
              <a:ea typeface="돋움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2590800" cy="284163"/>
          </a:xfrm>
          <a:noFill/>
        </p:spPr>
        <p:txBody>
          <a:bodyPr/>
          <a:lstStyle/>
          <a:p>
            <a:r>
              <a:rPr lang="en-US" altLang="ko-KR" smtClean="0"/>
              <a:t>The Process of Design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00113" y="1989138"/>
            <a:ext cx="7686675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000"/>
              <a:t>Top Down Design:</a:t>
            </a:r>
            <a:r>
              <a:rPr lang="en-US" altLang="ko-KR" i="1">
                <a:latin typeface="Arial" pitchFamily="34" charset="0"/>
              </a:rPr>
              <a:t>  </a:t>
            </a:r>
          </a:p>
          <a:p>
            <a:pPr algn="l">
              <a:lnSpc>
                <a:spcPct val="85000"/>
              </a:lnSpc>
            </a:pPr>
            <a:endParaRPr lang="en-US" altLang="ko-KR" i="1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Complex functions replaced by more primitive functions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sz="2000">
                <a:latin typeface="Arial" pitchFamily="34" charset="0"/>
              </a:rPr>
              <a:t>Bottom Up Design:</a:t>
            </a:r>
          </a:p>
          <a:p>
            <a:pPr algn="l">
              <a:lnSpc>
                <a:spcPct val="85000"/>
              </a:lnSpc>
            </a:pPr>
            <a:endParaRPr lang="en-US" altLang="ko-KR" sz="2000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Primitives composed to build more and more complex assemblies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endParaRPr lang="en-US" altLang="ko-KR">
              <a:latin typeface="Arial" pitchFamily="34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sz="2000"/>
              <a:t>Rules of Composition and Correctness by Construction</a:t>
            </a:r>
            <a:r>
              <a:rPr lang="en-US" altLang="ko-KR" sz="2000">
                <a:latin typeface="Arial" pitchFamily="34" charset="0"/>
              </a:rPr>
              <a:t>:</a:t>
            </a:r>
          </a:p>
          <a:p>
            <a:pPr algn="l">
              <a:lnSpc>
                <a:spcPct val="85000"/>
              </a:lnSpc>
            </a:pPr>
            <a:endParaRPr lang="en-US" altLang="ko-KR" sz="2000">
              <a:latin typeface="Arial" pitchFamily="34" charset="0"/>
            </a:endParaRPr>
          </a:p>
          <a:p>
            <a:pPr lvl="1" algn="l">
              <a:lnSpc>
                <a:spcPct val="85000"/>
              </a:lnSpc>
              <a:buFontTx/>
              <a:buChar char="•"/>
            </a:pPr>
            <a:r>
              <a:rPr lang="en-US" altLang="ko-KR" i="1">
                <a:latin typeface="Arial" pitchFamily="34" charset="0"/>
              </a:rPr>
              <a:t>  </a:t>
            </a:r>
            <a:r>
              <a:rPr lang="en-US" altLang="ko-KR">
                <a:latin typeface="Arial" pitchFamily="34" charset="0"/>
              </a:rPr>
              <a:t>Electrical Rules: how many components can be cascaded?</a:t>
            </a:r>
          </a:p>
          <a:p>
            <a:pPr lvl="1" algn="l">
              <a:lnSpc>
                <a:spcPct val="85000"/>
              </a:lnSpc>
              <a:buFontTx/>
              <a:buChar char="•"/>
            </a:pPr>
            <a:endParaRPr lang="en-US" altLang="ko-KR">
              <a:latin typeface="Arial" pitchFamily="34" charset="0"/>
            </a:endParaRPr>
          </a:p>
          <a:p>
            <a:pPr lvl="1" algn="l">
              <a:lnSpc>
                <a:spcPct val="85000"/>
              </a:lnSpc>
              <a:buFontTx/>
              <a:buChar char="•"/>
            </a:pPr>
            <a:r>
              <a:rPr lang="en-US" altLang="ko-KR">
                <a:latin typeface="Arial" pitchFamily="34" charset="0"/>
              </a:rPr>
              <a:t>  Timing Rules: how does the system change in conjunction with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pitchFamily="34" charset="0"/>
              </a:rPr>
              <a:t>                                    periodic triggering events?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23850" y="1052513"/>
            <a:ext cx="4314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sz="2400"/>
              <a:t>Implementation as Assembly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4195</Words>
  <Application>Microsoft Office PowerPoint</Application>
  <PresentationFormat>Letter 용지(8.5x11in)</PresentationFormat>
  <Paragraphs>1117</Paragraphs>
  <Slides>60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기본 디자인</vt:lpstr>
      <vt:lpstr>Chapter # 1: Introduction   Contemporary Logic Design   </vt:lpstr>
      <vt:lpstr>Chapter Overview</vt:lpstr>
      <vt:lpstr>The Process Of Design</vt:lpstr>
      <vt:lpstr>PowerPoint 프레젠테이션</vt:lpstr>
      <vt:lpstr>PowerPoint 프레젠테이션</vt:lpstr>
      <vt:lpstr>The Art Of Design: Refinement of Representations</vt:lpstr>
      <vt:lpstr>PowerPoint 프레젠테이션</vt:lpstr>
      <vt:lpstr>The Art of Design: "To Design Is To Represent"</vt:lpstr>
      <vt:lpstr>The Process of Design</vt:lpstr>
      <vt:lpstr>The Process of Design</vt:lpstr>
      <vt:lpstr>PowerPoint 프레젠테이션</vt:lpstr>
      <vt:lpstr>PowerPoint 프레젠테이션</vt:lpstr>
      <vt:lpstr>The Process of Design</vt:lpstr>
      <vt:lpstr>The Process of Design: Debugging the System</vt:lpstr>
      <vt:lpstr>The Process of Design</vt:lpstr>
      <vt:lpstr>Digital Hardware Systems</vt:lpstr>
      <vt:lpstr>Digital Hardware Systems</vt:lpstr>
      <vt:lpstr>Digital Hardware Systems</vt:lpstr>
      <vt:lpstr>Digital Hardware Systems</vt:lpstr>
      <vt:lpstr>George Boole (1815 – 1864)</vt:lpstr>
      <vt:lpstr>Claude Shannon (1916 – 2001)</vt:lpstr>
      <vt:lpstr>Digital Hardware Systems</vt:lpstr>
      <vt:lpstr>Digital Hardware Systems</vt:lpstr>
      <vt:lpstr>Digital Hardware Systems</vt:lpstr>
      <vt:lpstr>Digital Hardware Systems</vt:lpstr>
      <vt:lpstr>Transistor as a Switch</vt:lpstr>
      <vt:lpstr>Digital Hardware Systems</vt:lpstr>
      <vt:lpstr>Digital Hardware Systems</vt:lpstr>
      <vt:lpstr>Digital Hardware Systems</vt:lpstr>
      <vt:lpstr>Digital Hardware Systems</vt:lpstr>
      <vt:lpstr>Representations of a Digital Design</vt:lpstr>
      <vt:lpstr>Representations of a Digital Design</vt:lpstr>
      <vt:lpstr>Representations of a Digital Design</vt:lpstr>
      <vt:lpstr>Representations of a Digital Design</vt:lpstr>
      <vt:lpstr>Representations of a Digital Design: Gates</vt:lpstr>
      <vt:lpstr>Representations of a Digital Design</vt:lpstr>
      <vt:lpstr>Representations of a Digital Design</vt:lpstr>
      <vt:lpstr>Representations of a Digital Design</vt:lpstr>
      <vt:lpstr>Representation of a Digital Design:</vt:lpstr>
      <vt:lpstr>Representations of a Digital Design</vt:lpstr>
      <vt:lpstr>Representation of a Digital Design: Behaviors</vt:lpstr>
      <vt:lpstr>Representation of a Digital Design: Behaviors</vt:lpstr>
      <vt:lpstr>Rapid Electronic System Prototyping</vt:lpstr>
      <vt:lpstr>Rapid Electronic System Prototyping:</vt:lpstr>
      <vt:lpstr>Rapid Electronic System Prototyping</vt:lpstr>
      <vt:lpstr>Rapid Electronic System Implementation</vt:lpstr>
      <vt:lpstr>Rapid Electronic System Prototyping</vt:lpstr>
      <vt:lpstr>Chapter Review</vt:lpstr>
      <vt:lpstr>PowerPoint 프레젠테이션</vt:lpstr>
      <vt:lpstr>Motivation</vt:lpstr>
      <vt:lpstr>The Elements of Modern Design</vt:lpstr>
      <vt:lpstr>Representations of a Digital Design: Switches</vt:lpstr>
      <vt:lpstr>Representations of a Digital Design: Switches</vt:lpstr>
      <vt:lpstr>Representations of a Digital Design: Boolean Algebra</vt:lpstr>
      <vt:lpstr>Representations of a Digital Design: Boolean Algebra</vt:lpstr>
      <vt:lpstr>Representations of a Digital Design</vt:lpstr>
      <vt:lpstr>Representations of a Digital Design: Gates</vt:lpstr>
      <vt:lpstr>Representations of a Digital Design: Waveforms</vt:lpstr>
      <vt:lpstr>Tracing Hazard</vt:lpstr>
      <vt:lpstr>Tracing Hazard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1: Introduction   Contemporary Logic Design   Randy H. Katz University of California, Berkeley  May 1993</dc:title>
  <dc:creator>aa</dc:creator>
  <cp:lastModifiedBy>Jihong</cp:lastModifiedBy>
  <cp:revision>40</cp:revision>
  <cp:lastPrinted>2000-08-30T12:29:03Z</cp:lastPrinted>
  <dcterms:created xsi:type="dcterms:W3CDTF">1997-08-27T10:16:30Z</dcterms:created>
  <dcterms:modified xsi:type="dcterms:W3CDTF">2015-09-07T02:51:57Z</dcterms:modified>
</cp:coreProperties>
</file>