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76" r:id="rId5"/>
    <p:sldId id="271" r:id="rId6"/>
    <p:sldId id="267" r:id="rId7"/>
    <p:sldId id="268" r:id="rId8"/>
    <p:sldId id="260" r:id="rId9"/>
    <p:sldId id="270" r:id="rId10"/>
    <p:sldId id="269" r:id="rId11"/>
    <p:sldId id="266" r:id="rId12"/>
    <p:sldId id="261" r:id="rId13"/>
    <p:sldId id="262" r:id="rId14"/>
    <p:sldId id="263" r:id="rId15"/>
    <p:sldId id="264" r:id="rId16"/>
    <p:sldId id="273" r:id="rId17"/>
    <p:sldId id="274" r:id="rId18"/>
    <p:sldId id="275" r:id="rId19"/>
    <p:sldId id="272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08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8E5A-B6B0-42D5-9206-6ED53EE7BA3D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8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8E5A-B6B0-42D5-9206-6ED53EE7BA3D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59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8E5A-B6B0-42D5-9206-6ED53EE7BA3D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65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8E5A-B6B0-42D5-9206-6ED53EE7BA3D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07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8E5A-B6B0-42D5-9206-6ED53EE7BA3D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0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8E5A-B6B0-42D5-9206-6ED53EE7BA3D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2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8E5A-B6B0-42D5-9206-6ED53EE7BA3D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1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8E5A-B6B0-42D5-9206-6ED53EE7BA3D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5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8E5A-B6B0-42D5-9206-6ED53EE7BA3D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0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8E5A-B6B0-42D5-9206-6ED53EE7BA3D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8E5A-B6B0-42D5-9206-6ED53EE7BA3D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2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8E5A-B6B0-42D5-9206-6ED53EE7BA3D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3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eRcHdeUG9Y" TargetMode="External"/><Relationship Id="rId2" Type="http://schemas.openxmlformats.org/officeDocument/2006/relationships/hyperlink" Target="https://www.youtube.com/watch?v=u4ZoJKF_Vu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ymin@snu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WZsnLvL40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OVSOIAtjo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컴퓨터 개념 및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n-type and p-type MOS Transistors as Switches</a:t>
            </a:r>
            <a:br>
              <a:rPr lang="en-US" altLang="ko-KR" dirty="0" smtClean="0"/>
            </a:br>
            <a:r>
              <a:rPr lang="en-US" altLang="ko-KR" dirty="0" smtClean="0"/>
              <a:t>(more detail…)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835696" y="2201987"/>
            <a:ext cx="5200650" cy="14430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835696" y="4584005"/>
            <a:ext cx="5200650" cy="14430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680" y="4211796"/>
            <a:ext cx="134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Similarly….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267744" y="53012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7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Primitive Gate: NOT gate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2776"/>
            <a:ext cx="2498906" cy="344629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508104" y="2852936"/>
            <a:ext cx="16561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508104" y="2852936"/>
            <a:ext cx="0" cy="1728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508104" y="3284984"/>
            <a:ext cx="16561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8104" y="3933056"/>
            <a:ext cx="16561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08104" y="4581128"/>
            <a:ext cx="16561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300192" y="2852936"/>
            <a:ext cx="0" cy="1728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164288" y="2852936"/>
            <a:ext cx="0" cy="1728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508104" y="3356992"/>
            <a:ext cx="16561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3936" y="285293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44208" y="285293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24128" y="3429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28271" y="3429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28271" y="41490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38400" y="41490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t="29624"/>
          <a:stretch/>
        </p:blipFill>
        <p:spPr>
          <a:xfrm>
            <a:off x="1475656" y="5105399"/>
            <a:ext cx="3729705" cy="1763283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1907704" y="5040000"/>
            <a:ext cx="180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5776" y="478786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88089" y="479715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27984" y="479715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8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Primitive Gate: NAND gate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3049045" cy="403884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012160" y="2204864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012160" y="2204864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012160" y="2636912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012160" y="3284984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012160" y="3933056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804248" y="2204864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668344" y="2204864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012160" y="2708920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07992" y="220486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33002" y="22048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28184" y="27809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32327" y="27809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32327" y="35010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42456" y="35010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012160" y="4581128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12160" y="5301208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676456" y="2204864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740352" y="2204864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41016" y="40677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51145" y="40677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141016" y="47878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51145" y="47878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884368" y="220486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7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Primitive Gate: AND gate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6012160" y="2204864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012160" y="2204864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012160" y="2636912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012160" y="3284984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012160" y="3933056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804248" y="2204864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668344" y="2204864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012160" y="2708920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7992" y="220486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33002" y="22048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28184" y="27809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32327" y="27809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32327" y="35010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42456" y="35010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012160" y="4581128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012160" y="5301208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676456" y="2204864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740352" y="2204864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41016" y="40677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51145" y="40677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41016" y="47878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51145" y="47878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84368" y="220486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53773"/>
            <a:ext cx="3528392" cy="360927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788024" y="1412776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Composition!!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Primitive Gate: NOR gate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6012160" y="2204864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012160" y="2204864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012160" y="2636912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012160" y="3284984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012160" y="3933056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804248" y="2204864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668344" y="2204864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012160" y="2708920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7992" y="220486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33002" y="220486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28184" y="27809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32327" y="27809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32327" y="35010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42456" y="35010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012160" y="4581128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012160" y="5301208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676456" y="2204864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740352" y="2204864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41016" y="40677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51145" y="40677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41016" y="47878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51145" y="47878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84368" y="220486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31831"/>
            <a:ext cx="2664296" cy="372600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788024" y="141277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Duality!!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Primitive Gate: OR gate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6012160" y="2204864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012160" y="2204864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012160" y="2636912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012160" y="3284984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012160" y="3933056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804248" y="2204864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668344" y="2204864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012160" y="2708920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7992" y="220486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33002" y="220486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28184" y="27809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32327" y="27809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32327" y="35010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42456" y="35010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012160" y="4581128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012160" y="5301208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676456" y="2204864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740352" y="2204864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41016" y="40677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51145" y="40677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41016" y="47878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51145" y="47878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84368" y="220486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88024" y="1412776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Analogy!!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53563"/>
            <a:ext cx="3649467" cy="341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Food for Thoughts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6056" y="1600200"/>
            <a:ext cx="3610744" cy="4525963"/>
          </a:xfrm>
        </p:spPr>
        <p:txBody>
          <a:bodyPr/>
          <a:lstStyle/>
          <a:p>
            <a:r>
              <a:rPr lang="ko-KR" altLang="en-US" dirty="0" smtClean="0"/>
              <a:t>수학 분야가 </a:t>
            </a:r>
            <a:r>
              <a:rPr lang="en-US" altLang="ko-KR" dirty="0" smtClean="0"/>
              <a:t>mature </a:t>
            </a:r>
          </a:p>
          <a:p>
            <a:pPr marL="400050" lvl="1" indent="0">
              <a:buNone/>
            </a:pPr>
            <a:r>
              <a:rPr lang="en-US" altLang="ko-KR" dirty="0" smtClean="0"/>
              <a:t>-&gt; physics</a:t>
            </a:r>
          </a:p>
          <a:p>
            <a:pPr marL="400050" lvl="1" indent="0">
              <a:buNone/>
            </a:pPr>
            <a:r>
              <a:rPr lang="en-US" altLang="ko-KR" dirty="0" smtClean="0"/>
              <a:t>-&gt; chemistry</a:t>
            </a:r>
          </a:p>
          <a:p>
            <a:pPr marL="400050" lvl="1" indent="0">
              <a:buNone/>
            </a:pPr>
            <a:r>
              <a:rPr lang="en-US" altLang="ko-KR" dirty="0" smtClean="0"/>
              <a:t>-&gt; biology</a:t>
            </a:r>
          </a:p>
          <a:p>
            <a:r>
              <a:rPr lang="ko-KR" altLang="en-US" dirty="0" smtClean="0"/>
              <a:t>컴퓨터 분야가 </a:t>
            </a:r>
            <a:r>
              <a:rPr lang="en-US" altLang="ko-KR" dirty="0" smtClean="0"/>
              <a:t>mature ?</a:t>
            </a:r>
          </a:p>
          <a:p>
            <a:pPr marL="457200" lvl="1" indent="0">
              <a:buNone/>
            </a:pPr>
            <a:r>
              <a:rPr lang="en-US" altLang="ko-KR" dirty="0" smtClean="0"/>
              <a:t>-&gt; ??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484784"/>
            <a:ext cx="4369882" cy="520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01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Top Five Regrets (by </a:t>
            </a:r>
            <a:r>
              <a:rPr lang="en-US" altLang="ko-KR" dirty="0" err="1" smtClean="0"/>
              <a:t>Bronnie</a:t>
            </a:r>
            <a:r>
              <a:rPr lang="en-US" altLang="ko-KR" dirty="0" smtClean="0"/>
              <a:t> Ware)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 wish I’d had the courage to live a life true to myself, not the life others expected of me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 wish I hadn’t worked so hard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 wish I’d had the courage to express my feelings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 wish I had stayed in touch with my friends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 wish that I had let myself be happier.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3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lnSpcReduction="10000"/>
          </a:bodyPr>
          <a:lstStyle/>
          <a:p>
            <a:pPr marL="514350" indent="-457200"/>
            <a:r>
              <a:rPr lang="en-US" altLang="ko-KR" dirty="0" smtClean="0"/>
              <a:t>Homework #2</a:t>
            </a:r>
          </a:p>
          <a:p>
            <a:pPr marL="457200" lvl="1" indent="0">
              <a:buNone/>
            </a:pPr>
            <a:r>
              <a:rPr lang="en-US" altLang="ko-KR" dirty="0" smtClean="0"/>
              <a:t>Start with why – how great leaders inspire action by Simon </a:t>
            </a:r>
            <a:r>
              <a:rPr lang="en-US" altLang="ko-KR" dirty="0" err="1" smtClean="0"/>
              <a:t>Sinek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보고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이해하고 오기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2400" dirty="0">
                <a:solidFill>
                  <a:srgbClr val="C00000"/>
                </a:solidFill>
                <a:hlinkClick r:id="rId2"/>
              </a:rPr>
              <a:t>https://</a:t>
            </a:r>
            <a:r>
              <a:rPr lang="en-US" altLang="ko-KR" sz="2400" dirty="0" smtClean="0">
                <a:solidFill>
                  <a:srgbClr val="C00000"/>
                </a:solidFill>
                <a:hlinkClick r:id="rId2"/>
              </a:rPr>
              <a:t>www.youtube.com/watch?v=u4ZoJKF_VuA</a:t>
            </a:r>
            <a:endParaRPr lang="en-US" altLang="ko-KR" sz="2400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</a:rPr>
              <a:t>(with caption)</a:t>
            </a:r>
          </a:p>
          <a:p>
            <a:pPr marL="514350" indent="-457200"/>
            <a:r>
              <a:rPr lang="en-US" altLang="ko-KR" dirty="0" smtClean="0"/>
              <a:t>Homework #3</a:t>
            </a:r>
          </a:p>
          <a:p>
            <a:pPr marL="457200" lvl="1" indent="0">
              <a:buNone/>
            </a:pPr>
            <a:r>
              <a:rPr lang="en-US" altLang="ko-KR" dirty="0" smtClean="0"/>
              <a:t>Why leaders Eat last by Simon </a:t>
            </a:r>
            <a:r>
              <a:rPr lang="en-US" altLang="ko-KR" dirty="0" err="1" smtClean="0"/>
              <a:t>Sinek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보고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이해하고 오기 </a:t>
            </a:r>
            <a:r>
              <a:rPr lang="en-US" altLang="ko-KR" dirty="0" smtClean="0"/>
              <a:t>(optional)</a:t>
            </a:r>
          </a:p>
          <a:p>
            <a:pPr marL="457200" lvl="1" indent="0">
              <a:buNone/>
            </a:pPr>
            <a:r>
              <a:rPr lang="en-US" altLang="ko-KR" sz="2400" dirty="0">
                <a:solidFill>
                  <a:srgbClr val="C00000"/>
                </a:solidFill>
                <a:hlinkClick r:id="rId3"/>
              </a:rPr>
              <a:t>https://</a:t>
            </a:r>
            <a:r>
              <a:rPr lang="en-US" altLang="ko-KR" sz="2400" dirty="0" smtClean="0">
                <a:solidFill>
                  <a:srgbClr val="C00000"/>
                </a:solidFill>
                <a:hlinkClick r:id="rId3"/>
              </a:rPr>
              <a:t>www.youtube.com/watch?v=ReRcHdeUG9Y</a:t>
            </a:r>
            <a:endParaRPr lang="en-US" altLang="ko-KR" sz="2400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</a:rPr>
              <a:t>(with caption)</a:t>
            </a:r>
            <a:endParaRPr lang="ko-KR" altLang="ko-K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추천 </a:t>
            </a:r>
            <a:r>
              <a:rPr lang="en-US" altLang="ko-KR" dirty="0" smtClean="0"/>
              <a:t>Web Site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Nobel Foundation (</a:t>
            </a:r>
            <a:r>
              <a:rPr lang="en-US" altLang="ko-KR" dirty="0">
                <a:solidFill>
                  <a:srgbClr val="C00000"/>
                </a:solidFill>
              </a:rPr>
              <a:t>www.nobelprize.org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TED (</a:t>
            </a:r>
            <a:r>
              <a:rPr lang="en-US" altLang="ko-KR" dirty="0">
                <a:solidFill>
                  <a:srgbClr val="C00000"/>
                </a:solidFill>
              </a:rPr>
              <a:t>www.ted.com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MIT Technology Review (</a:t>
            </a:r>
            <a:r>
              <a:rPr lang="en-US" altLang="ko-KR" dirty="0">
                <a:solidFill>
                  <a:srgbClr val="C00000"/>
                </a:solidFill>
              </a:rPr>
              <a:t>www.technologyreview.com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Phys.org (</a:t>
            </a:r>
            <a:r>
              <a:rPr lang="en-US" altLang="ko-KR" dirty="0">
                <a:solidFill>
                  <a:srgbClr val="C00000"/>
                </a:solidFill>
              </a:rPr>
              <a:t>phys.org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7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담당교수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민상렬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컴퓨터공학부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301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501</a:t>
            </a:r>
            <a:r>
              <a:rPr lang="ko-KR" altLang="en-US" dirty="0" smtClean="0"/>
              <a:t>호 </a:t>
            </a:r>
            <a:r>
              <a:rPr lang="en-US" altLang="ko-KR" dirty="0" smtClean="0"/>
              <a:t>(02-880-7047)</a:t>
            </a:r>
          </a:p>
          <a:p>
            <a:pPr marL="457200" lvl="1" indent="0">
              <a:buNone/>
            </a:pPr>
            <a:r>
              <a:rPr lang="en-US" altLang="ko-KR" dirty="0" smtClean="0">
                <a:hlinkClick r:id="rId2"/>
              </a:rPr>
              <a:t>symin@snu.ac.kr</a:t>
            </a:r>
            <a:endParaRPr lang="en-US" altLang="ko-KR" dirty="0" smtClean="0"/>
          </a:p>
          <a:p>
            <a:pPr marL="514350" indent="-457200"/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</a:p>
          <a:p>
            <a:pPr marL="457200" lvl="1" indent="0">
              <a:buNone/>
            </a:pPr>
            <a:r>
              <a:rPr lang="ko-KR" altLang="en-US" dirty="0" smtClean="0"/>
              <a:t>월요일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수요일 </a:t>
            </a:r>
            <a:r>
              <a:rPr lang="en-US" altLang="ko-KR" dirty="0" smtClean="0"/>
              <a:t>14:00~15:50 (301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203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</a:p>
          <a:p>
            <a:pPr marL="514350" indent="-457200"/>
            <a:r>
              <a:rPr lang="en-US" altLang="ko-KR" dirty="0" smtClean="0"/>
              <a:t>Web page</a:t>
            </a:r>
          </a:p>
          <a:p>
            <a:pPr marL="457200" lvl="1" indent="0">
              <a:buNone/>
            </a:pPr>
            <a:r>
              <a:rPr lang="en-US" altLang="ko-KR" dirty="0" smtClean="0"/>
              <a:t>http://</a:t>
            </a:r>
            <a:r>
              <a:rPr lang="en-US" altLang="ko-KR" dirty="0" smtClean="0"/>
              <a:t>archi.snu.ac.kr/courses/under/16_spring_computer_concept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0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196752"/>
            <a:ext cx="864096" cy="54726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자</a:t>
            </a:r>
            <a:r>
              <a:rPr lang="ko-KR" altLang="en-US" b="1" dirty="0"/>
              <a:t>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9512" y="3501008"/>
            <a:ext cx="10801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자연과학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물리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화</a:t>
            </a:r>
            <a:r>
              <a:rPr lang="ko-KR" altLang="en-US" sz="1400" b="1" dirty="0">
                <a:solidFill>
                  <a:schemeClr val="tx1"/>
                </a:solidFill>
              </a:rPr>
              <a:t>학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생</a:t>
            </a:r>
            <a:r>
              <a:rPr lang="ko-KR" altLang="en-US" sz="1400" b="1" dirty="0">
                <a:solidFill>
                  <a:schemeClr val="tx1"/>
                </a:solidFill>
              </a:rPr>
              <a:t>물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및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수학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인문학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사회</a:t>
            </a:r>
            <a:r>
              <a:rPr lang="ko-KR" altLang="en-US" sz="1400" b="1" dirty="0">
                <a:solidFill>
                  <a:schemeClr val="tx1"/>
                </a:solidFill>
              </a:rPr>
              <a:t>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15616" y="1196752"/>
            <a:ext cx="7768480" cy="1368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자</a:t>
            </a:r>
            <a:r>
              <a:rPr lang="ko-KR" altLang="en-US" b="1" dirty="0"/>
              <a:t>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15616" y="5301208"/>
            <a:ext cx="7768480" cy="1368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자</a:t>
            </a:r>
            <a:r>
              <a:rPr lang="ko-KR" altLang="en-US" b="1" dirty="0"/>
              <a:t>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5616" y="2564904"/>
            <a:ext cx="7768480" cy="27363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자</a:t>
            </a:r>
            <a:r>
              <a:rPr lang="ko-KR" altLang="en-US" b="1" dirty="0"/>
              <a:t>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15616" y="1196752"/>
            <a:ext cx="496731" cy="1368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자</a:t>
            </a:r>
            <a:r>
              <a:rPr lang="ko-KR" altLang="en-US" b="1" dirty="0"/>
              <a:t>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5616" y="5301208"/>
            <a:ext cx="496731" cy="1368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자</a:t>
            </a:r>
            <a:r>
              <a:rPr lang="ko-KR" altLang="en-US" b="1" dirty="0"/>
              <a:t>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15616" y="2564904"/>
            <a:ext cx="496731" cy="27363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자</a:t>
            </a:r>
            <a:r>
              <a:rPr lang="ko-KR" altLang="en-US" b="1" dirty="0"/>
              <a:t>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5616" y="5780970"/>
            <a:ext cx="430887" cy="52835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600" b="1" smtClean="0"/>
              <a:t>이론</a:t>
            </a:r>
            <a:endParaRPr lang="ko-KR" altLang="en-US" sz="1600" b="1"/>
          </a:p>
        </p:txBody>
      </p:sp>
      <p:sp>
        <p:nvSpPr>
          <p:cNvPr id="11" name="TextBox 10"/>
          <p:cNvSpPr txBox="1"/>
          <p:nvPr/>
        </p:nvSpPr>
        <p:spPr>
          <a:xfrm>
            <a:off x="1115616" y="3476714"/>
            <a:ext cx="430887" cy="7463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600" b="1" dirty="0" smtClean="0"/>
              <a:t>시스템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15616" y="1628800"/>
            <a:ext cx="430887" cy="52835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600" b="1" dirty="0" smtClean="0"/>
              <a:t>응</a:t>
            </a:r>
            <a:r>
              <a:rPr lang="ko-KR" altLang="en-US" sz="1600" b="1" dirty="0"/>
              <a:t>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672" y="2636912"/>
            <a:ext cx="369332" cy="22868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양자역학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반도체물리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,VLSI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회로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89004" y="2564904"/>
            <a:ext cx="0" cy="2736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979712" y="4725144"/>
            <a:ext cx="69043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39642" y="3239470"/>
            <a:ext cx="400110" cy="6549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b="1" dirty="0" smtClean="0"/>
              <a:t>Digital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79712" y="4725144"/>
            <a:ext cx="353943" cy="5700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100" b="1" dirty="0" smtClean="0"/>
              <a:t>Analog</a:t>
            </a:r>
            <a:endParaRPr lang="ko-KR" altLang="en-US" sz="1100" b="1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267744" y="2564904"/>
            <a:ext cx="0" cy="2736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17061" y="34092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C00000"/>
                </a:solidFill>
              </a:rPr>
              <a:t>논리설계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35896" y="2564904"/>
            <a:ext cx="0" cy="21799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292080" y="2564904"/>
            <a:ext cx="0" cy="18722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020272" y="2564904"/>
            <a:ext cx="0" cy="18722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380312" y="3501008"/>
            <a:ext cx="1080120" cy="6480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자</a:t>
            </a:r>
            <a:r>
              <a:rPr lang="ko-KR" altLang="en-US" b="1" dirty="0"/>
              <a:t>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68966" y="36711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C00000"/>
                </a:solidFill>
              </a:rPr>
              <a:t>자료구</a:t>
            </a:r>
            <a:r>
              <a:rPr lang="ko-KR" altLang="en-US" sz="1400" b="1" dirty="0">
                <a:solidFill>
                  <a:srgbClr val="C00000"/>
                </a:solidFill>
              </a:rPr>
              <a:t>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64288" y="305075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C00000"/>
                </a:solidFill>
              </a:rPr>
              <a:t>프로그래밍연</a:t>
            </a:r>
            <a:r>
              <a:rPr lang="ko-KR" altLang="en-US" sz="1400" b="1" dirty="0">
                <a:solidFill>
                  <a:srgbClr val="C00000"/>
                </a:solidFill>
              </a:rPr>
              <a:t>습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64288" y="4273351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C00000"/>
                </a:solidFill>
              </a:rPr>
              <a:t>컴퓨터프로그래</a:t>
            </a:r>
            <a:r>
              <a:rPr lang="ko-KR" altLang="en-US" sz="1400" b="1" dirty="0">
                <a:solidFill>
                  <a:srgbClr val="C00000"/>
                </a:solidFill>
              </a:rPr>
              <a:t>밍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23928" y="34092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컴퓨터구</a:t>
            </a:r>
            <a:r>
              <a:rPr lang="ko-KR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조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5300464" y="3501008"/>
            <a:ext cx="17198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85413" y="29249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운영체</a:t>
            </a:r>
            <a:r>
              <a:rPr lang="ko-KR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53365" y="391331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컴파일</a:t>
            </a:r>
            <a:r>
              <a:rPr lang="ko-KR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러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6156176" y="3501008"/>
            <a:ext cx="4192" cy="12438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56176" y="3862209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프로그래밍언어</a:t>
            </a:r>
            <a:endParaRPr lang="ko-KR" altLang="en-US" sz="11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26877" y="263691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시스템프로그래</a:t>
            </a:r>
            <a:r>
              <a:rPr lang="ko-KR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밍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7020272" y="4437112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4008" y="484941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전기전자회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5292080" y="4437112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31840" y="5805264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이산수학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오토마타이론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알고리즘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,…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51720" y="1628800"/>
            <a:ext cx="657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데이터베이스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컴퓨터네트워크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컴퓨터그래픽스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컴퓨터보안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,…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95936" y="3409255"/>
            <a:ext cx="936104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652120" y="2924944"/>
            <a:ext cx="936104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452320" y="3697287"/>
            <a:ext cx="936104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627784" y="404664"/>
            <a:ext cx="390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/>
              <a:t>컴퓨터공학부 교과과정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42240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What is semiconductor (</a:t>
            </a:r>
            <a:r>
              <a:rPr lang="ko-KR" altLang="en-US" dirty="0" smtClean="0"/>
              <a:t>반도체</a:t>
            </a:r>
            <a:r>
              <a:rPr lang="en-US" altLang="ko-KR" dirty="0" smtClean="0"/>
              <a:t>)?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도체 </a:t>
            </a:r>
            <a:r>
              <a:rPr lang="en-US" altLang="ko-KR" dirty="0" smtClean="0"/>
              <a:t>(conductor), </a:t>
            </a:r>
            <a:r>
              <a:rPr lang="ko-KR" altLang="en-US" dirty="0" smtClean="0"/>
              <a:t>부도체 </a:t>
            </a:r>
            <a:r>
              <a:rPr lang="en-US" altLang="ko-KR" dirty="0" smtClean="0"/>
              <a:t>(insulator), </a:t>
            </a:r>
            <a:r>
              <a:rPr lang="ko-KR" altLang="en-US" dirty="0" smtClean="0"/>
              <a:t>반도체 </a:t>
            </a:r>
            <a:r>
              <a:rPr lang="en-US" altLang="ko-KR" dirty="0" smtClean="0"/>
              <a:t>(semiconductor)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Dr. Walter Brattain on Semiconductor Physics</a:t>
            </a:r>
          </a:p>
          <a:p>
            <a:pPr marL="457200" lvl="1" indent="0">
              <a:buNone/>
            </a:pPr>
            <a:r>
              <a:rPr lang="en-US" altLang="ko-KR" sz="2400" dirty="0">
                <a:solidFill>
                  <a:srgbClr val="C00000"/>
                </a:solidFill>
                <a:hlinkClick r:id="rId2"/>
              </a:rPr>
              <a:t>https://</a:t>
            </a:r>
            <a:r>
              <a:rPr lang="en-US" altLang="ko-KR" sz="2400" dirty="0" smtClean="0">
                <a:solidFill>
                  <a:srgbClr val="C00000"/>
                </a:solidFill>
                <a:hlinkClick r:id="rId2"/>
              </a:rPr>
              <a:t>www.youtube.com/watch?v=EWZsnLvL400</a:t>
            </a:r>
            <a:endParaRPr lang="en-US" altLang="ko-KR" sz="2400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altLang="ko-KR" sz="2400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altLang="ko-KR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1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ko-KR" dirty="0" smtClean="0"/>
              <a:t>Homework #1</a:t>
            </a:r>
          </a:p>
          <a:p>
            <a:pPr marL="457200" lvl="1" indent="0">
              <a:buNone/>
            </a:pPr>
            <a:r>
              <a:rPr lang="en-US" altLang="ko-KR" dirty="0" smtClean="0"/>
              <a:t>Introductory Lectures on Solid State Physics #1 (without equations) by Professor </a:t>
            </a:r>
            <a:r>
              <a:rPr lang="en-US" altLang="ko-KR" dirty="0" err="1" smtClean="0"/>
              <a:t>Kohei</a:t>
            </a:r>
            <a:r>
              <a:rPr lang="en-US" altLang="ko-KR" dirty="0" smtClean="0"/>
              <a:t> M. Itoh (Keio University) </a:t>
            </a:r>
            <a:r>
              <a:rPr lang="ko-KR" altLang="en-US" dirty="0" smtClean="0"/>
              <a:t>보고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이해하고 오기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C00000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rgbClr val="C00000"/>
                </a:solidFill>
                <a:hlinkClick r:id="rId2"/>
              </a:rPr>
              <a:t>www.youtube.com/watch?v=aOVSOIAtjoA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Semiconductor: Silicon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2698266"/>
            <a:ext cx="2376264" cy="23762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29098"/>
            <a:ext cx="3114675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2204864"/>
            <a:ext cx="173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Conceptually….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9751" y="220486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In Reality….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-type and p-type Semiconductor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280" y="3162275"/>
            <a:ext cx="4267200" cy="20669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60" y="3162275"/>
            <a:ext cx="3429000" cy="2066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2627620"/>
            <a:ext cx="257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n-type semiconductor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2636912"/>
            <a:ext cx="257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p-type semiconductor 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MOS(Metal-Oxide-Silicon) Transistor: n-type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3677588" cy="22322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96510" y="297720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P</a:t>
            </a:r>
            <a:endParaRPr lang="ko-KR" altLang="en-US" sz="1400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71" y="1857162"/>
            <a:ext cx="3775893" cy="22919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6888" y="296094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P</a:t>
            </a:r>
            <a:endParaRPr lang="ko-KR" altLang="en-US" sz="1400" i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25044"/>
            <a:ext cx="2628900" cy="240030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99992" y="5517232"/>
            <a:ext cx="4725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436096" y="5517232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60032" y="486916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66FF"/>
                </a:solidFill>
              </a:rPr>
              <a:t>G=0</a:t>
            </a:r>
            <a:endParaRPr lang="ko-KR" altLang="en-US" dirty="0">
              <a:solidFill>
                <a:srgbClr val="3366FF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732240" y="5517232"/>
            <a:ext cx="4725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40352" y="5517232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92280" y="486916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66FF"/>
                </a:solidFill>
              </a:rPr>
              <a:t>G=1</a:t>
            </a:r>
            <a:endParaRPr lang="ko-KR" altLang="en-US" dirty="0">
              <a:solidFill>
                <a:srgbClr val="3366FF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7196066" y="5332377"/>
            <a:ext cx="544286" cy="457200"/>
          </a:xfrm>
          <a:custGeom>
            <a:avLst/>
            <a:gdLst>
              <a:gd name="connsiteX0" fmla="*/ 0 w 544286"/>
              <a:gd name="connsiteY0" fmla="*/ 185057 h 457200"/>
              <a:gd name="connsiteX1" fmla="*/ 108857 w 544286"/>
              <a:gd name="connsiteY1" fmla="*/ 457200 h 457200"/>
              <a:gd name="connsiteX2" fmla="*/ 130629 w 544286"/>
              <a:gd name="connsiteY2" fmla="*/ 0 h 457200"/>
              <a:gd name="connsiteX3" fmla="*/ 250371 w 544286"/>
              <a:gd name="connsiteY3" fmla="*/ 435429 h 457200"/>
              <a:gd name="connsiteX4" fmla="*/ 293914 w 544286"/>
              <a:gd name="connsiteY4" fmla="*/ 10886 h 457200"/>
              <a:gd name="connsiteX5" fmla="*/ 381000 w 544286"/>
              <a:gd name="connsiteY5" fmla="*/ 435429 h 457200"/>
              <a:gd name="connsiteX6" fmla="*/ 457200 w 544286"/>
              <a:gd name="connsiteY6" fmla="*/ 43543 h 457200"/>
              <a:gd name="connsiteX7" fmla="*/ 544286 w 544286"/>
              <a:gd name="connsiteY7" fmla="*/ 18505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286" h="457200">
                <a:moveTo>
                  <a:pt x="0" y="185057"/>
                </a:moveTo>
                <a:lnTo>
                  <a:pt x="108857" y="457200"/>
                </a:lnTo>
                <a:lnTo>
                  <a:pt x="130629" y="0"/>
                </a:lnTo>
                <a:lnTo>
                  <a:pt x="250371" y="435429"/>
                </a:lnTo>
                <a:lnTo>
                  <a:pt x="293914" y="10886"/>
                </a:lnTo>
                <a:lnTo>
                  <a:pt x="381000" y="435429"/>
                </a:lnTo>
                <a:lnTo>
                  <a:pt x="457200" y="43543"/>
                </a:lnTo>
                <a:lnTo>
                  <a:pt x="544286" y="18505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17140" y="4725144"/>
            <a:ext cx="4531324" cy="1440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83968" y="4211796"/>
            <a:ext cx="327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n-type transistor as a switch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n-type and p-type MOS Transistors as Switches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491880" y="3212976"/>
            <a:ext cx="4725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4427984" y="3212976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51920" y="256490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66FF"/>
                </a:solidFill>
              </a:rPr>
              <a:t>G=0</a:t>
            </a:r>
            <a:endParaRPr lang="ko-KR" altLang="en-US" dirty="0">
              <a:solidFill>
                <a:srgbClr val="3366FF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724128" y="3212976"/>
            <a:ext cx="4725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732240" y="3212976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4168" y="256490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66FF"/>
                </a:solidFill>
              </a:rPr>
              <a:t>G=1</a:t>
            </a:r>
            <a:endParaRPr lang="ko-KR" altLang="en-US" dirty="0">
              <a:solidFill>
                <a:srgbClr val="3366FF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6187954" y="3028121"/>
            <a:ext cx="544286" cy="457200"/>
          </a:xfrm>
          <a:custGeom>
            <a:avLst/>
            <a:gdLst>
              <a:gd name="connsiteX0" fmla="*/ 0 w 544286"/>
              <a:gd name="connsiteY0" fmla="*/ 185057 h 457200"/>
              <a:gd name="connsiteX1" fmla="*/ 108857 w 544286"/>
              <a:gd name="connsiteY1" fmla="*/ 457200 h 457200"/>
              <a:gd name="connsiteX2" fmla="*/ 130629 w 544286"/>
              <a:gd name="connsiteY2" fmla="*/ 0 h 457200"/>
              <a:gd name="connsiteX3" fmla="*/ 250371 w 544286"/>
              <a:gd name="connsiteY3" fmla="*/ 435429 h 457200"/>
              <a:gd name="connsiteX4" fmla="*/ 293914 w 544286"/>
              <a:gd name="connsiteY4" fmla="*/ 10886 h 457200"/>
              <a:gd name="connsiteX5" fmla="*/ 381000 w 544286"/>
              <a:gd name="connsiteY5" fmla="*/ 435429 h 457200"/>
              <a:gd name="connsiteX6" fmla="*/ 457200 w 544286"/>
              <a:gd name="connsiteY6" fmla="*/ 43543 h 457200"/>
              <a:gd name="connsiteX7" fmla="*/ 544286 w 544286"/>
              <a:gd name="connsiteY7" fmla="*/ 18505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286" h="457200">
                <a:moveTo>
                  <a:pt x="0" y="185057"/>
                </a:moveTo>
                <a:lnTo>
                  <a:pt x="108857" y="457200"/>
                </a:lnTo>
                <a:lnTo>
                  <a:pt x="130629" y="0"/>
                </a:lnTo>
                <a:lnTo>
                  <a:pt x="250371" y="435429"/>
                </a:lnTo>
                <a:lnTo>
                  <a:pt x="293914" y="10886"/>
                </a:lnTo>
                <a:lnTo>
                  <a:pt x="381000" y="435429"/>
                </a:lnTo>
                <a:lnTo>
                  <a:pt x="457200" y="43543"/>
                </a:lnTo>
                <a:lnTo>
                  <a:pt x="544286" y="18505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09028" y="2420888"/>
            <a:ext cx="4531324" cy="1440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724128" y="5517232"/>
            <a:ext cx="4725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660232" y="5517232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46740" y="486916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66FF"/>
                </a:solidFill>
              </a:rPr>
              <a:t>G=0</a:t>
            </a:r>
            <a:endParaRPr lang="ko-KR" altLang="en-US" dirty="0">
              <a:solidFill>
                <a:srgbClr val="3366FF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491880" y="5517232"/>
            <a:ext cx="4725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499992" y="5517232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78988" y="486916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66FF"/>
                </a:solidFill>
              </a:rPr>
              <a:t>G=1</a:t>
            </a:r>
            <a:endParaRPr lang="ko-KR" altLang="en-US" dirty="0">
              <a:solidFill>
                <a:srgbClr val="3366FF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3955706" y="5332377"/>
            <a:ext cx="544286" cy="457200"/>
          </a:xfrm>
          <a:custGeom>
            <a:avLst/>
            <a:gdLst>
              <a:gd name="connsiteX0" fmla="*/ 0 w 544286"/>
              <a:gd name="connsiteY0" fmla="*/ 185057 h 457200"/>
              <a:gd name="connsiteX1" fmla="*/ 108857 w 544286"/>
              <a:gd name="connsiteY1" fmla="*/ 457200 h 457200"/>
              <a:gd name="connsiteX2" fmla="*/ 130629 w 544286"/>
              <a:gd name="connsiteY2" fmla="*/ 0 h 457200"/>
              <a:gd name="connsiteX3" fmla="*/ 250371 w 544286"/>
              <a:gd name="connsiteY3" fmla="*/ 435429 h 457200"/>
              <a:gd name="connsiteX4" fmla="*/ 293914 w 544286"/>
              <a:gd name="connsiteY4" fmla="*/ 10886 h 457200"/>
              <a:gd name="connsiteX5" fmla="*/ 381000 w 544286"/>
              <a:gd name="connsiteY5" fmla="*/ 435429 h 457200"/>
              <a:gd name="connsiteX6" fmla="*/ 457200 w 544286"/>
              <a:gd name="connsiteY6" fmla="*/ 43543 h 457200"/>
              <a:gd name="connsiteX7" fmla="*/ 544286 w 544286"/>
              <a:gd name="connsiteY7" fmla="*/ 18505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286" h="457200">
                <a:moveTo>
                  <a:pt x="0" y="185057"/>
                </a:moveTo>
                <a:lnTo>
                  <a:pt x="108857" y="457200"/>
                </a:lnTo>
                <a:lnTo>
                  <a:pt x="130629" y="0"/>
                </a:lnTo>
                <a:lnTo>
                  <a:pt x="250371" y="435429"/>
                </a:lnTo>
                <a:lnTo>
                  <a:pt x="293914" y="10886"/>
                </a:lnTo>
                <a:lnTo>
                  <a:pt x="381000" y="435429"/>
                </a:lnTo>
                <a:lnTo>
                  <a:pt x="457200" y="43543"/>
                </a:lnTo>
                <a:lnTo>
                  <a:pt x="544286" y="18505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03848" y="4725144"/>
            <a:ext cx="4531324" cy="1440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03848" y="1988840"/>
            <a:ext cx="327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n-type transistor as a switch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03848" y="4283804"/>
            <a:ext cx="323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-type transistor as a switch 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56" b="50000"/>
          <a:stretch/>
        </p:blipFill>
        <p:spPr>
          <a:xfrm>
            <a:off x="1619672" y="2418011"/>
            <a:ext cx="1240025" cy="144303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4387"/>
          <a:stretch/>
        </p:blipFill>
        <p:spPr>
          <a:xfrm>
            <a:off x="1619672" y="4584005"/>
            <a:ext cx="1332047" cy="1443038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2051720" y="53012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457</Words>
  <Application>Microsoft Office PowerPoint</Application>
  <PresentationFormat>화면 슬라이드 쇼(4:3)</PresentationFormat>
  <Paragraphs>164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컴퓨터 개념 및 실습</vt:lpstr>
      <vt:lpstr>PowerPoint 프레젠테이션</vt:lpstr>
      <vt:lpstr>PowerPoint 프레젠테이션</vt:lpstr>
      <vt:lpstr>What is semiconductor (반도체)?</vt:lpstr>
      <vt:lpstr>PowerPoint 프레젠테이션</vt:lpstr>
      <vt:lpstr>Semiconductor: Silicon</vt:lpstr>
      <vt:lpstr>n-type and p-type Semiconductor</vt:lpstr>
      <vt:lpstr>MOS(Metal-Oxide-Silicon) Transistor: n-type</vt:lpstr>
      <vt:lpstr>n-type and p-type MOS Transistors as Switches</vt:lpstr>
      <vt:lpstr>n-type and p-type MOS Transistors as Switches (more detail…)</vt:lpstr>
      <vt:lpstr>Primitive Gate: NOT gate</vt:lpstr>
      <vt:lpstr>Primitive Gate: NAND gate</vt:lpstr>
      <vt:lpstr>Primitive Gate: AND gate</vt:lpstr>
      <vt:lpstr>Primitive Gate: NOR gate</vt:lpstr>
      <vt:lpstr>Primitive Gate: OR gate</vt:lpstr>
      <vt:lpstr>Food for Thoughts</vt:lpstr>
      <vt:lpstr>Top Five Regrets (by Bronnie Ware)</vt:lpstr>
      <vt:lpstr>PowerPoint 프레젠테이션</vt:lpstr>
      <vt:lpstr>추천 Web Site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symin</dc:creator>
  <cp:lastModifiedBy>Sang Lyul Min</cp:lastModifiedBy>
  <cp:revision>35</cp:revision>
  <dcterms:created xsi:type="dcterms:W3CDTF">2015-02-28T10:51:30Z</dcterms:created>
  <dcterms:modified xsi:type="dcterms:W3CDTF">2016-03-04T05:20:32Z</dcterms:modified>
</cp:coreProperties>
</file>